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 id="267" r:id="rId12"/>
    <p:sldId id="268" r:id="rId13"/>
    <p:sldId id="269" r:id="rId14"/>
    <p:sldId id="266"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7" r:id="rId28"/>
    <p:sldId id="282" r:id="rId29"/>
    <p:sldId id="284" r:id="rId30"/>
    <p:sldId id="285" r:id="rId31"/>
    <p:sldId id="286" r:id="rId32"/>
    <p:sldId id="283" r:id="rId33"/>
    <p:sldId id="289" r:id="rId34"/>
    <p:sldId id="290" r:id="rId35"/>
    <p:sldId id="291" r:id="rId36"/>
    <p:sldId id="288"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86ED8B4-D86E-42C8-AE98-197BB8B88F3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028B7-06BA-4A73-856A-21CAAE0171AF}" type="slidenum">
              <a:rPr lang="en-US" smtClean="0"/>
              <a:t>‹#›</a:t>
            </a:fld>
            <a:endParaRPr lang="en-US"/>
          </a:p>
        </p:txBody>
      </p:sp>
    </p:spTree>
    <p:extLst>
      <p:ext uri="{BB962C8B-B14F-4D97-AF65-F5344CB8AC3E}">
        <p14:creationId xmlns:p14="http://schemas.microsoft.com/office/powerpoint/2010/main" val="3705556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6ED8B4-D86E-42C8-AE98-197BB8B88F3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028B7-06BA-4A73-856A-21CAAE0171AF}" type="slidenum">
              <a:rPr lang="en-US" smtClean="0"/>
              <a:t>‹#›</a:t>
            </a:fld>
            <a:endParaRPr lang="en-US"/>
          </a:p>
        </p:txBody>
      </p:sp>
    </p:spTree>
    <p:extLst>
      <p:ext uri="{BB962C8B-B14F-4D97-AF65-F5344CB8AC3E}">
        <p14:creationId xmlns:p14="http://schemas.microsoft.com/office/powerpoint/2010/main" val="180521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6ED8B4-D86E-42C8-AE98-197BB8B88F3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028B7-06BA-4A73-856A-21CAAE0171AF}" type="slidenum">
              <a:rPr lang="en-US" smtClean="0"/>
              <a:t>‹#›</a:t>
            </a:fld>
            <a:endParaRPr lang="en-US"/>
          </a:p>
        </p:txBody>
      </p:sp>
    </p:spTree>
    <p:extLst>
      <p:ext uri="{BB962C8B-B14F-4D97-AF65-F5344CB8AC3E}">
        <p14:creationId xmlns:p14="http://schemas.microsoft.com/office/powerpoint/2010/main" val="73853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6ED8B4-D86E-42C8-AE98-197BB8B88F3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028B7-06BA-4A73-856A-21CAAE0171AF}" type="slidenum">
              <a:rPr lang="en-US" smtClean="0"/>
              <a:t>‹#›</a:t>
            </a:fld>
            <a:endParaRPr lang="en-US"/>
          </a:p>
        </p:txBody>
      </p:sp>
    </p:spTree>
    <p:extLst>
      <p:ext uri="{BB962C8B-B14F-4D97-AF65-F5344CB8AC3E}">
        <p14:creationId xmlns:p14="http://schemas.microsoft.com/office/powerpoint/2010/main" val="270882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6ED8B4-D86E-42C8-AE98-197BB8B88F3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028B7-06BA-4A73-856A-21CAAE0171AF}" type="slidenum">
              <a:rPr lang="en-US" smtClean="0"/>
              <a:t>‹#›</a:t>
            </a:fld>
            <a:endParaRPr lang="en-US"/>
          </a:p>
        </p:txBody>
      </p:sp>
    </p:spTree>
    <p:extLst>
      <p:ext uri="{BB962C8B-B14F-4D97-AF65-F5344CB8AC3E}">
        <p14:creationId xmlns:p14="http://schemas.microsoft.com/office/powerpoint/2010/main" val="413554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6ED8B4-D86E-42C8-AE98-197BB8B88F39}"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028B7-06BA-4A73-856A-21CAAE0171AF}" type="slidenum">
              <a:rPr lang="en-US" smtClean="0"/>
              <a:t>‹#›</a:t>
            </a:fld>
            <a:endParaRPr lang="en-US"/>
          </a:p>
        </p:txBody>
      </p:sp>
    </p:spTree>
    <p:extLst>
      <p:ext uri="{BB962C8B-B14F-4D97-AF65-F5344CB8AC3E}">
        <p14:creationId xmlns:p14="http://schemas.microsoft.com/office/powerpoint/2010/main" val="278652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6ED8B4-D86E-42C8-AE98-197BB8B88F39}" type="datetimeFigureOut">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4028B7-06BA-4A73-856A-21CAAE0171AF}" type="slidenum">
              <a:rPr lang="en-US" smtClean="0"/>
              <a:t>‹#›</a:t>
            </a:fld>
            <a:endParaRPr lang="en-US"/>
          </a:p>
        </p:txBody>
      </p:sp>
    </p:spTree>
    <p:extLst>
      <p:ext uri="{BB962C8B-B14F-4D97-AF65-F5344CB8AC3E}">
        <p14:creationId xmlns:p14="http://schemas.microsoft.com/office/powerpoint/2010/main" val="1871129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6ED8B4-D86E-42C8-AE98-197BB8B88F39}"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4028B7-06BA-4A73-856A-21CAAE0171AF}" type="slidenum">
              <a:rPr lang="en-US" smtClean="0"/>
              <a:t>‹#›</a:t>
            </a:fld>
            <a:endParaRPr lang="en-US"/>
          </a:p>
        </p:txBody>
      </p:sp>
    </p:spTree>
    <p:extLst>
      <p:ext uri="{BB962C8B-B14F-4D97-AF65-F5344CB8AC3E}">
        <p14:creationId xmlns:p14="http://schemas.microsoft.com/office/powerpoint/2010/main" val="311506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ED8B4-D86E-42C8-AE98-197BB8B88F39}" type="datetimeFigureOut">
              <a:rPr lang="en-US" smtClean="0"/>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4028B7-06BA-4A73-856A-21CAAE0171AF}" type="slidenum">
              <a:rPr lang="en-US" smtClean="0"/>
              <a:t>‹#›</a:t>
            </a:fld>
            <a:endParaRPr lang="en-US"/>
          </a:p>
        </p:txBody>
      </p:sp>
    </p:spTree>
    <p:extLst>
      <p:ext uri="{BB962C8B-B14F-4D97-AF65-F5344CB8AC3E}">
        <p14:creationId xmlns:p14="http://schemas.microsoft.com/office/powerpoint/2010/main" val="343356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6ED8B4-D86E-42C8-AE98-197BB8B88F39}"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028B7-06BA-4A73-856A-21CAAE0171AF}" type="slidenum">
              <a:rPr lang="en-US" smtClean="0"/>
              <a:t>‹#›</a:t>
            </a:fld>
            <a:endParaRPr lang="en-US"/>
          </a:p>
        </p:txBody>
      </p:sp>
    </p:spTree>
    <p:extLst>
      <p:ext uri="{BB962C8B-B14F-4D97-AF65-F5344CB8AC3E}">
        <p14:creationId xmlns:p14="http://schemas.microsoft.com/office/powerpoint/2010/main" val="413632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6ED8B4-D86E-42C8-AE98-197BB8B88F39}"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028B7-06BA-4A73-856A-21CAAE0171AF}" type="slidenum">
              <a:rPr lang="en-US" smtClean="0"/>
              <a:t>‹#›</a:t>
            </a:fld>
            <a:endParaRPr lang="en-US"/>
          </a:p>
        </p:txBody>
      </p:sp>
    </p:spTree>
    <p:extLst>
      <p:ext uri="{BB962C8B-B14F-4D97-AF65-F5344CB8AC3E}">
        <p14:creationId xmlns:p14="http://schemas.microsoft.com/office/powerpoint/2010/main" val="1174819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ED8B4-D86E-42C8-AE98-197BB8B88F39}" type="datetimeFigureOut">
              <a:rPr lang="en-US" smtClean="0"/>
              <a:t>2/22/2022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028B7-06BA-4A73-856A-21CAAE0171AF}" type="slidenum">
              <a:rPr lang="en-US" smtClean="0"/>
              <a:t>‹#›</a:t>
            </a:fld>
            <a:endParaRPr lang="en-US"/>
          </a:p>
        </p:txBody>
      </p:sp>
    </p:spTree>
    <p:extLst>
      <p:ext uri="{BB962C8B-B14F-4D97-AF65-F5344CB8AC3E}">
        <p14:creationId xmlns:p14="http://schemas.microsoft.com/office/powerpoint/2010/main" val="700376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android.com/reference/android/app/Service#onStartCommand(android.content.Intent,%20int,%20i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guide/topics/ui/notifiers/notificat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CP 313: Mobile Apps Development</a:t>
            </a:r>
          </a:p>
        </p:txBody>
      </p:sp>
      <p:sp>
        <p:nvSpPr>
          <p:cNvPr id="3" name="Subtitle 2"/>
          <p:cNvSpPr>
            <a:spLocks noGrp="1"/>
          </p:cNvSpPr>
          <p:nvPr>
            <p:ph type="subTitle" idx="1"/>
          </p:nvPr>
        </p:nvSpPr>
        <p:spPr/>
        <p:txBody>
          <a:bodyPr>
            <a:normAutofit/>
          </a:bodyPr>
          <a:lstStyle/>
          <a:p>
            <a:r>
              <a:rPr lang="en-US" sz="4000" b="1" dirty="0"/>
              <a:t>Services, Broadcast Receivers and Notifications</a:t>
            </a:r>
          </a:p>
        </p:txBody>
      </p:sp>
    </p:spTree>
    <p:extLst>
      <p:ext uri="{BB962C8B-B14F-4D97-AF65-F5344CB8AC3E}">
        <p14:creationId xmlns:p14="http://schemas.microsoft.com/office/powerpoint/2010/main" val="2500511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life cycle</a:t>
            </a:r>
          </a:p>
        </p:txBody>
      </p:sp>
      <p:sp>
        <p:nvSpPr>
          <p:cNvPr id="3" name="Content Placeholder 2"/>
          <p:cNvSpPr>
            <a:spLocks noGrp="1"/>
          </p:cNvSpPr>
          <p:nvPr>
            <p:ph idx="1"/>
          </p:nvPr>
        </p:nvSpPr>
        <p:spPr/>
        <p:txBody>
          <a:bodyPr>
            <a:normAutofit/>
          </a:bodyPr>
          <a:lstStyle/>
          <a:p>
            <a:r>
              <a:rPr lang="en-US" dirty="0"/>
              <a:t>In android, services have Two (2) possible paths to complete its life cycle namely </a:t>
            </a:r>
            <a:r>
              <a:rPr lang="en-US" b="1" dirty="0"/>
              <a:t>Started and Bounded</a:t>
            </a:r>
            <a:r>
              <a:rPr lang="en-US" dirty="0"/>
              <a:t>.</a:t>
            </a:r>
          </a:p>
          <a:p>
            <a:pPr fontAlgn="base">
              <a:buFont typeface="Wingdings" panose="05000000000000000000" pitchFamily="2" charset="2"/>
              <a:buChar char="q"/>
            </a:pPr>
            <a:r>
              <a:rPr lang="en-US" b="1" dirty="0"/>
              <a:t>Started Service (Unbounded Service):</a:t>
            </a:r>
          </a:p>
          <a:p>
            <a:pPr algn="just" fontAlgn="base"/>
            <a:r>
              <a:rPr lang="en-US" sz="3200" dirty="0">
                <a:latin typeface="Times New Roman" panose="02020603050405020304" pitchFamily="18" charset="0"/>
                <a:cs typeface="Times New Roman" panose="02020603050405020304" pitchFamily="18" charset="0"/>
              </a:rPr>
              <a:t>By following this path, a service will initiate when an application component calls the </a:t>
            </a:r>
            <a:r>
              <a:rPr lang="en-US" sz="3200" b="1" dirty="0" err="1">
                <a:latin typeface="Times New Roman" panose="02020603050405020304" pitchFamily="18" charset="0"/>
                <a:cs typeface="Times New Roman" panose="02020603050405020304" pitchFamily="18" charset="0"/>
              </a:rPr>
              <a:t>startService</a:t>
            </a:r>
            <a:r>
              <a:rPr lang="en-US" sz="3200" b="1"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method. </a:t>
            </a:r>
          </a:p>
          <a:p>
            <a:pPr algn="just" fontAlgn="base"/>
            <a:r>
              <a:rPr lang="en-US" sz="3200" dirty="0">
                <a:latin typeface="Times New Roman" panose="02020603050405020304" pitchFamily="18" charset="0"/>
                <a:cs typeface="Times New Roman" panose="02020603050405020304" pitchFamily="18" charset="0"/>
              </a:rPr>
              <a:t>Once initiated, the service can run continuously in the background even if the component is destroyed which was responsible for the start of the service. </a:t>
            </a:r>
          </a:p>
          <a:p>
            <a:endParaRPr lang="en-US" dirty="0"/>
          </a:p>
        </p:txBody>
      </p:sp>
    </p:spTree>
    <p:extLst>
      <p:ext uri="{BB962C8B-B14F-4D97-AF65-F5344CB8AC3E}">
        <p14:creationId xmlns:p14="http://schemas.microsoft.com/office/powerpoint/2010/main" val="3391346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life cycle</a:t>
            </a:r>
          </a:p>
        </p:txBody>
      </p:sp>
      <p:sp>
        <p:nvSpPr>
          <p:cNvPr id="3" name="Content Placeholder 2"/>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To create a service, you must create a subclass of Service or use one of its existing subclasses.</a:t>
            </a:r>
          </a:p>
          <a:p>
            <a:pPr algn="just"/>
            <a:r>
              <a:rPr lang="en-US" sz="3200" dirty="0">
                <a:latin typeface="Times New Roman" panose="02020603050405020304" pitchFamily="18" charset="0"/>
                <a:cs typeface="Times New Roman" panose="02020603050405020304" pitchFamily="18" charset="0"/>
              </a:rPr>
              <a:t> In your implementation, you must override some </a:t>
            </a:r>
            <a:r>
              <a:rPr lang="en-US" sz="3200" dirty="0">
                <a:solidFill>
                  <a:srgbClr val="FF0000"/>
                </a:solidFill>
                <a:latin typeface="Times New Roman" panose="02020603050405020304" pitchFamily="18" charset="0"/>
                <a:cs typeface="Times New Roman" panose="02020603050405020304" pitchFamily="18" charset="0"/>
              </a:rPr>
              <a:t>callback methods </a:t>
            </a:r>
            <a:r>
              <a:rPr lang="en-US" sz="3200" dirty="0">
                <a:latin typeface="Times New Roman" panose="02020603050405020304" pitchFamily="18" charset="0"/>
                <a:cs typeface="Times New Roman" panose="02020603050405020304" pitchFamily="18" charset="0"/>
              </a:rPr>
              <a:t>that handle key aspects of the service lifecycle and provide a mechanism that allows the components to bind to the service, if appropriate. </a:t>
            </a:r>
          </a:p>
          <a:p>
            <a:pPr algn="just"/>
            <a:r>
              <a:rPr lang="en-US" sz="3200" dirty="0">
                <a:latin typeface="Times New Roman" panose="02020603050405020304" pitchFamily="18" charset="0"/>
                <a:cs typeface="Times New Roman" panose="02020603050405020304" pitchFamily="18" charset="0"/>
              </a:rPr>
              <a:t>These are the most important callback methods that you should override:</a:t>
            </a:r>
          </a:p>
        </p:txBody>
      </p:sp>
    </p:spTree>
    <p:extLst>
      <p:ext uri="{BB962C8B-B14F-4D97-AF65-F5344CB8AC3E}">
        <p14:creationId xmlns:p14="http://schemas.microsoft.com/office/powerpoint/2010/main" val="2237004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life cycle</a:t>
            </a:r>
          </a:p>
        </p:txBody>
      </p:sp>
      <p:sp>
        <p:nvSpPr>
          <p:cNvPr id="3" name="Content Placeholder 2"/>
          <p:cNvSpPr>
            <a:spLocks noGrp="1"/>
          </p:cNvSpPr>
          <p:nvPr>
            <p:ph idx="1"/>
          </p:nvPr>
        </p:nvSpPr>
        <p:spPr/>
        <p:txBody>
          <a:bodyPr>
            <a:normAutofit/>
          </a:bodyPr>
          <a:lstStyle/>
          <a:p>
            <a:pPr marL="0" indent="0" algn="just">
              <a:buNone/>
            </a:pPr>
            <a:r>
              <a:rPr lang="en-US" dirty="0" err="1">
                <a:latin typeface="Times New Roman" panose="02020603050405020304" pitchFamily="18" charset="0"/>
                <a:cs typeface="Times New Roman" panose="02020603050405020304" pitchFamily="18" charset="0"/>
                <a:hlinkClick r:id="rId2"/>
              </a:rPr>
              <a:t>onStartCommand</a:t>
            </a:r>
            <a:r>
              <a:rPr lang="en-US" dirty="0">
                <a:latin typeface="Times New Roman" panose="02020603050405020304" pitchFamily="18" charset="0"/>
                <a:cs typeface="Times New Roman" panose="02020603050405020304" pitchFamily="18" charset="0"/>
                <a:hlinkClick r:id="rId2"/>
              </a:rPr>
              <a:t>()</a:t>
            </a:r>
            <a:endParaRPr lang="en-US"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The system invokes this method by calling </a:t>
            </a:r>
            <a:r>
              <a:rPr lang="en-US" sz="3200" dirty="0" err="1">
                <a:solidFill>
                  <a:srgbClr val="FF0000"/>
                </a:solidFill>
                <a:latin typeface="Times New Roman" panose="02020603050405020304" pitchFamily="18" charset="0"/>
                <a:cs typeface="Times New Roman" panose="02020603050405020304" pitchFamily="18" charset="0"/>
              </a:rPr>
              <a:t>startService</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when another component (such as an activity) requests that the service be started. </a:t>
            </a:r>
          </a:p>
          <a:p>
            <a:pPr algn="just"/>
            <a:r>
              <a:rPr lang="en-US" sz="3200" dirty="0">
                <a:latin typeface="Times New Roman" panose="02020603050405020304" pitchFamily="18" charset="0"/>
                <a:cs typeface="Times New Roman" panose="02020603050405020304" pitchFamily="18" charset="0"/>
              </a:rPr>
              <a:t>When this method executes, the service is started and can run in the background indefinitely. </a:t>
            </a:r>
          </a:p>
        </p:txBody>
      </p:sp>
    </p:spTree>
    <p:extLst>
      <p:ext uri="{BB962C8B-B14F-4D97-AF65-F5344CB8AC3E}">
        <p14:creationId xmlns:p14="http://schemas.microsoft.com/office/powerpoint/2010/main" val="107674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life cycle</a:t>
            </a:r>
          </a:p>
        </p:txBody>
      </p:sp>
      <p:sp>
        <p:nvSpPr>
          <p:cNvPr id="3" name="Content Placeholder 2"/>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If you implement this, it is your responsibility to stop the service when its work is complete by calling </a:t>
            </a:r>
            <a:r>
              <a:rPr lang="en-US" sz="3200" dirty="0" err="1">
                <a:solidFill>
                  <a:srgbClr val="FF0000"/>
                </a:solidFill>
                <a:latin typeface="Times New Roman" panose="02020603050405020304" pitchFamily="18" charset="0"/>
                <a:cs typeface="Times New Roman" panose="02020603050405020304" pitchFamily="18" charset="0"/>
              </a:rPr>
              <a:t>stopSelf</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or </a:t>
            </a:r>
            <a:r>
              <a:rPr lang="en-US" sz="3200" dirty="0" err="1">
                <a:solidFill>
                  <a:srgbClr val="FF0000"/>
                </a:solidFill>
                <a:latin typeface="Times New Roman" panose="02020603050405020304" pitchFamily="18" charset="0"/>
                <a:cs typeface="Times New Roman" panose="02020603050405020304" pitchFamily="18" charset="0"/>
              </a:rPr>
              <a:t>stopService</a:t>
            </a:r>
            <a:r>
              <a:rPr lang="en-US" sz="3200" dirty="0">
                <a:solidFill>
                  <a:srgbClr val="FF0000"/>
                </a:solidFill>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 If you only want to provide binding, you don't need to implement this method.</a:t>
            </a:r>
          </a:p>
          <a:p>
            <a:pPr algn="just"/>
            <a:endParaRPr lang="en-US" dirty="0"/>
          </a:p>
        </p:txBody>
      </p:sp>
    </p:spTree>
    <p:extLst>
      <p:ext uri="{BB962C8B-B14F-4D97-AF65-F5344CB8AC3E}">
        <p14:creationId xmlns:p14="http://schemas.microsoft.com/office/powerpoint/2010/main" val="191704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life cycle</a:t>
            </a:r>
          </a:p>
        </p:txBody>
      </p:sp>
      <p:pic>
        <p:nvPicPr>
          <p:cNvPr id="4" name="Content Placeholder 3"/>
          <p:cNvPicPr>
            <a:picLocks noGrp="1" noChangeAspect="1"/>
          </p:cNvPicPr>
          <p:nvPr>
            <p:ph idx="1"/>
          </p:nvPr>
        </p:nvPicPr>
        <p:blipFill>
          <a:blip r:embed="rId2"/>
          <a:stretch>
            <a:fillRect/>
          </a:stretch>
        </p:blipFill>
        <p:spPr>
          <a:xfrm>
            <a:off x="1225550" y="1690688"/>
            <a:ext cx="7724486" cy="4763433"/>
          </a:xfrm>
          <a:prstGeom prst="rect">
            <a:avLst/>
          </a:prstGeom>
        </p:spPr>
      </p:pic>
    </p:spTree>
    <p:extLst>
      <p:ext uri="{BB962C8B-B14F-4D97-AF65-F5344CB8AC3E}">
        <p14:creationId xmlns:p14="http://schemas.microsoft.com/office/powerpoint/2010/main" val="2522392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life cycle</a:t>
            </a: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q"/>
            </a:pPr>
            <a:r>
              <a:rPr lang="en-US" dirty="0"/>
              <a:t> </a:t>
            </a:r>
            <a:r>
              <a:rPr lang="en-US" b="1" dirty="0"/>
              <a:t>Bounded Service:</a:t>
            </a:r>
          </a:p>
          <a:p>
            <a:pPr algn="just"/>
            <a:r>
              <a:rPr lang="en-US" sz="3200" dirty="0">
                <a:latin typeface="Times New Roman" panose="02020603050405020304" pitchFamily="18" charset="0"/>
                <a:cs typeface="Times New Roman" panose="02020603050405020304" pitchFamily="18" charset="0"/>
              </a:rPr>
              <a:t>It can be treated as a server in a client-server interface.</a:t>
            </a:r>
          </a:p>
          <a:p>
            <a:pPr algn="just"/>
            <a:r>
              <a:rPr lang="en-US" sz="3200" dirty="0">
                <a:latin typeface="Times New Roman" panose="02020603050405020304" pitchFamily="18" charset="0"/>
                <a:cs typeface="Times New Roman" panose="02020603050405020304" pitchFamily="18" charset="0"/>
              </a:rPr>
              <a:t> By following this path, android application components can send requests to the service and can fetch results.</a:t>
            </a:r>
          </a:p>
          <a:p>
            <a:pPr algn="just"/>
            <a:r>
              <a:rPr lang="en-US" sz="3200" dirty="0">
                <a:latin typeface="Times New Roman" panose="02020603050405020304" pitchFamily="18" charset="0"/>
                <a:cs typeface="Times New Roman" panose="02020603050405020304" pitchFamily="18" charset="0"/>
              </a:rPr>
              <a:t> A service is termed as bounded when an application component binds itself with a service by calling </a:t>
            </a:r>
            <a:r>
              <a:rPr lang="en-US" sz="3200" dirty="0" err="1">
                <a:solidFill>
                  <a:srgbClr val="FF0000"/>
                </a:solidFill>
                <a:latin typeface="Times New Roman" panose="02020603050405020304" pitchFamily="18" charset="0"/>
                <a:cs typeface="Times New Roman" panose="02020603050405020304" pitchFamily="18" charset="0"/>
              </a:rPr>
              <a:t>bindService</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method.</a:t>
            </a:r>
          </a:p>
          <a:p>
            <a:pPr algn="just"/>
            <a:r>
              <a:rPr lang="en-US" sz="3200" dirty="0">
                <a:latin typeface="Times New Roman" panose="02020603050405020304" pitchFamily="18" charset="0"/>
                <a:cs typeface="Times New Roman" panose="02020603050405020304" pitchFamily="18" charset="0"/>
              </a:rPr>
              <a:t> To stop the execution of this service, all the components must unbind themselves from the service by using </a:t>
            </a:r>
            <a:r>
              <a:rPr lang="en-US" sz="3200" dirty="0" err="1">
                <a:solidFill>
                  <a:srgbClr val="FF0000"/>
                </a:solidFill>
                <a:latin typeface="Times New Roman" panose="02020603050405020304" pitchFamily="18" charset="0"/>
                <a:cs typeface="Times New Roman" panose="02020603050405020304" pitchFamily="18" charset="0"/>
              </a:rPr>
              <a:t>unbindService</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method.</a:t>
            </a:r>
          </a:p>
        </p:txBody>
      </p:sp>
    </p:spTree>
    <p:extLst>
      <p:ext uri="{BB962C8B-B14F-4D97-AF65-F5344CB8AC3E}">
        <p14:creationId xmlns:p14="http://schemas.microsoft.com/office/powerpoint/2010/main" val="605344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life cycle</a:t>
            </a:r>
          </a:p>
        </p:txBody>
      </p:sp>
      <p:sp>
        <p:nvSpPr>
          <p:cNvPr id="3" name="Content Placeholder 2"/>
          <p:cNvSpPr>
            <a:spLocks noGrp="1"/>
          </p:cNvSpPr>
          <p:nvPr>
            <p:ph idx="1"/>
          </p:nvPr>
        </p:nvSpPr>
        <p:spPr/>
        <p:txBody>
          <a:bodyPr>
            <a:normAutofit lnSpcReduction="10000"/>
          </a:bodyPr>
          <a:lstStyle/>
          <a:p>
            <a:pPr marL="0" indent="0">
              <a:buNone/>
            </a:pPr>
            <a:r>
              <a:rPr lang="en-US" sz="3200" dirty="0" err="1">
                <a:solidFill>
                  <a:srgbClr val="FF0000"/>
                </a:solidFill>
                <a:latin typeface="Times New Roman" panose="02020603050405020304" pitchFamily="18" charset="0"/>
                <a:cs typeface="Times New Roman" panose="02020603050405020304" pitchFamily="18" charset="0"/>
              </a:rPr>
              <a:t>onBind</a:t>
            </a:r>
            <a:r>
              <a:rPr lang="en-US" sz="3200" dirty="0">
                <a:solidFill>
                  <a:srgbClr val="FF000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system invokes this method by calling </a:t>
            </a:r>
            <a:r>
              <a:rPr lang="en-US" sz="3200" dirty="0" err="1">
                <a:solidFill>
                  <a:srgbClr val="FF0000"/>
                </a:solidFill>
                <a:latin typeface="Times New Roman" panose="02020603050405020304" pitchFamily="18" charset="0"/>
                <a:cs typeface="Times New Roman" panose="02020603050405020304" pitchFamily="18" charset="0"/>
              </a:rPr>
              <a:t>bindService</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when another component wants to bind with the service (such as to perform RPC).</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In your implementation of this method, you must provide an interface that clients use to communicate with the service by returning an </a:t>
            </a:r>
            <a:r>
              <a:rPr lang="en-US" sz="3200" dirty="0" err="1">
                <a:solidFill>
                  <a:srgbClr val="FF0000"/>
                </a:solidFill>
                <a:latin typeface="Times New Roman" panose="02020603050405020304" pitchFamily="18" charset="0"/>
                <a:cs typeface="Times New Roman" panose="02020603050405020304" pitchFamily="18" charset="0"/>
              </a:rPr>
              <a:t>IBinder</a:t>
            </a:r>
            <a:r>
              <a:rPr lang="en-US" sz="3200" dirty="0">
                <a:solidFill>
                  <a:srgbClr val="FF000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You must always implement this method; however, if you don't want to allow binding, you should return null.</a:t>
            </a:r>
          </a:p>
        </p:txBody>
      </p:sp>
    </p:spTree>
    <p:extLst>
      <p:ext uri="{BB962C8B-B14F-4D97-AF65-F5344CB8AC3E}">
        <p14:creationId xmlns:p14="http://schemas.microsoft.com/office/powerpoint/2010/main" val="1802070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life cycle</a:t>
            </a:r>
          </a:p>
        </p:txBody>
      </p:sp>
      <p:sp>
        <p:nvSpPr>
          <p:cNvPr id="3" name="Content Placeholder 2"/>
          <p:cNvSpPr>
            <a:spLocks noGrp="1"/>
          </p:cNvSpPr>
          <p:nvPr>
            <p:ph idx="1"/>
          </p:nvPr>
        </p:nvSpPr>
        <p:spPr/>
        <p:txBody>
          <a:bodyPr>
            <a:normAutofit/>
          </a:bodyPr>
          <a:lstStyle/>
          <a:p>
            <a:pPr marL="0" indent="0">
              <a:buNone/>
            </a:pPr>
            <a:r>
              <a:rPr lang="en-US" sz="3200" dirty="0" err="1">
                <a:solidFill>
                  <a:srgbClr val="FF0000"/>
                </a:solidFill>
                <a:latin typeface="Times New Roman" panose="02020603050405020304" pitchFamily="18" charset="0"/>
                <a:cs typeface="Times New Roman" panose="02020603050405020304" pitchFamily="18" charset="0"/>
              </a:rPr>
              <a:t>onCreate</a:t>
            </a:r>
            <a:r>
              <a:rPr lang="en-US" sz="3200" dirty="0">
                <a:solidFill>
                  <a:srgbClr val="FF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The system invokes this method to perform one-time setup procedures when the service is initially created (before it calls either </a:t>
            </a:r>
            <a:r>
              <a:rPr lang="en-US" sz="3200" dirty="0" err="1">
                <a:solidFill>
                  <a:srgbClr val="FF0000"/>
                </a:solidFill>
                <a:latin typeface="Times New Roman" panose="02020603050405020304" pitchFamily="18" charset="0"/>
                <a:cs typeface="Times New Roman" panose="02020603050405020304" pitchFamily="18" charset="0"/>
              </a:rPr>
              <a:t>onStartCommand</a:t>
            </a:r>
            <a:r>
              <a:rPr lang="en-US" sz="3200" dirty="0">
                <a:solidFill>
                  <a:srgbClr val="FF0000"/>
                </a:solidFill>
                <a:latin typeface="Times New Roman" panose="02020603050405020304" pitchFamily="18" charset="0"/>
                <a:cs typeface="Times New Roman" panose="02020603050405020304" pitchFamily="18" charset="0"/>
              </a:rPr>
              <a:t>() or </a:t>
            </a:r>
            <a:r>
              <a:rPr lang="en-US" sz="3200" dirty="0" err="1">
                <a:solidFill>
                  <a:srgbClr val="FF0000"/>
                </a:solidFill>
                <a:latin typeface="Times New Roman" panose="02020603050405020304" pitchFamily="18" charset="0"/>
                <a:cs typeface="Times New Roman" panose="02020603050405020304" pitchFamily="18" charset="0"/>
              </a:rPr>
              <a:t>onBind</a:t>
            </a:r>
            <a:r>
              <a:rPr lang="en-US" sz="3200" dirty="0">
                <a:solidFill>
                  <a:srgbClr val="FF000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If the service is already running, this method is not called.</a:t>
            </a:r>
          </a:p>
        </p:txBody>
      </p:sp>
    </p:spTree>
    <p:extLst>
      <p:ext uri="{BB962C8B-B14F-4D97-AF65-F5344CB8AC3E}">
        <p14:creationId xmlns:p14="http://schemas.microsoft.com/office/powerpoint/2010/main" val="1186044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life cycle</a:t>
            </a:r>
          </a:p>
        </p:txBody>
      </p:sp>
      <p:sp>
        <p:nvSpPr>
          <p:cNvPr id="3" name="Content Placeholder 2"/>
          <p:cNvSpPr>
            <a:spLocks noGrp="1"/>
          </p:cNvSpPr>
          <p:nvPr>
            <p:ph idx="1"/>
          </p:nvPr>
        </p:nvSpPr>
        <p:spPr/>
        <p:txBody>
          <a:bodyPr>
            <a:normAutofit/>
          </a:bodyPr>
          <a:lstStyle/>
          <a:p>
            <a:pPr marL="0" indent="0">
              <a:buNone/>
            </a:pPr>
            <a:r>
              <a:rPr lang="en-US" sz="3200" dirty="0" err="1">
                <a:solidFill>
                  <a:srgbClr val="FF0000"/>
                </a:solidFill>
                <a:latin typeface="Times New Roman" panose="02020603050405020304" pitchFamily="18" charset="0"/>
                <a:cs typeface="Times New Roman" panose="02020603050405020304" pitchFamily="18" charset="0"/>
              </a:rPr>
              <a:t>onDestroy</a:t>
            </a:r>
            <a:r>
              <a:rPr lang="en-US" sz="3200" dirty="0">
                <a:solidFill>
                  <a:srgbClr val="FF000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The system invokes this method when the service is no longer used and is being destroyed. </a:t>
            </a:r>
          </a:p>
          <a:p>
            <a:pPr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Your service should implement this to clean up any resources such as threads, registered listeners, or receivers. </a:t>
            </a:r>
          </a:p>
          <a:p>
            <a:pPr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This is the last call that the service receives.</a:t>
            </a:r>
          </a:p>
        </p:txBody>
      </p:sp>
    </p:spTree>
    <p:extLst>
      <p:ext uri="{BB962C8B-B14F-4D97-AF65-F5344CB8AC3E}">
        <p14:creationId xmlns:p14="http://schemas.microsoft.com/office/powerpoint/2010/main" val="2865083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 service in the manifest</a:t>
            </a:r>
          </a:p>
        </p:txBody>
      </p:sp>
      <p:sp>
        <p:nvSpPr>
          <p:cNvPr id="3" name="Content Placeholder 2"/>
          <p:cNvSpPr>
            <a:spLocks noGrp="1"/>
          </p:cNvSpPr>
          <p:nvPr>
            <p:ph idx="1"/>
          </p:nvPr>
        </p:nvSpPr>
        <p:spPr/>
        <p:txBody>
          <a:bodyPr>
            <a:normAutofit fontScale="92500" lnSpcReduction="20000"/>
          </a:bodyPr>
          <a:lstStyle/>
          <a:p>
            <a:r>
              <a:rPr lang="en-US" dirty="0"/>
              <a:t>You must declare all services in your application's manifest file, just as you do for activities and other components.</a:t>
            </a:r>
          </a:p>
          <a:p>
            <a:r>
              <a:rPr lang="en-US" dirty="0"/>
              <a:t>To declare your service, add a </a:t>
            </a:r>
            <a:r>
              <a:rPr lang="en-US" dirty="0">
                <a:solidFill>
                  <a:srgbClr val="FF0000"/>
                </a:solidFill>
              </a:rPr>
              <a:t>&lt;service&gt; </a:t>
            </a:r>
            <a:r>
              <a:rPr lang="en-US" dirty="0"/>
              <a:t>element as a child of the </a:t>
            </a:r>
            <a:r>
              <a:rPr lang="en-US" dirty="0">
                <a:solidFill>
                  <a:srgbClr val="FF0000"/>
                </a:solidFill>
              </a:rPr>
              <a:t>&lt;application&gt; </a:t>
            </a:r>
            <a:r>
              <a:rPr lang="en-US" dirty="0"/>
              <a:t>element. Below is an example:</a:t>
            </a:r>
          </a:p>
          <a:p>
            <a:pPr marL="0" indent="0">
              <a:buNone/>
            </a:pPr>
            <a:r>
              <a:rPr lang="fr-FR" i="1" dirty="0">
                <a:solidFill>
                  <a:srgbClr val="00B0F0"/>
                </a:solidFill>
              </a:rPr>
              <a:t>&lt;</a:t>
            </a:r>
            <a:r>
              <a:rPr lang="fr-FR" i="1" dirty="0" err="1">
                <a:solidFill>
                  <a:srgbClr val="00B0F0"/>
                </a:solidFill>
              </a:rPr>
              <a:t>manifest</a:t>
            </a:r>
            <a:r>
              <a:rPr lang="fr-FR" i="1" dirty="0">
                <a:solidFill>
                  <a:srgbClr val="00B0F0"/>
                </a:solidFill>
              </a:rPr>
              <a:t> ... &gt;</a:t>
            </a:r>
          </a:p>
          <a:p>
            <a:pPr marL="0" indent="0">
              <a:buNone/>
            </a:pPr>
            <a:r>
              <a:rPr lang="fr-FR" i="1" dirty="0">
                <a:solidFill>
                  <a:srgbClr val="00B0F0"/>
                </a:solidFill>
              </a:rPr>
              <a:t>  ...</a:t>
            </a:r>
          </a:p>
          <a:p>
            <a:pPr marL="0" indent="0">
              <a:buNone/>
            </a:pPr>
            <a:r>
              <a:rPr lang="fr-FR" i="1" dirty="0">
                <a:solidFill>
                  <a:srgbClr val="00B0F0"/>
                </a:solidFill>
              </a:rPr>
              <a:t>  &lt;application ... &gt;</a:t>
            </a:r>
          </a:p>
          <a:p>
            <a:pPr marL="0" indent="0">
              <a:buNone/>
            </a:pPr>
            <a:r>
              <a:rPr lang="fr-FR" i="1" dirty="0">
                <a:solidFill>
                  <a:srgbClr val="00B0F0"/>
                </a:solidFill>
              </a:rPr>
              <a:t>      &lt;service </a:t>
            </a:r>
            <a:r>
              <a:rPr lang="fr-FR" i="1" dirty="0" err="1">
                <a:solidFill>
                  <a:srgbClr val="00B0F0"/>
                </a:solidFill>
              </a:rPr>
              <a:t>android:name</a:t>
            </a:r>
            <a:r>
              <a:rPr lang="fr-FR" i="1" dirty="0">
                <a:solidFill>
                  <a:srgbClr val="00B0F0"/>
                </a:solidFill>
              </a:rPr>
              <a:t>=".</a:t>
            </a:r>
            <a:r>
              <a:rPr lang="fr-FR" i="1" dirty="0" err="1">
                <a:solidFill>
                  <a:srgbClr val="00B0F0"/>
                </a:solidFill>
              </a:rPr>
              <a:t>ExampleService</a:t>
            </a:r>
            <a:r>
              <a:rPr lang="fr-FR" i="1" dirty="0">
                <a:solidFill>
                  <a:srgbClr val="00B0F0"/>
                </a:solidFill>
              </a:rPr>
              <a:t>" /&gt;</a:t>
            </a:r>
          </a:p>
          <a:p>
            <a:pPr marL="0" indent="0">
              <a:buNone/>
            </a:pPr>
            <a:r>
              <a:rPr lang="fr-FR" i="1" dirty="0">
                <a:solidFill>
                  <a:srgbClr val="00B0F0"/>
                </a:solidFill>
              </a:rPr>
              <a:t>      ...</a:t>
            </a:r>
          </a:p>
          <a:p>
            <a:pPr marL="0" indent="0">
              <a:buNone/>
            </a:pPr>
            <a:r>
              <a:rPr lang="fr-FR" i="1" dirty="0">
                <a:solidFill>
                  <a:srgbClr val="00B0F0"/>
                </a:solidFill>
              </a:rPr>
              <a:t>  &lt;/application&gt;</a:t>
            </a:r>
          </a:p>
          <a:p>
            <a:pPr marL="0" indent="0">
              <a:buNone/>
            </a:pPr>
            <a:r>
              <a:rPr lang="fr-FR" i="1" dirty="0">
                <a:solidFill>
                  <a:srgbClr val="00B0F0"/>
                </a:solidFill>
              </a:rPr>
              <a:t>&lt;/</a:t>
            </a:r>
            <a:r>
              <a:rPr lang="fr-FR" i="1" dirty="0" err="1">
                <a:solidFill>
                  <a:srgbClr val="00B0F0"/>
                </a:solidFill>
              </a:rPr>
              <a:t>manifest</a:t>
            </a:r>
            <a:r>
              <a:rPr lang="fr-FR" i="1" dirty="0">
                <a:solidFill>
                  <a:srgbClr val="00B0F0"/>
                </a:solidFill>
              </a:rPr>
              <a:t>&gt;</a:t>
            </a:r>
            <a:endParaRPr lang="en-US" i="1" dirty="0">
              <a:solidFill>
                <a:srgbClr val="00B0F0"/>
              </a:solidFill>
            </a:endParaRPr>
          </a:p>
        </p:txBody>
      </p:sp>
    </p:spTree>
    <p:extLst>
      <p:ext uri="{BB962C8B-B14F-4D97-AF65-F5344CB8AC3E}">
        <p14:creationId xmlns:p14="http://schemas.microsoft.com/office/powerpoint/2010/main" val="1345834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r>
              <a:rPr lang="en-US" sz="4800" dirty="0"/>
              <a:t>Services</a:t>
            </a:r>
          </a:p>
          <a:p>
            <a:r>
              <a:rPr lang="en-US" sz="4800" dirty="0"/>
              <a:t>Broadcast Receivers </a:t>
            </a:r>
          </a:p>
          <a:p>
            <a:r>
              <a:rPr lang="en-US" sz="4800" dirty="0"/>
              <a:t>Notifications</a:t>
            </a:r>
          </a:p>
        </p:txBody>
      </p:sp>
    </p:spTree>
    <p:extLst>
      <p:ext uri="{BB962C8B-B14F-4D97-AF65-F5344CB8AC3E}">
        <p14:creationId xmlns:p14="http://schemas.microsoft.com/office/powerpoint/2010/main" val="914472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started service</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 started service is one that another component starts by calling </a:t>
            </a:r>
            <a:r>
              <a:rPr lang="en-US" dirty="0" err="1">
                <a:solidFill>
                  <a:srgbClr val="00B0F0"/>
                </a:solidFill>
                <a:latin typeface="Times New Roman" panose="02020603050405020304" pitchFamily="18" charset="0"/>
                <a:cs typeface="Times New Roman" panose="02020603050405020304" pitchFamily="18" charset="0"/>
              </a:rPr>
              <a:t>startService</a:t>
            </a:r>
            <a:r>
              <a:rPr lang="en-US" dirty="0">
                <a:solidFill>
                  <a:srgbClr val="00B0F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which results in a call to the service's </a:t>
            </a:r>
            <a:r>
              <a:rPr lang="en-US" dirty="0" err="1">
                <a:solidFill>
                  <a:srgbClr val="FF0000"/>
                </a:solidFill>
                <a:latin typeface="Times New Roman" panose="02020603050405020304" pitchFamily="18" charset="0"/>
                <a:cs typeface="Times New Roman" panose="02020603050405020304" pitchFamily="18" charset="0"/>
              </a:rPr>
              <a:t>onStartCommand</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a:t>
            </a:r>
          </a:p>
          <a:p>
            <a:pPr algn="just"/>
            <a:r>
              <a:rPr lang="en-US" dirty="0">
                <a:latin typeface="Times New Roman" panose="02020603050405020304" pitchFamily="18" charset="0"/>
                <a:cs typeface="Times New Roman" panose="02020603050405020304" pitchFamily="18" charset="0"/>
              </a:rPr>
              <a:t>When a service is started, it has a lifecycle that's </a:t>
            </a:r>
            <a:r>
              <a:rPr lang="en-US" dirty="0">
                <a:solidFill>
                  <a:srgbClr val="FF0000"/>
                </a:solidFill>
                <a:latin typeface="Times New Roman" panose="02020603050405020304" pitchFamily="18" charset="0"/>
                <a:cs typeface="Times New Roman" panose="02020603050405020304" pitchFamily="18" charset="0"/>
              </a:rPr>
              <a:t>independent</a:t>
            </a:r>
            <a:r>
              <a:rPr lang="en-US" dirty="0">
                <a:latin typeface="Times New Roman" panose="02020603050405020304" pitchFamily="18" charset="0"/>
                <a:cs typeface="Times New Roman" panose="02020603050405020304" pitchFamily="18" charset="0"/>
              </a:rPr>
              <a:t> of the component that started it.</a:t>
            </a:r>
          </a:p>
          <a:p>
            <a:pPr algn="just"/>
            <a:r>
              <a:rPr lang="en-US" dirty="0">
                <a:latin typeface="Times New Roman" panose="02020603050405020304" pitchFamily="18" charset="0"/>
                <a:cs typeface="Times New Roman" panose="02020603050405020304" pitchFamily="18" charset="0"/>
              </a:rPr>
              <a:t> The service can run in the background indefinitely, even if the component that started it is destroyed.</a:t>
            </a:r>
          </a:p>
          <a:p>
            <a:pPr algn="just"/>
            <a:r>
              <a:rPr lang="en-US" dirty="0">
                <a:latin typeface="Times New Roman" panose="02020603050405020304" pitchFamily="18" charset="0"/>
                <a:cs typeface="Times New Roman" panose="02020603050405020304" pitchFamily="18" charset="0"/>
              </a:rPr>
              <a:t> As such, the service should stop itself when its job is complete by calling </a:t>
            </a:r>
            <a:r>
              <a:rPr lang="en-US" dirty="0" err="1">
                <a:solidFill>
                  <a:srgbClr val="FF0000"/>
                </a:solidFill>
                <a:latin typeface="Times New Roman" panose="02020603050405020304" pitchFamily="18" charset="0"/>
                <a:cs typeface="Times New Roman" panose="02020603050405020304" pitchFamily="18" charset="0"/>
              </a:rPr>
              <a:t>stopSelf</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 another component can stop it by calling </a:t>
            </a:r>
            <a:r>
              <a:rPr lang="en-US" dirty="0" err="1">
                <a:solidFill>
                  <a:srgbClr val="FF0000"/>
                </a:solidFill>
                <a:latin typeface="Times New Roman" panose="02020603050405020304" pitchFamily="18" charset="0"/>
                <a:cs typeface="Times New Roman" panose="02020603050405020304" pitchFamily="18" charset="0"/>
              </a:rPr>
              <a:t>stopService</a:t>
            </a:r>
            <a:r>
              <a:rPr lang="en-US"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80332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started service</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An application component such as an </a:t>
            </a:r>
            <a:r>
              <a:rPr lang="en-US" dirty="0">
                <a:solidFill>
                  <a:srgbClr val="FF0000"/>
                </a:solidFill>
                <a:latin typeface="Times New Roman" panose="02020603050405020304" pitchFamily="18" charset="0"/>
                <a:cs typeface="Times New Roman" panose="02020603050405020304" pitchFamily="18" charset="0"/>
              </a:rPr>
              <a:t>activity</a:t>
            </a:r>
            <a:r>
              <a:rPr lang="en-US" dirty="0">
                <a:latin typeface="Times New Roman" panose="02020603050405020304" pitchFamily="18" charset="0"/>
                <a:cs typeface="Times New Roman" panose="02020603050405020304" pitchFamily="18" charset="0"/>
              </a:rPr>
              <a:t> can start the service by calling </a:t>
            </a:r>
            <a:r>
              <a:rPr lang="en-US" dirty="0" err="1">
                <a:solidFill>
                  <a:srgbClr val="FF0000"/>
                </a:solidFill>
                <a:latin typeface="Times New Roman" panose="02020603050405020304" pitchFamily="18" charset="0"/>
                <a:cs typeface="Times New Roman" panose="02020603050405020304" pitchFamily="18" charset="0"/>
              </a:rPr>
              <a:t>startService</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passing an </a:t>
            </a:r>
            <a:r>
              <a:rPr lang="en-US" dirty="0">
                <a:solidFill>
                  <a:srgbClr val="FF0000"/>
                </a:solidFill>
                <a:latin typeface="Times New Roman" panose="02020603050405020304" pitchFamily="18" charset="0"/>
                <a:cs typeface="Times New Roman" panose="02020603050405020304" pitchFamily="18" charset="0"/>
              </a:rPr>
              <a:t>Intent</a:t>
            </a:r>
            <a:r>
              <a:rPr lang="en-US" dirty="0">
                <a:latin typeface="Times New Roman" panose="02020603050405020304" pitchFamily="18" charset="0"/>
                <a:cs typeface="Times New Roman" panose="02020603050405020304" pitchFamily="18" charset="0"/>
              </a:rPr>
              <a:t> that specifies the service and includes any data for the service to use. </a:t>
            </a:r>
          </a:p>
          <a:p>
            <a:pPr algn="just"/>
            <a:r>
              <a:rPr lang="en-US" dirty="0">
                <a:latin typeface="Times New Roman" panose="02020603050405020304" pitchFamily="18" charset="0"/>
                <a:cs typeface="Times New Roman" panose="02020603050405020304" pitchFamily="18" charset="0"/>
              </a:rPr>
              <a:t>The service receives this Intent in the </a:t>
            </a:r>
            <a:r>
              <a:rPr lang="en-US" dirty="0" err="1">
                <a:solidFill>
                  <a:srgbClr val="FF0000"/>
                </a:solidFill>
                <a:latin typeface="Times New Roman" panose="02020603050405020304" pitchFamily="18" charset="0"/>
                <a:cs typeface="Times New Roman" panose="02020603050405020304" pitchFamily="18" charset="0"/>
              </a:rPr>
              <a:t>onStartCommand</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a:t>
            </a:r>
          </a:p>
          <a:p>
            <a:pPr algn="just"/>
            <a:r>
              <a:rPr lang="en-US" dirty="0">
                <a:solidFill>
                  <a:srgbClr val="00B0F0"/>
                </a:solidFill>
                <a:latin typeface="Times New Roman" panose="02020603050405020304" pitchFamily="18" charset="0"/>
                <a:cs typeface="Times New Roman" panose="02020603050405020304" pitchFamily="18" charset="0"/>
              </a:rPr>
              <a:t>The Service class is the base class for all services. </a:t>
            </a:r>
          </a:p>
          <a:p>
            <a:pPr algn="just"/>
            <a:r>
              <a:rPr lang="en-US" dirty="0">
                <a:latin typeface="Times New Roman" panose="02020603050405020304" pitchFamily="18" charset="0"/>
                <a:cs typeface="Times New Roman" panose="02020603050405020304" pitchFamily="18" charset="0"/>
              </a:rPr>
              <a:t>When you extend this class, it's important to create a new thread in which the service can complete all of its work; the service uses your application's main thread by default, which can slow the performance of any activity that your application is running.</a:t>
            </a:r>
          </a:p>
        </p:txBody>
      </p:sp>
    </p:spTree>
    <p:extLst>
      <p:ext uri="{BB962C8B-B14F-4D97-AF65-F5344CB8AC3E}">
        <p14:creationId xmlns:p14="http://schemas.microsoft.com/office/powerpoint/2010/main" val="1109633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3930"/>
          </a:xfrm>
        </p:spPr>
        <p:txBody>
          <a:bodyPr>
            <a:normAutofit fontScale="90000"/>
          </a:bodyPr>
          <a:lstStyle/>
          <a:p>
            <a:r>
              <a:rPr lang="en-US" dirty="0"/>
              <a:t>Creating a started service  (Interface)</a:t>
            </a:r>
          </a:p>
        </p:txBody>
      </p:sp>
      <p:sp>
        <p:nvSpPr>
          <p:cNvPr id="4" name="Rectangle 1"/>
          <p:cNvSpPr>
            <a:spLocks noGrp="1" noChangeArrowheads="1"/>
          </p:cNvSpPr>
          <p:nvPr>
            <p:ph idx="1"/>
          </p:nvPr>
        </p:nvSpPr>
        <p:spPr bwMode="auto">
          <a:xfrm>
            <a:off x="1133763" y="917912"/>
            <a:ext cx="6689436" cy="59400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&lt;?</a:t>
            </a:r>
            <a:r>
              <a:rPr kumimoji="0" lang="en-US" altLang="en-US" sz="1600" b="0" i="0" u="none" strike="noStrike" cap="none" normalizeH="0" baseline="0" dirty="0">
                <a:ln>
                  <a:noFill/>
                </a:ln>
                <a:solidFill>
                  <a:srgbClr val="174AD4"/>
                </a:solidFill>
                <a:effectLst/>
                <a:latin typeface="Courier New" panose="02070309020205020404" pitchFamily="49" charset="0"/>
                <a:cs typeface="Courier New" panose="02070309020205020404" pitchFamily="49" charset="0"/>
              </a:rPr>
              <a:t>xml version</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="1.0" </a:t>
            </a:r>
            <a:r>
              <a:rPr kumimoji="0" lang="en-US" altLang="en-US" sz="1600" b="0" i="0" u="none" strike="noStrike" cap="none" normalizeH="0" baseline="0" dirty="0">
                <a:ln>
                  <a:noFill/>
                </a:ln>
                <a:solidFill>
                  <a:srgbClr val="174AD4"/>
                </a:solidFill>
                <a:effectLst/>
                <a:latin typeface="Courier New" panose="02070309020205020404" pitchFamily="49" charset="0"/>
                <a:cs typeface="Courier New" panose="02070309020205020404" pitchFamily="49" charset="0"/>
              </a:rPr>
              <a:t>encoding</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="utf-8"</a:t>
            </a:r>
            <a:r>
              <a:rPr kumimoji="0" lang="en-US" altLang="en-US" sz="1600" b="0" i="1"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a:t>
            </a:r>
            <a:br>
              <a:rPr kumimoji="0" lang="en-US" altLang="en-US" sz="1600" b="0" i="1"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&lt;</a:t>
            </a:r>
            <a:r>
              <a:rPr kumimoji="0" lang="en-US" altLang="en-US" sz="1600" b="0" i="0" u="none" strike="noStrike" cap="none" normalizeH="0" baseline="0" dirty="0" err="1">
                <a:ln>
                  <a:noFill/>
                </a:ln>
                <a:solidFill>
                  <a:srgbClr val="0033B3"/>
                </a:solidFill>
                <a:effectLst/>
                <a:latin typeface="Courier New" panose="02070309020205020404" pitchFamily="49" charset="0"/>
                <a:cs typeface="Courier New" panose="02070309020205020404" pitchFamily="49" charset="0"/>
              </a:rPr>
              <a:t>RelativeLayout</a:t>
            </a: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174AD4"/>
                </a:solidFill>
                <a:effectLst/>
                <a:latin typeface="Courier New" panose="02070309020205020404" pitchFamily="49" charset="0"/>
                <a:cs typeface="Courier New" panose="02070309020205020404" pitchFamily="49" charset="0"/>
              </a:rPr>
              <a:t>xmlns:</a:t>
            </a:r>
            <a:r>
              <a:rPr kumimoji="0" lang="en-US" altLang="en-US" sz="16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android</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="http://schemas.android.com/</a:t>
            </a:r>
            <a:r>
              <a:rPr kumimoji="0" lang="en-US" altLang="en-US" sz="1600"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apk</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/res/android"</a:t>
            </a:r>
            <a:b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174AD4"/>
                </a:solidFill>
                <a:effectLst/>
                <a:latin typeface="Courier New" panose="02070309020205020404" pitchFamily="49" charset="0"/>
                <a:cs typeface="Courier New" panose="02070309020205020404" pitchFamily="49" charset="0"/>
              </a:rPr>
              <a:t>xmlns:</a:t>
            </a:r>
            <a:r>
              <a:rPr kumimoji="0" lang="en-US" altLang="en-US" sz="16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app</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="http://schemas.android.com/</a:t>
            </a:r>
            <a:r>
              <a:rPr kumimoji="0" lang="en-US" altLang="en-US" sz="1600"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apk</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/res-auto"</a:t>
            </a:r>
            <a:b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174AD4"/>
                </a:solidFill>
                <a:effectLst/>
                <a:latin typeface="Courier New" panose="02070309020205020404" pitchFamily="49" charset="0"/>
                <a:cs typeface="Courier New" panose="02070309020205020404" pitchFamily="49" charset="0"/>
              </a:rPr>
              <a:t>xmlns:</a:t>
            </a:r>
            <a:r>
              <a:rPr kumimoji="0" lang="en-US" altLang="en-US" sz="16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tools</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="http://schemas.android.com/tools"</a:t>
            </a:r>
            <a:b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android</a:t>
            </a:r>
            <a:r>
              <a:rPr kumimoji="0" lang="en-US" altLang="en-US" sz="1600" b="0" i="0" u="none" strike="noStrike" cap="none" normalizeH="0" baseline="0" dirty="0" err="1">
                <a:ln>
                  <a:noFill/>
                </a:ln>
                <a:solidFill>
                  <a:srgbClr val="174AD4"/>
                </a:solidFill>
                <a:effectLst/>
                <a:latin typeface="Courier New" panose="02070309020205020404" pitchFamily="49" charset="0"/>
                <a:cs typeface="Courier New" panose="02070309020205020404" pitchFamily="49" charset="0"/>
              </a:rPr>
              <a:t>:layout_width</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match_parent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android</a:t>
            </a:r>
            <a:r>
              <a:rPr kumimoji="0" lang="en-US" altLang="en-US" sz="1600" b="0" i="0" u="none" strike="noStrike" cap="none" normalizeH="0" baseline="0" dirty="0" err="1">
                <a:ln>
                  <a:noFill/>
                </a:ln>
                <a:solidFill>
                  <a:srgbClr val="174AD4"/>
                </a:solidFill>
                <a:effectLst/>
                <a:latin typeface="Courier New" panose="02070309020205020404" pitchFamily="49" charset="0"/>
                <a:cs typeface="Courier New" panose="02070309020205020404" pitchFamily="49" charset="0"/>
              </a:rPr>
              <a:t>:layout_height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match_parent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tools</a:t>
            </a:r>
            <a:r>
              <a:rPr kumimoji="0" lang="en-US" altLang="en-US" sz="1600" b="0" i="0" u="none" strike="noStrike" cap="none" normalizeH="0" baseline="0" dirty="0" err="1">
                <a:ln>
                  <a:noFill/>
                </a:ln>
                <a:solidFill>
                  <a:srgbClr val="174AD4"/>
                </a:solidFill>
                <a:effectLst/>
                <a:latin typeface="Courier New" panose="02070309020205020404" pitchFamily="49" charset="0"/>
                <a:cs typeface="Courier New" panose="02070309020205020404" pitchFamily="49" charset="0"/>
              </a:rPr>
              <a:t>:context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MainActivity</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&lt;</a:t>
            </a:r>
            <a:r>
              <a:rPr kumimoji="0" lang="en-US" altLang="en-US" sz="1600" b="0" i="0" u="none" strike="noStrike" cap="none" normalizeH="0" baseline="0" dirty="0" err="1">
                <a:ln>
                  <a:noFill/>
                </a:ln>
                <a:solidFill>
                  <a:srgbClr val="0033B3"/>
                </a:solidFill>
                <a:effectLst/>
                <a:latin typeface="Courier New" panose="02070309020205020404" pitchFamily="49" charset="0"/>
                <a:cs typeface="Courier New" panose="02070309020205020404" pitchFamily="49" charset="0"/>
              </a:rPr>
              <a:t>TextView</a:t>
            </a:r>
            <a:b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android</a:t>
            </a:r>
            <a:r>
              <a:rPr kumimoji="0" lang="en-US" altLang="en-US" sz="1600" b="0" i="0" u="none" strike="noStrike" cap="none" normalizeH="0" baseline="0" dirty="0" err="1">
                <a:ln>
                  <a:noFill/>
                </a:ln>
                <a:solidFill>
                  <a:srgbClr val="174AD4"/>
                </a:solidFill>
                <a:effectLst/>
                <a:latin typeface="Courier New" panose="02070309020205020404" pitchFamily="49" charset="0"/>
                <a:cs typeface="Courier New" panose="02070309020205020404" pitchFamily="49" charset="0"/>
              </a:rPr>
              <a:t>:id</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="@+id/</a:t>
            </a:r>
            <a:r>
              <a:rPr kumimoji="0" lang="en-US" altLang="en-US" sz="1600"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tvTitle</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android</a:t>
            </a:r>
            <a:r>
              <a:rPr kumimoji="0" lang="en-US" altLang="en-US" sz="1600" b="0" i="0" u="none" strike="noStrike" cap="none" normalizeH="0" baseline="0" dirty="0" err="1">
                <a:ln>
                  <a:noFill/>
                </a:ln>
                <a:solidFill>
                  <a:srgbClr val="174AD4"/>
                </a:solidFill>
                <a:effectLst/>
                <a:latin typeface="Courier New" panose="02070309020205020404" pitchFamily="49" charset="0"/>
                <a:cs typeface="Courier New" panose="02070309020205020404" pitchFamily="49" charset="0"/>
              </a:rPr>
              <a:t>:layout_width</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match_parent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android</a:t>
            </a:r>
            <a:r>
              <a:rPr kumimoji="0" lang="en-US" altLang="en-US" sz="1600" b="0" i="0" u="none" strike="noStrike" cap="none" normalizeH="0" baseline="0" dirty="0" err="1">
                <a:ln>
                  <a:noFill/>
                </a:ln>
                <a:solidFill>
                  <a:srgbClr val="174AD4"/>
                </a:solidFill>
                <a:effectLst/>
                <a:latin typeface="Courier New" panose="02070309020205020404" pitchFamily="49" charset="0"/>
                <a:cs typeface="Courier New" panose="02070309020205020404" pitchFamily="49" charset="0"/>
              </a:rPr>
              <a:t>:layout_height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wrap_content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android</a:t>
            </a:r>
            <a:r>
              <a:rPr kumimoji="0" lang="en-US" altLang="en-US" sz="1600" b="0" i="0" u="none" strike="noStrike" cap="none" normalizeH="0" baseline="0" dirty="0" err="1">
                <a:ln>
                  <a:noFill/>
                </a:ln>
                <a:solidFill>
                  <a:srgbClr val="174AD4"/>
                </a:solidFill>
                <a:effectLst/>
                <a:latin typeface="Courier New" panose="02070309020205020404" pitchFamily="49" charset="0"/>
                <a:cs typeface="Courier New" panose="02070309020205020404" pitchFamily="49" charset="0"/>
              </a:rPr>
              <a:t>:text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="Service App"</a:t>
            </a:r>
            <a:b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android</a:t>
            </a:r>
            <a:r>
              <a:rPr kumimoji="0" lang="en-US" altLang="en-US" sz="1600" b="0" i="0" u="none" strike="noStrike" cap="none" normalizeH="0" baseline="0" dirty="0" err="1">
                <a:ln>
                  <a:noFill/>
                </a:ln>
                <a:solidFill>
                  <a:srgbClr val="174AD4"/>
                </a:solidFill>
                <a:effectLst/>
                <a:latin typeface="Courier New" panose="02070309020205020404" pitchFamily="49" charset="0"/>
                <a:cs typeface="Courier New" panose="02070309020205020404" pitchFamily="49" charset="0"/>
              </a:rPr>
              <a:t>:textStyle</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="bold"</a:t>
            </a:r>
            <a:b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android</a:t>
            </a:r>
            <a:r>
              <a:rPr kumimoji="0" lang="en-US" altLang="en-US" sz="1600" b="0" i="0" u="none" strike="noStrike" cap="none" normalizeH="0" baseline="0" dirty="0" err="1">
                <a:ln>
                  <a:noFill/>
                </a:ln>
                <a:solidFill>
                  <a:srgbClr val="174AD4"/>
                </a:solidFill>
                <a:effectLst/>
                <a:latin typeface="Courier New" panose="02070309020205020404" pitchFamily="49" charset="0"/>
                <a:cs typeface="Courier New" panose="02070309020205020404" pitchFamily="49" charset="0"/>
              </a:rPr>
              <a:t>:textSize</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="40dp"</a:t>
            </a:r>
            <a:b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android</a:t>
            </a:r>
            <a:r>
              <a:rPr kumimoji="0" lang="en-US" altLang="en-US" sz="1600" b="0" i="0" u="none" strike="noStrike" cap="none" normalizeH="0" baseline="0" dirty="0" err="1">
                <a:ln>
                  <a:noFill/>
                </a:ln>
                <a:solidFill>
                  <a:srgbClr val="174AD4"/>
                </a:solidFill>
                <a:effectLst/>
                <a:latin typeface="Courier New" panose="02070309020205020404" pitchFamily="49" charset="0"/>
                <a:cs typeface="Courier New" panose="02070309020205020404" pitchFamily="49" charset="0"/>
              </a:rPr>
              <a:t>:textColor</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="@color/teal_200"</a:t>
            </a:r>
            <a:b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android</a:t>
            </a:r>
            <a:r>
              <a:rPr kumimoji="0" lang="en-US" altLang="en-US" sz="1600" b="0" i="0" u="none" strike="noStrike" cap="none" normalizeH="0" baseline="0" dirty="0" err="1">
                <a:ln>
                  <a:noFill/>
                </a:ln>
                <a:solidFill>
                  <a:srgbClr val="174AD4"/>
                </a:solidFill>
                <a:effectLst/>
                <a:latin typeface="Courier New" panose="02070309020205020404" pitchFamily="49" charset="0"/>
                <a:cs typeface="Courier New" panose="02070309020205020404" pitchFamily="49" charset="0"/>
              </a:rPr>
              <a:t>:gravity</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="center"</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&lt;/</a:t>
            </a:r>
            <a:r>
              <a:rPr kumimoji="0" lang="en-US" altLang="en-US" sz="1600" b="0" i="0" u="none" strike="noStrike" cap="none" normalizeH="0" baseline="0" dirty="0" err="1">
                <a:ln>
                  <a:noFill/>
                </a:ln>
                <a:solidFill>
                  <a:srgbClr val="0033B3"/>
                </a:solidFill>
                <a:effectLst/>
                <a:latin typeface="Courier New" panose="02070309020205020404" pitchFamily="49" charset="0"/>
                <a:cs typeface="Courier New" panose="02070309020205020404" pitchFamily="49" charset="0"/>
              </a:rPr>
              <a:t>TextView</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3270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613727" cy="2137929"/>
          </a:xfrm>
        </p:spPr>
        <p:txBody>
          <a:bodyPr>
            <a:normAutofit/>
          </a:bodyPr>
          <a:lstStyle/>
          <a:p>
            <a:r>
              <a:rPr lang="en-US" dirty="0"/>
              <a:t>Creating a started service (Interface)</a:t>
            </a:r>
          </a:p>
        </p:txBody>
      </p:sp>
      <p:sp>
        <p:nvSpPr>
          <p:cNvPr id="4" name="Rectangle 1"/>
          <p:cNvSpPr>
            <a:spLocks noGrp="1" noChangeArrowheads="1"/>
          </p:cNvSpPr>
          <p:nvPr>
            <p:ph idx="1"/>
          </p:nvPr>
        </p:nvSpPr>
        <p:spPr bwMode="auto">
          <a:xfrm>
            <a:off x="4378037" y="0"/>
            <a:ext cx="6689436" cy="64940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br>
              <a:rPr lang="en-US" altLang="en-US" sz="1600" dirty="0">
                <a:solidFill>
                  <a:srgbClr val="080808"/>
                </a:solidFill>
                <a:latin typeface="Courier New" panose="02070309020205020404" pitchFamily="49" charset="0"/>
                <a:cs typeface="Courier New" panose="02070309020205020404" pitchFamily="49" charset="0"/>
              </a:rPr>
            </a:br>
            <a:r>
              <a:rPr lang="en-US" altLang="en-US" sz="1600" dirty="0">
                <a:solidFill>
                  <a:srgbClr val="080808"/>
                </a:solidFill>
                <a:latin typeface="Courier New" panose="02070309020205020404" pitchFamily="49" charset="0"/>
                <a:cs typeface="Courier New" panose="02070309020205020404" pitchFamily="49" charset="0"/>
              </a:rPr>
              <a:t>&lt;Button</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android:id</a:t>
            </a:r>
            <a:r>
              <a:rPr lang="en-US" altLang="en-US" sz="1600" dirty="0">
                <a:solidFill>
                  <a:srgbClr val="080808"/>
                </a:solidFill>
                <a:latin typeface="Courier New" panose="02070309020205020404" pitchFamily="49" charset="0"/>
                <a:cs typeface="Courier New" panose="02070309020205020404" pitchFamily="49" charset="0"/>
              </a:rPr>
              <a:t>="@+id/</a:t>
            </a:r>
            <a:r>
              <a:rPr lang="en-US" altLang="en-US" sz="1600" dirty="0" err="1">
                <a:solidFill>
                  <a:srgbClr val="080808"/>
                </a:solidFill>
                <a:latin typeface="Courier New" panose="02070309020205020404" pitchFamily="49" charset="0"/>
                <a:cs typeface="Courier New" panose="02070309020205020404" pitchFamily="49" charset="0"/>
              </a:rPr>
              <a:t>btnStartService</a:t>
            </a:r>
            <a:r>
              <a:rPr lang="en-US" altLang="en-US" sz="16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android:layout_width</a:t>
            </a:r>
            <a:r>
              <a:rPr lang="en-US" altLang="en-US" sz="1600" dirty="0">
                <a:solidFill>
                  <a:srgbClr val="080808"/>
                </a:solidFill>
                <a:latin typeface="Courier New" panose="02070309020205020404" pitchFamily="49" charset="0"/>
                <a:cs typeface="Courier New" panose="02070309020205020404" pitchFamily="49" charset="0"/>
              </a:rPr>
              <a:t>="</a:t>
            </a:r>
            <a:r>
              <a:rPr lang="en-US" altLang="en-US" sz="1600" dirty="0" err="1">
                <a:solidFill>
                  <a:srgbClr val="080808"/>
                </a:solidFill>
                <a:latin typeface="Courier New" panose="02070309020205020404" pitchFamily="49" charset="0"/>
                <a:cs typeface="Courier New" panose="02070309020205020404" pitchFamily="49" charset="0"/>
              </a:rPr>
              <a:t>match_parent</a:t>
            </a:r>
            <a:r>
              <a:rPr lang="en-US" altLang="en-US" sz="16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android:layout_height</a:t>
            </a:r>
            <a:r>
              <a:rPr lang="en-US" altLang="en-US" sz="1600" dirty="0">
                <a:solidFill>
                  <a:srgbClr val="080808"/>
                </a:solidFill>
                <a:latin typeface="Courier New" panose="02070309020205020404" pitchFamily="49" charset="0"/>
                <a:cs typeface="Courier New" panose="02070309020205020404" pitchFamily="49" charset="0"/>
              </a:rPr>
              <a:t>="</a:t>
            </a:r>
            <a:r>
              <a:rPr lang="en-US" altLang="en-US" sz="1600" dirty="0" err="1">
                <a:solidFill>
                  <a:srgbClr val="080808"/>
                </a:solidFill>
                <a:latin typeface="Courier New" panose="02070309020205020404" pitchFamily="49" charset="0"/>
                <a:cs typeface="Courier New" panose="02070309020205020404" pitchFamily="49" charset="0"/>
              </a:rPr>
              <a:t>wrap_content</a:t>
            </a:r>
            <a:r>
              <a:rPr lang="en-US" altLang="en-US" sz="16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android:layout_below</a:t>
            </a:r>
            <a:r>
              <a:rPr lang="en-US" altLang="en-US" sz="1600" dirty="0">
                <a:solidFill>
                  <a:srgbClr val="080808"/>
                </a:solidFill>
                <a:latin typeface="Courier New" panose="02070309020205020404" pitchFamily="49" charset="0"/>
                <a:cs typeface="Courier New" panose="02070309020205020404" pitchFamily="49" charset="0"/>
              </a:rPr>
              <a:t>="@+id/</a:t>
            </a:r>
            <a:r>
              <a:rPr lang="en-US" altLang="en-US" sz="1600" dirty="0" err="1">
                <a:solidFill>
                  <a:srgbClr val="080808"/>
                </a:solidFill>
                <a:latin typeface="Courier New" panose="02070309020205020404" pitchFamily="49" charset="0"/>
                <a:cs typeface="Courier New" panose="02070309020205020404" pitchFamily="49" charset="0"/>
              </a:rPr>
              <a:t>tvTitle</a:t>
            </a:r>
            <a:r>
              <a:rPr lang="en-US" altLang="en-US" sz="16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android:layout_marginTop</a:t>
            </a:r>
            <a:r>
              <a:rPr lang="en-US" altLang="en-US" sz="1600" dirty="0">
                <a:solidFill>
                  <a:srgbClr val="080808"/>
                </a:solidFill>
                <a:latin typeface="Courier New" panose="02070309020205020404" pitchFamily="49" charset="0"/>
                <a:cs typeface="Courier New" panose="02070309020205020404" pitchFamily="49" charset="0"/>
              </a:rPr>
              <a:t>="30sp"</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android:text</a:t>
            </a:r>
            <a:r>
              <a:rPr lang="en-US" altLang="en-US" sz="1600" dirty="0">
                <a:solidFill>
                  <a:srgbClr val="080808"/>
                </a:solidFill>
                <a:latin typeface="Courier New" panose="02070309020205020404" pitchFamily="49" charset="0"/>
                <a:cs typeface="Courier New" panose="02070309020205020404" pitchFamily="49" charset="0"/>
              </a:rPr>
              <a:t>="Start Service"</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android:textSize</a:t>
            </a:r>
            <a:r>
              <a:rPr lang="en-US" altLang="en-US" sz="1600" dirty="0">
                <a:solidFill>
                  <a:srgbClr val="080808"/>
                </a:solidFill>
                <a:latin typeface="Courier New" panose="02070309020205020404" pitchFamily="49" charset="0"/>
                <a:cs typeface="Courier New" panose="02070309020205020404" pitchFamily="49" charset="0"/>
              </a:rPr>
              <a:t>="40sp"</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android:textStyle</a:t>
            </a:r>
            <a:r>
              <a:rPr lang="en-US" altLang="en-US" sz="1600" dirty="0">
                <a:solidFill>
                  <a:srgbClr val="080808"/>
                </a:solidFill>
                <a:latin typeface="Courier New" panose="02070309020205020404" pitchFamily="49" charset="0"/>
                <a:cs typeface="Courier New" panose="02070309020205020404" pitchFamily="49" charset="0"/>
              </a:rPr>
              <a:t>="bold"</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android:textColor</a:t>
            </a:r>
            <a:r>
              <a:rPr lang="en-US" altLang="en-US" sz="1600" dirty="0">
                <a:solidFill>
                  <a:srgbClr val="080808"/>
                </a:solidFill>
                <a:latin typeface="Courier New" panose="02070309020205020404" pitchFamily="49" charset="0"/>
                <a:cs typeface="Courier New" panose="02070309020205020404" pitchFamily="49" charset="0"/>
              </a:rPr>
              <a:t>="@color/Red"</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android:gravity</a:t>
            </a:r>
            <a:r>
              <a:rPr lang="en-US" altLang="en-US" sz="1600" dirty="0">
                <a:solidFill>
                  <a:srgbClr val="080808"/>
                </a:solidFill>
                <a:latin typeface="Courier New" panose="02070309020205020404" pitchFamily="49" charset="0"/>
                <a:cs typeface="Courier New" panose="02070309020205020404" pitchFamily="49" charset="0"/>
              </a:rPr>
              <a:t>="center"&gt;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&lt;/Button&gt;</a:t>
            </a:r>
          </a:p>
          <a:p>
            <a:pPr marL="0" lvl="0" indent="0" eaLnBrk="0" fontAlgn="base" hangingPunct="0">
              <a:lnSpc>
                <a:spcPct val="100000"/>
              </a:lnSpc>
              <a:spcBef>
                <a:spcPct val="0"/>
              </a:spcBef>
              <a:spcAft>
                <a:spcPct val="0"/>
              </a:spcAft>
              <a:buNone/>
            </a:pPr>
            <a:endParaRPr lang="en-US" altLang="en-US" sz="1600" dirty="0">
              <a:solidFill>
                <a:srgbClr val="080808"/>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&lt;Button</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android:id</a:t>
            </a:r>
            <a:r>
              <a:rPr lang="en-US" altLang="en-US" sz="1600" dirty="0">
                <a:solidFill>
                  <a:srgbClr val="080808"/>
                </a:solidFill>
                <a:latin typeface="Courier New" panose="02070309020205020404" pitchFamily="49" charset="0"/>
                <a:cs typeface="Courier New" panose="02070309020205020404" pitchFamily="49" charset="0"/>
              </a:rPr>
              <a:t>="@+id/</a:t>
            </a:r>
            <a:r>
              <a:rPr lang="en-US" altLang="en-US" sz="1600" dirty="0" err="1">
                <a:solidFill>
                  <a:srgbClr val="080808"/>
                </a:solidFill>
                <a:latin typeface="Courier New" panose="02070309020205020404" pitchFamily="49" charset="0"/>
                <a:cs typeface="Courier New" panose="02070309020205020404" pitchFamily="49" charset="0"/>
              </a:rPr>
              <a:t>btnStopService</a:t>
            </a:r>
            <a:r>
              <a:rPr lang="en-US" altLang="en-US" sz="16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android:layout_width</a:t>
            </a:r>
            <a:r>
              <a:rPr lang="en-US" altLang="en-US" sz="1600" dirty="0">
                <a:solidFill>
                  <a:srgbClr val="080808"/>
                </a:solidFill>
                <a:latin typeface="Courier New" panose="02070309020205020404" pitchFamily="49" charset="0"/>
                <a:cs typeface="Courier New" panose="02070309020205020404" pitchFamily="49" charset="0"/>
              </a:rPr>
              <a:t>="</a:t>
            </a:r>
            <a:r>
              <a:rPr lang="en-US" altLang="en-US" sz="1600" dirty="0" err="1">
                <a:solidFill>
                  <a:srgbClr val="080808"/>
                </a:solidFill>
                <a:latin typeface="Courier New" panose="02070309020205020404" pitchFamily="49" charset="0"/>
                <a:cs typeface="Courier New" panose="02070309020205020404" pitchFamily="49" charset="0"/>
              </a:rPr>
              <a:t>match_parent</a:t>
            </a:r>
            <a:r>
              <a:rPr lang="en-US" altLang="en-US" sz="16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android:layout_height</a:t>
            </a:r>
            <a:r>
              <a:rPr lang="en-US" altLang="en-US" sz="1600" dirty="0">
                <a:solidFill>
                  <a:srgbClr val="080808"/>
                </a:solidFill>
                <a:latin typeface="Courier New" panose="02070309020205020404" pitchFamily="49" charset="0"/>
                <a:cs typeface="Courier New" panose="02070309020205020404" pitchFamily="49" charset="0"/>
              </a:rPr>
              <a:t>="</a:t>
            </a:r>
            <a:r>
              <a:rPr lang="en-US" altLang="en-US" sz="1600" dirty="0" err="1">
                <a:solidFill>
                  <a:srgbClr val="080808"/>
                </a:solidFill>
                <a:latin typeface="Courier New" panose="02070309020205020404" pitchFamily="49" charset="0"/>
                <a:cs typeface="Courier New" panose="02070309020205020404" pitchFamily="49" charset="0"/>
              </a:rPr>
              <a:t>wrap_content</a:t>
            </a:r>
            <a:r>
              <a:rPr lang="en-US" altLang="en-US" sz="16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android:layout_below</a:t>
            </a:r>
            <a:r>
              <a:rPr lang="en-US" altLang="en-US" sz="1600" dirty="0">
                <a:solidFill>
                  <a:srgbClr val="080808"/>
                </a:solidFill>
                <a:latin typeface="Courier New" panose="02070309020205020404" pitchFamily="49" charset="0"/>
                <a:cs typeface="Courier New" panose="02070309020205020404" pitchFamily="49" charset="0"/>
              </a:rPr>
              <a:t>="@+id/</a:t>
            </a:r>
            <a:r>
              <a:rPr lang="en-US" altLang="en-US" sz="1600" dirty="0" err="1">
                <a:solidFill>
                  <a:srgbClr val="080808"/>
                </a:solidFill>
                <a:latin typeface="Courier New" panose="02070309020205020404" pitchFamily="49" charset="0"/>
                <a:cs typeface="Courier New" panose="02070309020205020404" pitchFamily="49" charset="0"/>
              </a:rPr>
              <a:t>btnStartService</a:t>
            </a:r>
            <a:r>
              <a:rPr lang="en-US" altLang="en-US" sz="16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android:layout_marginTop</a:t>
            </a:r>
            <a:r>
              <a:rPr lang="en-US" altLang="en-US" sz="1600" dirty="0">
                <a:solidFill>
                  <a:srgbClr val="080808"/>
                </a:solidFill>
                <a:latin typeface="Courier New" panose="02070309020205020404" pitchFamily="49" charset="0"/>
                <a:cs typeface="Courier New" panose="02070309020205020404" pitchFamily="49" charset="0"/>
              </a:rPr>
              <a:t>="30sp"</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android:text</a:t>
            </a:r>
            <a:r>
              <a:rPr lang="en-US" altLang="en-US" sz="1600" dirty="0">
                <a:solidFill>
                  <a:srgbClr val="080808"/>
                </a:solidFill>
                <a:latin typeface="Courier New" panose="02070309020205020404" pitchFamily="49" charset="0"/>
                <a:cs typeface="Courier New" panose="02070309020205020404" pitchFamily="49" charset="0"/>
              </a:rPr>
              <a:t>="Stop Service"</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android:textSize</a:t>
            </a:r>
            <a:r>
              <a:rPr lang="en-US" altLang="en-US" sz="1600" dirty="0">
                <a:solidFill>
                  <a:srgbClr val="080808"/>
                </a:solidFill>
                <a:latin typeface="Courier New" panose="02070309020205020404" pitchFamily="49" charset="0"/>
                <a:cs typeface="Courier New" panose="02070309020205020404" pitchFamily="49" charset="0"/>
              </a:rPr>
              <a:t>="40sp"</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android:textStyle</a:t>
            </a:r>
            <a:r>
              <a:rPr lang="en-US" altLang="en-US" sz="1600" dirty="0">
                <a:solidFill>
                  <a:srgbClr val="080808"/>
                </a:solidFill>
                <a:latin typeface="Courier New" panose="02070309020205020404" pitchFamily="49" charset="0"/>
                <a:cs typeface="Courier New" panose="02070309020205020404" pitchFamily="49" charset="0"/>
              </a:rPr>
              <a:t>="bold"</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android:textColor</a:t>
            </a:r>
            <a:r>
              <a:rPr lang="en-US" altLang="en-US" sz="1600" dirty="0">
                <a:solidFill>
                  <a:srgbClr val="080808"/>
                </a:solidFill>
                <a:latin typeface="Courier New" panose="02070309020205020404" pitchFamily="49" charset="0"/>
                <a:cs typeface="Courier New" panose="02070309020205020404" pitchFamily="49" charset="0"/>
              </a:rPr>
              <a:t>="@color/Red"</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android:gravity</a:t>
            </a:r>
            <a:r>
              <a:rPr lang="en-US" altLang="en-US" sz="1600" dirty="0">
                <a:solidFill>
                  <a:srgbClr val="080808"/>
                </a:solidFill>
                <a:latin typeface="Courier New" panose="02070309020205020404" pitchFamily="49" charset="0"/>
                <a:cs typeface="Courier New" panose="02070309020205020404" pitchFamily="49" charset="0"/>
              </a:rPr>
              <a:t>="center"&gt;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&lt;/Button&gt;</a:t>
            </a:r>
            <a:endParaRPr kumimoji="0" lang="en-US" altLang="en-US"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56498"/>
          <a:stretch/>
        </p:blipFill>
        <p:spPr>
          <a:xfrm>
            <a:off x="1291937" y="2868179"/>
            <a:ext cx="3086100" cy="2983345"/>
          </a:xfrm>
          <a:prstGeom prst="rect">
            <a:avLst/>
          </a:prstGeom>
        </p:spPr>
      </p:pic>
    </p:spTree>
    <p:extLst>
      <p:ext uri="{BB962C8B-B14F-4D97-AF65-F5344CB8AC3E}">
        <p14:creationId xmlns:p14="http://schemas.microsoft.com/office/powerpoint/2010/main" val="2284801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613727" cy="3911311"/>
          </a:xfrm>
        </p:spPr>
        <p:txBody>
          <a:bodyPr>
            <a:normAutofit/>
          </a:bodyPr>
          <a:lstStyle/>
          <a:p>
            <a:r>
              <a:rPr lang="en-US" dirty="0"/>
              <a:t>Creating a Service by extending a service class.</a:t>
            </a:r>
          </a:p>
        </p:txBody>
      </p:sp>
      <p:sp>
        <p:nvSpPr>
          <p:cNvPr id="4" name="Rectangle 1"/>
          <p:cNvSpPr>
            <a:spLocks noGrp="1" noChangeArrowheads="1"/>
          </p:cNvSpPr>
          <p:nvPr>
            <p:ph idx="1"/>
          </p:nvPr>
        </p:nvSpPr>
        <p:spPr bwMode="auto">
          <a:xfrm>
            <a:off x="4378037" y="2769989"/>
            <a:ext cx="6689436"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br>
              <a:rPr lang="en-US" altLang="en-US" sz="1600" dirty="0">
                <a:solidFill>
                  <a:srgbClr val="080808"/>
                </a:solidFill>
                <a:latin typeface="Courier New" panose="02070309020205020404" pitchFamily="49" charset="0"/>
                <a:cs typeface="Courier New" panose="02070309020205020404" pitchFamily="49" charset="0"/>
              </a:rPr>
            </a:br>
            <a:endParaRPr kumimoji="0" lang="en-US" altLang="en-US"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3" name="Rectangle 2"/>
          <p:cNvSpPr/>
          <p:nvPr/>
        </p:nvSpPr>
        <p:spPr>
          <a:xfrm>
            <a:off x="4451927" y="1212703"/>
            <a:ext cx="6714836" cy="5016758"/>
          </a:xfrm>
          <a:prstGeom prst="rect">
            <a:avLst/>
          </a:prstGeom>
        </p:spPr>
        <p:txBody>
          <a:bodyPr wrap="square">
            <a:spAutoFit/>
          </a:bodyPr>
          <a:lstStyle/>
          <a:p>
            <a:r>
              <a:rPr lang="en-US" sz="3200" dirty="0"/>
              <a:t>package </a:t>
            </a:r>
            <a:r>
              <a:rPr lang="en-US" sz="3200" dirty="0" err="1"/>
              <a:t>com.example.myapplication</a:t>
            </a:r>
            <a:r>
              <a:rPr lang="en-US" sz="3200" dirty="0"/>
              <a:t>;</a:t>
            </a:r>
          </a:p>
          <a:p>
            <a:endParaRPr lang="en-US" sz="3200" dirty="0"/>
          </a:p>
          <a:p>
            <a:r>
              <a:rPr lang="en-US" sz="3200" dirty="0"/>
              <a:t>import </a:t>
            </a:r>
            <a:r>
              <a:rPr lang="en-US" sz="3200" dirty="0" err="1"/>
              <a:t>android.app.Service</a:t>
            </a:r>
            <a:r>
              <a:rPr lang="en-US" sz="3200" dirty="0"/>
              <a:t>;</a:t>
            </a:r>
          </a:p>
          <a:p>
            <a:r>
              <a:rPr lang="en-US" sz="3200" dirty="0"/>
              <a:t>import </a:t>
            </a:r>
            <a:r>
              <a:rPr lang="en-US" sz="3200" dirty="0" err="1"/>
              <a:t>android.content.Intent</a:t>
            </a:r>
            <a:r>
              <a:rPr lang="en-US" sz="3200" dirty="0"/>
              <a:t>;</a:t>
            </a:r>
          </a:p>
          <a:p>
            <a:r>
              <a:rPr lang="en-US" sz="3200" dirty="0"/>
              <a:t>import </a:t>
            </a:r>
            <a:r>
              <a:rPr lang="en-US" sz="3200" dirty="0" err="1"/>
              <a:t>android.os.IBinder</a:t>
            </a:r>
            <a:r>
              <a:rPr lang="en-US" sz="3200" dirty="0"/>
              <a:t>;</a:t>
            </a:r>
          </a:p>
          <a:p>
            <a:endParaRPr lang="en-US" sz="3200" dirty="0"/>
          </a:p>
          <a:p>
            <a:r>
              <a:rPr lang="en-US" sz="3200" dirty="0"/>
              <a:t>public class </a:t>
            </a:r>
            <a:r>
              <a:rPr lang="en-US" sz="3200" dirty="0" err="1"/>
              <a:t>Service_one</a:t>
            </a:r>
            <a:r>
              <a:rPr lang="en-US" sz="3200" dirty="0"/>
              <a:t> extends Service {</a:t>
            </a:r>
          </a:p>
          <a:p>
            <a:r>
              <a:rPr lang="en-US" sz="3200" dirty="0"/>
              <a:t>    public </a:t>
            </a:r>
            <a:r>
              <a:rPr lang="en-US" sz="3200" dirty="0" err="1"/>
              <a:t>Service_one</a:t>
            </a:r>
            <a:r>
              <a:rPr lang="en-US" sz="3200" dirty="0"/>
              <a:t>() {</a:t>
            </a:r>
          </a:p>
          <a:p>
            <a:r>
              <a:rPr lang="en-US" sz="3200" dirty="0"/>
              <a:t>    }</a:t>
            </a:r>
          </a:p>
        </p:txBody>
      </p:sp>
    </p:spTree>
    <p:extLst>
      <p:ext uri="{BB962C8B-B14F-4D97-AF65-F5344CB8AC3E}">
        <p14:creationId xmlns:p14="http://schemas.microsoft.com/office/powerpoint/2010/main" val="3523671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613727" cy="3911311"/>
          </a:xfrm>
        </p:spPr>
        <p:txBody>
          <a:bodyPr>
            <a:normAutofit/>
          </a:bodyPr>
          <a:lstStyle/>
          <a:p>
            <a:r>
              <a:rPr lang="en-US" dirty="0"/>
              <a:t>Overriding </a:t>
            </a:r>
            <a:r>
              <a:rPr lang="en-US" dirty="0" err="1"/>
              <a:t>onCreate</a:t>
            </a:r>
            <a:r>
              <a:rPr lang="en-US" dirty="0"/>
              <a:t>(), </a:t>
            </a:r>
            <a:r>
              <a:rPr lang="en-US" dirty="0" err="1"/>
              <a:t>onSstartCOmmand</a:t>
            </a:r>
            <a:r>
              <a:rPr lang="en-US" dirty="0"/>
              <a:t>() and </a:t>
            </a:r>
            <a:r>
              <a:rPr lang="en-US" dirty="0" err="1"/>
              <a:t>onDestroy</a:t>
            </a:r>
            <a:r>
              <a:rPr lang="en-US" dirty="0"/>
              <a:t>() methods</a:t>
            </a:r>
          </a:p>
        </p:txBody>
      </p:sp>
      <p:sp>
        <p:nvSpPr>
          <p:cNvPr id="4" name="Rectangle 1"/>
          <p:cNvSpPr>
            <a:spLocks noGrp="1" noChangeArrowheads="1"/>
          </p:cNvSpPr>
          <p:nvPr>
            <p:ph idx="1"/>
          </p:nvPr>
        </p:nvSpPr>
        <p:spPr bwMode="auto">
          <a:xfrm>
            <a:off x="4378037" y="-184664"/>
            <a:ext cx="6689436" cy="68634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br>
              <a:rPr lang="en-US" altLang="en-US" sz="1600" dirty="0">
                <a:solidFill>
                  <a:srgbClr val="080808"/>
                </a:solidFill>
                <a:latin typeface="Courier New" panose="02070309020205020404" pitchFamily="49" charset="0"/>
                <a:cs typeface="Courier New" panose="02070309020205020404" pitchFamily="49" charset="0"/>
              </a:rPr>
            </a:br>
            <a:r>
              <a:rPr lang="en-US" altLang="en-US" sz="2400" dirty="0">
                <a:solidFill>
                  <a:srgbClr val="080808"/>
                </a:solidFill>
                <a:latin typeface="Courier New" panose="02070309020205020404" pitchFamily="49" charset="0"/>
                <a:cs typeface="Courier New" panose="02070309020205020404" pitchFamily="49" charset="0"/>
              </a:rPr>
              <a:t> @Override</a:t>
            </a:r>
          </a:p>
          <a:p>
            <a:pPr marL="0" lvl="0" indent="0" eaLnBrk="0" fontAlgn="base" hangingPunct="0">
              <a:lnSpc>
                <a:spcPct val="100000"/>
              </a:lnSpc>
              <a:spcBef>
                <a:spcPct val="0"/>
              </a:spcBef>
              <a:spcAft>
                <a:spcPct val="0"/>
              </a:spcAft>
              <a:buNone/>
            </a:pPr>
            <a:r>
              <a:rPr lang="en-US" altLang="en-US" sz="2400" dirty="0">
                <a:solidFill>
                  <a:srgbClr val="080808"/>
                </a:solidFill>
                <a:latin typeface="Courier New" panose="02070309020205020404" pitchFamily="49" charset="0"/>
                <a:cs typeface="Courier New" panose="02070309020205020404" pitchFamily="49" charset="0"/>
              </a:rPr>
              <a:t>    public void </a:t>
            </a:r>
            <a:r>
              <a:rPr lang="en-US" altLang="en-US" sz="2400" dirty="0" err="1">
                <a:solidFill>
                  <a:srgbClr val="080808"/>
                </a:solidFill>
                <a:latin typeface="Courier New" panose="02070309020205020404" pitchFamily="49" charset="0"/>
                <a:cs typeface="Courier New" panose="02070309020205020404" pitchFamily="49" charset="0"/>
              </a:rPr>
              <a:t>onCreate</a:t>
            </a:r>
            <a:r>
              <a:rPr lang="en-US" altLang="en-US" sz="2400" dirty="0">
                <a:solidFill>
                  <a:srgbClr val="080808"/>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lang="en-US" altLang="en-US" sz="2400" dirty="0">
                <a:solidFill>
                  <a:srgbClr val="080808"/>
                </a:solidFill>
                <a:latin typeface="Courier New" panose="02070309020205020404" pitchFamily="49" charset="0"/>
                <a:cs typeface="Courier New" panose="02070309020205020404" pitchFamily="49" charset="0"/>
              </a:rPr>
              <a:t>        </a:t>
            </a:r>
            <a:r>
              <a:rPr lang="en-US" altLang="en-US" sz="2400" dirty="0" err="1">
                <a:solidFill>
                  <a:srgbClr val="080808"/>
                </a:solidFill>
                <a:latin typeface="Courier New" panose="02070309020205020404" pitchFamily="49" charset="0"/>
                <a:cs typeface="Courier New" panose="02070309020205020404" pitchFamily="49" charset="0"/>
              </a:rPr>
              <a:t>super.onCreate</a:t>
            </a:r>
            <a:r>
              <a:rPr lang="en-US" altLang="en-US" sz="24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2400" dirty="0">
                <a:solidFill>
                  <a:srgbClr val="080808"/>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endParaRPr lang="en-US" altLang="en-US" sz="2400" dirty="0">
              <a:solidFill>
                <a:srgbClr val="080808"/>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en-US" sz="2400" dirty="0">
                <a:solidFill>
                  <a:srgbClr val="080808"/>
                </a:solidFill>
                <a:latin typeface="Courier New" panose="02070309020205020404" pitchFamily="49" charset="0"/>
                <a:cs typeface="Courier New" panose="02070309020205020404" pitchFamily="49" charset="0"/>
              </a:rPr>
              <a:t>    @Override</a:t>
            </a:r>
          </a:p>
          <a:p>
            <a:pPr marL="0" lvl="0" indent="0" eaLnBrk="0" fontAlgn="base" hangingPunct="0">
              <a:lnSpc>
                <a:spcPct val="100000"/>
              </a:lnSpc>
              <a:spcBef>
                <a:spcPct val="0"/>
              </a:spcBef>
              <a:spcAft>
                <a:spcPct val="0"/>
              </a:spcAft>
              <a:buNone/>
            </a:pPr>
            <a:r>
              <a:rPr lang="en-US" altLang="en-US" sz="2400" dirty="0">
                <a:solidFill>
                  <a:srgbClr val="080808"/>
                </a:solidFill>
                <a:latin typeface="Courier New" panose="02070309020205020404" pitchFamily="49" charset="0"/>
                <a:cs typeface="Courier New" panose="02070309020205020404" pitchFamily="49" charset="0"/>
              </a:rPr>
              <a:t>    public </a:t>
            </a:r>
            <a:r>
              <a:rPr lang="en-US" altLang="en-US" sz="2400" dirty="0" err="1">
                <a:solidFill>
                  <a:srgbClr val="080808"/>
                </a:solidFill>
                <a:latin typeface="Courier New" panose="02070309020205020404" pitchFamily="49" charset="0"/>
                <a:cs typeface="Courier New" panose="02070309020205020404" pitchFamily="49" charset="0"/>
              </a:rPr>
              <a:t>int</a:t>
            </a:r>
            <a:r>
              <a:rPr lang="en-US" altLang="en-US" sz="2400" dirty="0">
                <a:solidFill>
                  <a:srgbClr val="080808"/>
                </a:solidFill>
                <a:latin typeface="Courier New" panose="02070309020205020404" pitchFamily="49" charset="0"/>
                <a:cs typeface="Courier New" panose="02070309020205020404" pitchFamily="49" charset="0"/>
              </a:rPr>
              <a:t> </a:t>
            </a:r>
            <a:r>
              <a:rPr lang="en-US" altLang="en-US" sz="2400" dirty="0" err="1">
                <a:solidFill>
                  <a:srgbClr val="080808"/>
                </a:solidFill>
                <a:latin typeface="Courier New" panose="02070309020205020404" pitchFamily="49" charset="0"/>
                <a:cs typeface="Courier New" panose="02070309020205020404" pitchFamily="49" charset="0"/>
              </a:rPr>
              <a:t>onStartCommand</a:t>
            </a:r>
            <a:r>
              <a:rPr lang="en-US" altLang="en-US" sz="2400" dirty="0">
                <a:solidFill>
                  <a:srgbClr val="080808"/>
                </a:solidFill>
                <a:latin typeface="Courier New" panose="02070309020205020404" pitchFamily="49" charset="0"/>
                <a:cs typeface="Courier New" panose="02070309020205020404" pitchFamily="49" charset="0"/>
              </a:rPr>
              <a:t>(Intent </a:t>
            </a:r>
            <a:r>
              <a:rPr lang="en-US" altLang="en-US" sz="2400" dirty="0" err="1">
                <a:solidFill>
                  <a:srgbClr val="080808"/>
                </a:solidFill>
                <a:latin typeface="Courier New" panose="02070309020205020404" pitchFamily="49" charset="0"/>
                <a:cs typeface="Courier New" panose="02070309020205020404" pitchFamily="49" charset="0"/>
              </a:rPr>
              <a:t>intent</a:t>
            </a:r>
            <a:r>
              <a:rPr lang="en-US" altLang="en-US" sz="2400" dirty="0">
                <a:solidFill>
                  <a:srgbClr val="080808"/>
                </a:solidFill>
                <a:latin typeface="Courier New" panose="02070309020205020404" pitchFamily="49" charset="0"/>
                <a:cs typeface="Courier New" panose="02070309020205020404" pitchFamily="49" charset="0"/>
              </a:rPr>
              <a:t>, </a:t>
            </a:r>
            <a:r>
              <a:rPr lang="en-US" altLang="en-US" sz="2400" dirty="0" err="1">
                <a:solidFill>
                  <a:srgbClr val="080808"/>
                </a:solidFill>
                <a:latin typeface="Courier New" panose="02070309020205020404" pitchFamily="49" charset="0"/>
                <a:cs typeface="Courier New" panose="02070309020205020404" pitchFamily="49" charset="0"/>
              </a:rPr>
              <a:t>int</a:t>
            </a:r>
            <a:r>
              <a:rPr lang="en-US" altLang="en-US" sz="2400" dirty="0">
                <a:solidFill>
                  <a:srgbClr val="080808"/>
                </a:solidFill>
                <a:latin typeface="Courier New" panose="02070309020205020404" pitchFamily="49" charset="0"/>
                <a:cs typeface="Courier New" panose="02070309020205020404" pitchFamily="49" charset="0"/>
              </a:rPr>
              <a:t> flags, </a:t>
            </a:r>
            <a:r>
              <a:rPr lang="en-US" altLang="en-US" sz="2400" dirty="0" err="1">
                <a:solidFill>
                  <a:srgbClr val="080808"/>
                </a:solidFill>
                <a:latin typeface="Courier New" panose="02070309020205020404" pitchFamily="49" charset="0"/>
                <a:cs typeface="Courier New" panose="02070309020205020404" pitchFamily="49" charset="0"/>
              </a:rPr>
              <a:t>int</a:t>
            </a:r>
            <a:r>
              <a:rPr lang="en-US" altLang="en-US" sz="2400" dirty="0">
                <a:solidFill>
                  <a:srgbClr val="080808"/>
                </a:solidFill>
                <a:latin typeface="Courier New" panose="02070309020205020404" pitchFamily="49" charset="0"/>
                <a:cs typeface="Courier New" panose="02070309020205020404" pitchFamily="49" charset="0"/>
              </a:rPr>
              <a:t> </a:t>
            </a:r>
            <a:r>
              <a:rPr lang="en-US" altLang="en-US" sz="2400" dirty="0" err="1">
                <a:solidFill>
                  <a:srgbClr val="080808"/>
                </a:solidFill>
                <a:latin typeface="Courier New" panose="02070309020205020404" pitchFamily="49" charset="0"/>
                <a:cs typeface="Courier New" panose="02070309020205020404" pitchFamily="49" charset="0"/>
              </a:rPr>
              <a:t>startId</a:t>
            </a:r>
            <a:r>
              <a:rPr lang="en-US" altLang="en-US" sz="2400" dirty="0">
                <a:solidFill>
                  <a:srgbClr val="080808"/>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lang="en-US" altLang="en-US" sz="2400" dirty="0">
                <a:solidFill>
                  <a:srgbClr val="080808"/>
                </a:solidFill>
                <a:latin typeface="Courier New" panose="02070309020205020404" pitchFamily="49" charset="0"/>
                <a:cs typeface="Courier New" panose="02070309020205020404" pitchFamily="49" charset="0"/>
              </a:rPr>
              <a:t>        return </a:t>
            </a:r>
            <a:r>
              <a:rPr lang="en-US" altLang="en-US" sz="2400" dirty="0" err="1">
                <a:solidFill>
                  <a:srgbClr val="080808"/>
                </a:solidFill>
                <a:latin typeface="Courier New" panose="02070309020205020404" pitchFamily="49" charset="0"/>
                <a:cs typeface="Courier New" panose="02070309020205020404" pitchFamily="49" charset="0"/>
              </a:rPr>
              <a:t>super.onStartCommand</a:t>
            </a:r>
            <a:r>
              <a:rPr lang="en-US" altLang="en-US" sz="2400" dirty="0">
                <a:solidFill>
                  <a:srgbClr val="080808"/>
                </a:solidFill>
                <a:latin typeface="Courier New" panose="02070309020205020404" pitchFamily="49" charset="0"/>
                <a:cs typeface="Courier New" panose="02070309020205020404" pitchFamily="49" charset="0"/>
              </a:rPr>
              <a:t>(intent, flags, </a:t>
            </a:r>
            <a:r>
              <a:rPr lang="en-US" altLang="en-US" sz="2400" dirty="0" err="1">
                <a:solidFill>
                  <a:srgbClr val="080808"/>
                </a:solidFill>
                <a:latin typeface="Courier New" panose="02070309020205020404" pitchFamily="49" charset="0"/>
                <a:cs typeface="Courier New" panose="02070309020205020404" pitchFamily="49" charset="0"/>
              </a:rPr>
              <a:t>startId</a:t>
            </a:r>
            <a:r>
              <a:rPr lang="en-US" altLang="en-US" sz="24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2400" dirty="0">
                <a:solidFill>
                  <a:srgbClr val="080808"/>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endParaRPr lang="en-US" altLang="en-US" sz="2400" dirty="0">
              <a:solidFill>
                <a:srgbClr val="080808"/>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en-US" sz="2400" dirty="0">
                <a:solidFill>
                  <a:srgbClr val="080808"/>
                </a:solidFill>
                <a:latin typeface="Courier New" panose="02070309020205020404" pitchFamily="49" charset="0"/>
                <a:cs typeface="Courier New" panose="02070309020205020404" pitchFamily="49" charset="0"/>
              </a:rPr>
              <a:t>    @Override</a:t>
            </a:r>
          </a:p>
          <a:p>
            <a:pPr marL="0" lvl="0" indent="0" eaLnBrk="0" fontAlgn="base" hangingPunct="0">
              <a:lnSpc>
                <a:spcPct val="100000"/>
              </a:lnSpc>
              <a:spcBef>
                <a:spcPct val="0"/>
              </a:spcBef>
              <a:spcAft>
                <a:spcPct val="0"/>
              </a:spcAft>
              <a:buNone/>
            </a:pPr>
            <a:r>
              <a:rPr lang="en-US" altLang="en-US" sz="2400" dirty="0">
                <a:solidFill>
                  <a:srgbClr val="080808"/>
                </a:solidFill>
                <a:latin typeface="Courier New" panose="02070309020205020404" pitchFamily="49" charset="0"/>
                <a:cs typeface="Courier New" panose="02070309020205020404" pitchFamily="49" charset="0"/>
              </a:rPr>
              <a:t>    public void </a:t>
            </a:r>
            <a:r>
              <a:rPr lang="en-US" altLang="en-US" sz="2400" dirty="0" err="1">
                <a:solidFill>
                  <a:srgbClr val="080808"/>
                </a:solidFill>
                <a:latin typeface="Courier New" panose="02070309020205020404" pitchFamily="49" charset="0"/>
                <a:cs typeface="Courier New" panose="02070309020205020404" pitchFamily="49" charset="0"/>
              </a:rPr>
              <a:t>onDestroy</a:t>
            </a:r>
            <a:r>
              <a:rPr lang="en-US" altLang="en-US" sz="2400" dirty="0">
                <a:solidFill>
                  <a:srgbClr val="080808"/>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lang="en-US" altLang="en-US" sz="2400" dirty="0">
                <a:solidFill>
                  <a:srgbClr val="080808"/>
                </a:solidFill>
                <a:latin typeface="Courier New" panose="02070309020205020404" pitchFamily="49" charset="0"/>
                <a:cs typeface="Courier New" panose="02070309020205020404" pitchFamily="49" charset="0"/>
              </a:rPr>
              <a:t>        </a:t>
            </a:r>
            <a:r>
              <a:rPr lang="en-US" altLang="en-US" sz="2400" dirty="0" err="1">
                <a:solidFill>
                  <a:srgbClr val="080808"/>
                </a:solidFill>
                <a:latin typeface="Courier New" panose="02070309020205020404" pitchFamily="49" charset="0"/>
                <a:cs typeface="Courier New" panose="02070309020205020404" pitchFamily="49" charset="0"/>
              </a:rPr>
              <a:t>super.onDestroy</a:t>
            </a:r>
            <a:r>
              <a:rPr lang="en-US" altLang="en-US" sz="24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endParaRPr kumimoji="0" lang="en-US" altLang="en-US"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062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613727" cy="3911311"/>
          </a:xfrm>
        </p:spPr>
        <p:txBody>
          <a:bodyPr>
            <a:normAutofit/>
          </a:bodyPr>
          <a:lstStyle/>
          <a:p>
            <a:r>
              <a:rPr lang="en-US" dirty="0"/>
              <a:t>Link the Interface with the service</a:t>
            </a:r>
          </a:p>
        </p:txBody>
      </p:sp>
      <p:sp>
        <p:nvSpPr>
          <p:cNvPr id="4" name="Rectangle 1"/>
          <p:cNvSpPr>
            <a:spLocks noGrp="1" noChangeArrowheads="1"/>
          </p:cNvSpPr>
          <p:nvPr>
            <p:ph idx="1"/>
          </p:nvPr>
        </p:nvSpPr>
        <p:spPr bwMode="auto">
          <a:xfrm>
            <a:off x="4378037" y="-677107"/>
            <a:ext cx="6689436" cy="78483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public class </a:t>
            </a:r>
            <a:r>
              <a:rPr lang="en-US" altLang="en-US" sz="1600" dirty="0" err="1">
                <a:solidFill>
                  <a:srgbClr val="080808"/>
                </a:solidFill>
                <a:latin typeface="Courier New" panose="02070309020205020404" pitchFamily="49" charset="0"/>
                <a:cs typeface="Courier New" panose="02070309020205020404" pitchFamily="49" charset="0"/>
              </a:rPr>
              <a:t>MainActivity</a:t>
            </a:r>
            <a:r>
              <a:rPr lang="en-US" altLang="en-US" sz="1600" dirty="0">
                <a:solidFill>
                  <a:srgbClr val="080808"/>
                </a:solidFill>
                <a:latin typeface="Courier New" panose="02070309020205020404" pitchFamily="49" charset="0"/>
                <a:cs typeface="Courier New" panose="02070309020205020404" pitchFamily="49" charset="0"/>
              </a:rPr>
              <a:t> extends </a:t>
            </a:r>
            <a:r>
              <a:rPr lang="en-US" altLang="en-US" sz="1600" dirty="0" err="1">
                <a:solidFill>
                  <a:srgbClr val="080808"/>
                </a:solidFill>
                <a:latin typeface="Courier New" panose="02070309020205020404" pitchFamily="49" charset="0"/>
                <a:cs typeface="Courier New" panose="02070309020205020404" pitchFamily="49" charset="0"/>
              </a:rPr>
              <a:t>AppCompatActivity</a:t>
            </a:r>
            <a:r>
              <a:rPr lang="en-US" altLang="en-US" sz="1600" dirty="0">
                <a:solidFill>
                  <a:srgbClr val="080808"/>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Button </a:t>
            </a:r>
            <a:r>
              <a:rPr lang="en-US" altLang="en-US" sz="1600" dirty="0" err="1">
                <a:solidFill>
                  <a:srgbClr val="080808"/>
                </a:solidFill>
                <a:latin typeface="Courier New" panose="02070309020205020404" pitchFamily="49" charset="0"/>
                <a:cs typeface="Courier New" panose="02070309020205020404" pitchFamily="49" charset="0"/>
              </a:rPr>
              <a:t>startService</a:t>
            </a: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stopService</a:t>
            </a:r>
            <a:r>
              <a:rPr lang="en-US" altLang="en-US" sz="16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@Override</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protected void </a:t>
            </a:r>
            <a:r>
              <a:rPr lang="en-US" altLang="en-US" sz="1600" dirty="0" err="1">
                <a:solidFill>
                  <a:srgbClr val="080808"/>
                </a:solidFill>
                <a:latin typeface="Courier New" panose="02070309020205020404" pitchFamily="49" charset="0"/>
                <a:cs typeface="Courier New" panose="02070309020205020404" pitchFamily="49" charset="0"/>
              </a:rPr>
              <a:t>onCreate</a:t>
            </a:r>
            <a:r>
              <a:rPr lang="en-US" altLang="en-US" sz="1600" dirty="0">
                <a:solidFill>
                  <a:srgbClr val="080808"/>
                </a:solidFill>
                <a:latin typeface="Courier New" panose="02070309020205020404" pitchFamily="49" charset="0"/>
                <a:cs typeface="Courier New" panose="02070309020205020404" pitchFamily="49" charset="0"/>
              </a:rPr>
              <a:t>(Bundle </a:t>
            </a:r>
            <a:r>
              <a:rPr lang="en-US" altLang="en-US" sz="1600" dirty="0" err="1">
                <a:solidFill>
                  <a:srgbClr val="080808"/>
                </a:solidFill>
                <a:latin typeface="Courier New" panose="02070309020205020404" pitchFamily="49" charset="0"/>
                <a:cs typeface="Courier New" panose="02070309020205020404" pitchFamily="49" charset="0"/>
              </a:rPr>
              <a:t>savedInstanceState</a:t>
            </a:r>
            <a:r>
              <a:rPr lang="en-US" altLang="en-US" sz="1600" dirty="0">
                <a:solidFill>
                  <a:srgbClr val="080808"/>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super.onCreate</a:t>
            </a:r>
            <a:r>
              <a:rPr lang="en-US" altLang="en-US" sz="1600" dirty="0">
                <a:solidFill>
                  <a:srgbClr val="080808"/>
                </a:solidFill>
                <a:latin typeface="Courier New" panose="02070309020205020404" pitchFamily="49" charset="0"/>
                <a:cs typeface="Courier New" panose="02070309020205020404" pitchFamily="49" charset="0"/>
              </a:rPr>
              <a:t>(</a:t>
            </a:r>
            <a:r>
              <a:rPr lang="en-US" altLang="en-US" sz="1600" dirty="0" err="1">
                <a:solidFill>
                  <a:srgbClr val="080808"/>
                </a:solidFill>
                <a:latin typeface="Courier New" panose="02070309020205020404" pitchFamily="49" charset="0"/>
                <a:cs typeface="Courier New" panose="02070309020205020404" pitchFamily="49" charset="0"/>
              </a:rPr>
              <a:t>savedInstanceState</a:t>
            </a:r>
            <a:r>
              <a:rPr lang="en-US" altLang="en-US" sz="16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setContentView</a:t>
            </a:r>
            <a:r>
              <a:rPr lang="en-US" altLang="en-US" sz="1600" dirty="0">
                <a:solidFill>
                  <a:srgbClr val="080808"/>
                </a:solidFill>
                <a:latin typeface="Courier New" panose="02070309020205020404" pitchFamily="49" charset="0"/>
                <a:cs typeface="Courier New" panose="02070309020205020404" pitchFamily="49" charset="0"/>
              </a:rPr>
              <a:t>(</a:t>
            </a:r>
            <a:r>
              <a:rPr lang="en-US" altLang="en-US" sz="1600" dirty="0" err="1">
                <a:solidFill>
                  <a:srgbClr val="080808"/>
                </a:solidFill>
                <a:latin typeface="Courier New" panose="02070309020205020404" pitchFamily="49" charset="0"/>
                <a:cs typeface="Courier New" panose="02070309020205020404" pitchFamily="49" charset="0"/>
              </a:rPr>
              <a:t>R.layout.activity_main</a:t>
            </a:r>
            <a:r>
              <a:rPr lang="en-US" altLang="en-US" sz="16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startService</a:t>
            </a:r>
            <a:r>
              <a:rPr lang="en-US" altLang="en-US" sz="1600" dirty="0">
                <a:solidFill>
                  <a:srgbClr val="080808"/>
                </a:solidFill>
                <a:latin typeface="Courier New" panose="02070309020205020404" pitchFamily="49" charset="0"/>
                <a:cs typeface="Courier New" panose="02070309020205020404" pitchFamily="49" charset="0"/>
              </a:rPr>
              <a:t>=(Button) </a:t>
            </a:r>
            <a:r>
              <a:rPr lang="en-US" altLang="en-US" sz="1600" dirty="0" err="1">
                <a:solidFill>
                  <a:srgbClr val="080808"/>
                </a:solidFill>
                <a:latin typeface="Courier New" panose="02070309020205020404" pitchFamily="49" charset="0"/>
                <a:cs typeface="Courier New" panose="02070309020205020404" pitchFamily="49" charset="0"/>
              </a:rPr>
              <a:t>findViewById</a:t>
            </a:r>
            <a:r>
              <a:rPr lang="en-US" altLang="en-US" sz="1600" dirty="0">
                <a:solidFill>
                  <a:srgbClr val="080808"/>
                </a:solidFill>
                <a:latin typeface="Courier New" panose="02070309020205020404" pitchFamily="49" charset="0"/>
                <a:cs typeface="Courier New" panose="02070309020205020404" pitchFamily="49" charset="0"/>
              </a:rPr>
              <a:t>(</a:t>
            </a:r>
            <a:r>
              <a:rPr lang="en-US" altLang="en-US" sz="1600" dirty="0" err="1">
                <a:solidFill>
                  <a:srgbClr val="080808"/>
                </a:solidFill>
                <a:latin typeface="Courier New" panose="02070309020205020404" pitchFamily="49" charset="0"/>
                <a:cs typeface="Courier New" panose="02070309020205020404" pitchFamily="49" charset="0"/>
              </a:rPr>
              <a:t>R.id.btnStartService</a:t>
            </a:r>
            <a:r>
              <a:rPr lang="en-US" altLang="en-US" sz="16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stopService</a:t>
            </a:r>
            <a:r>
              <a:rPr lang="en-US" altLang="en-US" sz="1600" dirty="0">
                <a:solidFill>
                  <a:srgbClr val="080808"/>
                </a:solidFill>
                <a:latin typeface="Courier New" panose="02070309020205020404" pitchFamily="49" charset="0"/>
                <a:cs typeface="Courier New" panose="02070309020205020404" pitchFamily="49" charset="0"/>
              </a:rPr>
              <a:t>=(Button) </a:t>
            </a:r>
            <a:r>
              <a:rPr lang="en-US" altLang="en-US" sz="1600" dirty="0" err="1">
                <a:solidFill>
                  <a:srgbClr val="080808"/>
                </a:solidFill>
                <a:latin typeface="Courier New" panose="02070309020205020404" pitchFamily="49" charset="0"/>
                <a:cs typeface="Courier New" panose="02070309020205020404" pitchFamily="49" charset="0"/>
              </a:rPr>
              <a:t>findViewById</a:t>
            </a:r>
            <a:r>
              <a:rPr lang="en-US" altLang="en-US" sz="1600" dirty="0">
                <a:solidFill>
                  <a:srgbClr val="080808"/>
                </a:solidFill>
                <a:latin typeface="Courier New" panose="02070309020205020404" pitchFamily="49" charset="0"/>
                <a:cs typeface="Courier New" panose="02070309020205020404" pitchFamily="49" charset="0"/>
              </a:rPr>
              <a:t>(</a:t>
            </a:r>
            <a:r>
              <a:rPr lang="en-US" altLang="en-US" sz="1600" dirty="0" err="1">
                <a:solidFill>
                  <a:srgbClr val="080808"/>
                </a:solidFill>
                <a:latin typeface="Courier New" panose="02070309020205020404" pitchFamily="49" charset="0"/>
                <a:cs typeface="Courier New" panose="02070309020205020404" pitchFamily="49" charset="0"/>
              </a:rPr>
              <a:t>R.id.btnStopService</a:t>
            </a:r>
            <a:r>
              <a:rPr lang="en-US" altLang="en-US" sz="16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startService.setOnClickListener</a:t>
            </a:r>
            <a:r>
              <a:rPr lang="en-US" altLang="en-US" sz="1600" dirty="0">
                <a:solidFill>
                  <a:srgbClr val="080808"/>
                </a:solidFill>
                <a:latin typeface="Courier New" panose="02070309020205020404" pitchFamily="49" charset="0"/>
                <a:cs typeface="Courier New" panose="02070309020205020404" pitchFamily="49" charset="0"/>
              </a:rPr>
              <a:t>(new </a:t>
            </a:r>
            <a:r>
              <a:rPr lang="en-US" altLang="en-US" sz="1600" dirty="0" err="1">
                <a:solidFill>
                  <a:srgbClr val="080808"/>
                </a:solidFill>
                <a:latin typeface="Courier New" panose="02070309020205020404" pitchFamily="49" charset="0"/>
                <a:cs typeface="Courier New" panose="02070309020205020404" pitchFamily="49" charset="0"/>
              </a:rPr>
              <a:t>View.OnClickListener</a:t>
            </a:r>
            <a:r>
              <a:rPr lang="en-US" altLang="en-US" sz="1600" dirty="0">
                <a:solidFill>
                  <a:srgbClr val="080808"/>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@Override</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public void </a:t>
            </a:r>
            <a:r>
              <a:rPr lang="en-US" altLang="en-US" sz="1600" dirty="0" err="1">
                <a:solidFill>
                  <a:srgbClr val="080808"/>
                </a:solidFill>
                <a:latin typeface="Courier New" panose="02070309020205020404" pitchFamily="49" charset="0"/>
                <a:cs typeface="Courier New" panose="02070309020205020404" pitchFamily="49" charset="0"/>
              </a:rPr>
              <a:t>onClick</a:t>
            </a:r>
            <a:r>
              <a:rPr lang="en-US" altLang="en-US" sz="1600" dirty="0">
                <a:solidFill>
                  <a:srgbClr val="080808"/>
                </a:solidFill>
                <a:latin typeface="Courier New" panose="02070309020205020404" pitchFamily="49" charset="0"/>
                <a:cs typeface="Courier New" panose="02070309020205020404" pitchFamily="49" charset="0"/>
              </a:rPr>
              <a:t>(View v) {</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Intent </a:t>
            </a:r>
            <a:r>
              <a:rPr lang="en-US" altLang="en-US" sz="1600" dirty="0" err="1">
                <a:solidFill>
                  <a:srgbClr val="080808"/>
                </a:solidFill>
                <a:latin typeface="Courier New" panose="02070309020205020404" pitchFamily="49" charset="0"/>
                <a:cs typeface="Courier New" panose="02070309020205020404" pitchFamily="49" charset="0"/>
              </a:rPr>
              <a:t>myIntent</a:t>
            </a:r>
            <a:r>
              <a:rPr lang="en-US" altLang="en-US" sz="1600" dirty="0">
                <a:solidFill>
                  <a:srgbClr val="080808"/>
                </a:solidFill>
                <a:latin typeface="Courier New" panose="02070309020205020404" pitchFamily="49" charset="0"/>
                <a:cs typeface="Courier New" panose="02070309020205020404" pitchFamily="49" charset="0"/>
              </a:rPr>
              <a:t>=new Intent(</a:t>
            </a:r>
            <a:r>
              <a:rPr lang="en-US" altLang="en-US" sz="1600" dirty="0" err="1">
                <a:solidFill>
                  <a:srgbClr val="080808"/>
                </a:solidFill>
                <a:latin typeface="Courier New" panose="02070309020205020404" pitchFamily="49" charset="0"/>
                <a:cs typeface="Courier New" panose="02070309020205020404" pitchFamily="49" charset="0"/>
              </a:rPr>
              <a:t>MainActivity.this,Service_one.class</a:t>
            </a:r>
            <a:r>
              <a:rPr lang="en-US" altLang="en-US" sz="16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startService</a:t>
            </a:r>
            <a:r>
              <a:rPr lang="en-US" altLang="en-US" sz="1600" dirty="0">
                <a:solidFill>
                  <a:srgbClr val="080808"/>
                </a:solidFill>
                <a:latin typeface="Courier New" panose="02070309020205020404" pitchFamily="49" charset="0"/>
                <a:cs typeface="Courier New" panose="02070309020205020404" pitchFamily="49" charset="0"/>
              </a:rPr>
              <a:t>(</a:t>
            </a:r>
            <a:r>
              <a:rPr lang="en-US" altLang="en-US" sz="1600" dirty="0" err="1">
                <a:solidFill>
                  <a:srgbClr val="080808"/>
                </a:solidFill>
                <a:latin typeface="Courier New" panose="02070309020205020404" pitchFamily="49" charset="0"/>
                <a:cs typeface="Courier New" panose="02070309020205020404" pitchFamily="49" charset="0"/>
              </a:rPr>
              <a:t>myIntent</a:t>
            </a:r>
            <a:r>
              <a:rPr lang="en-US" altLang="en-US" sz="16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stopService.setOnClickListener</a:t>
            </a:r>
            <a:r>
              <a:rPr lang="en-US" altLang="en-US" sz="1600" dirty="0">
                <a:solidFill>
                  <a:srgbClr val="080808"/>
                </a:solidFill>
                <a:latin typeface="Courier New" panose="02070309020205020404" pitchFamily="49" charset="0"/>
                <a:cs typeface="Courier New" panose="02070309020205020404" pitchFamily="49" charset="0"/>
              </a:rPr>
              <a:t>(new </a:t>
            </a:r>
            <a:r>
              <a:rPr lang="en-US" altLang="en-US" sz="1600" dirty="0" err="1">
                <a:solidFill>
                  <a:srgbClr val="080808"/>
                </a:solidFill>
                <a:latin typeface="Courier New" panose="02070309020205020404" pitchFamily="49" charset="0"/>
                <a:cs typeface="Courier New" panose="02070309020205020404" pitchFamily="49" charset="0"/>
              </a:rPr>
              <a:t>View.OnClickListener</a:t>
            </a:r>
            <a:r>
              <a:rPr lang="en-US" altLang="en-US" sz="1600" dirty="0">
                <a:solidFill>
                  <a:srgbClr val="080808"/>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@Override</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public void </a:t>
            </a:r>
            <a:r>
              <a:rPr lang="en-US" altLang="en-US" sz="1600" dirty="0" err="1">
                <a:solidFill>
                  <a:srgbClr val="080808"/>
                </a:solidFill>
                <a:latin typeface="Courier New" panose="02070309020205020404" pitchFamily="49" charset="0"/>
                <a:cs typeface="Courier New" panose="02070309020205020404" pitchFamily="49" charset="0"/>
              </a:rPr>
              <a:t>onClick</a:t>
            </a:r>
            <a:r>
              <a:rPr lang="en-US" altLang="en-US" sz="1600" dirty="0">
                <a:solidFill>
                  <a:srgbClr val="080808"/>
                </a:solidFill>
                <a:latin typeface="Courier New" panose="02070309020205020404" pitchFamily="49" charset="0"/>
                <a:cs typeface="Courier New" panose="02070309020205020404" pitchFamily="49" charset="0"/>
              </a:rPr>
              <a:t>(View v) {</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Intent </a:t>
            </a:r>
            <a:r>
              <a:rPr lang="en-US" altLang="en-US" sz="1600" dirty="0" err="1">
                <a:solidFill>
                  <a:srgbClr val="080808"/>
                </a:solidFill>
                <a:latin typeface="Courier New" panose="02070309020205020404" pitchFamily="49" charset="0"/>
                <a:cs typeface="Courier New" panose="02070309020205020404" pitchFamily="49" charset="0"/>
              </a:rPr>
              <a:t>i</a:t>
            </a:r>
            <a:r>
              <a:rPr lang="en-US" altLang="en-US" sz="1600" dirty="0">
                <a:solidFill>
                  <a:srgbClr val="080808"/>
                </a:solidFill>
                <a:latin typeface="Courier New" panose="02070309020205020404" pitchFamily="49" charset="0"/>
                <a:cs typeface="Courier New" panose="02070309020205020404" pitchFamily="49" charset="0"/>
              </a:rPr>
              <a:t>=new Intent(</a:t>
            </a:r>
            <a:r>
              <a:rPr lang="en-US" altLang="en-US" sz="1600" dirty="0" err="1">
                <a:solidFill>
                  <a:srgbClr val="080808"/>
                </a:solidFill>
                <a:latin typeface="Courier New" panose="02070309020205020404" pitchFamily="49" charset="0"/>
                <a:cs typeface="Courier New" panose="02070309020205020404" pitchFamily="49" charset="0"/>
              </a:rPr>
              <a:t>MainActivity.this</a:t>
            </a: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Service_one.class</a:t>
            </a:r>
            <a:r>
              <a:rPr lang="en-US" altLang="en-US" sz="16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r>
              <a:rPr lang="en-US" altLang="en-US" sz="1600" dirty="0" err="1">
                <a:solidFill>
                  <a:srgbClr val="080808"/>
                </a:solidFill>
                <a:latin typeface="Courier New" panose="02070309020205020404" pitchFamily="49" charset="0"/>
                <a:cs typeface="Courier New" panose="02070309020205020404" pitchFamily="49" charset="0"/>
              </a:rPr>
              <a:t>stopService</a:t>
            </a:r>
            <a:r>
              <a:rPr lang="en-US" altLang="en-US" sz="1600" dirty="0">
                <a:solidFill>
                  <a:srgbClr val="080808"/>
                </a:solidFill>
                <a:latin typeface="Courier New" panose="02070309020205020404" pitchFamily="49" charset="0"/>
                <a:cs typeface="Courier New" panose="02070309020205020404" pitchFamily="49" charset="0"/>
              </a:rPr>
              <a:t>(</a:t>
            </a:r>
            <a:r>
              <a:rPr lang="en-US" altLang="en-US" sz="1600" dirty="0" err="1">
                <a:solidFill>
                  <a:srgbClr val="080808"/>
                </a:solidFill>
                <a:latin typeface="Courier New" panose="02070309020205020404" pitchFamily="49" charset="0"/>
                <a:cs typeface="Courier New" panose="02070309020205020404" pitchFamily="49" charset="0"/>
              </a:rPr>
              <a:t>i</a:t>
            </a:r>
            <a:r>
              <a:rPr lang="en-US" altLang="en-US" sz="16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lang="en-US" altLang="en-US" sz="1600" dirty="0">
                <a:solidFill>
                  <a:srgbClr val="080808"/>
                </a:solidFill>
                <a:latin typeface="Courier New" panose="02070309020205020404" pitchFamily="49" charset="0"/>
                <a:cs typeface="Courier New" panose="02070309020205020404" pitchFamily="49" charset="0"/>
              </a:rPr>
              <a:t>    }</a:t>
            </a:r>
            <a:br>
              <a:rPr lang="en-US" altLang="en-US" sz="1600" dirty="0">
                <a:solidFill>
                  <a:srgbClr val="080808"/>
                </a:solidFill>
                <a:latin typeface="Courier New" panose="02070309020205020404" pitchFamily="49" charset="0"/>
                <a:cs typeface="Courier New" panose="02070309020205020404" pitchFamily="49" charset="0"/>
              </a:rPr>
            </a:br>
            <a:r>
              <a:rPr lang="en-US" altLang="en-US" sz="2400" dirty="0">
                <a:solidFill>
                  <a:srgbClr val="080808"/>
                </a:solidFill>
                <a:latin typeface="Courier New" panose="02070309020205020404" pitchFamily="49" charset="0"/>
                <a:cs typeface="Courier New" panose="02070309020205020404" pitchFamily="49" charset="0"/>
              </a:rPr>
              <a:t> </a:t>
            </a:r>
            <a:endParaRPr kumimoji="0" lang="en-US" altLang="en-US"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0172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613727" cy="3911311"/>
          </a:xfrm>
        </p:spPr>
        <p:txBody>
          <a:bodyPr>
            <a:normAutofit/>
          </a:bodyPr>
          <a:lstStyle/>
          <a:p>
            <a:r>
              <a:rPr lang="en-US" dirty="0" err="1"/>
              <a:t>MediaPlayer</a:t>
            </a:r>
            <a:r>
              <a:rPr lang="en-US" dirty="0"/>
              <a:t> Class</a:t>
            </a:r>
          </a:p>
        </p:txBody>
      </p:sp>
      <p:sp>
        <p:nvSpPr>
          <p:cNvPr id="4" name="Rectangle 1"/>
          <p:cNvSpPr>
            <a:spLocks noGrp="1" noChangeArrowheads="1"/>
          </p:cNvSpPr>
          <p:nvPr>
            <p:ph idx="1"/>
          </p:nvPr>
        </p:nvSpPr>
        <p:spPr bwMode="auto">
          <a:xfrm>
            <a:off x="4193309" y="853627"/>
            <a:ext cx="6874164" cy="53860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2000" dirty="0">
                <a:solidFill>
                  <a:srgbClr val="080808"/>
                </a:solidFill>
                <a:latin typeface="Courier New" panose="02070309020205020404" pitchFamily="49" charset="0"/>
                <a:cs typeface="Courier New" panose="02070309020205020404" pitchFamily="49" charset="0"/>
              </a:rPr>
              <a:t>public </a:t>
            </a:r>
            <a:r>
              <a:rPr lang="en-US" altLang="en-US" sz="2000" dirty="0" err="1">
                <a:solidFill>
                  <a:srgbClr val="080808"/>
                </a:solidFill>
                <a:latin typeface="Courier New" panose="02070309020205020404" pitchFamily="49" charset="0"/>
                <a:cs typeface="Courier New" panose="02070309020205020404" pitchFamily="49" charset="0"/>
              </a:rPr>
              <a:t>int</a:t>
            </a:r>
            <a:r>
              <a:rPr lang="en-US" altLang="en-US" sz="2000" dirty="0">
                <a:solidFill>
                  <a:srgbClr val="080808"/>
                </a:solidFill>
                <a:latin typeface="Courier New" panose="02070309020205020404" pitchFamily="49" charset="0"/>
                <a:cs typeface="Courier New" panose="02070309020205020404" pitchFamily="49" charset="0"/>
              </a:rPr>
              <a:t> </a:t>
            </a:r>
            <a:r>
              <a:rPr lang="en-US" altLang="en-US" sz="2000" dirty="0" err="1">
                <a:solidFill>
                  <a:srgbClr val="080808"/>
                </a:solidFill>
                <a:latin typeface="Courier New" panose="02070309020205020404" pitchFamily="49" charset="0"/>
                <a:cs typeface="Courier New" panose="02070309020205020404" pitchFamily="49" charset="0"/>
              </a:rPr>
              <a:t>onStartCommand</a:t>
            </a:r>
            <a:r>
              <a:rPr lang="en-US" altLang="en-US" sz="2000" dirty="0">
                <a:solidFill>
                  <a:srgbClr val="080808"/>
                </a:solidFill>
                <a:latin typeface="Courier New" panose="02070309020205020404" pitchFamily="49" charset="0"/>
                <a:cs typeface="Courier New" panose="02070309020205020404" pitchFamily="49" charset="0"/>
              </a:rPr>
              <a:t>(Intent </a:t>
            </a:r>
            <a:r>
              <a:rPr lang="en-US" altLang="en-US" sz="2000" dirty="0" err="1">
                <a:solidFill>
                  <a:srgbClr val="080808"/>
                </a:solidFill>
                <a:latin typeface="Courier New" panose="02070309020205020404" pitchFamily="49" charset="0"/>
                <a:cs typeface="Courier New" panose="02070309020205020404" pitchFamily="49" charset="0"/>
              </a:rPr>
              <a:t>intent</a:t>
            </a:r>
            <a:r>
              <a:rPr lang="en-US" altLang="en-US" sz="2000" dirty="0">
                <a:solidFill>
                  <a:srgbClr val="080808"/>
                </a:solidFill>
                <a:latin typeface="Courier New" panose="02070309020205020404" pitchFamily="49" charset="0"/>
                <a:cs typeface="Courier New" panose="02070309020205020404" pitchFamily="49" charset="0"/>
              </a:rPr>
              <a:t>, </a:t>
            </a:r>
            <a:r>
              <a:rPr lang="en-US" altLang="en-US" sz="2000" dirty="0" err="1">
                <a:solidFill>
                  <a:srgbClr val="080808"/>
                </a:solidFill>
                <a:latin typeface="Courier New" panose="02070309020205020404" pitchFamily="49" charset="0"/>
                <a:cs typeface="Courier New" panose="02070309020205020404" pitchFamily="49" charset="0"/>
              </a:rPr>
              <a:t>int</a:t>
            </a:r>
            <a:r>
              <a:rPr lang="en-US" altLang="en-US" sz="2000" dirty="0">
                <a:solidFill>
                  <a:srgbClr val="080808"/>
                </a:solidFill>
                <a:latin typeface="Courier New" panose="02070309020205020404" pitchFamily="49" charset="0"/>
                <a:cs typeface="Courier New" panose="02070309020205020404" pitchFamily="49" charset="0"/>
              </a:rPr>
              <a:t> flags, </a:t>
            </a:r>
            <a:r>
              <a:rPr lang="en-US" altLang="en-US" sz="2000" dirty="0" err="1">
                <a:solidFill>
                  <a:srgbClr val="080808"/>
                </a:solidFill>
                <a:latin typeface="Courier New" panose="02070309020205020404" pitchFamily="49" charset="0"/>
                <a:cs typeface="Courier New" panose="02070309020205020404" pitchFamily="49" charset="0"/>
              </a:rPr>
              <a:t>int</a:t>
            </a:r>
            <a:r>
              <a:rPr lang="en-US" altLang="en-US" sz="2000" dirty="0">
                <a:solidFill>
                  <a:srgbClr val="080808"/>
                </a:solidFill>
                <a:latin typeface="Courier New" panose="02070309020205020404" pitchFamily="49" charset="0"/>
                <a:cs typeface="Courier New" panose="02070309020205020404" pitchFamily="49" charset="0"/>
              </a:rPr>
              <a:t> </a:t>
            </a:r>
            <a:r>
              <a:rPr lang="en-US" altLang="en-US" sz="2000" dirty="0" err="1">
                <a:solidFill>
                  <a:srgbClr val="080808"/>
                </a:solidFill>
                <a:latin typeface="Courier New" panose="02070309020205020404" pitchFamily="49" charset="0"/>
                <a:cs typeface="Courier New" panose="02070309020205020404" pitchFamily="49" charset="0"/>
              </a:rPr>
              <a:t>startId</a:t>
            </a:r>
            <a:r>
              <a:rPr lang="en-US" altLang="en-US" sz="2000" dirty="0">
                <a:solidFill>
                  <a:srgbClr val="080808"/>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lang="en-US" altLang="en-US" sz="2000" dirty="0" err="1">
                <a:solidFill>
                  <a:srgbClr val="080808"/>
                </a:solidFill>
                <a:latin typeface="Courier New" panose="02070309020205020404" pitchFamily="49" charset="0"/>
                <a:cs typeface="Courier New" panose="02070309020205020404" pitchFamily="49" charset="0"/>
              </a:rPr>
              <a:t>myPlayer</a:t>
            </a:r>
            <a:r>
              <a:rPr lang="en-US" altLang="en-US" sz="2000" dirty="0">
                <a:solidFill>
                  <a:srgbClr val="080808"/>
                </a:solidFill>
                <a:latin typeface="Courier New" panose="02070309020205020404" pitchFamily="49" charset="0"/>
                <a:cs typeface="Courier New" panose="02070309020205020404" pitchFamily="49" charset="0"/>
              </a:rPr>
              <a:t>=</a:t>
            </a:r>
            <a:r>
              <a:rPr lang="en-US" altLang="en-US" sz="2000" dirty="0" err="1">
                <a:solidFill>
                  <a:srgbClr val="080808"/>
                </a:solidFill>
                <a:latin typeface="Courier New" panose="02070309020205020404" pitchFamily="49" charset="0"/>
                <a:cs typeface="Courier New" panose="02070309020205020404" pitchFamily="49" charset="0"/>
              </a:rPr>
              <a:t>MediaPlayer.create</a:t>
            </a:r>
            <a:r>
              <a:rPr lang="en-US" altLang="en-US" sz="2000" dirty="0">
                <a:solidFill>
                  <a:srgbClr val="080808"/>
                </a:solidFill>
                <a:latin typeface="Courier New" panose="02070309020205020404" pitchFamily="49" charset="0"/>
                <a:cs typeface="Courier New" panose="02070309020205020404" pitchFamily="49" charset="0"/>
              </a:rPr>
              <a:t>(</a:t>
            </a:r>
            <a:r>
              <a:rPr lang="en-US" altLang="en-US" sz="2000" dirty="0" err="1">
                <a:solidFill>
                  <a:srgbClr val="080808"/>
                </a:solidFill>
                <a:latin typeface="Courier New" panose="02070309020205020404" pitchFamily="49" charset="0"/>
                <a:cs typeface="Courier New" panose="02070309020205020404" pitchFamily="49" charset="0"/>
              </a:rPr>
              <a:t>Service_one.this</a:t>
            </a:r>
            <a:r>
              <a:rPr lang="en-US" altLang="en-US" sz="2000" dirty="0">
                <a:solidFill>
                  <a:srgbClr val="080808"/>
                </a:solidFill>
                <a:latin typeface="Courier New" panose="02070309020205020404" pitchFamily="49" charset="0"/>
                <a:cs typeface="Courier New" panose="02070309020205020404" pitchFamily="49" charset="0"/>
              </a:rPr>
              <a:t>, </a:t>
            </a:r>
            <a:r>
              <a:rPr lang="en-US" altLang="en-US" sz="2000" dirty="0" err="1">
                <a:solidFill>
                  <a:srgbClr val="080808"/>
                </a:solidFill>
                <a:latin typeface="Courier New" panose="02070309020205020404" pitchFamily="49" charset="0"/>
                <a:cs typeface="Courier New" panose="02070309020205020404" pitchFamily="49" charset="0"/>
              </a:rPr>
              <a:t>Settings.System.DEFAULT_RINGTONE_URI</a:t>
            </a:r>
            <a:r>
              <a:rPr lang="en-US" altLang="en-US" sz="20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2000" dirty="0">
                <a:solidFill>
                  <a:srgbClr val="080808"/>
                </a:solidFill>
                <a:latin typeface="Courier New" panose="02070309020205020404" pitchFamily="49" charset="0"/>
                <a:cs typeface="Courier New" panose="02070309020205020404" pitchFamily="49" charset="0"/>
              </a:rPr>
              <a:t>        </a:t>
            </a:r>
            <a:r>
              <a:rPr lang="en-US" altLang="en-US" sz="2000" dirty="0" err="1">
                <a:solidFill>
                  <a:srgbClr val="080808"/>
                </a:solidFill>
                <a:latin typeface="Courier New" panose="02070309020205020404" pitchFamily="49" charset="0"/>
                <a:cs typeface="Courier New" panose="02070309020205020404" pitchFamily="49" charset="0"/>
              </a:rPr>
              <a:t>myPlayer.setLooping</a:t>
            </a:r>
            <a:r>
              <a:rPr lang="en-US" altLang="en-US" sz="2000" dirty="0">
                <a:solidFill>
                  <a:srgbClr val="080808"/>
                </a:solidFill>
                <a:latin typeface="Courier New" panose="02070309020205020404" pitchFamily="49" charset="0"/>
                <a:cs typeface="Courier New" panose="02070309020205020404" pitchFamily="49" charset="0"/>
              </a:rPr>
              <a:t>(true);</a:t>
            </a:r>
          </a:p>
          <a:p>
            <a:pPr marL="0" lvl="0" indent="0" eaLnBrk="0" fontAlgn="base" hangingPunct="0">
              <a:lnSpc>
                <a:spcPct val="100000"/>
              </a:lnSpc>
              <a:spcBef>
                <a:spcPct val="0"/>
              </a:spcBef>
              <a:spcAft>
                <a:spcPct val="0"/>
              </a:spcAft>
              <a:buNone/>
            </a:pPr>
            <a:r>
              <a:rPr lang="en-US" altLang="en-US" sz="2000" dirty="0">
                <a:solidFill>
                  <a:srgbClr val="080808"/>
                </a:solidFill>
                <a:latin typeface="Courier New" panose="02070309020205020404" pitchFamily="49" charset="0"/>
                <a:cs typeface="Courier New" panose="02070309020205020404" pitchFamily="49" charset="0"/>
              </a:rPr>
              <a:t>        </a:t>
            </a:r>
            <a:r>
              <a:rPr lang="en-US" altLang="en-US" sz="2000" dirty="0" err="1">
                <a:solidFill>
                  <a:srgbClr val="080808"/>
                </a:solidFill>
                <a:latin typeface="Courier New" panose="02070309020205020404" pitchFamily="49" charset="0"/>
                <a:cs typeface="Courier New" panose="02070309020205020404" pitchFamily="49" charset="0"/>
              </a:rPr>
              <a:t>myPlayer.start</a:t>
            </a:r>
            <a:r>
              <a:rPr lang="en-US" altLang="en-US" sz="20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2000" dirty="0">
                <a:solidFill>
                  <a:srgbClr val="080808"/>
                </a:solidFill>
                <a:latin typeface="Courier New" panose="02070309020205020404" pitchFamily="49" charset="0"/>
                <a:cs typeface="Courier New" panose="02070309020205020404" pitchFamily="49" charset="0"/>
              </a:rPr>
              <a:t>        return START_STICKY;</a:t>
            </a:r>
          </a:p>
          <a:p>
            <a:pPr marL="0" lvl="0" indent="0" eaLnBrk="0" fontAlgn="base" hangingPunct="0">
              <a:lnSpc>
                <a:spcPct val="100000"/>
              </a:lnSpc>
              <a:spcBef>
                <a:spcPct val="0"/>
              </a:spcBef>
              <a:spcAft>
                <a:spcPct val="0"/>
              </a:spcAft>
              <a:buNone/>
            </a:pPr>
            <a:r>
              <a:rPr lang="en-US" altLang="en-US" sz="2000" dirty="0">
                <a:solidFill>
                  <a:srgbClr val="080808"/>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endParaRPr lang="en-US" altLang="en-US" sz="2000" dirty="0">
              <a:solidFill>
                <a:srgbClr val="080808"/>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en-US" sz="2000" dirty="0">
                <a:solidFill>
                  <a:srgbClr val="080808"/>
                </a:solidFill>
                <a:latin typeface="Courier New" panose="02070309020205020404" pitchFamily="49" charset="0"/>
                <a:cs typeface="Courier New" panose="02070309020205020404" pitchFamily="49" charset="0"/>
              </a:rPr>
              <a:t>    @Override</a:t>
            </a:r>
          </a:p>
          <a:p>
            <a:pPr marL="0" lvl="0" indent="0" eaLnBrk="0" fontAlgn="base" hangingPunct="0">
              <a:lnSpc>
                <a:spcPct val="100000"/>
              </a:lnSpc>
              <a:spcBef>
                <a:spcPct val="0"/>
              </a:spcBef>
              <a:spcAft>
                <a:spcPct val="0"/>
              </a:spcAft>
              <a:buNone/>
            </a:pPr>
            <a:r>
              <a:rPr lang="en-US" altLang="en-US" sz="2000" dirty="0">
                <a:solidFill>
                  <a:srgbClr val="080808"/>
                </a:solidFill>
                <a:latin typeface="Courier New" panose="02070309020205020404" pitchFamily="49" charset="0"/>
                <a:cs typeface="Courier New" panose="02070309020205020404" pitchFamily="49" charset="0"/>
              </a:rPr>
              <a:t>    public void </a:t>
            </a:r>
            <a:r>
              <a:rPr lang="en-US" altLang="en-US" sz="2000" dirty="0" err="1">
                <a:solidFill>
                  <a:srgbClr val="080808"/>
                </a:solidFill>
                <a:latin typeface="Courier New" panose="02070309020205020404" pitchFamily="49" charset="0"/>
                <a:cs typeface="Courier New" panose="02070309020205020404" pitchFamily="49" charset="0"/>
              </a:rPr>
              <a:t>onDestroy</a:t>
            </a:r>
            <a:r>
              <a:rPr lang="en-US" altLang="en-US" sz="2000" dirty="0">
                <a:solidFill>
                  <a:srgbClr val="080808"/>
                </a:solidFill>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lang="en-US" altLang="en-US" sz="2000" dirty="0">
                <a:solidFill>
                  <a:srgbClr val="080808"/>
                </a:solidFill>
                <a:latin typeface="Courier New" panose="02070309020205020404" pitchFamily="49" charset="0"/>
                <a:cs typeface="Courier New" panose="02070309020205020404" pitchFamily="49" charset="0"/>
              </a:rPr>
              <a:t>        </a:t>
            </a:r>
            <a:r>
              <a:rPr lang="en-US" altLang="en-US" sz="2000" dirty="0" err="1">
                <a:solidFill>
                  <a:srgbClr val="080808"/>
                </a:solidFill>
                <a:latin typeface="Courier New" panose="02070309020205020404" pitchFamily="49" charset="0"/>
                <a:cs typeface="Courier New" panose="02070309020205020404" pitchFamily="49" charset="0"/>
              </a:rPr>
              <a:t>super.onDestroy</a:t>
            </a:r>
            <a:r>
              <a:rPr lang="en-US" altLang="en-US" sz="20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2000" dirty="0">
                <a:solidFill>
                  <a:srgbClr val="080808"/>
                </a:solidFill>
                <a:latin typeface="Courier New" panose="02070309020205020404" pitchFamily="49" charset="0"/>
                <a:cs typeface="Courier New" panose="02070309020205020404" pitchFamily="49" charset="0"/>
              </a:rPr>
              <a:t>        </a:t>
            </a:r>
            <a:r>
              <a:rPr lang="en-US" altLang="en-US" sz="2000" dirty="0" err="1">
                <a:solidFill>
                  <a:srgbClr val="080808"/>
                </a:solidFill>
                <a:latin typeface="Courier New" panose="02070309020205020404" pitchFamily="49" charset="0"/>
                <a:cs typeface="Courier New" panose="02070309020205020404" pitchFamily="49" charset="0"/>
              </a:rPr>
              <a:t>myPlayer.stop</a:t>
            </a:r>
            <a:r>
              <a:rPr lang="en-US" altLang="en-US" sz="20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endParaRPr lang="en-US" altLang="en-US" sz="2000" dirty="0">
              <a:solidFill>
                <a:srgbClr val="080808"/>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en-US" sz="2000" dirty="0">
                <a:solidFill>
                  <a:srgbClr val="080808"/>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en-US" sz="2000" dirty="0">
                <a:solidFill>
                  <a:srgbClr val="080808"/>
                </a:solidFill>
                <a:latin typeface="Courier New" panose="02070309020205020404" pitchFamily="49" charset="0"/>
                <a:cs typeface="Courier New" panose="02070309020205020404" pitchFamily="49" charset="0"/>
              </a:rPr>
              <a:t>}</a:t>
            </a:r>
            <a:br>
              <a:rPr lang="en-US" altLang="en-US" sz="1600" dirty="0">
                <a:solidFill>
                  <a:srgbClr val="080808"/>
                </a:solidFill>
                <a:latin typeface="Courier New" panose="02070309020205020404" pitchFamily="49" charset="0"/>
                <a:cs typeface="Courier New" panose="02070309020205020404" pitchFamily="49" charset="0"/>
              </a:rPr>
            </a:br>
            <a:r>
              <a:rPr lang="en-US" altLang="en-US" sz="2400" dirty="0">
                <a:solidFill>
                  <a:srgbClr val="080808"/>
                </a:solidFill>
                <a:latin typeface="Courier New" panose="02070309020205020404" pitchFamily="49" charset="0"/>
                <a:cs typeface="Courier New" panose="02070309020205020404" pitchFamily="49" charset="0"/>
              </a:rPr>
              <a:t> </a:t>
            </a:r>
            <a:endParaRPr kumimoji="0" lang="en-US" altLang="en-US"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63142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Behaviors</a:t>
            </a:r>
          </a:p>
        </p:txBody>
      </p:sp>
      <p:pic>
        <p:nvPicPr>
          <p:cNvPr id="4" name="Content Placeholder 3"/>
          <p:cNvPicPr>
            <a:picLocks noGrp="1" noChangeAspect="1"/>
          </p:cNvPicPr>
          <p:nvPr>
            <p:ph idx="1"/>
          </p:nvPr>
        </p:nvPicPr>
        <p:blipFill>
          <a:blip r:embed="rId2"/>
          <a:stretch>
            <a:fillRect/>
          </a:stretch>
        </p:blipFill>
        <p:spPr>
          <a:xfrm>
            <a:off x="1924482" y="1920946"/>
            <a:ext cx="8010525" cy="3495675"/>
          </a:xfrm>
          <a:prstGeom prst="rect">
            <a:avLst/>
          </a:prstGeom>
        </p:spPr>
      </p:pic>
    </p:spTree>
    <p:extLst>
      <p:ext uri="{BB962C8B-B14F-4D97-AF65-F5344CB8AC3E}">
        <p14:creationId xmlns:p14="http://schemas.microsoft.com/office/powerpoint/2010/main" val="3716853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Behaviors</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q"/>
            </a:pPr>
            <a:r>
              <a:rPr lang="en-US" b="1" dirty="0"/>
              <a:t>START_STICKY</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Services that are explicit managed and long running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Your starting your services and you are stopping your services using </a:t>
            </a:r>
            <a:r>
              <a:rPr lang="en-US" dirty="0" err="1">
                <a:solidFill>
                  <a:srgbClr val="00B0F0"/>
                </a:solidFill>
                <a:latin typeface="Times New Roman" panose="02020603050405020304" pitchFamily="18" charset="0"/>
                <a:cs typeface="Times New Roman" panose="02020603050405020304" pitchFamily="18" charset="0"/>
              </a:rPr>
              <a:t>startService</a:t>
            </a:r>
            <a:r>
              <a:rPr lang="en-US" dirty="0">
                <a:solidFill>
                  <a:srgbClr val="00B0F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dirty="0" err="1">
                <a:solidFill>
                  <a:srgbClr val="00B0F0"/>
                </a:solidFill>
                <a:latin typeface="Times New Roman" panose="02020603050405020304" pitchFamily="18" charset="0"/>
                <a:cs typeface="Times New Roman" panose="02020603050405020304" pitchFamily="18" charset="0"/>
              </a:rPr>
              <a:t>stopService</a:t>
            </a:r>
            <a:r>
              <a:rPr lang="en-US" dirty="0">
                <a:solidFill>
                  <a:srgbClr val="00B0F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methods.</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advantage of </a:t>
            </a:r>
            <a:r>
              <a:rPr lang="en-US" dirty="0">
                <a:solidFill>
                  <a:srgbClr val="00B0F0"/>
                </a:solidFill>
                <a:latin typeface="Times New Roman" panose="02020603050405020304" pitchFamily="18" charset="0"/>
                <a:cs typeface="Times New Roman" panose="02020603050405020304" pitchFamily="18" charset="0"/>
              </a:rPr>
              <a:t>START_STICKY </a:t>
            </a:r>
            <a:r>
              <a:rPr lang="en-US" dirty="0">
                <a:latin typeface="Times New Roman" panose="02020603050405020304" pitchFamily="18" charset="0"/>
                <a:cs typeface="Times New Roman" panose="02020603050405020304" pitchFamily="18" charset="0"/>
              </a:rPr>
              <a:t>is if the service get killed, it will automatically get started. </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But when it get restarted, it will not get the intent values, so the intent value will be NULL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It will not remember what was the previous calculated value in the intent.</a:t>
            </a:r>
          </a:p>
          <a:p>
            <a:pPr algn="just">
              <a:buFont typeface="Wingdings" panose="05000000000000000000" pitchFamily="2" charset="2"/>
              <a:buChar char="ü"/>
            </a:pPr>
            <a:r>
              <a:rPr lang="en-US" dirty="0">
                <a:solidFill>
                  <a:srgbClr val="00B0F0"/>
                </a:solidFill>
                <a:latin typeface="Times New Roman" panose="02020603050405020304" pitchFamily="18" charset="0"/>
                <a:cs typeface="Times New Roman" panose="02020603050405020304" pitchFamily="18" charset="0"/>
              </a:rPr>
              <a:t>Music service </a:t>
            </a:r>
            <a:r>
              <a:rPr lang="en-US" dirty="0">
                <a:latin typeface="Times New Roman" panose="02020603050405020304" pitchFamily="18" charset="0"/>
                <a:cs typeface="Times New Roman" panose="02020603050405020304" pitchFamily="18" charset="0"/>
              </a:rPr>
              <a:t>is a good example here. You don’t your music to get started automatic on your ears in unexpected time.</a:t>
            </a:r>
          </a:p>
        </p:txBody>
      </p:sp>
    </p:spTree>
    <p:extLst>
      <p:ext uri="{BB962C8B-B14F-4D97-AF65-F5344CB8AC3E}">
        <p14:creationId xmlns:p14="http://schemas.microsoft.com/office/powerpoint/2010/main" val="273785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Services</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sz="4000" dirty="0">
                <a:latin typeface="Times New Roman" panose="02020603050405020304" pitchFamily="18" charset="0"/>
                <a:cs typeface="Times New Roman" panose="02020603050405020304" pitchFamily="18" charset="0"/>
              </a:rPr>
              <a:t>A Service is an application component that can perform long-running operations in the background. </a:t>
            </a:r>
          </a:p>
          <a:p>
            <a:pPr algn="just"/>
            <a:r>
              <a:rPr lang="en-US" sz="4000" dirty="0">
                <a:latin typeface="Times New Roman" panose="02020603050405020304" pitchFamily="18" charset="0"/>
                <a:cs typeface="Times New Roman" panose="02020603050405020304" pitchFamily="18" charset="0"/>
              </a:rPr>
              <a:t>It does not provide a user interface. </a:t>
            </a:r>
          </a:p>
          <a:p>
            <a:pPr algn="just"/>
            <a:r>
              <a:rPr lang="en-US" sz="4000" dirty="0">
                <a:latin typeface="Times New Roman" panose="02020603050405020304" pitchFamily="18" charset="0"/>
                <a:cs typeface="Times New Roman" panose="02020603050405020304" pitchFamily="18" charset="0"/>
              </a:rPr>
              <a:t>Once started, a service might continue running for some time, even after the user switches to another application. </a:t>
            </a:r>
          </a:p>
        </p:txBody>
      </p:sp>
    </p:spTree>
    <p:extLst>
      <p:ext uri="{BB962C8B-B14F-4D97-AF65-F5344CB8AC3E}">
        <p14:creationId xmlns:p14="http://schemas.microsoft.com/office/powerpoint/2010/main" val="717086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Behaviors</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q"/>
            </a:pPr>
            <a:r>
              <a:rPr lang="en-US" b="1" dirty="0"/>
              <a:t>START_NOT_STICKY</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You are not starting the service but the intent is triggered you will start it.</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Here the services are running periodically and get self stop.</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If the service get stopped, it will not automatically restarted. If the service get killed, and intent is triggered, then the service will start.</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Tasks that runs periodically in the background are examples of START_NOT_STICKY</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Alarm service is an example of such a service.</a:t>
            </a:r>
          </a:p>
        </p:txBody>
      </p:sp>
    </p:spTree>
    <p:extLst>
      <p:ext uri="{BB962C8B-B14F-4D97-AF65-F5344CB8AC3E}">
        <p14:creationId xmlns:p14="http://schemas.microsoft.com/office/powerpoint/2010/main" val="2064304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Behaviors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b="1" dirty="0"/>
              <a:t>START_REDELIVER_INTENT</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Here The services will always get restated and it will get the previous intent values.</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Good example is a file download. </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If the file stopped due to internet connection, when the internet connection is available, then the file has to restated automatically and it has to continue where it ended when the internet connection get lost.</a:t>
            </a:r>
          </a:p>
        </p:txBody>
      </p:sp>
    </p:spTree>
    <p:extLst>
      <p:ext uri="{BB962C8B-B14F-4D97-AF65-F5344CB8AC3E}">
        <p14:creationId xmlns:p14="http://schemas.microsoft.com/office/powerpoint/2010/main" val="3821931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Services</a:t>
            </a:r>
          </a:p>
        </p:txBody>
      </p:sp>
      <p:sp>
        <p:nvSpPr>
          <p:cNvPr id="5" name="Content Placeholder 4"/>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A bound service is the server in a client-server interface.</a:t>
            </a:r>
          </a:p>
          <a:p>
            <a:pPr algn="just"/>
            <a:r>
              <a:rPr lang="en-US" sz="3200" dirty="0">
                <a:latin typeface="Times New Roman" panose="02020603050405020304" pitchFamily="18" charset="0"/>
                <a:cs typeface="Times New Roman" panose="02020603050405020304" pitchFamily="18" charset="0"/>
              </a:rPr>
              <a:t> A bound service allows components (such as activities) to bind to the service, send requests, receive responses, and even perform </a:t>
            </a:r>
            <a:r>
              <a:rPr lang="en-US" sz="3200" dirty="0" err="1">
                <a:latin typeface="Times New Roman" panose="02020603050405020304" pitchFamily="18" charset="0"/>
                <a:cs typeface="Times New Roman" panose="02020603050405020304" pitchFamily="18" charset="0"/>
              </a:rPr>
              <a:t>interprocess</a:t>
            </a:r>
            <a:r>
              <a:rPr lang="en-US" sz="3200" dirty="0">
                <a:latin typeface="Times New Roman" panose="02020603050405020304" pitchFamily="18" charset="0"/>
                <a:cs typeface="Times New Roman" panose="02020603050405020304" pitchFamily="18" charset="0"/>
              </a:rPr>
              <a:t> communication (IPC). </a:t>
            </a:r>
          </a:p>
          <a:p>
            <a:pPr algn="just"/>
            <a:r>
              <a:rPr lang="en-US" sz="3200" dirty="0">
                <a:latin typeface="Times New Roman" panose="02020603050405020304" pitchFamily="18" charset="0"/>
                <a:cs typeface="Times New Roman" panose="02020603050405020304" pitchFamily="18" charset="0"/>
              </a:rPr>
              <a:t>A bound service typically lives only while it serves another application component and does not run in the background indefinitely.</a:t>
            </a:r>
          </a:p>
        </p:txBody>
      </p:sp>
    </p:spTree>
    <p:extLst>
      <p:ext uri="{BB962C8B-B14F-4D97-AF65-F5344CB8AC3E}">
        <p14:creationId xmlns:p14="http://schemas.microsoft.com/office/powerpoint/2010/main" val="1413062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Services</a:t>
            </a:r>
          </a:p>
        </p:txBody>
      </p:sp>
      <p:sp>
        <p:nvSpPr>
          <p:cNvPr id="5" name="Content Placeholder 4"/>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A bound service is an implementation of the Service class that allows other applications to bind to it and interact with it. </a:t>
            </a:r>
          </a:p>
          <a:p>
            <a:pPr algn="just"/>
            <a:r>
              <a:rPr lang="en-US" sz="3200" dirty="0">
                <a:latin typeface="Times New Roman" panose="02020603050405020304" pitchFamily="18" charset="0"/>
                <a:cs typeface="Times New Roman" panose="02020603050405020304" pitchFamily="18" charset="0"/>
              </a:rPr>
              <a:t>To provide binding for a service, you must implement the </a:t>
            </a:r>
            <a:r>
              <a:rPr lang="en-US" sz="3200" dirty="0" err="1">
                <a:solidFill>
                  <a:srgbClr val="FF0000"/>
                </a:solidFill>
                <a:latin typeface="Times New Roman" panose="02020603050405020304" pitchFamily="18" charset="0"/>
                <a:cs typeface="Times New Roman" panose="02020603050405020304" pitchFamily="18" charset="0"/>
              </a:rPr>
              <a:t>onBind</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callback method. </a:t>
            </a:r>
          </a:p>
          <a:p>
            <a:pPr algn="just"/>
            <a:r>
              <a:rPr lang="en-US" sz="3200" dirty="0">
                <a:latin typeface="Times New Roman" panose="02020603050405020304" pitchFamily="18" charset="0"/>
                <a:cs typeface="Times New Roman" panose="02020603050405020304" pitchFamily="18" charset="0"/>
              </a:rPr>
              <a:t>This method returns an </a:t>
            </a:r>
            <a:r>
              <a:rPr lang="en-US" sz="3200" dirty="0" err="1">
                <a:solidFill>
                  <a:srgbClr val="FF0000"/>
                </a:solidFill>
                <a:latin typeface="Times New Roman" panose="02020603050405020304" pitchFamily="18" charset="0"/>
                <a:cs typeface="Times New Roman" panose="02020603050405020304" pitchFamily="18" charset="0"/>
              </a:rPr>
              <a:t>IBinder</a:t>
            </a:r>
            <a:r>
              <a:rPr lang="en-US" sz="3200" dirty="0">
                <a:latin typeface="Times New Roman" panose="02020603050405020304" pitchFamily="18" charset="0"/>
                <a:cs typeface="Times New Roman" panose="02020603050405020304" pitchFamily="18" charset="0"/>
              </a:rPr>
              <a:t> object that defines the programming interface that clients can use to interact with the service.</a:t>
            </a:r>
          </a:p>
        </p:txBody>
      </p:sp>
    </p:spTree>
    <p:extLst>
      <p:ext uri="{BB962C8B-B14F-4D97-AF65-F5344CB8AC3E}">
        <p14:creationId xmlns:p14="http://schemas.microsoft.com/office/powerpoint/2010/main" val="1542038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Services</a:t>
            </a:r>
          </a:p>
        </p:txBody>
      </p:sp>
      <p:sp>
        <p:nvSpPr>
          <p:cNvPr id="5" name="Content Placeholder 4"/>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A client can bind to the service by calling </a:t>
            </a:r>
            <a:r>
              <a:rPr lang="en-US" sz="3200" dirty="0" err="1">
                <a:solidFill>
                  <a:srgbClr val="FF0000"/>
                </a:solidFill>
                <a:latin typeface="Times New Roman" panose="02020603050405020304" pitchFamily="18" charset="0"/>
                <a:cs typeface="Times New Roman" panose="02020603050405020304" pitchFamily="18" charset="0"/>
              </a:rPr>
              <a:t>bindService</a:t>
            </a:r>
            <a:r>
              <a:rPr lang="en-US" sz="3200" dirty="0">
                <a:solidFill>
                  <a:srgbClr val="FF0000"/>
                </a:solidFill>
                <a:latin typeface="Times New Roman" panose="02020603050405020304" pitchFamily="18" charset="0"/>
                <a:cs typeface="Times New Roman" panose="02020603050405020304" pitchFamily="18" charset="0"/>
              </a:rPr>
              <a:t>(). </a:t>
            </a:r>
          </a:p>
          <a:p>
            <a:pPr algn="just"/>
            <a:r>
              <a:rPr lang="en-US" sz="3200" dirty="0">
                <a:latin typeface="Times New Roman" panose="02020603050405020304" pitchFamily="18" charset="0"/>
                <a:cs typeface="Times New Roman" panose="02020603050405020304" pitchFamily="18" charset="0"/>
              </a:rPr>
              <a:t>When it does, it must provide an implementation of </a:t>
            </a:r>
            <a:r>
              <a:rPr lang="en-US" sz="3200" dirty="0" err="1">
                <a:solidFill>
                  <a:srgbClr val="FF0000"/>
                </a:solidFill>
                <a:latin typeface="Times New Roman" panose="02020603050405020304" pitchFamily="18" charset="0"/>
                <a:cs typeface="Times New Roman" panose="02020603050405020304" pitchFamily="18" charset="0"/>
              </a:rPr>
              <a:t>ServiceConnection</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which monitors the connection with the service. </a:t>
            </a:r>
          </a:p>
          <a:p>
            <a:pPr algn="just"/>
            <a:r>
              <a:rPr lang="en-US" sz="3200" dirty="0">
                <a:latin typeface="Times New Roman" panose="02020603050405020304" pitchFamily="18" charset="0"/>
                <a:cs typeface="Times New Roman" panose="02020603050405020304" pitchFamily="18" charset="0"/>
              </a:rPr>
              <a:t>The </a:t>
            </a:r>
            <a:r>
              <a:rPr lang="en-US" sz="3200" dirty="0" err="1">
                <a:solidFill>
                  <a:srgbClr val="FF0000"/>
                </a:solidFill>
                <a:latin typeface="Times New Roman" panose="02020603050405020304" pitchFamily="18" charset="0"/>
                <a:cs typeface="Times New Roman" panose="02020603050405020304" pitchFamily="18" charset="0"/>
              </a:rPr>
              <a:t>bindService</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method returns immediately without a value, but when the Android system creates the connection between the client and service, it calls </a:t>
            </a:r>
            <a:r>
              <a:rPr lang="en-US" sz="3200" dirty="0" err="1">
                <a:solidFill>
                  <a:srgbClr val="FF0000"/>
                </a:solidFill>
                <a:latin typeface="Times New Roman" panose="02020603050405020304" pitchFamily="18" charset="0"/>
                <a:cs typeface="Times New Roman" panose="02020603050405020304" pitchFamily="18" charset="0"/>
              </a:rPr>
              <a:t>onServiceConnected</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on the </a:t>
            </a:r>
            <a:r>
              <a:rPr lang="en-US" sz="3200" dirty="0" err="1">
                <a:latin typeface="Times New Roman" panose="02020603050405020304" pitchFamily="18" charset="0"/>
                <a:cs typeface="Times New Roman" panose="02020603050405020304" pitchFamily="18" charset="0"/>
              </a:rPr>
              <a:t>ServiceConnection</a:t>
            </a:r>
            <a:r>
              <a:rPr lang="en-US" sz="3200" dirty="0">
                <a:latin typeface="Times New Roman" panose="02020603050405020304" pitchFamily="18" charset="0"/>
                <a:cs typeface="Times New Roman" panose="02020603050405020304" pitchFamily="18" charset="0"/>
              </a:rPr>
              <a:t>, to deliver the </a:t>
            </a:r>
            <a:r>
              <a:rPr lang="en-US" sz="3200" dirty="0" err="1">
                <a:solidFill>
                  <a:srgbClr val="FF0000"/>
                </a:solidFill>
                <a:latin typeface="Times New Roman" panose="02020603050405020304" pitchFamily="18" charset="0"/>
                <a:cs typeface="Times New Roman" panose="02020603050405020304" pitchFamily="18" charset="0"/>
              </a:rPr>
              <a:t>IBinder</a:t>
            </a:r>
            <a:r>
              <a:rPr lang="en-US" sz="3200" dirty="0">
                <a:latin typeface="Times New Roman" panose="02020603050405020304" pitchFamily="18" charset="0"/>
                <a:cs typeface="Times New Roman" panose="02020603050405020304" pitchFamily="18" charset="0"/>
              </a:rPr>
              <a:t> that the client can use to communicate with the service.</a:t>
            </a:r>
          </a:p>
        </p:txBody>
      </p:sp>
    </p:spTree>
    <p:extLst>
      <p:ext uri="{BB962C8B-B14F-4D97-AF65-F5344CB8AC3E}">
        <p14:creationId xmlns:p14="http://schemas.microsoft.com/office/powerpoint/2010/main" val="729716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Services</a:t>
            </a:r>
          </a:p>
        </p:txBody>
      </p:sp>
      <p:sp>
        <p:nvSpPr>
          <p:cNvPr id="5" name="Content Placeholder 4"/>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Multiple clients can connect to the service at once.</a:t>
            </a:r>
          </a:p>
          <a:p>
            <a:pPr algn="just"/>
            <a:r>
              <a:rPr lang="en-US" sz="3200" dirty="0">
                <a:latin typeface="Times New Roman" panose="02020603050405020304" pitchFamily="18" charset="0"/>
                <a:cs typeface="Times New Roman" panose="02020603050405020304" pitchFamily="18" charset="0"/>
              </a:rPr>
              <a:t> However, the system calls your service's </a:t>
            </a:r>
            <a:r>
              <a:rPr lang="en-US" sz="3200" dirty="0" err="1">
                <a:solidFill>
                  <a:srgbClr val="FF0000"/>
                </a:solidFill>
                <a:latin typeface="Times New Roman" panose="02020603050405020304" pitchFamily="18" charset="0"/>
                <a:cs typeface="Times New Roman" panose="02020603050405020304" pitchFamily="18" charset="0"/>
              </a:rPr>
              <a:t>onBind</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method to retrieve the </a:t>
            </a:r>
            <a:r>
              <a:rPr lang="en-US" sz="3200" dirty="0" err="1">
                <a:latin typeface="Times New Roman" panose="02020603050405020304" pitchFamily="18" charset="0"/>
                <a:cs typeface="Times New Roman" panose="02020603050405020304" pitchFamily="18" charset="0"/>
              </a:rPr>
              <a:t>IBinder</a:t>
            </a:r>
            <a:r>
              <a:rPr lang="en-US" sz="3200" dirty="0">
                <a:latin typeface="Times New Roman" panose="02020603050405020304" pitchFamily="18" charset="0"/>
                <a:cs typeface="Times New Roman" panose="02020603050405020304" pitchFamily="18" charset="0"/>
              </a:rPr>
              <a:t> only when the first client binds.</a:t>
            </a:r>
          </a:p>
          <a:p>
            <a:pPr algn="just"/>
            <a:r>
              <a:rPr lang="en-US" sz="3200" dirty="0">
                <a:latin typeface="Times New Roman" panose="02020603050405020304" pitchFamily="18" charset="0"/>
                <a:cs typeface="Times New Roman" panose="02020603050405020304" pitchFamily="18" charset="0"/>
              </a:rPr>
              <a:t> The system then delivers the same </a:t>
            </a:r>
            <a:r>
              <a:rPr lang="en-US" sz="3200" dirty="0" err="1">
                <a:solidFill>
                  <a:srgbClr val="FF0000"/>
                </a:solidFill>
                <a:latin typeface="Times New Roman" panose="02020603050405020304" pitchFamily="18" charset="0"/>
                <a:cs typeface="Times New Roman" panose="02020603050405020304" pitchFamily="18" charset="0"/>
              </a:rPr>
              <a:t>IBinder</a:t>
            </a:r>
            <a:r>
              <a:rPr lang="en-US" sz="3200" dirty="0">
                <a:latin typeface="Times New Roman" panose="02020603050405020304" pitchFamily="18" charset="0"/>
                <a:cs typeface="Times New Roman" panose="02020603050405020304" pitchFamily="18" charset="0"/>
              </a:rPr>
              <a:t> to any additional clients that bind, without calling </a:t>
            </a:r>
            <a:r>
              <a:rPr lang="en-US" sz="3200" dirty="0" err="1">
                <a:solidFill>
                  <a:srgbClr val="FF0000"/>
                </a:solidFill>
                <a:latin typeface="Times New Roman" panose="02020603050405020304" pitchFamily="18" charset="0"/>
                <a:cs typeface="Times New Roman" panose="02020603050405020304" pitchFamily="18" charset="0"/>
              </a:rPr>
              <a:t>onBind</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again.</a:t>
            </a:r>
          </a:p>
          <a:p>
            <a:pPr algn="just"/>
            <a:r>
              <a:rPr lang="en-US" sz="3200" dirty="0">
                <a:latin typeface="Times New Roman" panose="02020603050405020304" pitchFamily="18" charset="0"/>
                <a:cs typeface="Times New Roman" panose="02020603050405020304" pitchFamily="18" charset="0"/>
              </a:rPr>
              <a:t>When the last client unbinds from the service, the system destroys the service (unless the service was also started by </a:t>
            </a:r>
            <a:r>
              <a:rPr lang="en-US" sz="3200" dirty="0" err="1">
                <a:latin typeface="Times New Roman" panose="02020603050405020304" pitchFamily="18" charset="0"/>
                <a:cs typeface="Times New Roman" panose="02020603050405020304" pitchFamily="18" charset="0"/>
              </a:rPr>
              <a:t>startService</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8416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a Bound Service</a:t>
            </a:r>
          </a:p>
        </p:txBody>
      </p:sp>
      <p:sp>
        <p:nvSpPr>
          <p:cNvPr id="3" name="Content Placeholder 2"/>
          <p:cNvSpPr>
            <a:spLocks noGrp="1"/>
          </p:cNvSpPr>
          <p:nvPr>
            <p:ph idx="1"/>
          </p:nvPr>
        </p:nvSpPr>
        <p:spPr/>
        <p:txBody>
          <a:bodyPr/>
          <a:lstStyle/>
          <a:p>
            <a:r>
              <a:rPr lang="en-US" dirty="0"/>
              <a:t>When you implement your bound service, the most important part is defining the </a:t>
            </a:r>
            <a:r>
              <a:rPr lang="en-US" dirty="0">
                <a:solidFill>
                  <a:srgbClr val="FF0000"/>
                </a:solidFill>
              </a:rPr>
              <a:t>interface</a:t>
            </a:r>
            <a:r>
              <a:rPr lang="en-US" dirty="0"/>
              <a:t> that your </a:t>
            </a:r>
            <a:r>
              <a:rPr lang="en-US" dirty="0" err="1">
                <a:solidFill>
                  <a:srgbClr val="FF0000"/>
                </a:solidFill>
              </a:rPr>
              <a:t>onBind</a:t>
            </a:r>
            <a:r>
              <a:rPr lang="en-US" dirty="0">
                <a:solidFill>
                  <a:srgbClr val="FF0000"/>
                </a:solidFill>
              </a:rPr>
              <a:t>() </a:t>
            </a:r>
            <a:r>
              <a:rPr lang="en-US" dirty="0"/>
              <a:t>callback method returns. </a:t>
            </a:r>
          </a:p>
          <a:p>
            <a:r>
              <a:rPr lang="en-US" dirty="0"/>
              <a:t>When creating a service that provides binding, you must provide an </a:t>
            </a:r>
            <a:r>
              <a:rPr lang="en-US" dirty="0" err="1">
                <a:solidFill>
                  <a:srgbClr val="FF0000"/>
                </a:solidFill>
              </a:rPr>
              <a:t>IBinder</a:t>
            </a:r>
            <a:r>
              <a:rPr lang="en-US" dirty="0"/>
              <a:t> that provides the programming interface that clients can use to interact with the service.</a:t>
            </a:r>
          </a:p>
          <a:p>
            <a:r>
              <a:rPr lang="en-US" dirty="0"/>
              <a:t> There are three ways you can define the interface:</a:t>
            </a:r>
          </a:p>
        </p:txBody>
      </p:sp>
    </p:spTree>
    <p:extLst>
      <p:ext uri="{BB962C8B-B14F-4D97-AF65-F5344CB8AC3E}">
        <p14:creationId xmlns:p14="http://schemas.microsoft.com/office/powerpoint/2010/main" val="840323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a Bound Service</a:t>
            </a:r>
          </a:p>
        </p:txBody>
      </p:sp>
      <p:pic>
        <p:nvPicPr>
          <p:cNvPr id="4" name="Content Placeholder 3"/>
          <p:cNvPicPr>
            <a:picLocks noGrp="1" noChangeAspect="1"/>
          </p:cNvPicPr>
          <p:nvPr>
            <p:ph idx="1"/>
          </p:nvPr>
        </p:nvPicPr>
        <p:blipFill>
          <a:blip r:embed="rId2"/>
          <a:stretch>
            <a:fillRect/>
          </a:stretch>
        </p:blipFill>
        <p:spPr>
          <a:xfrm>
            <a:off x="1430048" y="1690688"/>
            <a:ext cx="8471536" cy="3832657"/>
          </a:xfrm>
          <a:prstGeom prst="rect">
            <a:avLst/>
          </a:prstGeom>
        </p:spPr>
      </p:pic>
    </p:spTree>
    <p:extLst>
      <p:ext uri="{BB962C8B-B14F-4D97-AF65-F5344CB8AC3E}">
        <p14:creationId xmlns:p14="http://schemas.microsoft.com/office/powerpoint/2010/main" val="499923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a Bound Service</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t>Extending the Binder class</a:t>
            </a:r>
          </a:p>
          <a:p>
            <a:pPr algn="just">
              <a:buFont typeface="Wingdings" panose="05000000000000000000" pitchFamily="2" charset="2"/>
              <a:buChar char="Ø"/>
            </a:pPr>
            <a:r>
              <a:rPr lang="en-US" dirty="0"/>
              <a:t>If your service is private to your own application and runs in the same process as the client (which is common), you should create your interface by extending the Binder class and returning an instance of it from </a:t>
            </a:r>
            <a:r>
              <a:rPr lang="en-US" dirty="0" err="1"/>
              <a:t>onBind</a:t>
            </a:r>
            <a:r>
              <a:rPr lang="en-US" dirty="0"/>
              <a:t>(). </a:t>
            </a:r>
          </a:p>
          <a:p>
            <a:pPr algn="just">
              <a:buFont typeface="Wingdings" panose="05000000000000000000" pitchFamily="2" charset="2"/>
              <a:buChar char="Ø"/>
            </a:pPr>
            <a:r>
              <a:rPr lang="en-US" dirty="0"/>
              <a:t>The client receives the Binder and can use it to directly access public methods available in either the Binder implementation or even the Service.</a:t>
            </a:r>
          </a:p>
        </p:txBody>
      </p:sp>
    </p:spTree>
    <p:extLst>
      <p:ext uri="{BB962C8B-B14F-4D97-AF65-F5344CB8AC3E}">
        <p14:creationId xmlns:p14="http://schemas.microsoft.com/office/powerpoint/2010/main" val="4149081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a Bound Service</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t>Using a Messenger</a:t>
            </a:r>
          </a:p>
          <a:p>
            <a:pPr>
              <a:buFont typeface="Wingdings" panose="05000000000000000000" pitchFamily="2" charset="2"/>
              <a:buChar char="Ø"/>
            </a:pPr>
            <a:r>
              <a:rPr lang="en-US" dirty="0"/>
              <a:t>If you need your interface to work across different processes, you can create an interface for the service with a Messenger.</a:t>
            </a:r>
          </a:p>
          <a:p>
            <a:pPr>
              <a:buFont typeface="Wingdings" panose="05000000000000000000" pitchFamily="2" charset="2"/>
              <a:buChar char="q"/>
            </a:pPr>
            <a:r>
              <a:rPr lang="en-US" b="1" dirty="0"/>
              <a:t>Using AIDL</a:t>
            </a:r>
          </a:p>
          <a:p>
            <a:pPr>
              <a:buFont typeface="Wingdings" panose="05000000000000000000" pitchFamily="2" charset="2"/>
              <a:buChar char="Ø"/>
            </a:pPr>
            <a:r>
              <a:rPr lang="en-US" dirty="0"/>
              <a:t>AIDL (Android Interface Definition Language) performs all the work to decompose objects into primitives that the operating system can understand and </a:t>
            </a:r>
            <a:r>
              <a:rPr lang="en-US" dirty="0" err="1"/>
              <a:t>marshall</a:t>
            </a:r>
            <a:r>
              <a:rPr lang="en-US" dirty="0"/>
              <a:t> them across processes to perform IPC.</a:t>
            </a:r>
          </a:p>
          <a:p>
            <a:pPr>
              <a:buFont typeface="Wingdings" panose="05000000000000000000" pitchFamily="2" charset="2"/>
              <a:buChar char="Ø"/>
            </a:pPr>
            <a:r>
              <a:rPr lang="en-US" dirty="0"/>
              <a:t> The previous technique, using a Messenger, is actually based on AIDL as its underlying structure</a:t>
            </a:r>
          </a:p>
        </p:txBody>
      </p:sp>
    </p:spTree>
    <p:extLst>
      <p:ext uri="{BB962C8B-B14F-4D97-AF65-F5344CB8AC3E}">
        <p14:creationId xmlns:p14="http://schemas.microsoft.com/office/powerpoint/2010/main" val="321076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Services</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sz="4000" dirty="0">
                <a:latin typeface="Times New Roman" panose="02020603050405020304" pitchFamily="18" charset="0"/>
                <a:cs typeface="Times New Roman" panose="02020603050405020304" pitchFamily="18" charset="0"/>
              </a:rPr>
              <a:t>Additionally, a component can bind to a service to interact with it and even perform </a:t>
            </a:r>
            <a:r>
              <a:rPr lang="en-US" sz="4000" dirty="0" err="1">
                <a:latin typeface="Times New Roman" panose="02020603050405020304" pitchFamily="18" charset="0"/>
                <a:cs typeface="Times New Roman" panose="02020603050405020304" pitchFamily="18" charset="0"/>
              </a:rPr>
              <a:t>interprocess</a:t>
            </a:r>
            <a:r>
              <a:rPr lang="en-US" sz="4000" dirty="0">
                <a:latin typeface="Times New Roman" panose="02020603050405020304" pitchFamily="18" charset="0"/>
                <a:cs typeface="Times New Roman" panose="02020603050405020304" pitchFamily="18" charset="0"/>
              </a:rPr>
              <a:t> communication (IPC).</a:t>
            </a:r>
          </a:p>
          <a:p>
            <a:pPr algn="just"/>
            <a:r>
              <a:rPr lang="en-US" sz="4000" dirty="0">
                <a:latin typeface="Times New Roman" panose="02020603050405020304" pitchFamily="18" charset="0"/>
                <a:cs typeface="Times New Roman" panose="02020603050405020304" pitchFamily="18" charset="0"/>
              </a:rPr>
              <a:t> For example, a service can handle network transactions, play music, perform file I/O, or interact with a content provider, all from the background.</a:t>
            </a:r>
          </a:p>
          <a:p>
            <a:pPr algn="just"/>
            <a:endParaRPr lang="en-US" sz="3600" dirty="0"/>
          </a:p>
        </p:txBody>
      </p:sp>
    </p:spTree>
    <p:extLst>
      <p:ext uri="{BB962C8B-B14F-4D97-AF65-F5344CB8AC3E}">
        <p14:creationId xmlns:p14="http://schemas.microsoft.com/office/powerpoint/2010/main" val="36670436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bound Service</a:t>
            </a:r>
          </a:p>
        </p:txBody>
      </p:sp>
      <p:pic>
        <p:nvPicPr>
          <p:cNvPr id="4" name="Content Placeholder 3"/>
          <p:cNvPicPr>
            <a:picLocks noGrp="1" noChangeAspect="1"/>
          </p:cNvPicPr>
          <p:nvPr>
            <p:ph idx="1"/>
          </p:nvPr>
        </p:nvPicPr>
        <p:blipFill>
          <a:blip r:embed="rId2"/>
          <a:stretch>
            <a:fillRect/>
          </a:stretch>
        </p:blipFill>
        <p:spPr>
          <a:xfrm>
            <a:off x="1501353" y="1373043"/>
            <a:ext cx="8012102" cy="4724694"/>
          </a:xfrm>
          <a:prstGeom prst="rect">
            <a:avLst/>
          </a:prstGeom>
        </p:spPr>
      </p:pic>
    </p:spTree>
    <p:extLst>
      <p:ext uri="{BB962C8B-B14F-4D97-AF65-F5344CB8AC3E}">
        <p14:creationId xmlns:p14="http://schemas.microsoft.com/office/powerpoint/2010/main" val="1908194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bound Service</a:t>
            </a:r>
          </a:p>
        </p:txBody>
      </p:sp>
      <p:pic>
        <p:nvPicPr>
          <p:cNvPr id="5" name="Content Placeholder 4"/>
          <p:cNvPicPr>
            <a:picLocks noGrp="1" noChangeAspect="1"/>
          </p:cNvPicPr>
          <p:nvPr>
            <p:ph idx="1"/>
          </p:nvPr>
        </p:nvPicPr>
        <p:blipFill>
          <a:blip r:embed="rId2"/>
          <a:stretch>
            <a:fillRect/>
          </a:stretch>
        </p:blipFill>
        <p:spPr>
          <a:xfrm>
            <a:off x="744393" y="1690688"/>
            <a:ext cx="10731365" cy="3380076"/>
          </a:xfrm>
          <a:prstGeom prst="rect">
            <a:avLst/>
          </a:prstGeom>
        </p:spPr>
      </p:pic>
    </p:spTree>
    <p:extLst>
      <p:ext uri="{BB962C8B-B14F-4D97-AF65-F5344CB8AC3E}">
        <p14:creationId xmlns:p14="http://schemas.microsoft.com/office/powerpoint/2010/main" val="2314961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bound Service</a:t>
            </a:r>
          </a:p>
        </p:txBody>
      </p:sp>
      <p:pic>
        <p:nvPicPr>
          <p:cNvPr id="4" name="Content Placeholder 3"/>
          <p:cNvPicPr>
            <a:picLocks noGrp="1" noChangeAspect="1"/>
          </p:cNvPicPr>
          <p:nvPr>
            <p:ph idx="1"/>
          </p:nvPr>
        </p:nvPicPr>
        <p:blipFill rotWithShape="1">
          <a:blip r:embed="rId2"/>
          <a:srcRect t="2549" r="972" b="1555"/>
          <a:stretch/>
        </p:blipFill>
        <p:spPr>
          <a:xfrm>
            <a:off x="1238896" y="1671782"/>
            <a:ext cx="9410631" cy="4636654"/>
          </a:xfrm>
          <a:prstGeom prst="rect">
            <a:avLst/>
          </a:prstGeom>
        </p:spPr>
      </p:pic>
    </p:spTree>
    <p:extLst>
      <p:ext uri="{BB962C8B-B14F-4D97-AF65-F5344CB8AC3E}">
        <p14:creationId xmlns:p14="http://schemas.microsoft.com/office/powerpoint/2010/main" val="2290045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bound Service</a:t>
            </a:r>
          </a:p>
        </p:txBody>
      </p:sp>
      <p:pic>
        <p:nvPicPr>
          <p:cNvPr id="5" name="Content Placeholder 4"/>
          <p:cNvPicPr>
            <a:picLocks noGrp="1" noChangeAspect="1"/>
          </p:cNvPicPr>
          <p:nvPr>
            <p:ph idx="1"/>
          </p:nvPr>
        </p:nvPicPr>
        <p:blipFill>
          <a:blip r:embed="rId2"/>
          <a:stretch>
            <a:fillRect/>
          </a:stretch>
        </p:blipFill>
        <p:spPr>
          <a:xfrm>
            <a:off x="1083824" y="1280679"/>
            <a:ext cx="9180574" cy="5092412"/>
          </a:xfrm>
          <a:prstGeom prst="rect">
            <a:avLst/>
          </a:prstGeom>
        </p:spPr>
      </p:pic>
    </p:spTree>
    <p:extLst>
      <p:ext uri="{BB962C8B-B14F-4D97-AF65-F5344CB8AC3E}">
        <p14:creationId xmlns:p14="http://schemas.microsoft.com/office/powerpoint/2010/main" val="1268511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bound Service</a:t>
            </a:r>
          </a:p>
        </p:txBody>
      </p:sp>
      <p:pic>
        <p:nvPicPr>
          <p:cNvPr id="4" name="Content Placeholder 3"/>
          <p:cNvPicPr>
            <a:picLocks noGrp="1" noChangeAspect="1"/>
          </p:cNvPicPr>
          <p:nvPr>
            <p:ph idx="1"/>
          </p:nvPr>
        </p:nvPicPr>
        <p:blipFill>
          <a:blip r:embed="rId2"/>
          <a:stretch>
            <a:fillRect/>
          </a:stretch>
        </p:blipFill>
        <p:spPr>
          <a:xfrm>
            <a:off x="1606276" y="1690688"/>
            <a:ext cx="7501627" cy="4351338"/>
          </a:xfrm>
          <a:prstGeom prst="rect">
            <a:avLst/>
          </a:prstGeom>
        </p:spPr>
      </p:pic>
    </p:spTree>
    <p:extLst>
      <p:ext uri="{BB962C8B-B14F-4D97-AF65-F5344CB8AC3E}">
        <p14:creationId xmlns:p14="http://schemas.microsoft.com/office/powerpoint/2010/main" val="593607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bound Service</a:t>
            </a:r>
          </a:p>
        </p:txBody>
      </p:sp>
      <p:pic>
        <p:nvPicPr>
          <p:cNvPr id="5" name="Content Placeholder 4"/>
          <p:cNvPicPr>
            <a:picLocks noGrp="1" noChangeAspect="1"/>
          </p:cNvPicPr>
          <p:nvPr>
            <p:ph idx="1"/>
          </p:nvPr>
        </p:nvPicPr>
        <p:blipFill>
          <a:blip r:embed="rId2"/>
          <a:stretch>
            <a:fillRect/>
          </a:stretch>
        </p:blipFill>
        <p:spPr>
          <a:xfrm>
            <a:off x="1324211" y="1557770"/>
            <a:ext cx="7856734" cy="4689679"/>
          </a:xfrm>
          <a:prstGeom prst="rect">
            <a:avLst/>
          </a:prstGeom>
        </p:spPr>
      </p:pic>
    </p:spTree>
    <p:extLst>
      <p:ext uri="{BB962C8B-B14F-4D97-AF65-F5344CB8AC3E}">
        <p14:creationId xmlns:p14="http://schemas.microsoft.com/office/powerpoint/2010/main" val="787491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bound Service</a:t>
            </a:r>
          </a:p>
        </p:txBody>
      </p:sp>
      <p:pic>
        <p:nvPicPr>
          <p:cNvPr id="4" name="Content Placeholder 3"/>
          <p:cNvPicPr>
            <a:picLocks noGrp="1" noChangeAspect="1"/>
          </p:cNvPicPr>
          <p:nvPr>
            <p:ph idx="1"/>
          </p:nvPr>
        </p:nvPicPr>
        <p:blipFill>
          <a:blip r:embed="rId2"/>
          <a:stretch>
            <a:fillRect/>
          </a:stretch>
        </p:blipFill>
        <p:spPr>
          <a:xfrm>
            <a:off x="1347563" y="1419224"/>
            <a:ext cx="8142500" cy="4722957"/>
          </a:xfrm>
          <a:prstGeom prst="rect">
            <a:avLst/>
          </a:prstGeom>
        </p:spPr>
      </p:pic>
    </p:spTree>
    <p:extLst>
      <p:ext uri="{BB962C8B-B14F-4D97-AF65-F5344CB8AC3E}">
        <p14:creationId xmlns:p14="http://schemas.microsoft.com/office/powerpoint/2010/main" val="31482402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bound Service</a:t>
            </a:r>
          </a:p>
        </p:txBody>
      </p:sp>
      <p:pic>
        <p:nvPicPr>
          <p:cNvPr id="5" name="Content Placeholder 4"/>
          <p:cNvPicPr>
            <a:picLocks noGrp="1" noChangeAspect="1"/>
          </p:cNvPicPr>
          <p:nvPr>
            <p:ph idx="1"/>
          </p:nvPr>
        </p:nvPicPr>
        <p:blipFill>
          <a:blip r:embed="rId2"/>
          <a:stretch>
            <a:fillRect/>
          </a:stretch>
        </p:blipFill>
        <p:spPr>
          <a:xfrm>
            <a:off x="1170939" y="1690688"/>
            <a:ext cx="8619605" cy="4901656"/>
          </a:xfrm>
          <a:prstGeom prst="rect">
            <a:avLst/>
          </a:prstGeom>
        </p:spPr>
      </p:pic>
    </p:spTree>
    <p:extLst>
      <p:ext uri="{BB962C8B-B14F-4D97-AF65-F5344CB8AC3E}">
        <p14:creationId xmlns:p14="http://schemas.microsoft.com/office/powerpoint/2010/main" val="6377526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4800" b="1" dirty="0"/>
          </a:p>
          <a:p>
            <a:pPr marL="0" indent="0">
              <a:buNone/>
            </a:pPr>
            <a:endParaRPr lang="en-US" sz="4800" b="1" dirty="0"/>
          </a:p>
          <a:p>
            <a:pPr marL="0" indent="0">
              <a:buNone/>
            </a:pPr>
            <a:r>
              <a:rPr lang="en-US" sz="4800" b="1" dirty="0"/>
              <a:t>             BROADCAST RECEIVERS</a:t>
            </a:r>
          </a:p>
        </p:txBody>
      </p:sp>
    </p:spTree>
    <p:extLst>
      <p:ext uri="{BB962C8B-B14F-4D97-AF65-F5344CB8AC3E}">
        <p14:creationId xmlns:p14="http://schemas.microsoft.com/office/powerpoint/2010/main" val="16703537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Events occurring in android</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rotWithShape="1">
          <a:blip r:embed="rId2"/>
          <a:srcRect l="40011"/>
          <a:stretch/>
        </p:blipFill>
        <p:spPr>
          <a:xfrm>
            <a:off x="1790299" y="1340184"/>
            <a:ext cx="5671386" cy="5322219"/>
          </a:xfrm>
          <a:prstGeom prst="rect">
            <a:avLst/>
          </a:prstGeom>
        </p:spPr>
      </p:pic>
    </p:spTree>
    <p:extLst>
      <p:ext uri="{BB962C8B-B14F-4D97-AF65-F5344CB8AC3E}">
        <p14:creationId xmlns:p14="http://schemas.microsoft.com/office/powerpoint/2010/main" val="1560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 services</a:t>
            </a:r>
          </a:p>
        </p:txBody>
      </p:sp>
      <p:sp>
        <p:nvSpPr>
          <p:cNvPr id="3" name="Content Placeholder 2"/>
          <p:cNvSpPr>
            <a:spLocks noGrp="1"/>
          </p:cNvSpPr>
          <p:nvPr>
            <p:ph idx="1"/>
          </p:nvPr>
        </p:nvSpPr>
        <p:spPr/>
        <p:txBody>
          <a:bodyPr/>
          <a:lstStyle/>
          <a:p>
            <a:pPr algn="just"/>
            <a:r>
              <a:rPr lang="en-US" sz="3600" dirty="0">
                <a:latin typeface="Times New Roman" panose="02020603050405020304" pitchFamily="18" charset="0"/>
                <a:cs typeface="Times New Roman" panose="02020603050405020304" pitchFamily="18" charset="0"/>
              </a:rPr>
              <a:t>Services starts with an Intent</a:t>
            </a:r>
          </a:p>
          <a:p>
            <a:pPr algn="just"/>
            <a:r>
              <a:rPr lang="en-US" sz="3600" dirty="0">
                <a:latin typeface="Times New Roman" panose="02020603050405020304" pitchFamily="18" charset="0"/>
                <a:cs typeface="Times New Roman" panose="02020603050405020304" pitchFamily="18" charset="0"/>
              </a:rPr>
              <a:t>Can stay running when the user switches the applications</a:t>
            </a:r>
          </a:p>
          <a:p>
            <a:pPr algn="just"/>
            <a:r>
              <a:rPr lang="en-US" sz="3600" dirty="0">
                <a:latin typeface="Times New Roman" panose="02020603050405020304" pitchFamily="18" charset="0"/>
                <a:cs typeface="Times New Roman" panose="02020603050405020304" pitchFamily="18" charset="0"/>
              </a:rPr>
              <a:t>Services have life cycle </a:t>
            </a:r>
          </a:p>
          <a:p>
            <a:pPr algn="just"/>
            <a:r>
              <a:rPr lang="en-US" sz="3600" dirty="0">
                <a:latin typeface="Times New Roman" panose="02020603050405020304" pitchFamily="18" charset="0"/>
                <a:cs typeface="Times New Roman" panose="02020603050405020304" pitchFamily="18" charset="0"/>
              </a:rPr>
              <a:t>Runs in the main thread of its hosting process</a:t>
            </a:r>
          </a:p>
          <a:p>
            <a:endParaRPr lang="en-US" dirty="0"/>
          </a:p>
        </p:txBody>
      </p:sp>
    </p:spTree>
    <p:extLst>
      <p:ext uri="{BB962C8B-B14F-4D97-AF65-F5344CB8AC3E}">
        <p14:creationId xmlns:p14="http://schemas.microsoft.com/office/powerpoint/2010/main" val="33250277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14760" y="1369932"/>
            <a:ext cx="9408138" cy="4351338"/>
          </a:xfrm>
          <a:prstGeom prst="rect">
            <a:avLst/>
          </a:prstGeom>
        </p:spPr>
      </p:pic>
    </p:spTree>
    <p:extLst>
      <p:ext uri="{BB962C8B-B14F-4D97-AF65-F5344CB8AC3E}">
        <p14:creationId xmlns:p14="http://schemas.microsoft.com/office/powerpoint/2010/main" val="896310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b="5470"/>
          <a:stretch/>
        </p:blipFill>
        <p:spPr>
          <a:xfrm>
            <a:off x="666280" y="1132898"/>
            <a:ext cx="9344676" cy="4113357"/>
          </a:xfrm>
          <a:prstGeom prst="rect">
            <a:avLst/>
          </a:prstGeom>
        </p:spPr>
      </p:pic>
    </p:spTree>
    <p:extLst>
      <p:ext uri="{BB962C8B-B14F-4D97-AF65-F5344CB8AC3E}">
        <p14:creationId xmlns:p14="http://schemas.microsoft.com/office/powerpoint/2010/main" val="945010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events in manifest file (static) or in code(dynamically)</a:t>
            </a:r>
          </a:p>
        </p:txBody>
      </p:sp>
      <p:pic>
        <p:nvPicPr>
          <p:cNvPr id="4" name="Content Placeholder 3"/>
          <p:cNvPicPr>
            <a:picLocks noGrp="1" noChangeAspect="1"/>
          </p:cNvPicPr>
          <p:nvPr>
            <p:ph idx="1"/>
          </p:nvPr>
        </p:nvPicPr>
        <p:blipFill>
          <a:blip r:embed="rId2"/>
          <a:stretch>
            <a:fillRect/>
          </a:stretch>
        </p:blipFill>
        <p:spPr>
          <a:xfrm>
            <a:off x="579582" y="1594716"/>
            <a:ext cx="9400082" cy="4351338"/>
          </a:xfrm>
          <a:prstGeom prst="rect">
            <a:avLst/>
          </a:prstGeom>
        </p:spPr>
      </p:pic>
    </p:spTree>
    <p:extLst>
      <p:ext uri="{BB962C8B-B14F-4D97-AF65-F5344CB8AC3E}">
        <p14:creationId xmlns:p14="http://schemas.microsoft.com/office/powerpoint/2010/main" val="42816743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128071" y="1825625"/>
            <a:ext cx="5935858" cy="4351338"/>
          </a:xfrm>
          <a:prstGeom prst="rect">
            <a:avLst/>
          </a:prstGeom>
        </p:spPr>
      </p:pic>
    </p:spTree>
    <p:extLst>
      <p:ext uri="{BB962C8B-B14F-4D97-AF65-F5344CB8AC3E}">
        <p14:creationId xmlns:p14="http://schemas.microsoft.com/office/powerpoint/2010/main" val="721181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One: Creating a Java class that extends Broadcast Receiver </a:t>
            </a:r>
          </a:p>
        </p:txBody>
      </p:sp>
      <p:sp>
        <p:nvSpPr>
          <p:cNvPr id="4" name="Rectangle 1"/>
          <p:cNvSpPr>
            <a:spLocks noGrp="1" noChangeArrowheads="1"/>
          </p:cNvSpPr>
          <p:nvPr>
            <p:ph idx="1"/>
          </p:nvPr>
        </p:nvSpPr>
        <p:spPr bwMode="auto">
          <a:xfrm>
            <a:off x="838200" y="1690688"/>
            <a:ext cx="10961399" cy="58169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33B3"/>
                </a:solidFill>
                <a:effectLst/>
                <a:latin typeface="JetBrains Mono"/>
              </a:rPr>
              <a:t>package </a:t>
            </a:r>
            <a:r>
              <a:rPr kumimoji="0" lang="en-US" altLang="en-US" sz="2400" b="0" i="0" u="none" strike="noStrike" cap="none" normalizeH="0" baseline="0" dirty="0" err="1">
                <a:ln>
                  <a:noFill/>
                </a:ln>
                <a:solidFill>
                  <a:srgbClr val="000000"/>
                </a:solidFill>
                <a:effectLst/>
                <a:latin typeface="JetBrains Mono"/>
              </a:rPr>
              <a:t>com.example.myapplication</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033B3"/>
                </a:solidFill>
                <a:effectLst/>
                <a:latin typeface="JetBrains Mono"/>
              </a:rPr>
              <a:t>import </a:t>
            </a:r>
            <a:r>
              <a:rPr kumimoji="0" lang="en-US" altLang="en-US" sz="2400" b="0" i="0" u="none" strike="noStrike" cap="none" normalizeH="0" baseline="0" dirty="0" err="1">
                <a:ln>
                  <a:noFill/>
                </a:ln>
                <a:solidFill>
                  <a:srgbClr val="000000"/>
                </a:solidFill>
                <a:effectLst/>
                <a:latin typeface="JetBrains Mono"/>
              </a:rPr>
              <a:t>android.content.BroadcastReceiver</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033B3"/>
                </a:solidFill>
                <a:effectLst/>
                <a:latin typeface="JetBrains Mono"/>
              </a:rPr>
              <a:t>import </a:t>
            </a:r>
            <a:r>
              <a:rPr kumimoji="0" lang="en-US" altLang="en-US" sz="2400" b="0" i="0" u="none" strike="noStrike" cap="none" normalizeH="0" baseline="0" dirty="0" err="1">
                <a:ln>
                  <a:noFill/>
                </a:ln>
                <a:solidFill>
                  <a:srgbClr val="000000"/>
                </a:solidFill>
                <a:effectLst/>
                <a:latin typeface="JetBrains Mono"/>
              </a:rPr>
              <a:t>android.content.Context</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033B3"/>
                </a:solidFill>
                <a:effectLst/>
                <a:latin typeface="JetBrains Mono"/>
              </a:rPr>
              <a:t>import </a:t>
            </a:r>
            <a:r>
              <a:rPr kumimoji="0" lang="en-US" altLang="en-US" sz="2400" b="0" i="0" u="none" strike="noStrike" cap="none" normalizeH="0" baseline="0" dirty="0" err="1">
                <a:ln>
                  <a:noFill/>
                </a:ln>
                <a:solidFill>
                  <a:srgbClr val="000000"/>
                </a:solidFill>
                <a:effectLst/>
                <a:latin typeface="JetBrains Mono"/>
              </a:rPr>
              <a:t>android.content.Intent</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033B3"/>
                </a:solidFill>
                <a:effectLst/>
                <a:latin typeface="JetBrains Mono"/>
              </a:rPr>
              <a:t>import </a:t>
            </a:r>
            <a:r>
              <a:rPr kumimoji="0" lang="en-US" altLang="en-US" sz="2400" b="0" i="0" u="none" strike="noStrike" cap="none" normalizeH="0" baseline="0" dirty="0" err="1">
                <a:ln>
                  <a:noFill/>
                </a:ln>
                <a:solidFill>
                  <a:srgbClr val="000000"/>
                </a:solidFill>
                <a:effectLst/>
                <a:latin typeface="JetBrains Mono"/>
              </a:rPr>
              <a:t>android.widget.Toast</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033B3"/>
                </a:solidFill>
                <a:effectLst/>
                <a:latin typeface="JetBrains Mono"/>
              </a:rPr>
              <a:t>public class </a:t>
            </a:r>
            <a:r>
              <a:rPr kumimoji="0" lang="en-US" altLang="en-US" sz="2400" b="0" i="0" u="none" strike="noStrike" cap="none" normalizeH="0" baseline="0" dirty="0" err="1">
                <a:ln>
                  <a:noFill/>
                </a:ln>
                <a:solidFill>
                  <a:srgbClr val="000000"/>
                </a:solidFill>
                <a:effectLst/>
                <a:latin typeface="JetBrains Mono"/>
              </a:rPr>
              <a:t>BroadCastReceiver</a:t>
            </a:r>
            <a:r>
              <a:rPr kumimoji="0" lang="en-US" altLang="en-US" sz="2400" b="0" i="0" u="none" strike="noStrike" cap="none" normalizeH="0" baseline="0" dirty="0">
                <a:ln>
                  <a:noFill/>
                </a:ln>
                <a:solidFill>
                  <a:srgbClr val="000000"/>
                </a:solidFill>
                <a:effectLst/>
                <a:latin typeface="JetBrains Mono"/>
              </a:rPr>
              <a:t> </a:t>
            </a:r>
            <a:r>
              <a:rPr kumimoji="0" lang="en-US" altLang="en-US" sz="2400" b="0" i="0" u="none" strike="noStrike" cap="none" normalizeH="0" baseline="0" dirty="0">
                <a:ln>
                  <a:noFill/>
                </a:ln>
                <a:solidFill>
                  <a:srgbClr val="0033B3"/>
                </a:solidFill>
                <a:effectLst/>
                <a:latin typeface="JetBrains Mono"/>
              </a:rPr>
              <a:t>extends </a:t>
            </a:r>
            <a:r>
              <a:rPr kumimoji="0" lang="en-US" altLang="en-US" sz="2400" b="0" i="0" u="none" strike="noStrike" cap="none" normalizeH="0" baseline="0" dirty="0" err="1">
                <a:ln>
                  <a:noFill/>
                </a:ln>
                <a:solidFill>
                  <a:srgbClr val="000000"/>
                </a:solidFill>
                <a:effectLst/>
                <a:latin typeface="JetBrains Mono"/>
              </a:rPr>
              <a:t>BroadcastReceiver</a:t>
            </a:r>
            <a:r>
              <a:rPr kumimoji="0" lang="en-US" altLang="en-US" sz="2400" b="0" i="0" u="none" strike="noStrike" cap="none" normalizeH="0" baseline="0" dirty="0">
                <a:ln>
                  <a:noFill/>
                </a:ln>
                <a:solidFill>
                  <a:srgbClr val="000000"/>
                </a:solidFill>
                <a:effectLst/>
                <a:latin typeface="JetBrains Mono"/>
              </a:rPr>
              <a:t> </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a:ln>
                  <a:noFill/>
                </a:ln>
                <a:solidFill>
                  <a:srgbClr val="9E880D"/>
                </a:solidFill>
                <a:effectLst/>
                <a:latin typeface="JetBrains Mono"/>
              </a:rPr>
              <a:t>@Override</a:t>
            </a:r>
            <a:br>
              <a:rPr kumimoji="0" lang="en-US" altLang="en-US" sz="2400" b="0" i="0" u="none" strike="noStrike" cap="none" normalizeH="0" baseline="0" dirty="0">
                <a:ln>
                  <a:noFill/>
                </a:ln>
                <a:solidFill>
                  <a:srgbClr val="9E880D"/>
                </a:solidFill>
                <a:effectLst/>
                <a:latin typeface="JetBrains Mono"/>
              </a:rPr>
            </a:br>
            <a:r>
              <a:rPr kumimoji="0" lang="en-US" altLang="en-US" sz="2400" b="0" i="0" u="none" strike="noStrike" cap="none" normalizeH="0" baseline="0" dirty="0">
                <a:ln>
                  <a:noFill/>
                </a:ln>
                <a:solidFill>
                  <a:srgbClr val="9E880D"/>
                </a:solidFill>
                <a:effectLst/>
                <a:latin typeface="JetBrains Mono"/>
              </a:rPr>
              <a:t>    </a:t>
            </a:r>
            <a:r>
              <a:rPr kumimoji="0" lang="en-US" altLang="en-US" sz="2400" b="0" i="0" u="none" strike="noStrike" cap="none" normalizeH="0" baseline="0" dirty="0">
                <a:ln>
                  <a:noFill/>
                </a:ln>
                <a:solidFill>
                  <a:srgbClr val="0033B3"/>
                </a:solidFill>
                <a:effectLst/>
                <a:latin typeface="JetBrains Mono"/>
              </a:rPr>
              <a:t>public void </a:t>
            </a:r>
            <a:r>
              <a:rPr kumimoji="0" lang="en-US" altLang="en-US" sz="2400" b="0" i="0" u="none" strike="noStrike" cap="none" normalizeH="0" baseline="0" dirty="0" err="1">
                <a:ln>
                  <a:noFill/>
                </a:ln>
                <a:solidFill>
                  <a:srgbClr val="00627A"/>
                </a:solidFill>
                <a:effectLst/>
                <a:latin typeface="JetBrains Mono"/>
              </a:rPr>
              <a:t>onReceive</a:t>
            </a:r>
            <a:r>
              <a:rPr kumimoji="0" lang="en-US" altLang="en-US" sz="2400" b="0" i="0" u="none" strike="noStrike" cap="none" normalizeH="0" baseline="0" dirty="0">
                <a:ln>
                  <a:noFill/>
                </a:ln>
                <a:solidFill>
                  <a:srgbClr val="080808"/>
                </a:solidFill>
                <a:effectLst/>
                <a:latin typeface="JetBrains Mono"/>
              </a:rPr>
              <a:t>(</a:t>
            </a:r>
            <a:r>
              <a:rPr kumimoji="0" lang="en-US" altLang="en-US" sz="2400" b="0" i="0" u="none" strike="noStrike" cap="none" normalizeH="0" baseline="0" dirty="0">
                <a:ln>
                  <a:noFill/>
                </a:ln>
                <a:solidFill>
                  <a:srgbClr val="000000"/>
                </a:solidFill>
                <a:effectLst/>
                <a:latin typeface="JetBrains Mono"/>
              </a:rPr>
              <a:t>Context </a:t>
            </a:r>
            <a:r>
              <a:rPr kumimoji="0" lang="en-US" altLang="en-US" sz="2400" b="0" i="0" u="none" strike="noStrike" cap="none" normalizeH="0" baseline="0" dirty="0" err="1">
                <a:ln>
                  <a:noFill/>
                </a:ln>
                <a:solidFill>
                  <a:srgbClr val="080808"/>
                </a:solidFill>
                <a:effectLst/>
                <a:latin typeface="JetBrains Mono"/>
              </a:rPr>
              <a:t>context</a:t>
            </a: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a:ln>
                  <a:noFill/>
                </a:ln>
                <a:solidFill>
                  <a:srgbClr val="000000"/>
                </a:solidFill>
                <a:effectLst/>
                <a:latin typeface="JetBrains Mono"/>
              </a:rPr>
              <a:t>Intent </a:t>
            </a:r>
            <a:r>
              <a:rPr kumimoji="0" lang="en-US" altLang="en-US" sz="2400" b="0" i="0" u="none" strike="noStrike" cap="none" normalizeH="0" baseline="0" dirty="0">
                <a:ln>
                  <a:noFill/>
                </a:ln>
                <a:solidFill>
                  <a:srgbClr val="080808"/>
                </a:solidFill>
                <a:effectLst/>
                <a:latin typeface="JetBrains Mono"/>
              </a:rPr>
              <a:t>intent) {</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err="1">
                <a:ln>
                  <a:noFill/>
                </a:ln>
                <a:solidFill>
                  <a:srgbClr val="000000"/>
                </a:solidFill>
                <a:effectLst/>
                <a:latin typeface="JetBrains Mono"/>
              </a:rPr>
              <a:t>Toast</a:t>
            </a:r>
            <a:r>
              <a:rPr kumimoji="0" lang="en-US" altLang="en-US" sz="2400" b="0" i="0" u="none" strike="noStrike" cap="none" normalizeH="0" baseline="0" dirty="0" err="1">
                <a:ln>
                  <a:noFill/>
                </a:ln>
                <a:solidFill>
                  <a:srgbClr val="080808"/>
                </a:solidFill>
                <a:effectLst/>
                <a:latin typeface="JetBrains Mono"/>
              </a:rPr>
              <a:t>.</a:t>
            </a:r>
            <a:r>
              <a:rPr kumimoji="0" lang="en-US" altLang="en-US" sz="2400" b="0" i="1" u="none" strike="noStrike" cap="none" normalizeH="0" baseline="0" dirty="0" err="1">
                <a:ln>
                  <a:noFill/>
                </a:ln>
                <a:solidFill>
                  <a:srgbClr val="080808"/>
                </a:solidFill>
                <a:effectLst/>
                <a:latin typeface="JetBrains Mono"/>
              </a:rPr>
              <a:t>makeText</a:t>
            </a:r>
            <a:r>
              <a:rPr kumimoji="0" lang="en-US" altLang="en-US" sz="2400" b="0" i="0" u="none" strike="noStrike" cap="none" normalizeH="0" baseline="0" dirty="0">
                <a:ln>
                  <a:noFill/>
                </a:ln>
                <a:solidFill>
                  <a:srgbClr val="080808"/>
                </a:solidFill>
                <a:effectLst/>
                <a:latin typeface="JetBrains Mono"/>
              </a:rPr>
              <a:t>(context, </a:t>
            </a:r>
            <a:r>
              <a:rPr kumimoji="0" lang="en-US" altLang="en-US" sz="2400" b="0" i="0" u="none" strike="noStrike" cap="none" normalizeH="0" baseline="0" dirty="0">
                <a:ln>
                  <a:noFill/>
                </a:ln>
                <a:solidFill>
                  <a:srgbClr val="067D17"/>
                </a:solidFill>
                <a:effectLst/>
                <a:latin typeface="JetBrains Mono"/>
              </a:rPr>
              <a:t>"Incoming SMS"</a:t>
            </a: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err="1">
                <a:ln>
                  <a:noFill/>
                </a:ln>
                <a:solidFill>
                  <a:srgbClr val="000000"/>
                </a:solidFill>
                <a:effectLst/>
                <a:latin typeface="JetBrains Mono"/>
              </a:rPr>
              <a:t>Toast</a:t>
            </a:r>
            <a:r>
              <a:rPr kumimoji="0" lang="en-US" altLang="en-US" sz="2400" b="0" i="0" u="none" strike="noStrike" cap="none" normalizeH="0" baseline="0" dirty="0" err="1">
                <a:ln>
                  <a:noFill/>
                </a:ln>
                <a:solidFill>
                  <a:srgbClr val="080808"/>
                </a:solidFill>
                <a:effectLst/>
                <a:latin typeface="JetBrains Mono"/>
              </a:rPr>
              <a:t>.</a:t>
            </a:r>
            <a:r>
              <a:rPr kumimoji="0" lang="en-US" altLang="en-US" sz="2400" b="0" i="1" u="none" strike="noStrike" cap="none" normalizeH="0" baseline="0" dirty="0" err="1">
                <a:ln>
                  <a:noFill/>
                </a:ln>
                <a:solidFill>
                  <a:srgbClr val="871094"/>
                </a:solidFill>
                <a:effectLst/>
                <a:latin typeface="JetBrains Mono"/>
              </a:rPr>
              <a:t>LENGTH_LONG</a:t>
            </a:r>
            <a:r>
              <a:rPr kumimoji="0" lang="en-US" altLang="en-US" sz="2400" b="0" i="0" u="none" strike="noStrike" cap="none" normalizeH="0" baseline="0" dirty="0">
                <a:ln>
                  <a:noFill/>
                </a:ln>
                <a:solidFill>
                  <a:srgbClr val="080808"/>
                </a:solidFill>
                <a:effectLst/>
                <a:latin typeface="JetBrains Mono"/>
              </a:rPr>
              <a:t>).show();</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    }</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22630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9966"/>
          </a:xfrm>
        </p:spPr>
        <p:txBody>
          <a:bodyPr>
            <a:normAutofit fontScale="90000"/>
          </a:bodyPr>
          <a:lstStyle/>
          <a:p>
            <a:r>
              <a:rPr lang="en-US" dirty="0"/>
              <a:t>Step Two: Register the Broadcast Receiver</a:t>
            </a:r>
          </a:p>
        </p:txBody>
      </p:sp>
      <p:sp>
        <p:nvSpPr>
          <p:cNvPr id="4" name="Rectangle 1"/>
          <p:cNvSpPr>
            <a:spLocks noGrp="1" noChangeArrowheads="1"/>
          </p:cNvSpPr>
          <p:nvPr>
            <p:ph idx="1"/>
          </p:nvPr>
        </p:nvSpPr>
        <p:spPr bwMode="auto">
          <a:xfrm>
            <a:off x="1863438" y="923990"/>
            <a:ext cx="7252853"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080808"/>
                </a:solidFill>
                <a:effectLst/>
                <a:latin typeface="JetBrains Mono"/>
              </a:rPr>
              <a:t>&lt;?</a:t>
            </a:r>
            <a:r>
              <a:rPr kumimoji="0" lang="en-US" altLang="en-US" sz="1400" b="0" i="0" u="none" strike="noStrike" cap="none" normalizeH="0" baseline="0" dirty="0">
                <a:ln>
                  <a:noFill/>
                </a:ln>
                <a:solidFill>
                  <a:srgbClr val="174AD4"/>
                </a:solidFill>
                <a:effectLst/>
                <a:latin typeface="JetBrains Mono"/>
              </a:rPr>
              <a:t>xml version</a:t>
            </a:r>
            <a:r>
              <a:rPr kumimoji="0" lang="en-US" altLang="en-US" sz="1400" b="0" i="0" u="none" strike="noStrike" cap="none" normalizeH="0" baseline="0" dirty="0">
                <a:ln>
                  <a:noFill/>
                </a:ln>
                <a:solidFill>
                  <a:srgbClr val="067D17"/>
                </a:solidFill>
                <a:effectLst/>
                <a:latin typeface="JetBrains Mono"/>
              </a:rPr>
              <a:t>="1.0" </a:t>
            </a:r>
            <a:r>
              <a:rPr kumimoji="0" lang="en-US" altLang="en-US" sz="1400" b="0" i="0" u="none" strike="noStrike" cap="none" normalizeH="0" baseline="0" dirty="0">
                <a:ln>
                  <a:noFill/>
                </a:ln>
                <a:solidFill>
                  <a:srgbClr val="174AD4"/>
                </a:solidFill>
                <a:effectLst/>
                <a:latin typeface="JetBrains Mono"/>
              </a:rPr>
              <a:t>encoding</a:t>
            </a:r>
            <a:r>
              <a:rPr kumimoji="0" lang="en-US" altLang="en-US" sz="1400" b="0" i="0" u="none" strike="noStrike" cap="none" normalizeH="0" baseline="0" dirty="0">
                <a:ln>
                  <a:noFill/>
                </a:ln>
                <a:solidFill>
                  <a:srgbClr val="067D17"/>
                </a:solidFill>
                <a:effectLst/>
                <a:latin typeface="JetBrains Mono"/>
              </a:rPr>
              <a:t>="utf-8"</a:t>
            </a:r>
            <a:r>
              <a:rPr kumimoji="0" lang="en-US" altLang="en-US" sz="1400" b="0" i="1" u="none" strike="noStrike" cap="none" normalizeH="0" baseline="0" dirty="0">
                <a:ln>
                  <a:noFill/>
                </a:ln>
                <a:solidFill>
                  <a:srgbClr val="080808"/>
                </a:solidFill>
                <a:effectLst/>
                <a:latin typeface="JetBrains Mono"/>
              </a:rPr>
              <a:t>?&gt;</a:t>
            </a:r>
            <a:br>
              <a:rPr kumimoji="0" lang="en-US" altLang="en-US" sz="1400" b="0" i="1"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&lt;</a:t>
            </a:r>
            <a:r>
              <a:rPr kumimoji="0" lang="en-US" altLang="en-US" sz="1400" b="0" i="0" u="none" strike="noStrike" cap="none" normalizeH="0" baseline="0" dirty="0">
                <a:ln>
                  <a:noFill/>
                </a:ln>
                <a:solidFill>
                  <a:srgbClr val="0033B3"/>
                </a:solidFill>
                <a:effectLst/>
                <a:latin typeface="JetBrains Mono"/>
              </a:rPr>
              <a:t>manifest </a:t>
            </a:r>
            <a:r>
              <a:rPr kumimoji="0" lang="en-US" altLang="en-US" sz="1400" b="0" i="0" u="none" strike="noStrike" cap="none" normalizeH="0" baseline="0" dirty="0" err="1">
                <a:ln>
                  <a:noFill/>
                </a:ln>
                <a:solidFill>
                  <a:srgbClr val="174AD4"/>
                </a:solidFill>
                <a:effectLst/>
                <a:latin typeface="JetBrains Mono"/>
              </a:rPr>
              <a:t>xmlns:</a:t>
            </a:r>
            <a:r>
              <a:rPr kumimoji="0" lang="en-US" altLang="en-US" sz="1400" b="0" i="0" u="none" strike="noStrike" cap="none" normalizeH="0" baseline="0" dirty="0" err="1">
                <a:ln>
                  <a:noFill/>
                </a:ln>
                <a:solidFill>
                  <a:srgbClr val="871094"/>
                </a:solidFill>
                <a:effectLst/>
                <a:latin typeface="JetBrains Mono"/>
              </a:rPr>
              <a:t>android</a:t>
            </a:r>
            <a:r>
              <a:rPr kumimoji="0" lang="en-US" altLang="en-US" sz="1400" b="0" i="0" u="none" strike="noStrike" cap="none" normalizeH="0" baseline="0" dirty="0">
                <a:ln>
                  <a:noFill/>
                </a:ln>
                <a:solidFill>
                  <a:srgbClr val="067D17"/>
                </a:solidFill>
                <a:effectLst/>
                <a:latin typeface="JetBrains Mono"/>
              </a:rPr>
              <a:t>="http://schemas.android.com/</a:t>
            </a:r>
            <a:r>
              <a:rPr kumimoji="0" lang="en-US" altLang="en-US" sz="1400" b="0" i="0" u="none" strike="noStrike" cap="none" normalizeH="0" baseline="0" dirty="0" err="1">
                <a:ln>
                  <a:noFill/>
                </a:ln>
                <a:solidFill>
                  <a:srgbClr val="067D17"/>
                </a:solidFill>
                <a:effectLst/>
                <a:latin typeface="JetBrains Mono"/>
              </a:rPr>
              <a:t>apk</a:t>
            </a:r>
            <a:r>
              <a:rPr kumimoji="0" lang="en-US" altLang="en-US" sz="1400" b="0" i="0" u="none" strike="noStrike" cap="none" normalizeH="0" baseline="0" dirty="0">
                <a:ln>
                  <a:noFill/>
                </a:ln>
                <a:solidFill>
                  <a:srgbClr val="067D17"/>
                </a:solidFill>
                <a:effectLst/>
                <a:latin typeface="JetBrains Mono"/>
              </a:rPr>
              <a:t>/res/android"</a:t>
            </a:r>
            <a:br>
              <a:rPr kumimoji="0" lang="en-US" altLang="en-US" sz="1400" b="0" i="0" u="none" strike="noStrike" cap="none" normalizeH="0" baseline="0" dirty="0">
                <a:ln>
                  <a:noFill/>
                </a:ln>
                <a:solidFill>
                  <a:srgbClr val="067D17"/>
                </a:solidFill>
                <a:effectLst/>
                <a:latin typeface="JetBrains Mono"/>
              </a:rPr>
            </a:br>
            <a:r>
              <a:rPr kumimoji="0" lang="en-US" altLang="en-US" sz="1400" b="0" i="0" u="none" strike="noStrike" cap="none" normalizeH="0" baseline="0" dirty="0">
                <a:ln>
                  <a:noFill/>
                </a:ln>
                <a:solidFill>
                  <a:srgbClr val="067D17"/>
                </a:solidFill>
                <a:effectLst/>
                <a:latin typeface="JetBrains Mono"/>
              </a:rPr>
              <a:t>    </a:t>
            </a:r>
            <a:r>
              <a:rPr kumimoji="0" lang="en-US" altLang="en-US" sz="1400" b="0" i="0" u="none" strike="noStrike" cap="none" normalizeH="0" baseline="0" dirty="0">
                <a:ln>
                  <a:noFill/>
                </a:ln>
                <a:solidFill>
                  <a:srgbClr val="174AD4"/>
                </a:solidFill>
                <a:effectLst/>
                <a:latin typeface="JetBrains Mono"/>
              </a:rPr>
              <a:t>package</a:t>
            </a:r>
            <a:r>
              <a:rPr kumimoji="0" lang="en-US" altLang="en-US" sz="1400" b="0" i="0" u="none" strike="noStrike" cap="none" normalizeH="0" baseline="0" dirty="0">
                <a:ln>
                  <a:noFill/>
                </a:ln>
                <a:solidFill>
                  <a:srgbClr val="067D17"/>
                </a:solidFill>
                <a:effectLst/>
                <a:latin typeface="JetBrains Mono"/>
              </a:rPr>
              <a:t>="</a:t>
            </a:r>
            <a:r>
              <a:rPr kumimoji="0" lang="en-US" altLang="en-US" sz="1400" b="0" i="0" u="none" strike="noStrike" cap="none" normalizeH="0" baseline="0" dirty="0" err="1">
                <a:ln>
                  <a:noFill/>
                </a:ln>
                <a:solidFill>
                  <a:srgbClr val="067D17"/>
                </a:solidFill>
                <a:effectLst/>
                <a:latin typeface="JetBrains Mono"/>
              </a:rPr>
              <a:t>com.example.myapplication</a:t>
            </a:r>
            <a:r>
              <a:rPr kumimoji="0" lang="en-US" altLang="en-US" sz="1400" b="0" i="0" u="none" strike="noStrike" cap="none" normalizeH="0" baseline="0" dirty="0">
                <a:ln>
                  <a:noFill/>
                </a:ln>
                <a:solidFill>
                  <a:srgbClr val="067D17"/>
                </a:solidFill>
                <a:effectLst/>
                <a:latin typeface="JetBrains Mono"/>
              </a:rPr>
              <a:t>"</a:t>
            </a:r>
            <a:r>
              <a:rPr kumimoji="0" lang="en-US" altLang="en-US" sz="1400" b="0" i="0" u="none" strike="noStrike" cap="none" normalizeH="0" baseline="0" dirty="0">
                <a:ln>
                  <a:noFill/>
                </a:ln>
                <a:solidFill>
                  <a:srgbClr val="080808"/>
                </a:solidFill>
                <a:effectLst/>
                <a:latin typeface="JetBrains Mono"/>
              </a:rPr>
              <a:t>&gt;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&lt;</a:t>
            </a:r>
            <a:r>
              <a:rPr kumimoji="0" lang="en-US" altLang="en-US" sz="1400" b="0" i="0" u="none" strike="noStrike" cap="none" normalizeH="0" baseline="0" dirty="0">
                <a:ln>
                  <a:noFill/>
                </a:ln>
                <a:solidFill>
                  <a:srgbClr val="0033B3"/>
                </a:solidFill>
                <a:effectLst/>
                <a:latin typeface="JetBrains Mono"/>
              </a:rPr>
              <a:t>uses-permission </a:t>
            </a:r>
            <a:r>
              <a:rPr kumimoji="0" lang="en-US" altLang="en-US" sz="1400" b="0" i="0" u="none" strike="noStrike" cap="none" normalizeH="0" baseline="0" dirty="0" err="1">
                <a:ln>
                  <a:noFill/>
                </a:ln>
                <a:solidFill>
                  <a:srgbClr val="871094"/>
                </a:solidFill>
                <a:effectLst/>
                <a:latin typeface="JetBrains Mono"/>
              </a:rPr>
              <a:t>android</a:t>
            </a:r>
            <a:r>
              <a:rPr kumimoji="0" lang="en-US" altLang="en-US" sz="1400" b="0" i="0" u="none" strike="noStrike" cap="none" normalizeH="0" baseline="0" dirty="0" err="1">
                <a:ln>
                  <a:noFill/>
                </a:ln>
                <a:solidFill>
                  <a:srgbClr val="174AD4"/>
                </a:solidFill>
                <a:effectLst/>
                <a:latin typeface="JetBrains Mono"/>
              </a:rPr>
              <a:t>:name</a:t>
            </a:r>
            <a:r>
              <a:rPr kumimoji="0" lang="en-US" altLang="en-US" sz="1400" b="0" i="0" u="none" strike="noStrike" cap="none" normalizeH="0" baseline="0" dirty="0">
                <a:ln>
                  <a:noFill/>
                </a:ln>
                <a:solidFill>
                  <a:srgbClr val="067D17"/>
                </a:solidFill>
                <a:effectLst/>
                <a:latin typeface="JetBrains Mono"/>
              </a:rPr>
              <a:t>="</a:t>
            </a:r>
            <a:r>
              <a:rPr kumimoji="0" lang="en-US" altLang="en-US" sz="1400" b="0" i="0" u="none" strike="noStrike" cap="none" normalizeH="0" baseline="0" dirty="0" err="1">
                <a:ln>
                  <a:noFill/>
                </a:ln>
                <a:solidFill>
                  <a:srgbClr val="067D17"/>
                </a:solidFill>
                <a:effectLst/>
                <a:latin typeface="JetBrains Mono"/>
              </a:rPr>
              <a:t>android.permission.RECEIVE_SMS</a:t>
            </a:r>
            <a:r>
              <a:rPr kumimoji="0" lang="en-US" altLang="en-US" sz="1400" b="0" i="0" u="none" strike="noStrike" cap="none" normalizeH="0" baseline="0" dirty="0">
                <a:ln>
                  <a:noFill/>
                </a:ln>
                <a:solidFill>
                  <a:srgbClr val="067D17"/>
                </a:solidFill>
                <a:effectLst/>
                <a:latin typeface="JetBrains Mono"/>
              </a:rPr>
              <a:t>"</a:t>
            </a:r>
            <a:r>
              <a:rPr kumimoji="0" lang="en-US" altLang="en-US" sz="1400" b="0" i="0" u="none" strike="noStrike" cap="none" normalizeH="0" baseline="0" dirty="0">
                <a:ln>
                  <a:noFill/>
                </a:ln>
                <a:solidFill>
                  <a:srgbClr val="080808"/>
                </a:solidFill>
                <a:effectLst/>
                <a:latin typeface="JetBrains Mono"/>
              </a:rPr>
              <a:t>&gt;&lt;/</a:t>
            </a:r>
            <a:r>
              <a:rPr kumimoji="0" lang="en-US" altLang="en-US" sz="1400" b="0" i="0" u="none" strike="noStrike" cap="none" normalizeH="0" baseline="0" dirty="0">
                <a:ln>
                  <a:noFill/>
                </a:ln>
                <a:solidFill>
                  <a:srgbClr val="0033B3"/>
                </a:solidFill>
                <a:effectLst/>
                <a:latin typeface="JetBrains Mono"/>
              </a:rPr>
              <a:t>uses-permission</a:t>
            </a:r>
            <a:r>
              <a:rPr kumimoji="0" lang="en-US" altLang="en-US" sz="1400" b="0" i="0" u="none" strike="noStrike" cap="none" normalizeH="0" baseline="0" dirty="0">
                <a:ln>
                  <a:noFill/>
                </a:ln>
                <a:solidFill>
                  <a:srgbClr val="080808"/>
                </a:solidFill>
                <a:effectLst/>
                <a:latin typeface="JetBrains Mono"/>
              </a:rPr>
              <a:t>&gt;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&lt;</a:t>
            </a:r>
            <a:r>
              <a:rPr kumimoji="0" lang="en-US" altLang="en-US" sz="1400" b="0" i="0" u="none" strike="noStrike" cap="none" normalizeH="0" baseline="0" dirty="0">
                <a:ln>
                  <a:noFill/>
                </a:ln>
                <a:solidFill>
                  <a:srgbClr val="0033B3"/>
                </a:solidFill>
                <a:effectLst/>
                <a:latin typeface="JetBrains Mono"/>
              </a:rPr>
              <a:t>application</a:t>
            </a:r>
            <a:br>
              <a:rPr kumimoji="0" lang="en-US" altLang="en-US" sz="1400" b="0" i="0" u="none" strike="noStrike" cap="none" normalizeH="0" baseline="0" dirty="0">
                <a:ln>
                  <a:noFill/>
                </a:ln>
                <a:solidFill>
                  <a:srgbClr val="0033B3"/>
                </a:solidFill>
                <a:effectLst/>
                <a:latin typeface="JetBrains Mono"/>
              </a:rPr>
            </a:br>
            <a:r>
              <a:rPr kumimoji="0" lang="en-US" altLang="en-US" sz="1400" b="0" i="0" u="none" strike="noStrike" cap="none" normalizeH="0" baseline="0" dirty="0">
                <a:ln>
                  <a:noFill/>
                </a:ln>
                <a:solidFill>
                  <a:srgbClr val="0033B3"/>
                </a:solidFill>
                <a:effectLst/>
                <a:latin typeface="JetBrains Mono"/>
              </a:rPr>
              <a:t>        </a:t>
            </a:r>
            <a:r>
              <a:rPr kumimoji="0" lang="en-US" altLang="en-US" sz="1400" b="0" i="0" u="none" strike="noStrike" cap="none" normalizeH="0" baseline="0" dirty="0" err="1">
                <a:ln>
                  <a:noFill/>
                </a:ln>
                <a:solidFill>
                  <a:srgbClr val="871094"/>
                </a:solidFill>
                <a:effectLst/>
                <a:latin typeface="JetBrains Mono"/>
              </a:rPr>
              <a:t>android</a:t>
            </a:r>
            <a:r>
              <a:rPr kumimoji="0" lang="en-US" altLang="en-US" sz="1400" b="0" i="0" u="none" strike="noStrike" cap="none" normalizeH="0" baseline="0" dirty="0" err="1">
                <a:ln>
                  <a:noFill/>
                </a:ln>
                <a:solidFill>
                  <a:srgbClr val="174AD4"/>
                </a:solidFill>
                <a:effectLst/>
                <a:latin typeface="JetBrains Mono"/>
              </a:rPr>
              <a:t>:allowBackup</a:t>
            </a:r>
            <a:r>
              <a:rPr kumimoji="0" lang="en-US" altLang="en-US" sz="1400" b="0" i="0" u="none" strike="noStrike" cap="none" normalizeH="0" baseline="0" dirty="0">
                <a:ln>
                  <a:noFill/>
                </a:ln>
                <a:solidFill>
                  <a:srgbClr val="067D17"/>
                </a:solidFill>
                <a:effectLst/>
                <a:latin typeface="JetBrains Mono"/>
              </a:rPr>
              <a:t>="true"</a:t>
            </a:r>
            <a:br>
              <a:rPr kumimoji="0" lang="en-US" altLang="en-US" sz="1400" b="0" i="0" u="none" strike="noStrike" cap="none" normalizeH="0" baseline="0" dirty="0">
                <a:ln>
                  <a:noFill/>
                </a:ln>
                <a:solidFill>
                  <a:srgbClr val="067D17"/>
                </a:solidFill>
                <a:effectLst/>
                <a:latin typeface="JetBrains Mono"/>
              </a:rPr>
            </a:br>
            <a:r>
              <a:rPr kumimoji="0" lang="en-US" altLang="en-US" sz="1400" b="0" i="0" u="none" strike="noStrike" cap="none" normalizeH="0" baseline="0" dirty="0">
                <a:ln>
                  <a:noFill/>
                </a:ln>
                <a:solidFill>
                  <a:srgbClr val="067D17"/>
                </a:solidFill>
                <a:effectLst/>
                <a:latin typeface="JetBrains Mono"/>
              </a:rPr>
              <a:t>        </a:t>
            </a:r>
            <a:r>
              <a:rPr kumimoji="0" lang="en-US" altLang="en-US" sz="1400" b="0" i="0" u="none" strike="noStrike" cap="none" normalizeH="0" baseline="0" dirty="0" err="1">
                <a:ln>
                  <a:noFill/>
                </a:ln>
                <a:solidFill>
                  <a:srgbClr val="871094"/>
                </a:solidFill>
                <a:effectLst/>
                <a:latin typeface="JetBrains Mono"/>
              </a:rPr>
              <a:t>android</a:t>
            </a:r>
            <a:r>
              <a:rPr kumimoji="0" lang="en-US" altLang="en-US" sz="1400" b="0" i="0" u="none" strike="noStrike" cap="none" normalizeH="0" baseline="0" dirty="0" err="1">
                <a:ln>
                  <a:noFill/>
                </a:ln>
                <a:solidFill>
                  <a:srgbClr val="174AD4"/>
                </a:solidFill>
                <a:effectLst/>
                <a:latin typeface="JetBrains Mono"/>
              </a:rPr>
              <a:t>:icon</a:t>
            </a:r>
            <a:r>
              <a:rPr kumimoji="0" lang="en-US" altLang="en-US" sz="1400" b="0" i="0" u="none" strike="noStrike" cap="none" normalizeH="0" baseline="0" dirty="0">
                <a:ln>
                  <a:noFill/>
                </a:ln>
                <a:solidFill>
                  <a:srgbClr val="067D17"/>
                </a:solidFill>
                <a:effectLst/>
                <a:latin typeface="JetBrains Mono"/>
              </a:rPr>
              <a:t>="@mipmap/</a:t>
            </a:r>
            <a:r>
              <a:rPr kumimoji="0" lang="en-US" altLang="en-US" sz="1400" b="0" i="0" u="none" strike="noStrike" cap="none" normalizeH="0" baseline="0" dirty="0" err="1">
                <a:ln>
                  <a:noFill/>
                </a:ln>
                <a:solidFill>
                  <a:srgbClr val="067D17"/>
                </a:solidFill>
                <a:effectLst/>
                <a:latin typeface="JetBrains Mono"/>
              </a:rPr>
              <a:t>ic_launcher</a:t>
            </a:r>
            <a:r>
              <a:rPr kumimoji="0" lang="en-US" altLang="en-US" sz="1400" b="0" i="0" u="none" strike="noStrike" cap="none" normalizeH="0" baseline="0" dirty="0">
                <a:ln>
                  <a:noFill/>
                </a:ln>
                <a:solidFill>
                  <a:srgbClr val="067D17"/>
                </a:solidFill>
                <a:effectLst/>
                <a:latin typeface="JetBrains Mono"/>
              </a:rPr>
              <a:t>"</a:t>
            </a:r>
            <a:br>
              <a:rPr kumimoji="0" lang="en-US" altLang="en-US" sz="1400" b="0" i="0" u="none" strike="noStrike" cap="none" normalizeH="0" baseline="0" dirty="0">
                <a:ln>
                  <a:noFill/>
                </a:ln>
                <a:solidFill>
                  <a:srgbClr val="067D17"/>
                </a:solidFill>
                <a:effectLst/>
                <a:latin typeface="JetBrains Mono"/>
              </a:rPr>
            </a:br>
            <a:r>
              <a:rPr kumimoji="0" lang="en-US" altLang="en-US" sz="1400" b="0" i="0" u="none" strike="noStrike" cap="none" normalizeH="0" baseline="0" dirty="0">
                <a:ln>
                  <a:noFill/>
                </a:ln>
                <a:solidFill>
                  <a:srgbClr val="067D17"/>
                </a:solidFill>
                <a:effectLst/>
                <a:latin typeface="JetBrains Mono"/>
              </a:rPr>
              <a:t>        </a:t>
            </a:r>
            <a:r>
              <a:rPr kumimoji="0" lang="en-US" altLang="en-US" sz="1400" b="0" i="0" u="none" strike="noStrike" cap="none" normalizeH="0" baseline="0" dirty="0" err="1">
                <a:ln>
                  <a:noFill/>
                </a:ln>
                <a:solidFill>
                  <a:srgbClr val="871094"/>
                </a:solidFill>
                <a:effectLst/>
                <a:latin typeface="JetBrains Mono"/>
              </a:rPr>
              <a:t>android</a:t>
            </a:r>
            <a:r>
              <a:rPr kumimoji="0" lang="en-US" altLang="en-US" sz="1400" b="0" i="0" u="none" strike="noStrike" cap="none" normalizeH="0" baseline="0" dirty="0" err="1">
                <a:ln>
                  <a:noFill/>
                </a:ln>
                <a:solidFill>
                  <a:srgbClr val="174AD4"/>
                </a:solidFill>
                <a:effectLst/>
                <a:latin typeface="JetBrains Mono"/>
              </a:rPr>
              <a:t>:label</a:t>
            </a:r>
            <a:r>
              <a:rPr kumimoji="0" lang="en-US" altLang="en-US" sz="1400" b="0" i="0" u="none" strike="noStrike" cap="none" normalizeH="0" baseline="0" dirty="0">
                <a:ln>
                  <a:noFill/>
                </a:ln>
                <a:solidFill>
                  <a:srgbClr val="067D17"/>
                </a:solidFill>
                <a:effectLst/>
                <a:latin typeface="JetBrains Mono"/>
              </a:rPr>
              <a:t>="@string/</a:t>
            </a:r>
            <a:r>
              <a:rPr kumimoji="0" lang="en-US" altLang="en-US" sz="1400" b="0" i="0" u="none" strike="noStrike" cap="none" normalizeH="0" baseline="0" dirty="0" err="1">
                <a:ln>
                  <a:noFill/>
                </a:ln>
                <a:solidFill>
                  <a:srgbClr val="067D17"/>
                </a:solidFill>
                <a:effectLst/>
                <a:latin typeface="JetBrains Mono"/>
              </a:rPr>
              <a:t>app_name</a:t>
            </a:r>
            <a:r>
              <a:rPr kumimoji="0" lang="en-US" altLang="en-US" sz="1400" b="0" i="0" u="none" strike="noStrike" cap="none" normalizeH="0" baseline="0" dirty="0">
                <a:ln>
                  <a:noFill/>
                </a:ln>
                <a:solidFill>
                  <a:srgbClr val="067D17"/>
                </a:solidFill>
                <a:effectLst/>
                <a:latin typeface="JetBrains Mono"/>
              </a:rPr>
              <a:t>"</a:t>
            </a:r>
            <a:br>
              <a:rPr kumimoji="0" lang="en-US" altLang="en-US" sz="1400" b="0" i="0" u="none" strike="noStrike" cap="none" normalizeH="0" baseline="0" dirty="0">
                <a:ln>
                  <a:noFill/>
                </a:ln>
                <a:solidFill>
                  <a:srgbClr val="067D17"/>
                </a:solidFill>
                <a:effectLst/>
                <a:latin typeface="JetBrains Mono"/>
              </a:rPr>
            </a:br>
            <a:r>
              <a:rPr kumimoji="0" lang="en-US" altLang="en-US" sz="1400" b="0" i="0" u="none" strike="noStrike" cap="none" normalizeH="0" baseline="0" dirty="0">
                <a:ln>
                  <a:noFill/>
                </a:ln>
                <a:solidFill>
                  <a:srgbClr val="067D17"/>
                </a:solidFill>
                <a:effectLst/>
                <a:latin typeface="JetBrains Mono"/>
              </a:rPr>
              <a:t>        </a:t>
            </a:r>
            <a:r>
              <a:rPr kumimoji="0" lang="en-US" altLang="en-US" sz="1400" b="0" i="0" u="none" strike="noStrike" cap="none" normalizeH="0" baseline="0" dirty="0" err="1">
                <a:ln>
                  <a:noFill/>
                </a:ln>
                <a:solidFill>
                  <a:srgbClr val="871094"/>
                </a:solidFill>
                <a:effectLst/>
                <a:latin typeface="JetBrains Mono"/>
              </a:rPr>
              <a:t>android</a:t>
            </a:r>
            <a:r>
              <a:rPr kumimoji="0" lang="en-US" altLang="en-US" sz="1400" b="0" i="0" u="none" strike="noStrike" cap="none" normalizeH="0" baseline="0" dirty="0" err="1">
                <a:ln>
                  <a:noFill/>
                </a:ln>
                <a:solidFill>
                  <a:srgbClr val="174AD4"/>
                </a:solidFill>
                <a:effectLst/>
                <a:latin typeface="JetBrains Mono"/>
              </a:rPr>
              <a:t>:roundIcon</a:t>
            </a:r>
            <a:r>
              <a:rPr kumimoji="0" lang="en-US" altLang="en-US" sz="1400" b="0" i="0" u="none" strike="noStrike" cap="none" normalizeH="0" baseline="0" dirty="0">
                <a:ln>
                  <a:noFill/>
                </a:ln>
                <a:solidFill>
                  <a:srgbClr val="067D17"/>
                </a:solidFill>
                <a:effectLst/>
                <a:latin typeface="JetBrains Mono"/>
              </a:rPr>
              <a:t>="@mipmap/</a:t>
            </a:r>
            <a:r>
              <a:rPr kumimoji="0" lang="en-US" altLang="en-US" sz="1400" b="0" i="0" u="none" strike="noStrike" cap="none" normalizeH="0" baseline="0" dirty="0" err="1">
                <a:ln>
                  <a:noFill/>
                </a:ln>
                <a:solidFill>
                  <a:srgbClr val="067D17"/>
                </a:solidFill>
                <a:effectLst/>
                <a:latin typeface="JetBrains Mono"/>
              </a:rPr>
              <a:t>ic_launcher_round</a:t>
            </a:r>
            <a:r>
              <a:rPr kumimoji="0" lang="en-US" altLang="en-US" sz="1400" b="0" i="0" u="none" strike="noStrike" cap="none" normalizeH="0" baseline="0" dirty="0">
                <a:ln>
                  <a:noFill/>
                </a:ln>
                <a:solidFill>
                  <a:srgbClr val="067D17"/>
                </a:solidFill>
                <a:effectLst/>
                <a:latin typeface="JetBrains Mono"/>
              </a:rPr>
              <a:t>"</a:t>
            </a:r>
            <a:br>
              <a:rPr kumimoji="0" lang="en-US" altLang="en-US" sz="1400" b="0" i="0" u="none" strike="noStrike" cap="none" normalizeH="0" baseline="0" dirty="0">
                <a:ln>
                  <a:noFill/>
                </a:ln>
                <a:solidFill>
                  <a:srgbClr val="067D17"/>
                </a:solidFill>
                <a:effectLst/>
                <a:latin typeface="JetBrains Mono"/>
              </a:rPr>
            </a:br>
            <a:r>
              <a:rPr kumimoji="0" lang="en-US" altLang="en-US" sz="1400" b="0" i="0" u="none" strike="noStrike" cap="none" normalizeH="0" baseline="0" dirty="0">
                <a:ln>
                  <a:noFill/>
                </a:ln>
                <a:solidFill>
                  <a:srgbClr val="067D17"/>
                </a:solidFill>
                <a:effectLst/>
                <a:latin typeface="JetBrains Mono"/>
              </a:rPr>
              <a:t>        </a:t>
            </a:r>
            <a:r>
              <a:rPr kumimoji="0" lang="en-US" altLang="en-US" sz="1400" b="0" i="0" u="none" strike="noStrike" cap="none" normalizeH="0" baseline="0" dirty="0" err="1">
                <a:ln>
                  <a:noFill/>
                </a:ln>
                <a:solidFill>
                  <a:srgbClr val="871094"/>
                </a:solidFill>
                <a:effectLst/>
                <a:latin typeface="JetBrains Mono"/>
              </a:rPr>
              <a:t>android</a:t>
            </a:r>
            <a:r>
              <a:rPr kumimoji="0" lang="en-US" altLang="en-US" sz="1400" b="0" i="0" u="none" strike="noStrike" cap="none" normalizeH="0" baseline="0" dirty="0" err="1">
                <a:ln>
                  <a:noFill/>
                </a:ln>
                <a:solidFill>
                  <a:srgbClr val="174AD4"/>
                </a:solidFill>
                <a:effectLst/>
                <a:latin typeface="JetBrains Mono"/>
              </a:rPr>
              <a:t>:supportsRtl</a:t>
            </a:r>
            <a:r>
              <a:rPr kumimoji="0" lang="en-US" altLang="en-US" sz="1400" b="0" i="0" u="none" strike="noStrike" cap="none" normalizeH="0" baseline="0" dirty="0">
                <a:ln>
                  <a:noFill/>
                </a:ln>
                <a:solidFill>
                  <a:srgbClr val="067D17"/>
                </a:solidFill>
                <a:effectLst/>
                <a:latin typeface="JetBrains Mono"/>
              </a:rPr>
              <a:t>="true"</a:t>
            </a:r>
            <a:br>
              <a:rPr kumimoji="0" lang="en-US" altLang="en-US" sz="1400" b="0" i="0" u="none" strike="noStrike" cap="none" normalizeH="0" baseline="0" dirty="0">
                <a:ln>
                  <a:noFill/>
                </a:ln>
                <a:solidFill>
                  <a:srgbClr val="067D17"/>
                </a:solidFill>
                <a:effectLst/>
                <a:latin typeface="JetBrains Mono"/>
              </a:rPr>
            </a:br>
            <a:r>
              <a:rPr kumimoji="0" lang="en-US" altLang="en-US" sz="1400" b="0" i="0" u="none" strike="noStrike" cap="none" normalizeH="0" baseline="0" dirty="0">
                <a:ln>
                  <a:noFill/>
                </a:ln>
                <a:solidFill>
                  <a:srgbClr val="067D17"/>
                </a:solidFill>
                <a:effectLst/>
                <a:latin typeface="JetBrains Mono"/>
              </a:rPr>
              <a:t>        </a:t>
            </a:r>
            <a:r>
              <a:rPr kumimoji="0" lang="en-US" altLang="en-US" sz="1400" b="0" i="0" u="none" strike="noStrike" cap="none" normalizeH="0" baseline="0" dirty="0" err="1">
                <a:ln>
                  <a:noFill/>
                </a:ln>
                <a:solidFill>
                  <a:srgbClr val="871094"/>
                </a:solidFill>
                <a:effectLst/>
                <a:latin typeface="JetBrains Mono"/>
              </a:rPr>
              <a:t>android</a:t>
            </a:r>
            <a:r>
              <a:rPr kumimoji="0" lang="en-US" altLang="en-US" sz="1400" b="0" i="0" u="none" strike="noStrike" cap="none" normalizeH="0" baseline="0" dirty="0" err="1">
                <a:ln>
                  <a:noFill/>
                </a:ln>
                <a:solidFill>
                  <a:srgbClr val="174AD4"/>
                </a:solidFill>
                <a:effectLst/>
                <a:latin typeface="JetBrains Mono"/>
              </a:rPr>
              <a:t>:theme</a:t>
            </a:r>
            <a:r>
              <a:rPr kumimoji="0" lang="en-US" altLang="en-US" sz="1400" b="0" i="0" u="none" strike="noStrike" cap="none" normalizeH="0" baseline="0" dirty="0">
                <a:ln>
                  <a:noFill/>
                </a:ln>
                <a:solidFill>
                  <a:srgbClr val="067D17"/>
                </a:solidFill>
                <a:effectLst/>
                <a:latin typeface="JetBrains Mono"/>
              </a:rPr>
              <a:t>="@style/</a:t>
            </a:r>
            <a:r>
              <a:rPr kumimoji="0" lang="en-US" altLang="en-US" sz="1400" b="0" i="0" u="none" strike="noStrike" cap="none" normalizeH="0" baseline="0" dirty="0" err="1">
                <a:ln>
                  <a:noFill/>
                </a:ln>
                <a:solidFill>
                  <a:srgbClr val="067D17"/>
                </a:solidFill>
                <a:effectLst/>
                <a:latin typeface="JetBrains Mono"/>
              </a:rPr>
              <a:t>Theme.MyApplication</a:t>
            </a:r>
            <a:r>
              <a:rPr kumimoji="0" lang="en-US" altLang="en-US" sz="1400" b="0" i="0" u="none" strike="noStrike" cap="none" normalizeH="0" baseline="0" dirty="0">
                <a:ln>
                  <a:noFill/>
                </a:ln>
                <a:solidFill>
                  <a:srgbClr val="067D17"/>
                </a:solidFill>
                <a:effectLst/>
                <a:latin typeface="JetBrains Mono"/>
              </a:rPr>
              <a:t>"</a:t>
            </a:r>
            <a:r>
              <a:rPr kumimoji="0" lang="en-US" altLang="en-US" sz="1400" b="0" i="0" u="none" strike="noStrike" cap="none" normalizeH="0" baseline="0" dirty="0">
                <a:ln>
                  <a:noFill/>
                </a:ln>
                <a:solidFill>
                  <a:srgbClr val="080808"/>
                </a:solidFill>
                <a:effectLst/>
                <a:latin typeface="JetBrains Mono"/>
              </a:rPr>
              <a:t>&gt;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&lt;</a:t>
            </a:r>
            <a:r>
              <a:rPr kumimoji="0" lang="en-US" altLang="en-US" sz="1400" b="0" i="0" u="none" strike="noStrike" cap="none" normalizeH="0" baseline="0" dirty="0">
                <a:ln>
                  <a:noFill/>
                </a:ln>
                <a:solidFill>
                  <a:srgbClr val="0033B3"/>
                </a:solidFill>
                <a:effectLst/>
                <a:latin typeface="JetBrains Mono"/>
              </a:rPr>
              <a:t>activity</a:t>
            </a:r>
            <a:br>
              <a:rPr kumimoji="0" lang="en-US" altLang="en-US" sz="1400" b="0" i="0" u="none" strike="noStrike" cap="none" normalizeH="0" baseline="0" dirty="0">
                <a:ln>
                  <a:noFill/>
                </a:ln>
                <a:solidFill>
                  <a:srgbClr val="0033B3"/>
                </a:solidFill>
                <a:effectLst/>
                <a:latin typeface="JetBrains Mono"/>
              </a:rPr>
            </a:br>
            <a:r>
              <a:rPr kumimoji="0" lang="en-US" altLang="en-US" sz="1400" b="0" i="0" u="none" strike="noStrike" cap="none" normalizeH="0" baseline="0" dirty="0">
                <a:ln>
                  <a:noFill/>
                </a:ln>
                <a:solidFill>
                  <a:srgbClr val="0033B3"/>
                </a:solidFill>
                <a:effectLst/>
                <a:latin typeface="JetBrains Mono"/>
              </a:rPr>
              <a:t>            </a:t>
            </a:r>
            <a:r>
              <a:rPr kumimoji="0" lang="en-US" altLang="en-US" sz="1400" b="0" i="0" u="none" strike="noStrike" cap="none" normalizeH="0" baseline="0" dirty="0" err="1">
                <a:ln>
                  <a:noFill/>
                </a:ln>
                <a:solidFill>
                  <a:srgbClr val="871094"/>
                </a:solidFill>
                <a:effectLst/>
                <a:latin typeface="JetBrains Mono"/>
              </a:rPr>
              <a:t>android</a:t>
            </a:r>
            <a:r>
              <a:rPr kumimoji="0" lang="en-US" altLang="en-US" sz="1400" b="0" i="0" u="none" strike="noStrike" cap="none" normalizeH="0" baseline="0" dirty="0" err="1">
                <a:ln>
                  <a:noFill/>
                </a:ln>
                <a:solidFill>
                  <a:srgbClr val="174AD4"/>
                </a:solidFill>
                <a:effectLst/>
                <a:latin typeface="JetBrains Mono"/>
              </a:rPr>
              <a:t>:name</a:t>
            </a:r>
            <a:r>
              <a:rPr kumimoji="0" lang="en-US" altLang="en-US" sz="1400" b="0" i="0" u="none" strike="noStrike" cap="none" normalizeH="0" baseline="0" dirty="0">
                <a:ln>
                  <a:noFill/>
                </a:ln>
                <a:solidFill>
                  <a:srgbClr val="067D17"/>
                </a:solidFill>
                <a:effectLst/>
                <a:latin typeface="JetBrains Mono"/>
              </a:rPr>
              <a:t>=".</a:t>
            </a:r>
            <a:r>
              <a:rPr kumimoji="0" lang="en-US" altLang="en-US" sz="1400" b="0" i="0" u="none" strike="noStrike" cap="none" normalizeH="0" baseline="0" dirty="0" err="1">
                <a:ln>
                  <a:noFill/>
                </a:ln>
                <a:solidFill>
                  <a:srgbClr val="067D17"/>
                </a:solidFill>
                <a:effectLst/>
                <a:latin typeface="JetBrains Mono"/>
              </a:rPr>
              <a:t>MainActivity</a:t>
            </a:r>
            <a:r>
              <a:rPr kumimoji="0" lang="en-US" altLang="en-US" sz="1400" b="0" i="0" u="none" strike="noStrike" cap="none" normalizeH="0" baseline="0" dirty="0">
                <a:ln>
                  <a:noFill/>
                </a:ln>
                <a:solidFill>
                  <a:srgbClr val="067D17"/>
                </a:solidFill>
                <a:effectLst/>
                <a:latin typeface="JetBrains Mono"/>
              </a:rPr>
              <a:t>"</a:t>
            </a:r>
            <a:br>
              <a:rPr kumimoji="0" lang="en-US" altLang="en-US" sz="1400" b="0" i="0" u="none" strike="noStrike" cap="none" normalizeH="0" baseline="0" dirty="0">
                <a:ln>
                  <a:noFill/>
                </a:ln>
                <a:solidFill>
                  <a:srgbClr val="067D17"/>
                </a:solidFill>
                <a:effectLst/>
                <a:latin typeface="JetBrains Mono"/>
              </a:rPr>
            </a:br>
            <a:r>
              <a:rPr kumimoji="0" lang="en-US" altLang="en-US" sz="1400" b="0" i="0" u="none" strike="noStrike" cap="none" normalizeH="0" baseline="0" dirty="0">
                <a:ln>
                  <a:noFill/>
                </a:ln>
                <a:solidFill>
                  <a:srgbClr val="067D17"/>
                </a:solidFill>
                <a:effectLst/>
                <a:latin typeface="JetBrains Mono"/>
              </a:rPr>
              <a:t>            </a:t>
            </a:r>
            <a:r>
              <a:rPr kumimoji="0" lang="en-US" altLang="en-US" sz="1400" b="0" i="0" u="none" strike="noStrike" cap="none" normalizeH="0" baseline="0" dirty="0" err="1">
                <a:ln>
                  <a:noFill/>
                </a:ln>
                <a:solidFill>
                  <a:srgbClr val="871094"/>
                </a:solidFill>
                <a:effectLst/>
                <a:latin typeface="JetBrains Mono"/>
              </a:rPr>
              <a:t>android</a:t>
            </a:r>
            <a:r>
              <a:rPr kumimoji="0" lang="en-US" altLang="en-US" sz="1400" b="0" i="0" u="none" strike="noStrike" cap="none" normalizeH="0" baseline="0" dirty="0" err="1">
                <a:ln>
                  <a:noFill/>
                </a:ln>
                <a:solidFill>
                  <a:srgbClr val="174AD4"/>
                </a:solidFill>
                <a:effectLst/>
                <a:latin typeface="JetBrains Mono"/>
              </a:rPr>
              <a:t>:exported</a:t>
            </a:r>
            <a:r>
              <a:rPr kumimoji="0" lang="en-US" altLang="en-US" sz="1400" b="0" i="0" u="none" strike="noStrike" cap="none" normalizeH="0" baseline="0" dirty="0">
                <a:ln>
                  <a:noFill/>
                </a:ln>
                <a:solidFill>
                  <a:srgbClr val="067D17"/>
                </a:solidFill>
                <a:effectLst/>
                <a:latin typeface="JetBrains Mono"/>
              </a:rPr>
              <a:t>="true"</a:t>
            </a:r>
            <a:r>
              <a:rPr kumimoji="0" lang="en-US" altLang="en-US" sz="1400" b="0" i="0" u="none" strike="noStrike" cap="none" normalizeH="0" baseline="0" dirty="0">
                <a:ln>
                  <a:noFill/>
                </a:ln>
                <a:solidFill>
                  <a:srgbClr val="080808"/>
                </a:solidFill>
                <a:effectLst/>
                <a:latin typeface="JetBrains Mono"/>
              </a:rPr>
              <a:t>&gt;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&lt;</a:t>
            </a:r>
            <a:r>
              <a:rPr kumimoji="0" lang="en-US" altLang="en-US" sz="1400" b="0" i="0" u="none" strike="noStrike" cap="none" normalizeH="0" baseline="0" dirty="0">
                <a:ln>
                  <a:noFill/>
                </a:ln>
                <a:solidFill>
                  <a:srgbClr val="0033B3"/>
                </a:solidFill>
                <a:effectLst/>
                <a:latin typeface="JetBrains Mono"/>
              </a:rPr>
              <a:t>intent-filter</a:t>
            </a:r>
            <a:r>
              <a:rPr kumimoji="0" lang="en-US" altLang="en-US" sz="1400" b="0" i="0" u="none" strike="noStrike" cap="none" normalizeH="0" baseline="0" dirty="0">
                <a:ln>
                  <a:noFill/>
                </a:ln>
                <a:solidFill>
                  <a:srgbClr val="080808"/>
                </a:solidFill>
                <a:effectLst/>
                <a:latin typeface="JetBrains Mono"/>
              </a:rPr>
              <a:t>&gt;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&lt;</a:t>
            </a:r>
            <a:r>
              <a:rPr kumimoji="0" lang="en-US" altLang="en-US" sz="1400" b="0" i="0" u="none" strike="noStrike" cap="none" normalizeH="0" baseline="0" dirty="0">
                <a:ln>
                  <a:noFill/>
                </a:ln>
                <a:solidFill>
                  <a:srgbClr val="0033B3"/>
                </a:solidFill>
                <a:effectLst/>
                <a:latin typeface="JetBrains Mono"/>
              </a:rPr>
              <a:t>action </a:t>
            </a:r>
            <a:r>
              <a:rPr kumimoji="0" lang="en-US" altLang="en-US" sz="1400" b="0" i="0" u="none" strike="noStrike" cap="none" normalizeH="0" baseline="0" dirty="0" err="1">
                <a:ln>
                  <a:noFill/>
                </a:ln>
                <a:solidFill>
                  <a:srgbClr val="871094"/>
                </a:solidFill>
                <a:effectLst/>
                <a:latin typeface="JetBrains Mono"/>
              </a:rPr>
              <a:t>android</a:t>
            </a:r>
            <a:r>
              <a:rPr kumimoji="0" lang="en-US" altLang="en-US" sz="1400" b="0" i="0" u="none" strike="noStrike" cap="none" normalizeH="0" baseline="0" dirty="0" err="1">
                <a:ln>
                  <a:noFill/>
                </a:ln>
                <a:solidFill>
                  <a:srgbClr val="174AD4"/>
                </a:solidFill>
                <a:effectLst/>
                <a:latin typeface="JetBrains Mono"/>
              </a:rPr>
              <a:t>:name</a:t>
            </a:r>
            <a:r>
              <a:rPr kumimoji="0" lang="en-US" altLang="en-US" sz="1400" b="0" i="0" u="none" strike="noStrike" cap="none" normalizeH="0" baseline="0" dirty="0">
                <a:ln>
                  <a:noFill/>
                </a:ln>
                <a:solidFill>
                  <a:srgbClr val="067D17"/>
                </a:solidFill>
                <a:effectLst/>
                <a:latin typeface="JetBrains Mono"/>
              </a:rPr>
              <a:t>="</a:t>
            </a:r>
            <a:r>
              <a:rPr kumimoji="0" lang="en-US" altLang="en-US" sz="1400" b="0" i="0" u="none" strike="noStrike" cap="none" normalizeH="0" baseline="0" dirty="0" err="1">
                <a:ln>
                  <a:noFill/>
                </a:ln>
                <a:solidFill>
                  <a:srgbClr val="067D17"/>
                </a:solidFill>
                <a:effectLst/>
                <a:latin typeface="JetBrains Mono"/>
              </a:rPr>
              <a:t>android.intent.action.MAIN</a:t>
            </a:r>
            <a:r>
              <a:rPr kumimoji="0" lang="en-US" altLang="en-US" sz="1400" b="0" i="0" u="none" strike="noStrike" cap="none" normalizeH="0" baseline="0" dirty="0">
                <a:ln>
                  <a:noFill/>
                </a:ln>
                <a:solidFill>
                  <a:srgbClr val="067D17"/>
                </a:solidFill>
                <a:effectLst/>
                <a:latin typeface="JetBrains Mono"/>
              </a:rPr>
              <a:t>" </a:t>
            </a:r>
            <a:r>
              <a:rPr kumimoji="0" lang="en-US" altLang="en-US" sz="1400" b="0" i="0" u="none" strike="noStrike" cap="none" normalizeH="0" baseline="0" dirty="0">
                <a:ln>
                  <a:noFill/>
                </a:ln>
                <a:solidFill>
                  <a:srgbClr val="080808"/>
                </a:solidFill>
                <a:effectLst/>
                <a:latin typeface="JetBrains Mono"/>
              </a:rPr>
              <a:t>/&gt;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&lt;</a:t>
            </a:r>
            <a:r>
              <a:rPr kumimoji="0" lang="en-US" altLang="en-US" sz="1400" b="0" i="0" u="none" strike="noStrike" cap="none" normalizeH="0" baseline="0" dirty="0">
                <a:ln>
                  <a:noFill/>
                </a:ln>
                <a:solidFill>
                  <a:srgbClr val="0033B3"/>
                </a:solidFill>
                <a:effectLst/>
                <a:latin typeface="JetBrains Mono"/>
              </a:rPr>
              <a:t>category </a:t>
            </a:r>
            <a:r>
              <a:rPr kumimoji="0" lang="en-US" altLang="en-US" sz="1400" b="0" i="0" u="none" strike="noStrike" cap="none" normalizeH="0" baseline="0" dirty="0" err="1">
                <a:ln>
                  <a:noFill/>
                </a:ln>
                <a:solidFill>
                  <a:srgbClr val="871094"/>
                </a:solidFill>
                <a:effectLst/>
                <a:latin typeface="JetBrains Mono"/>
              </a:rPr>
              <a:t>android</a:t>
            </a:r>
            <a:r>
              <a:rPr kumimoji="0" lang="en-US" altLang="en-US" sz="1400" b="0" i="0" u="none" strike="noStrike" cap="none" normalizeH="0" baseline="0" dirty="0" err="1">
                <a:ln>
                  <a:noFill/>
                </a:ln>
                <a:solidFill>
                  <a:srgbClr val="174AD4"/>
                </a:solidFill>
                <a:effectLst/>
                <a:latin typeface="JetBrains Mono"/>
              </a:rPr>
              <a:t>:name</a:t>
            </a:r>
            <a:r>
              <a:rPr kumimoji="0" lang="en-US" altLang="en-US" sz="1400" b="0" i="0" u="none" strike="noStrike" cap="none" normalizeH="0" baseline="0" dirty="0">
                <a:ln>
                  <a:noFill/>
                </a:ln>
                <a:solidFill>
                  <a:srgbClr val="067D17"/>
                </a:solidFill>
                <a:effectLst/>
                <a:latin typeface="JetBrains Mono"/>
              </a:rPr>
              <a:t>="</a:t>
            </a:r>
            <a:r>
              <a:rPr kumimoji="0" lang="en-US" altLang="en-US" sz="1400" b="0" i="0" u="none" strike="noStrike" cap="none" normalizeH="0" baseline="0" dirty="0" err="1">
                <a:ln>
                  <a:noFill/>
                </a:ln>
                <a:solidFill>
                  <a:srgbClr val="067D17"/>
                </a:solidFill>
                <a:effectLst/>
                <a:latin typeface="JetBrains Mono"/>
              </a:rPr>
              <a:t>android.intent.category.LAUNCHER</a:t>
            </a:r>
            <a:r>
              <a:rPr kumimoji="0" lang="en-US" altLang="en-US" sz="1400" b="0" i="0" u="none" strike="noStrike" cap="none" normalizeH="0" baseline="0" dirty="0">
                <a:ln>
                  <a:noFill/>
                </a:ln>
                <a:solidFill>
                  <a:srgbClr val="067D17"/>
                </a:solidFill>
                <a:effectLst/>
                <a:latin typeface="JetBrains Mono"/>
              </a:rPr>
              <a:t>" </a:t>
            </a:r>
            <a:r>
              <a:rPr kumimoji="0" lang="en-US" altLang="en-US" sz="1400" b="0" i="0" u="none" strike="noStrike" cap="none" normalizeH="0" baseline="0" dirty="0">
                <a:ln>
                  <a:noFill/>
                </a:ln>
                <a:solidFill>
                  <a:srgbClr val="080808"/>
                </a:solidFill>
                <a:effectLst/>
                <a:latin typeface="JetBrains Mono"/>
              </a:rPr>
              <a:t>/&gt;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&lt;/</a:t>
            </a:r>
            <a:r>
              <a:rPr kumimoji="0" lang="en-US" altLang="en-US" sz="1400" b="0" i="0" u="none" strike="noStrike" cap="none" normalizeH="0" baseline="0" dirty="0">
                <a:ln>
                  <a:noFill/>
                </a:ln>
                <a:solidFill>
                  <a:srgbClr val="0033B3"/>
                </a:solidFill>
                <a:effectLst/>
                <a:latin typeface="JetBrains Mono"/>
              </a:rPr>
              <a:t>intent-filter</a:t>
            </a:r>
            <a:r>
              <a:rPr kumimoji="0" lang="en-US" altLang="en-US" sz="1400" b="0" i="0" u="none" strike="noStrike" cap="none" normalizeH="0" baseline="0" dirty="0">
                <a:ln>
                  <a:noFill/>
                </a:ln>
                <a:solidFill>
                  <a:srgbClr val="080808"/>
                </a:solidFill>
                <a:effectLst/>
                <a:latin typeface="JetBrains Mono"/>
              </a:rPr>
              <a:t>&gt;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&lt;/</a:t>
            </a:r>
            <a:r>
              <a:rPr kumimoji="0" lang="en-US" altLang="en-US" sz="1400" b="0" i="0" u="none" strike="noStrike" cap="none" normalizeH="0" baseline="0" dirty="0">
                <a:ln>
                  <a:noFill/>
                </a:ln>
                <a:solidFill>
                  <a:srgbClr val="0033B3"/>
                </a:solidFill>
                <a:effectLst/>
                <a:latin typeface="JetBrains Mono"/>
              </a:rPr>
              <a:t>activity</a:t>
            </a:r>
            <a:r>
              <a:rPr kumimoji="0" lang="en-US" altLang="en-US" sz="1400" b="0" i="0" u="none" strike="noStrike" cap="none" normalizeH="0" baseline="0" dirty="0">
                <a:ln>
                  <a:noFill/>
                </a:ln>
                <a:solidFill>
                  <a:srgbClr val="080808"/>
                </a:solidFill>
                <a:effectLst/>
                <a:latin typeface="JetBrains Mono"/>
              </a:rPr>
              <a:t>&gt;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&lt;</a:t>
            </a:r>
            <a:r>
              <a:rPr kumimoji="0" lang="en-US" altLang="en-US" sz="1400" b="0" i="0" u="none" strike="noStrike" cap="none" normalizeH="0" baseline="0" dirty="0">
                <a:ln>
                  <a:noFill/>
                </a:ln>
                <a:solidFill>
                  <a:srgbClr val="0033B3"/>
                </a:solidFill>
                <a:effectLst/>
                <a:latin typeface="JetBrains Mono"/>
              </a:rPr>
              <a:t>receiver </a:t>
            </a:r>
            <a:r>
              <a:rPr kumimoji="0" lang="en-US" altLang="en-US" sz="1400" b="0" i="0" u="none" strike="noStrike" cap="none" normalizeH="0" baseline="0" dirty="0" err="1">
                <a:ln>
                  <a:noFill/>
                </a:ln>
                <a:solidFill>
                  <a:srgbClr val="871094"/>
                </a:solidFill>
                <a:effectLst/>
                <a:latin typeface="JetBrains Mono"/>
              </a:rPr>
              <a:t>android</a:t>
            </a:r>
            <a:r>
              <a:rPr kumimoji="0" lang="en-US" altLang="en-US" sz="1400" b="0" i="0" u="none" strike="noStrike" cap="none" normalizeH="0" baseline="0" dirty="0" err="1">
                <a:ln>
                  <a:noFill/>
                </a:ln>
                <a:solidFill>
                  <a:srgbClr val="174AD4"/>
                </a:solidFill>
                <a:effectLst/>
                <a:latin typeface="JetBrains Mono"/>
              </a:rPr>
              <a:t>:name</a:t>
            </a:r>
            <a:r>
              <a:rPr kumimoji="0" lang="en-US" altLang="en-US" sz="1400" b="0" i="0" u="none" strike="noStrike" cap="none" normalizeH="0" baseline="0" dirty="0">
                <a:ln>
                  <a:noFill/>
                </a:ln>
                <a:solidFill>
                  <a:srgbClr val="067D17"/>
                </a:solidFill>
                <a:effectLst/>
                <a:latin typeface="JetBrains Mono"/>
              </a:rPr>
              <a:t>=".</a:t>
            </a:r>
            <a:r>
              <a:rPr kumimoji="0" lang="en-US" altLang="en-US" sz="1400" b="0" i="0" u="none" strike="noStrike" cap="none" normalizeH="0" baseline="0" dirty="0" err="1">
                <a:ln>
                  <a:noFill/>
                </a:ln>
                <a:solidFill>
                  <a:srgbClr val="067D17"/>
                </a:solidFill>
                <a:effectLst/>
                <a:latin typeface="JetBrains Mono"/>
              </a:rPr>
              <a:t>BroadCastReceiver</a:t>
            </a:r>
            <a:r>
              <a:rPr kumimoji="0" lang="en-US" altLang="en-US" sz="1400" b="0" i="0" u="none" strike="noStrike" cap="none" normalizeH="0" baseline="0" dirty="0">
                <a:ln>
                  <a:noFill/>
                </a:ln>
                <a:solidFill>
                  <a:srgbClr val="067D17"/>
                </a:solidFill>
                <a:effectLst/>
                <a:latin typeface="JetBrains Mono"/>
              </a:rPr>
              <a:t>"</a:t>
            </a:r>
            <a:br>
              <a:rPr kumimoji="0" lang="en-US" altLang="en-US" sz="1400" b="0" i="0" u="none" strike="noStrike" cap="none" normalizeH="0" baseline="0" dirty="0">
                <a:ln>
                  <a:noFill/>
                </a:ln>
                <a:solidFill>
                  <a:srgbClr val="067D17"/>
                </a:solidFill>
                <a:effectLst/>
                <a:latin typeface="JetBrains Mono"/>
              </a:rPr>
            </a:br>
            <a:r>
              <a:rPr kumimoji="0" lang="en-US" altLang="en-US" sz="1400" b="0" i="0" u="none" strike="noStrike" cap="none" normalizeH="0" baseline="0" dirty="0">
                <a:ln>
                  <a:noFill/>
                </a:ln>
                <a:solidFill>
                  <a:srgbClr val="067D17"/>
                </a:solidFill>
                <a:effectLst/>
                <a:latin typeface="JetBrains Mono"/>
              </a:rPr>
              <a:t>            </a:t>
            </a:r>
            <a:r>
              <a:rPr kumimoji="0" lang="en-US" altLang="en-US" sz="1400" b="0" i="0" u="none" strike="noStrike" cap="none" normalizeH="0" baseline="0" dirty="0" err="1">
                <a:ln>
                  <a:noFill/>
                </a:ln>
                <a:solidFill>
                  <a:srgbClr val="871094"/>
                </a:solidFill>
                <a:effectLst/>
                <a:latin typeface="JetBrains Mono"/>
              </a:rPr>
              <a:t>android</a:t>
            </a:r>
            <a:r>
              <a:rPr kumimoji="0" lang="en-US" altLang="en-US" sz="1400" b="0" i="0" u="none" strike="noStrike" cap="none" normalizeH="0" baseline="0" dirty="0" err="1">
                <a:ln>
                  <a:noFill/>
                </a:ln>
                <a:solidFill>
                  <a:srgbClr val="174AD4"/>
                </a:solidFill>
                <a:effectLst/>
                <a:latin typeface="JetBrains Mono"/>
              </a:rPr>
              <a:t>:exported</a:t>
            </a:r>
            <a:r>
              <a:rPr kumimoji="0" lang="en-US" altLang="en-US" sz="1400" b="0" i="0" u="none" strike="noStrike" cap="none" normalizeH="0" baseline="0" dirty="0">
                <a:ln>
                  <a:noFill/>
                </a:ln>
                <a:solidFill>
                  <a:srgbClr val="067D17"/>
                </a:solidFill>
                <a:effectLst/>
                <a:latin typeface="JetBrains Mono"/>
              </a:rPr>
              <a:t>="true"</a:t>
            </a:r>
            <a:r>
              <a:rPr kumimoji="0" lang="en-US" altLang="en-US" sz="1400" b="0" i="0" u="none" strike="noStrike" cap="none" normalizeH="0" baseline="0" dirty="0">
                <a:ln>
                  <a:noFill/>
                </a:ln>
                <a:solidFill>
                  <a:srgbClr val="080808"/>
                </a:solidFill>
                <a:effectLst/>
                <a:latin typeface="JetBrains Mono"/>
              </a:rPr>
              <a:t>&gt;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&lt;</a:t>
            </a:r>
            <a:r>
              <a:rPr kumimoji="0" lang="en-US" altLang="en-US" sz="1400" b="0" i="0" u="none" strike="noStrike" cap="none" normalizeH="0" baseline="0" dirty="0">
                <a:ln>
                  <a:noFill/>
                </a:ln>
                <a:solidFill>
                  <a:srgbClr val="0033B3"/>
                </a:solidFill>
                <a:effectLst/>
                <a:latin typeface="JetBrains Mono"/>
              </a:rPr>
              <a:t>intent-filter</a:t>
            </a:r>
            <a:r>
              <a:rPr kumimoji="0" lang="en-US" altLang="en-US" sz="1400" b="0" i="0" u="none" strike="noStrike" cap="none" normalizeH="0" baseline="0" dirty="0">
                <a:ln>
                  <a:noFill/>
                </a:ln>
                <a:solidFill>
                  <a:srgbClr val="080808"/>
                </a:solidFill>
                <a:effectLst/>
                <a:latin typeface="JetBrains Mono"/>
              </a:rPr>
              <a:t>&gt;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&lt;</a:t>
            </a:r>
            <a:r>
              <a:rPr kumimoji="0" lang="en-US" altLang="en-US" sz="1400" b="0" i="0" u="none" strike="noStrike" cap="none" normalizeH="0" baseline="0" dirty="0">
                <a:ln>
                  <a:noFill/>
                </a:ln>
                <a:solidFill>
                  <a:srgbClr val="0033B3"/>
                </a:solidFill>
                <a:effectLst/>
                <a:latin typeface="JetBrains Mono"/>
              </a:rPr>
              <a:t>action </a:t>
            </a:r>
            <a:r>
              <a:rPr kumimoji="0" lang="en-US" altLang="en-US" sz="1400" b="0" i="0" u="none" strike="noStrike" cap="none" normalizeH="0" baseline="0" dirty="0" err="1">
                <a:ln>
                  <a:noFill/>
                </a:ln>
                <a:solidFill>
                  <a:srgbClr val="871094"/>
                </a:solidFill>
                <a:effectLst/>
                <a:latin typeface="JetBrains Mono"/>
              </a:rPr>
              <a:t>android</a:t>
            </a:r>
            <a:r>
              <a:rPr kumimoji="0" lang="en-US" altLang="en-US" sz="1400" b="0" i="0" u="none" strike="noStrike" cap="none" normalizeH="0" baseline="0" dirty="0" err="1">
                <a:ln>
                  <a:noFill/>
                </a:ln>
                <a:solidFill>
                  <a:srgbClr val="174AD4"/>
                </a:solidFill>
                <a:effectLst/>
                <a:latin typeface="JetBrains Mono"/>
              </a:rPr>
              <a:t>:name</a:t>
            </a:r>
            <a:r>
              <a:rPr kumimoji="0" lang="en-US" altLang="en-US" sz="1400" b="0" i="0" u="none" strike="noStrike" cap="none" normalizeH="0" baseline="0" dirty="0">
                <a:ln>
                  <a:noFill/>
                </a:ln>
                <a:solidFill>
                  <a:srgbClr val="067D17"/>
                </a:solidFill>
                <a:effectLst/>
                <a:latin typeface="JetBrains Mono"/>
              </a:rPr>
              <a:t>="</a:t>
            </a:r>
            <a:r>
              <a:rPr kumimoji="0" lang="en-US" altLang="en-US" sz="1400" b="0" i="0" u="none" strike="noStrike" cap="none" normalizeH="0" baseline="0" dirty="0" err="1">
                <a:ln>
                  <a:noFill/>
                </a:ln>
                <a:solidFill>
                  <a:srgbClr val="067D17"/>
                </a:solidFill>
                <a:effectLst/>
                <a:latin typeface="JetBrains Mono"/>
              </a:rPr>
              <a:t>android.provider.Telephony.SMS_RECEIVED</a:t>
            </a:r>
            <a:r>
              <a:rPr kumimoji="0" lang="en-US" altLang="en-US" sz="1400" b="0" i="0" u="none" strike="noStrike" cap="none" normalizeH="0" baseline="0" dirty="0">
                <a:ln>
                  <a:noFill/>
                </a:ln>
                <a:solidFill>
                  <a:srgbClr val="067D17"/>
                </a:solidFill>
                <a:effectLst/>
                <a:latin typeface="JetBrains Mono"/>
              </a:rPr>
              <a:t>"</a:t>
            </a:r>
            <a:r>
              <a:rPr kumimoji="0" lang="en-US" altLang="en-US" sz="1400" b="0" i="0" u="none" strike="noStrike" cap="none" normalizeH="0" baseline="0" dirty="0">
                <a:ln>
                  <a:noFill/>
                </a:ln>
                <a:solidFill>
                  <a:srgbClr val="080808"/>
                </a:solidFill>
                <a:effectLst/>
                <a:latin typeface="JetBrains Mono"/>
              </a:rPr>
              <a:t>&gt;&lt;/</a:t>
            </a:r>
            <a:r>
              <a:rPr kumimoji="0" lang="en-US" altLang="en-US" sz="1400" b="0" i="0" u="none" strike="noStrike" cap="none" normalizeH="0" baseline="0" dirty="0">
                <a:ln>
                  <a:noFill/>
                </a:ln>
                <a:solidFill>
                  <a:srgbClr val="0033B3"/>
                </a:solidFill>
                <a:effectLst/>
                <a:latin typeface="JetBrains Mono"/>
              </a:rPr>
              <a:t>action</a:t>
            </a:r>
            <a:r>
              <a:rPr kumimoji="0" lang="en-US" altLang="en-US" sz="1400" b="0" i="0" u="none" strike="noStrike" cap="none" normalizeH="0" baseline="0" dirty="0">
                <a:ln>
                  <a:noFill/>
                </a:ln>
                <a:solidFill>
                  <a:srgbClr val="080808"/>
                </a:solidFill>
                <a:effectLst/>
                <a:latin typeface="JetBrains Mono"/>
              </a:rPr>
              <a:t>&gt;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&lt;/</a:t>
            </a:r>
            <a:r>
              <a:rPr kumimoji="0" lang="en-US" altLang="en-US" sz="1400" b="0" i="0" u="none" strike="noStrike" cap="none" normalizeH="0" baseline="0" dirty="0">
                <a:ln>
                  <a:noFill/>
                </a:ln>
                <a:solidFill>
                  <a:srgbClr val="0033B3"/>
                </a:solidFill>
                <a:effectLst/>
                <a:latin typeface="JetBrains Mono"/>
              </a:rPr>
              <a:t>intent-filter</a:t>
            </a:r>
            <a:r>
              <a:rPr kumimoji="0" lang="en-US" altLang="en-US" sz="1400" b="0" i="0" u="none" strike="noStrike" cap="none" normalizeH="0" baseline="0" dirty="0">
                <a:ln>
                  <a:noFill/>
                </a:ln>
                <a:solidFill>
                  <a:srgbClr val="080808"/>
                </a:solidFill>
                <a:effectLst/>
                <a:latin typeface="JetBrains Mono"/>
              </a:rPr>
              <a:t>&gt;&lt;/</a:t>
            </a:r>
            <a:r>
              <a:rPr kumimoji="0" lang="en-US" altLang="en-US" sz="1400" b="0" i="0" u="none" strike="noStrike" cap="none" normalizeH="0" baseline="0" dirty="0">
                <a:ln>
                  <a:noFill/>
                </a:ln>
                <a:solidFill>
                  <a:srgbClr val="0033B3"/>
                </a:solidFill>
                <a:effectLst/>
                <a:latin typeface="JetBrains Mono"/>
              </a:rPr>
              <a:t>receiver</a:t>
            </a:r>
            <a:r>
              <a:rPr kumimoji="0" lang="en-US" altLang="en-US" sz="1400" b="0" i="0" u="none" strike="noStrike" cap="none" normalizeH="0" baseline="0" dirty="0">
                <a:ln>
                  <a:noFill/>
                </a:ln>
                <a:solidFill>
                  <a:srgbClr val="080808"/>
                </a:solidFill>
                <a:effectLst/>
                <a:latin typeface="JetBrains Mono"/>
              </a:rPr>
              <a:t>&gt;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&lt;/</a:t>
            </a:r>
            <a:r>
              <a:rPr kumimoji="0" lang="en-US" altLang="en-US" sz="1400" b="0" i="0" u="none" strike="noStrike" cap="none" normalizeH="0" baseline="0" dirty="0">
                <a:ln>
                  <a:noFill/>
                </a:ln>
                <a:solidFill>
                  <a:srgbClr val="0033B3"/>
                </a:solidFill>
                <a:effectLst/>
                <a:latin typeface="JetBrains Mono"/>
              </a:rPr>
              <a:t>application</a:t>
            </a:r>
            <a:r>
              <a:rPr kumimoji="0" lang="en-US" altLang="en-US" sz="1400" b="0" i="0" u="none" strike="noStrike" cap="none" normalizeH="0" baseline="0" dirty="0">
                <a:ln>
                  <a:noFill/>
                </a:ln>
                <a:solidFill>
                  <a:srgbClr val="080808"/>
                </a:solidFill>
                <a:effectLst/>
                <a:latin typeface="JetBrains Mono"/>
              </a:rPr>
              <a:t>&gt;&lt;/</a:t>
            </a:r>
            <a:r>
              <a:rPr kumimoji="0" lang="en-US" altLang="en-US" sz="1400" b="0" i="0" u="none" strike="noStrike" cap="none" normalizeH="0" baseline="0" dirty="0">
                <a:ln>
                  <a:noFill/>
                </a:ln>
                <a:solidFill>
                  <a:srgbClr val="0033B3"/>
                </a:solidFill>
                <a:effectLst/>
                <a:latin typeface="JetBrains Mono"/>
              </a:rPr>
              <a:t>manifest</a:t>
            </a:r>
            <a:r>
              <a:rPr kumimoji="0" lang="en-US" altLang="en-US" sz="1400" b="0" i="0" u="none" strike="noStrike" cap="none" normalizeH="0" baseline="0" dirty="0">
                <a:ln>
                  <a:noFill/>
                </a:ln>
                <a:solidFill>
                  <a:srgbClr val="080808"/>
                </a:solidFill>
                <a:effectLst/>
                <a:latin typeface="JetBrains Mono"/>
              </a:rPr>
              <a:t>&gt;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04209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4800" dirty="0"/>
              <a:t>Learn how to register broadcast receiver in a code instead of manifest file</a:t>
            </a:r>
          </a:p>
          <a:p>
            <a:pPr>
              <a:buFont typeface="Wingdings" panose="05000000000000000000" pitchFamily="2" charset="2"/>
              <a:buChar char="Ø"/>
            </a:pPr>
            <a:r>
              <a:rPr lang="en-US" sz="4800" dirty="0"/>
              <a:t>Android Notifications</a:t>
            </a:r>
          </a:p>
        </p:txBody>
      </p:sp>
    </p:spTree>
    <p:extLst>
      <p:ext uri="{BB962C8B-B14F-4D97-AF65-F5344CB8AC3E}">
        <p14:creationId xmlns:p14="http://schemas.microsoft.com/office/powerpoint/2010/main" val="162097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END</a:t>
            </a:r>
          </a:p>
        </p:txBody>
      </p:sp>
    </p:spTree>
    <p:extLst>
      <p:ext uri="{BB962C8B-B14F-4D97-AF65-F5344CB8AC3E}">
        <p14:creationId xmlns:p14="http://schemas.microsoft.com/office/powerpoint/2010/main" val="125138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000" b="1" dirty="0"/>
            </a:br>
            <a:r>
              <a:rPr lang="en-US" sz="3600" b="1" dirty="0">
                <a:latin typeface="Times New Roman" panose="02020603050405020304" pitchFamily="18" charset="0"/>
                <a:cs typeface="Times New Roman" panose="02020603050405020304" pitchFamily="18" charset="0"/>
              </a:rPr>
              <a:t>Types of Services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There are three  types of services:)</a:t>
            </a:r>
            <a:br>
              <a:rPr lang="en-US" b="1"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b="1" dirty="0"/>
              <a:t>Foreground Services</a:t>
            </a:r>
          </a:p>
          <a:p>
            <a:pPr algn="just"/>
            <a:r>
              <a:rPr lang="en-US" sz="3200" dirty="0">
                <a:latin typeface="Times New Roman" panose="02020603050405020304" pitchFamily="18" charset="0"/>
                <a:cs typeface="Times New Roman" panose="02020603050405020304" pitchFamily="18" charset="0"/>
              </a:rPr>
              <a:t>A foreground service performs some operation that is noticeable to the user. </a:t>
            </a:r>
          </a:p>
          <a:p>
            <a:pPr algn="just"/>
            <a:r>
              <a:rPr lang="en-US" sz="3200" dirty="0">
                <a:latin typeface="Times New Roman" panose="02020603050405020304" pitchFamily="18" charset="0"/>
                <a:cs typeface="Times New Roman" panose="02020603050405020304" pitchFamily="18" charset="0"/>
              </a:rPr>
              <a:t>For example, an audio app would use a foreground service to play an audio track.</a:t>
            </a:r>
          </a:p>
          <a:p>
            <a:pPr algn="just"/>
            <a:r>
              <a:rPr lang="en-US" sz="3200" dirty="0">
                <a:latin typeface="Times New Roman" panose="02020603050405020304" pitchFamily="18" charset="0"/>
                <a:cs typeface="Times New Roman" panose="02020603050405020304" pitchFamily="18" charset="0"/>
              </a:rPr>
              <a:t> Foreground services must display a </a:t>
            </a:r>
            <a:r>
              <a:rPr lang="en-US" sz="3200" dirty="0">
                <a:latin typeface="Times New Roman" panose="02020603050405020304" pitchFamily="18" charset="0"/>
                <a:cs typeface="Times New Roman" panose="02020603050405020304" pitchFamily="18" charset="0"/>
                <a:hlinkClick r:id="rId2"/>
              </a:rPr>
              <a:t>Notification</a:t>
            </a:r>
            <a:r>
              <a:rPr lang="en-US" sz="3200" dirty="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 Foreground services continue running even when the user isn't interacting with the app.</a:t>
            </a:r>
          </a:p>
          <a:p>
            <a:endParaRPr lang="en-US" dirty="0"/>
          </a:p>
        </p:txBody>
      </p:sp>
    </p:spTree>
    <p:extLst>
      <p:ext uri="{BB962C8B-B14F-4D97-AF65-F5344CB8AC3E}">
        <p14:creationId xmlns:p14="http://schemas.microsoft.com/office/powerpoint/2010/main" val="2801105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Types of Services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There are three  types of services:)</a:t>
            </a:r>
            <a:br>
              <a:rPr lang="en-US" sz="2800" b="1"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b="1" dirty="0"/>
              <a:t>Foreground Services</a:t>
            </a:r>
          </a:p>
          <a:p>
            <a:pPr algn="just"/>
            <a:r>
              <a:rPr lang="en-US" sz="3600" dirty="0">
                <a:latin typeface="Times New Roman" panose="02020603050405020304" pitchFamily="18" charset="0"/>
                <a:cs typeface="Times New Roman" panose="02020603050405020304" pitchFamily="18" charset="0"/>
              </a:rPr>
              <a:t>When you use a foreground service, you must display a notification so that users are actively aware that the service is running. </a:t>
            </a:r>
          </a:p>
          <a:p>
            <a:pPr algn="just"/>
            <a:r>
              <a:rPr lang="en-US" sz="3600" dirty="0">
                <a:latin typeface="Times New Roman" panose="02020603050405020304" pitchFamily="18" charset="0"/>
                <a:cs typeface="Times New Roman" panose="02020603050405020304" pitchFamily="18" charset="0"/>
              </a:rPr>
              <a:t>This notification cannot be dismissed unless the service is either stopped or removed from the foreground.</a:t>
            </a:r>
          </a:p>
          <a:p>
            <a:pPr marL="0" indent="0">
              <a:buNone/>
            </a:pPr>
            <a:endParaRPr lang="en-US" dirty="0"/>
          </a:p>
        </p:txBody>
      </p:sp>
    </p:spTree>
    <p:extLst>
      <p:ext uri="{BB962C8B-B14F-4D97-AF65-F5344CB8AC3E}">
        <p14:creationId xmlns:p14="http://schemas.microsoft.com/office/powerpoint/2010/main" val="137774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000" b="1" dirty="0"/>
            </a:br>
            <a:r>
              <a:rPr lang="en-US" sz="3100" b="1" dirty="0">
                <a:latin typeface="Times New Roman" panose="02020603050405020304" pitchFamily="18" charset="0"/>
                <a:cs typeface="Times New Roman" panose="02020603050405020304" pitchFamily="18" charset="0"/>
              </a:rPr>
              <a:t>Types of Services </a:t>
            </a: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a:t>
            </a:r>
            <a:r>
              <a:rPr lang="en-US" sz="3100" dirty="0">
                <a:latin typeface="Times New Roman" panose="02020603050405020304" pitchFamily="18" charset="0"/>
                <a:cs typeface="Times New Roman" panose="02020603050405020304" pitchFamily="18" charset="0"/>
              </a:rPr>
              <a:t>There are three  types of services:)</a:t>
            </a:r>
            <a:br>
              <a:rPr lang="en-US" b="1" dirty="0"/>
            </a:b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sz="3600" b="1" dirty="0">
                <a:latin typeface="Times New Roman" panose="02020603050405020304" pitchFamily="18" charset="0"/>
                <a:cs typeface="Times New Roman" panose="02020603050405020304" pitchFamily="18" charset="0"/>
              </a:rPr>
              <a:t>Background</a:t>
            </a:r>
          </a:p>
          <a:p>
            <a:pPr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A background service performs an operation that isn't directly noticed by the user. </a:t>
            </a:r>
          </a:p>
          <a:p>
            <a:pPr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For example, if an app used a service to compact its storage, that would usually be a background service.</a:t>
            </a:r>
          </a:p>
        </p:txBody>
      </p:sp>
    </p:spTree>
    <p:extLst>
      <p:ext uri="{BB962C8B-B14F-4D97-AF65-F5344CB8AC3E}">
        <p14:creationId xmlns:p14="http://schemas.microsoft.com/office/powerpoint/2010/main" val="289755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000" b="1" dirty="0"/>
            </a:br>
            <a:r>
              <a:rPr lang="en-US" sz="3100" b="1" dirty="0">
                <a:latin typeface="Times New Roman" panose="02020603050405020304" pitchFamily="18" charset="0"/>
                <a:cs typeface="Times New Roman" panose="02020603050405020304" pitchFamily="18" charset="0"/>
              </a:rPr>
              <a:t>Types of Services </a:t>
            </a: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a:t>
            </a:r>
            <a:r>
              <a:rPr lang="en-US" sz="3100" dirty="0">
                <a:latin typeface="Times New Roman" panose="02020603050405020304" pitchFamily="18" charset="0"/>
                <a:cs typeface="Times New Roman" panose="02020603050405020304" pitchFamily="18" charset="0"/>
              </a:rPr>
              <a:t>There are three  types of services:)</a:t>
            </a:r>
            <a:br>
              <a:rPr lang="en-US" b="1" dirty="0"/>
            </a:br>
            <a:endParaRPr lang="en-US"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q"/>
            </a:pPr>
            <a:r>
              <a:rPr lang="en-US" sz="3500" b="1" dirty="0">
                <a:latin typeface="Times New Roman" panose="02020603050405020304" pitchFamily="18" charset="0"/>
                <a:cs typeface="Times New Roman" panose="02020603050405020304" pitchFamily="18" charset="0"/>
              </a:rPr>
              <a:t>Bound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service is bound when an application component binds to it by calling </a:t>
            </a:r>
            <a:r>
              <a:rPr lang="en-US" dirty="0" err="1">
                <a:latin typeface="Times New Roman" panose="02020603050405020304" pitchFamily="18" charset="0"/>
                <a:cs typeface="Times New Roman" panose="02020603050405020304" pitchFamily="18" charset="0"/>
              </a:rPr>
              <a:t>bindService</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 bound service offers a client-server interface that allows components to interact with the service, send requests, receive results, and even do so across processes with </a:t>
            </a:r>
            <a:r>
              <a:rPr lang="en-US" dirty="0" err="1">
                <a:latin typeface="Times New Roman" panose="02020603050405020304" pitchFamily="18" charset="0"/>
                <a:cs typeface="Times New Roman" panose="02020603050405020304" pitchFamily="18" charset="0"/>
              </a:rPr>
              <a:t>interprocess</a:t>
            </a:r>
            <a:r>
              <a:rPr lang="en-US" dirty="0">
                <a:latin typeface="Times New Roman" panose="02020603050405020304" pitchFamily="18" charset="0"/>
                <a:cs typeface="Times New Roman" panose="02020603050405020304" pitchFamily="18" charset="0"/>
              </a:rPr>
              <a:t> communication (IPC).</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 bound service runs only as long as another application component is bound to it.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Multiple components can bind to the service at once, but when all of them unbind, the service is destroyed.</a:t>
            </a:r>
          </a:p>
        </p:txBody>
      </p:sp>
    </p:spTree>
    <p:extLst>
      <p:ext uri="{BB962C8B-B14F-4D97-AF65-F5344CB8AC3E}">
        <p14:creationId xmlns:p14="http://schemas.microsoft.com/office/powerpoint/2010/main" val="1553589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892</TotalTime>
  <Words>3217</Words>
  <Application>Microsoft Office PowerPoint</Application>
  <PresentationFormat>Widescreen</PresentationFormat>
  <Paragraphs>260</Paragraphs>
  <Slides>57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Calibri Light</vt:lpstr>
      <vt:lpstr>Courier New</vt:lpstr>
      <vt:lpstr>JetBrains Mono</vt:lpstr>
      <vt:lpstr>Times New Roman</vt:lpstr>
      <vt:lpstr>Wingdings</vt:lpstr>
      <vt:lpstr>Office Theme</vt:lpstr>
      <vt:lpstr>CP 313: Mobile Apps Development</vt:lpstr>
      <vt:lpstr>Contents</vt:lpstr>
      <vt:lpstr> Services </vt:lpstr>
      <vt:lpstr> Services </vt:lpstr>
      <vt:lpstr>Characteristics of a services</vt:lpstr>
      <vt:lpstr> Types of Services  (There are three  types of services:) </vt:lpstr>
      <vt:lpstr> Types of Services  (There are three  types of services:) </vt:lpstr>
      <vt:lpstr> Types of Services  (There are three  types of services:) </vt:lpstr>
      <vt:lpstr> Types of Services  (There are three  types of services:) </vt:lpstr>
      <vt:lpstr>Services life cycle</vt:lpstr>
      <vt:lpstr>Services life cycle</vt:lpstr>
      <vt:lpstr>Services life cycle</vt:lpstr>
      <vt:lpstr>Services life cycle</vt:lpstr>
      <vt:lpstr>Services life cycle</vt:lpstr>
      <vt:lpstr>Services life cycle</vt:lpstr>
      <vt:lpstr>Services life cycle</vt:lpstr>
      <vt:lpstr>Services life cycle</vt:lpstr>
      <vt:lpstr>Services life cycle</vt:lpstr>
      <vt:lpstr>Declaring a service in the manifest</vt:lpstr>
      <vt:lpstr>Creating a started service</vt:lpstr>
      <vt:lpstr>Creating a started service</vt:lpstr>
      <vt:lpstr>Creating a started service  (Interface)</vt:lpstr>
      <vt:lpstr>Creating a started service (Interface)</vt:lpstr>
      <vt:lpstr>Creating a Service by extending a service class.</vt:lpstr>
      <vt:lpstr>Overriding onCreate(), onSstartCOmmand() and onDestroy() methods</vt:lpstr>
      <vt:lpstr>Link the Interface with the service</vt:lpstr>
      <vt:lpstr>MediaPlayer Class</vt:lpstr>
      <vt:lpstr>Services Behaviors</vt:lpstr>
      <vt:lpstr>Services Behaviors</vt:lpstr>
      <vt:lpstr>Services Behaviors</vt:lpstr>
      <vt:lpstr>Services Behaviors</vt:lpstr>
      <vt:lpstr>Bound Services</vt:lpstr>
      <vt:lpstr>Bound Services</vt:lpstr>
      <vt:lpstr>Bound Services</vt:lpstr>
      <vt:lpstr>Bound Services</vt:lpstr>
      <vt:lpstr>Creating a Bound Service</vt:lpstr>
      <vt:lpstr>Creating a Bound Service</vt:lpstr>
      <vt:lpstr>Creating a Bound Service</vt:lpstr>
      <vt:lpstr>Creating a Bound Service</vt:lpstr>
      <vt:lpstr>Creating a bound Service</vt:lpstr>
      <vt:lpstr>Creating a bound Service</vt:lpstr>
      <vt:lpstr>Creating a bound Service</vt:lpstr>
      <vt:lpstr>Creating a bound Service</vt:lpstr>
      <vt:lpstr>Creating a bound Service</vt:lpstr>
      <vt:lpstr>Creating a bound Service</vt:lpstr>
      <vt:lpstr>Creating a bound Service</vt:lpstr>
      <vt:lpstr>Creating a bound Service</vt:lpstr>
      <vt:lpstr>PowerPoint Presentation</vt:lpstr>
      <vt:lpstr>Examples Events occurring in android</vt:lpstr>
      <vt:lpstr>PowerPoint Presentation</vt:lpstr>
      <vt:lpstr>PowerPoint Presentation</vt:lpstr>
      <vt:lpstr>Register events in manifest file (static) or in code(dynamically)</vt:lpstr>
      <vt:lpstr>PowerPoint Presentation</vt:lpstr>
      <vt:lpstr>Step One: Creating a Java class that extends Broadcast Receiver </vt:lpstr>
      <vt:lpstr>Step Two: Register the Broadcast Receiver</vt:lpstr>
      <vt:lpstr>Your Turn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 313: Mobile Apps Development</dc:title>
  <dc:creator>HP</dc:creator>
  <cp:lastModifiedBy>Reward Daniel</cp:lastModifiedBy>
  <cp:revision>72</cp:revision>
  <dcterms:created xsi:type="dcterms:W3CDTF">2021-12-28T05:48:09Z</dcterms:created>
  <dcterms:modified xsi:type="dcterms:W3CDTF">2022-02-22T21:02:04Z</dcterms:modified>
</cp:coreProperties>
</file>