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2C9C8F-FEF6-445F-88A2-FE0ACF660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25FD137-6D45-4CFE-8C51-24410F57C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766EB1C-5018-4A25-8067-966E40A3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AEABA90-05FC-4C3B-ACD0-C62F7DAE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ECC1F6-2352-4EB5-BAD8-E2EB0A85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8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18749F-AAA1-45E4-9F94-2101FAF5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4EB886B-9423-4CF7-BB36-19657DB3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3BEBDFF-9B23-4FB6-8147-78F0940E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C4B692F-8B90-44A2-A627-5074D692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931C9B-B670-448C-A517-494CD0A5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66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25F62C8-FA08-4B7C-B05A-A654ED7E2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85EA404-6CDC-4221-88FA-78E99887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50E3FA-7F5E-452C-A6A3-2220641A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266F0BE-6934-4059-BC03-BE4B58F4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9EA521C-2AB6-4AA6-AFD5-A1A819B0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037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988AF6-D36E-40C4-BBC2-94CD5ECD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FA6B93-F0E4-4D6E-A33C-9C5FB0F9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9DDBB6D-7719-4EAA-9561-53E2C45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F4DB04-2A1D-47FB-8C8B-7C57D142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780796-BBDA-475F-A598-A53A2FAD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51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D0B4EB-7985-49A0-A40A-6DBF2A57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0BC2736-D2C6-4504-A3C6-14DE108C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34B636-171C-4982-A58D-C547F26C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79179E-765A-411D-AE5C-1E53750B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3A7A155-856A-439C-BD14-2B329C2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5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E7091F-16D4-4854-95FB-8D382F0C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6064BD7-3869-4A4C-A2DD-9EBA6BBEE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7DFFA2E-CCE9-4684-BF5D-18EFCE4E4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3030F97-F11F-4065-853B-FBAB88FE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DAAEFEE-737F-477E-B9F5-6A1CACA6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4C1711A-F115-4002-A0E6-1F4579F1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424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A8BCB8-1E08-4808-9A4B-B8759933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63DE67-3478-42FD-8522-181984B2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D7E7A72-8A88-4FE5-8AE7-1C5F5E35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BAB8F70-5FBD-438D-B1B0-EDE1B1C8A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83784D3-F312-46C3-B33C-EA6A6AE70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844B594-C6D7-4D67-AB88-ED97EE9B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F8CC663-470E-4297-B122-2272B961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F46FFEF-4FFE-4DD5-822C-98CED3EE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3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4E06C3-0CDE-4B63-9976-BBBB00AD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2A6306D-0F74-4AB7-9BBD-382BA0FA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40C3696-D86B-4DD9-A72A-DC1324B2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B242A9-1169-486E-82BB-A3429AA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04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8A2410C-3621-4FFC-82C5-4767B124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D599BB4-297A-4F6C-BC3C-D2BC5C3E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1441CFD-4F60-4B18-88B9-05C7C4A9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8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6EC157-036A-4343-A0FA-672CB651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B6891BA-5E09-45FE-8644-A86D25AE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390D483-CADE-462F-9E17-4F4BB46B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3D0F57B-9A80-41AB-8626-0009B09E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1AAC90E-7E93-44F1-B895-8E222E78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664FDDA-B9A7-48CB-9F98-800418DE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66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7BB3A5-53C9-478D-BAED-7C270BC5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8344E391-A594-465A-BA24-5F4F81139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DBD3441-94F7-47BD-82F8-D9759055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2F9CE9D-B734-45B2-849E-806D5D77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3FF55F2-7C79-4306-9F6B-BFA63F49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3345090-D103-4B63-9A79-5112A75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727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B35466D-F650-4053-93CA-0B17B72C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3170586-850E-48B6-8E1D-672974A9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52AF8C-726D-41B1-8D1C-B2F54042A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3ED3-72ED-4CE0-8EE9-168550ECAE02}" type="datetimeFigureOut">
              <a:rPr lang="sv-SE" smtClean="0"/>
              <a:t>2018-08-08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7A661D0-FE6A-4415-A947-3CAE3512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B4E188E-B891-46BA-B260-73EF45EF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AC9B-B0B0-4B1C-BD6F-B4B2803329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21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98A380-0FA7-49CC-9D2F-B6F1A92B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1800" dirty="0"/>
              <a:t>Produktionsrapporter för Radiologen på Lasarettet i Enköping och BFC på Akademiska sjukhuset</a:t>
            </a:r>
            <a:br>
              <a:rPr lang="sv-SE" sz="3200" dirty="0"/>
            </a:br>
            <a:r>
              <a:rPr lang="sv-SE" sz="3200" dirty="0"/>
              <a:t>Historik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6AAF88-092B-44F8-AEFC-03FA2D0A9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Förut laddade man upp en text-fil med namnet ”BFC.txt” till en FTP-server. Filen innehöll endast data från BFC i Uppsala. Den filen lästes sedan in i SAS till en tabell som också hette BFC. Slutligen fanns också en rapport med namnet BFC. Rapporten läste sitt data från tabellen BFC.</a:t>
            </a:r>
          </a:p>
          <a:p>
            <a:r>
              <a:rPr lang="sv-SE" dirty="0"/>
              <a:t>I slutet av 2018 </a:t>
            </a:r>
            <a:r>
              <a:rPr lang="sv-SE" dirty="0" err="1"/>
              <a:t>produktionssattes</a:t>
            </a:r>
            <a:r>
              <a:rPr lang="sv-SE" dirty="0"/>
              <a:t> en ny version av dataflöde och rapporter. Nu läses en fil med namnet BFC_LE.txt. Den innehåller data från både BFC och radiologen i Enköping.</a:t>
            </a:r>
          </a:p>
          <a:p>
            <a:r>
              <a:rPr lang="sv-SE" dirty="0"/>
              <a:t>Data laddas först in i en tabell som är gemensam för BFC och Radiologen i Enköping. Data delas sedan upp i separata tabeller.</a:t>
            </a:r>
          </a:p>
        </p:txBody>
      </p:sp>
    </p:spTree>
    <p:extLst>
      <p:ext uri="{BB962C8B-B14F-4D97-AF65-F5344CB8AC3E}">
        <p14:creationId xmlns:p14="http://schemas.microsoft.com/office/powerpoint/2010/main" val="27996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EDDAFB-4E73-4431-969C-3F7B07BC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Tidigare behövde man ladda upp textfilen med data, och sedan manuellt köra igång programmet som laddar in data i SAS. Idag är </a:t>
            </a:r>
            <a:r>
              <a:rPr lang="sv-SE" dirty="0" err="1"/>
              <a:t>laddingsprogrammen</a:t>
            </a:r>
            <a:r>
              <a:rPr lang="sv-SE" dirty="0"/>
              <a:t> schemalagda.</a:t>
            </a:r>
          </a:p>
          <a:p>
            <a:pPr marL="457200" lvl="1" indent="0">
              <a:buNone/>
            </a:pPr>
            <a:r>
              <a:rPr lang="sv-SE" i="1" dirty="0"/>
              <a:t>9:39 </a:t>
            </a:r>
            <a:r>
              <a:rPr lang="sv-SE" i="1" dirty="0" err="1"/>
              <a:t>FTP_get_produktion_UAS_BFC_och_LE_radiologi</a:t>
            </a:r>
            <a:endParaRPr lang="sv-SE" i="1" dirty="0"/>
          </a:p>
          <a:p>
            <a:pPr marL="457200" lvl="1" indent="0">
              <a:buNone/>
            </a:pPr>
            <a:r>
              <a:rPr lang="sv-SE" i="1" dirty="0"/>
              <a:t>9:49 </a:t>
            </a:r>
            <a:r>
              <a:rPr lang="sv-SE" i="1" dirty="0" err="1"/>
              <a:t>Produktion_UAS_BFC</a:t>
            </a:r>
            <a:endParaRPr lang="sv-SE" i="1" dirty="0"/>
          </a:p>
          <a:p>
            <a:pPr marL="457200" lvl="1" indent="0">
              <a:buNone/>
            </a:pPr>
            <a:r>
              <a:rPr lang="sv-SE" i="1" dirty="0"/>
              <a:t>9:59 </a:t>
            </a:r>
            <a:r>
              <a:rPr lang="sv-SE" i="1" dirty="0" err="1"/>
              <a:t>Produktion_LE_radiologi</a:t>
            </a:r>
            <a:endParaRPr lang="sv-SE" dirty="0"/>
          </a:p>
          <a:p>
            <a:r>
              <a:rPr lang="sv-SE" dirty="0"/>
              <a:t>Det är viktigt att </a:t>
            </a:r>
            <a:r>
              <a:rPr lang="sv-SE" i="1" dirty="0" err="1"/>
              <a:t>FTP_get_produktion_UAS_BFC_och_LE_radiologi</a:t>
            </a:r>
            <a:r>
              <a:rPr lang="sv-SE" i="1" dirty="0"/>
              <a:t> körs först.</a:t>
            </a:r>
          </a:p>
          <a:p>
            <a:r>
              <a:rPr lang="sv-SE" dirty="0"/>
              <a:t>Om man vill köra laddningsjobbet vid ett annat tillfälle, är man tvungen att köra det manuellt alternativt göra om schemaläggningen.</a:t>
            </a:r>
            <a:br>
              <a:rPr lang="sv-SE" i="1" dirty="0"/>
            </a:br>
            <a:endParaRPr lang="sv-SE" i="1" dirty="0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1279E890-CC85-4520-BA59-BEF6A02D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sv-SE" sz="1800" dirty="0"/>
              <a:t>Produktionsrapporter för Radiologen på Lasarettet i Enköping och BFC på Akademiska sjukhuset</a:t>
            </a:r>
            <a:br>
              <a:rPr lang="sv-SE" sz="3200" dirty="0"/>
            </a:br>
            <a:r>
              <a:rPr lang="sv-SE" sz="3200" dirty="0" err="1"/>
              <a:t>Schemalägging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47559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BC289DF-CEAF-474F-B85A-F8C2E419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Lasarettet i Enköping har inget data i något gammalt format.</a:t>
            </a:r>
          </a:p>
          <a:p>
            <a:r>
              <a:rPr lang="sv-SE" dirty="0"/>
              <a:t>Den nya BFC-rapporten visar data från BFC-filen om den inte hittar data i det nya formatet. Om data för månaden 2017-01 saknas i BFC_LE.txt kommer alltså motsvarande månad från BFC.txt användas.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F637C187-8F76-45FA-9D32-D12725D0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sv-SE" sz="1800" dirty="0"/>
              <a:t>Produktionsrapporter för Radiologen på Lasarettet i Enköping och BFC på Akademiska sjukhuset</a:t>
            </a:r>
            <a:br>
              <a:rPr lang="sv-SE" sz="3200" dirty="0"/>
            </a:br>
            <a:r>
              <a:rPr lang="sv-SE" sz="3200" dirty="0"/>
              <a:t>Hantering av historiskt data</a:t>
            </a:r>
          </a:p>
        </p:txBody>
      </p:sp>
    </p:spTree>
    <p:extLst>
      <p:ext uri="{BB962C8B-B14F-4D97-AF65-F5344CB8AC3E}">
        <p14:creationId xmlns:p14="http://schemas.microsoft.com/office/powerpoint/2010/main" val="281470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CEE2D7-55F4-4AE1-B7DF-6CE49D9C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Behörigheterna för BFC-rapporten och laddningsjobben är oförändrade. Jag har inte hittat dokumentation om hur behörigheterna är uppsatta, och har inte satt mig in i hur det är uppsatt. Därför är det dessvärre fortsatt odokumenterat.</a:t>
            </a:r>
          </a:p>
          <a:p>
            <a:r>
              <a:rPr lang="sv-SE" dirty="0"/>
              <a:t>Eftersom kraven på behörighet för </a:t>
            </a:r>
            <a:r>
              <a:rPr lang="sv-SE" dirty="0" err="1"/>
              <a:t>Produktionsrapport_LE_Radiologi</a:t>
            </a:r>
            <a:r>
              <a:rPr lang="sv-SE" dirty="0"/>
              <a:t> är lite speciella (ska inte visas för en hel avdelning, anställda på AS ska kunna administrera rapporten) gjordes tyvärr en speciallösning.</a:t>
            </a:r>
          </a:p>
          <a:p>
            <a:pPr lvl="1"/>
            <a:r>
              <a:rPr lang="sv-SE" dirty="0"/>
              <a:t>Katalogen /LUL/Lasarettet i Enköping/Verksamhetsområde radiologi/Produktionsrapport/ skapades.</a:t>
            </a:r>
          </a:p>
          <a:p>
            <a:pPr lvl="1"/>
            <a:r>
              <a:rPr lang="sv-SE" dirty="0"/>
              <a:t>Grupperna </a:t>
            </a:r>
            <a:r>
              <a:rPr lang="sv-SE" sz="1000" dirty="0"/>
              <a:t>Lasarettet i Enköping - Radiologi – Produktionsrapport</a:t>
            </a:r>
            <a:r>
              <a:rPr lang="sv-SE" dirty="0"/>
              <a:t> och </a:t>
            </a:r>
            <a:r>
              <a:rPr lang="sv-SE" sz="1000" dirty="0"/>
              <a:t>Lasarettet i Enköping - Radiologi - Produktionsrapport - W</a:t>
            </a:r>
            <a:r>
              <a:rPr lang="sv-SE" dirty="0"/>
              <a:t> skapades.</a:t>
            </a:r>
          </a:p>
          <a:p>
            <a:pPr lvl="1"/>
            <a:r>
              <a:rPr lang="sv-SE" dirty="0"/>
              <a:t>Den förstnämnda gruppen tilldelades läsrättigheter till mappen, och den andra fick </a:t>
            </a:r>
            <a:r>
              <a:rPr lang="sv-SE" dirty="0" err="1"/>
              <a:t>skrivrätigheter</a:t>
            </a:r>
            <a:r>
              <a:rPr lang="sv-SE" dirty="0"/>
              <a:t>. OBS! detta gjordes direkt på mappen, utan att gå vägen via ACT.</a:t>
            </a:r>
          </a:p>
          <a:p>
            <a:pPr lvl="1"/>
            <a:r>
              <a:rPr lang="sv-SE" dirty="0"/>
              <a:t>Användare handplockades in i de två grupperna.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D46515B4-F4DF-4119-9843-820E3D9E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sv-SE" sz="1800" dirty="0"/>
              <a:t>Produktionsrapporter för Radiologen på Lasarettet i Enköping och BFC på Akademiska sjukhuset</a:t>
            </a:r>
            <a:br>
              <a:rPr lang="sv-SE" sz="3200" dirty="0"/>
            </a:br>
            <a:r>
              <a:rPr lang="sv-SE" sz="3200" dirty="0"/>
              <a:t>Behörigheter</a:t>
            </a:r>
          </a:p>
        </p:txBody>
      </p:sp>
    </p:spTree>
    <p:extLst>
      <p:ext uri="{BB962C8B-B14F-4D97-AF65-F5344CB8AC3E}">
        <p14:creationId xmlns:p14="http://schemas.microsoft.com/office/powerpoint/2010/main" val="409732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ödesschema: Dokument 4">
            <a:extLst>
              <a:ext uri="{FF2B5EF4-FFF2-40B4-BE49-F238E27FC236}">
                <a16:creationId xmlns:a16="http://schemas.microsoft.com/office/drawing/2014/main" id="{1D07BABE-8897-4D01-B41A-600CAC71448F}"/>
              </a:ext>
            </a:extLst>
          </p:cNvPr>
          <p:cNvSpPr/>
          <p:nvPr/>
        </p:nvSpPr>
        <p:spPr>
          <a:xfrm>
            <a:off x="419876" y="3862868"/>
            <a:ext cx="1169437" cy="7651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BFC_LE.txt</a:t>
            </a:r>
          </a:p>
        </p:txBody>
      </p:sp>
      <p:sp>
        <p:nvSpPr>
          <p:cNvPr id="7" name="Flödesschema: Intern lagring 6">
            <a:extLst>
              <a:ext uri="{FF2B5EF4-FFF2-40B4-BE49-F238E27FC236}">
                <a16:creationId xmlns:a16="http://schemas.microsoft.com/office/drawing/2014/main" id="{38A5F63D-9385-4DFB-A6D2-4CAFCF965CE5}"/>
              </a:ext>
            </a:extLst>
          </p:cNvPr>
          <p:cNvSpPr/>
          <p:nvPr/>
        </p:nvSpPr>
        <p:spPr>
          <a:xfrm>
            <a:off x="2335776" y="5774088"/>
            <a:ext cx="883298" cy="472751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BFC</a:t>
            </a:r>
          </a:p>
        </p:txBody>
      </p:sp>
      <p:sp>
        <p:nvSpPr>
          <p:cNvPr id="8" name="Flödesschema: Intern lagring 7">
            <a:extLst>
              <a:ext uri="{FF2B5EF4-FFF2-40B4-BE49-F238E27FC236}">
                <a16:creationId xmlns:a16="http://schemas.microsoft.com/office/drawing/2014/main" id="{F39E712E-A13A-40AD-82FA-A94D8E7ACACA}"/>
              </a:ext>
            </a:extLst>
          </p:cNvPr>
          <p:cNvSpPr/>
          <p:nvPr/>
        </p:nvSpPr>
        <p:spPr>
          <a:xfrm>
            <a:off x="4279641" y="3923422"/>
            <a:ext cx="2357536" cy="646331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bfc_och_enkoping_radiologiskt_ce</a:t>
            </a:r>
            <a:endParaRPr lang="sv-SE" dirty="0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26F671D2-374C-4D73-A6D6-1A6E045EA873}"/>
              </a:ext>
            </a:extLst>
          </p:cNvPr>
          <p:cNvSpPr/>
          <p:nvPr/>
        </p:nvSpPr>
        <p:spPr>
          <a:xfrm>
            <a:off x="1835020" y="3772671"/>
            <a:ext cx="2015412" cy="94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Append:a</a:t>
            </a:r>
            <a:r>
              <a:rPr lang="sv-SE" dirty="0"/>
              <a:t> data till tabell i SAS</a:t>
            </a:r>
          </a:p>
        </p:txBody>
      </p: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FA33881D-AA00-461C-8A21-FE529B5ACB4C}"/>
              </a:ext>
            </a:extLst>
          </p:cNvPr>
          <p:cNvCxnSpPr>
            <a:stCxn id="5" idx="3"/>
            <a:endCxn id="11" idx="2"/>
          </p:cNvCxnSpPr>
          <p:nvPr/>
        </p:nvCxnSpPr>
        <p:spPr>
          <a:xfrm>
            <a:off x="1589313" y="4245423"/>
            <a:ext cx="24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DBEA14E9-67C8-40F7-BF78-62764C30D488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3850432" y="4245423"/>
            <a:ext cx="429209" cy="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ruta 24">
            <a:extLst>
              <a:ext uri="{FF2B5EF4-FFF2-40B4-BE49-F238E27FC236}">
                <a16:creationId xmlns:a16="http://schemas.microsoft.com/office/drawing/2014/main" id="{A2F67B30-98C4-4F30-80AF-2C0C7BE638C4}"/>
              </a:ext>
            </a:extLst>
          </p:cNvPr>
          <p:cNvSpPr txBox="1"/>
          <p:nvPr/>
        </p:nvSpPr>
        <p:spPr>
          <a:xfrm>
            <a:off x="1993653" y="5497089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Historiskt BFC-data</a:t>
            </a:r>
          </a:p>
        </p:txBody>
      </p:sp>
      <p:sp>
        <p:nvSpPr>
          <p:cNvPr id="27" name="Flödesschema: Intern lagring 26">
            <a:extLst>
              <a:ext uri="{FF2B5EF4-FFF2-40B4-BE49-F238E27FC236}">
                <a16:creationId xmlns:a16="http://schemas.microsoft.com/office/drawing/2014/main" id="{BE3B16AA-524F-409C-A912-20AB6798AB3B}"/>
              </a:ext>
            </a:extLst>
          </p:cNvPr>
          <p:cNvSpPr/>
          <p:nvPr/>
        </p:nvSpPr>
        <p:spPr>
          <a:xfrm>
            <a:off x="8465976" y="4423973"/>
            <a:ext cx="2357536" cy="83099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prod_UAS_BFC_och_LE_radiologi</a:t>
            </a:r>
            <a:endParaRPr lang="sv-SE" dirty="0"/>
          </a:p>
        </p:txBody>
      </p:sp>
      <p:cxnSp>
        <p:nvCxnSpPr>
          <p:cNvPr id="29" name="Rak pilkoppling 28">
            <a:extLst>
              <a:ext uri="{FF2B5EF4-FFF2-40B4-BE49-F238E27FC236}">
                <a16:creationId xmlns:a16="http://schemas.microsoft.com/office/drawing/2014/main" id="{D108366B-10DC-4ECB-9C6C-9005A62637D6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6637177" y="4246588"/>
            <a:ext cx="1828799" cy="5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15544793-4B53-47D0-81F6-90D8CFD838B9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 flipV="1">
            <a:off x="6637177" y="4839472"/>
            <a:ext cx="1828799" cy="116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ruta 31">
            <a:extLst>
              <a:ext uri="{FF2B5EF4-FFF2-40B4-BE49-F238E27FC236}">
                <a16:creationId xmlns:a16="http://schemas.microsoft.com/office/drawing/2014/main" id="{FEA0D847-896B-4614-8E61-B3ACC0B56040}"/>
              </a:ext>
            </a:extLst>
          </p:cNvPr>
          <p:cNvSpPr txBox="1"/>
          <p:nvPr/>
        </p:nvSpPr>
        <p:spPr>
          <a:xfrm>
            <a:off x="8577943" y="3612515"/>
            <a:ext cx="211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Vy som kombinerar historiskt BFC-data med nytt data (från både BFC (Uppsala) och Radiologen i Enköping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DC79BCCB-62FE-4DF8-A02D-034AAB05E8CD}"/>
              </a:ext>
            </a:extLst>
          </p:cNvPr>
          <p:cNvSpPr txBox="1"/>
          <p:nvPr/>
        </p:nvSpPr>
        <p:spPr>
          <a:xfrm>
            <a:off x="4674637" y="3631183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SAS-tabell</a:t>
            </a:r>
          </a:p>
        </p:txBody>
      </p:sp>
      <p:sp>
        <p:nvSpPr>
          <p:cNvPr id="34" name="Flödesschema: Intern lagring 33">
            <a:extLst>
              <a:ext uri="{FF2B5EF4-FFF2-40B4-BE49-F238E27FC236}">
                <a16:creationId xmlns:a16="http://schemas.microsoft.com/office/drawing/2014/main" id="{1EA680A6-89A1-4B6F-A1DD-236105343CD8}"/>
              </a:ext>
            </a:extLst>
          </p:cNvPr>
          <p:cNvSpPr/>
          <p:nvPr/>
        </p:nvSpPr>
        <p:spPr>
          <a:xfrm>
            <a:off x="4279641" y="5772437"/>
            <a:ext cx="2357536" cy="472751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bfc_i_nya_formatet</a:t>
            </a:r>
            <a:endParaRPr lang="sv-SE" dirty="0"/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769116D2-C6E5-49FC-A21E-B6006548543C}"/>
              </a:ext>
            </a:extLst>
          </p:cNvPr>
          <p:cNvSpPr txBox="1"/>
          <p:nvPr/>
        </p:nvSpPr>
        <p:spPr>
          <a:xfrm>
            <a:off x="4727500" y="5173923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Historiskt BFC-data i ett format som liknar de nya filerna</a:t>
            </a:r>
          </a:p>
        </p:txBody>
      </p:sp>
      <p:cxnSp>
        <p:nvCxnSpPr>
          <p:cNvPr id="37" name="Rak pilkoppling 36">
            <a:extLst>
              <a:ext uri="{FF2B5EF4-FFF2-40B4-BE49-F238E27FC236}">
                <a16:creationId xmlns:a16="http://schemas.microsoft.com/office/drawing/2014/main" id="{F72519AA-ECEF-4A39-A44C-429896439A19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3219074" y="6008813"/>
            <a:ext cx="1060567" cy="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ubrik 1">
            <a:extLst>
              <a:ext uri="{FF2B5EF4-FFF2-40B4-BE49-F238E27FC236}">
                <a16:creationId xmlns:a16="http://schemas.microsoft.com/office/drawing/2014/main" id="{A3A50039-1DBC-4E47-A12F-0BDA53C01C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90956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2800" dirty="0"/>
              <a:t>De viktigaste händelserna i programmet </a:t>
            </a:r>
            <a:r>
              <a:rPr lang="sv-SE" sz="2800" i="1" dirty="0" err="1"/>
              <a:t>FTP_get_produktion_UAS_BFC_och_LE_radiologi.sas</a:t>
            </a:r>
            <a:r>
              <a:rPr lang="sv-SE" sz="2800" i="1" dirty="0"/>
              <a:t>.</a:t>
            </a:r>
            <a:endParaRPr lang="sv-SE" sz="2200" i="1" dirty="0"/>
          </a:p>
        </p:txBody>
      </p:sp>
      <p:sp>
        <p:nvSpPr>
          <p:cNvPr id="58" name="textruta 57">
            <a:extLst>
              <a:ext uri="{FF2B5EF4-FFF2-40B4-BE49-F238E27FC236}">
                <a16:creationId xmlns:a16="http://schemas.microsoft.com/office/drawing/2014/main" id="{882B4B16-7337-47CC-ABFA-BDAD50D1E215}"/>
              </a:ext>
            </a:extLst>
          </p:cNvPr>
          <p:cNvSpPr txBox="1"/>
          <p:nvPr/>
        </p:nvSpPr>
        <p:spPr>
          <a:xfrm>
            <a:off x="220822" y="3390118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Textfil på FTP-server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73177A99-E5FD-414A-AEA1-AB982123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01" y="145775"/>
            <a:ext cx="1832812" cy="21000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2EF43C5E-0793-453B-9AAB-40DCD2EEAD2E}"/>
              </a:ext>
            </a:extLst>
          </p:cNvPr>
          <p:cNvSpPr/>
          <p:nvPr/>
        </p:nvSpPr>
        <p:spPr>
          <a:xfrm>
            <a:off x="8747760" y="6354375"/>
            <a:ext cx="30977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/>
              <a:t>(SAS-tabellerna är lagrade i </a:t>
            </a:r>
            <a:r>
              <a:rPr lang="sv-SE" sz="1200" dirty="0" err="1"/>
              <a:t>libnamet</a:t>
            </a:r>
            <a:r>
              <a:rPr lang="sv-SE" sz="1200" dirty="0"/>
              <a:t> </a:t>
            </a:r>
            <a:r>
              <a:rPr lang="sv-SE" sz="1200" i="1" dirty="0"/>
              <a:t>BFCDATA)</a:t>
            </a:r>
            <a:endParaRPr lang="sv-SE" sz="1200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E1085ED-D485-4371-A40D-E26A6E7A5836}"/>
              </a:ext>
            </a:extLst>
          </p:cNvPr>
          <p:cNvSpPr txBox="1"/>
          <p:nvPr/>
        </p:nvSpPr>
        <p:spPr>
          <a:xfrm>
            <a:off x="838200" y="1807281"/>
            <a:ext cx="72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(Det här programmet innehåller den mesta logiken. Det är helt skrivet i SAS, och kräver en SAS-programmerare för underhåll/vidareutveckling.)</a:t>
            </a:r>
          </a:p>
        </p:txBody>
      </p:sp>
    </p:spTree>
    <p:extLst>
      <p:ext uri="{BB962C8B-B14F-4D97-AF65-F5344CB8AC3E}">
        <p14:creationId xmlns:p14="http://schemas.microsoft.com/office/powerpoint/2010/main" val="337937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44404-FC51-4744-9DF7-AB673C17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v-SE" dirty="0"/>
              <a:t>Laddning till LASR</a:t>
            </a:r>
          </a:p>
        </p:txBody>
      </p:sp>
      <p:sp>
        <p:nvSpPr>
          <p:cNvPr id="4" name="Flödesschema: Intern lagring 3">
            <a:extLst>
              <a:ext uri="{FF2B5EF4-FFF2-40B4-BE49-F238E27FC236}">
                <a16:creationId xmlns:a16="http://schemas.microsoft.com/office/drawing/2014/main" id="{1092BB81-30DF-4B16-9F76-4DF70C6E61FA}"/>
              </a:ext>
            </a:extLst>
          </p:cNvPr>
          <p:cNvSpPr/>
          <p:nvPr/>
        </p:nvSpPr>
        <p:spPr>
          <a:xfrm>
            <a:off x="454090" y="3982324"/>
            <a:ext cx="2357536" cy="83099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prod_UAS_BFC_och_LE_radiologi</a:t>
            </a:r>
            <a:endParaRPr lang="sv-SE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DB8D6E4E-E5EE-4213-AE08-8D864030AFC6}"/>
              </a:ext>
            </a:extLst>
          </p:cNvPr>
          <p:cNvSpPr txBox="1"/>
          <p:nvPr/>
        </p:nvSpPr>
        <p:spPr>
          <a:xfrm>
            <a:off x="566057" y="3170866"/>
            <a:ext cx="211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Vy som kombinerar historiskt BFC-data med nytt data (från både BFC (Uppsala) och Radiologen i Enköping</a:t>
            </a:r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03C10567-FFF1-4897-9323-1D9E95A99B25}"/>
              </a:ext>
            </a:extLst>
          </p:cNvPr>
          <p:cNvSpPr/>
          <p:nvPr/>
        </p:nvSpPr>
        <p:spPr>
          <a:xfrm>
            <a:off x="4269462" y="3231644"/>
            <a:ext cx="2238216" cy="94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Produktion_LE_Radiologi</a:t>
            </a:r>
            <a:endParaRPr lang="sv-SE" dirty="0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2DD440AC-917D-4CBA-8DBC-F4B7B244FCF1}"/>
              </a:ext>
            </a:extLst>
          </p:cNvPr>
          <p:cNvSpPr/>
          <p:nvPr/>
        </p:nvSpPr>
        <p:spPr>
          <a:xfrm>
            <a:off x="4269462" y="4941533"/>
            <a:ext cx="2060086" cy="945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Produktion_UAS_BFC</a:t>
            </a:r>
            <a:endParaRPr lang="sv-SE" dirty="0"/>
          </a:p>
        </p:txBody>
      </p:sp>
      <p:sp>
        <p:nvSpPr>
          <p:cNvPr id="9" name="Flödesschema: Intern lagring 8">
            <a:extLst>
              <a:ext uri="{FF2B5EF4-FFF2-40B4-BE49-F238E27FC236}">
                <a16:creationId xmlns:a16="http://schemas.microsoft.com/office/drawing/2014/main" id="{33CD7E7C-D17A-43A9-8128-7D478EF9C1C5}"/>
              </a:ext>
            </a:extLst>
          </p:cNvPr>
          <p:cNvSpPr/>
          <p:nvPr/>
        </p:nvSpPr>
        <p:spPr>
          <a:xfrm>
            <a:off x="8428370" y="3309823"/>
            <a:ext cx="1998165" cy="83099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Produktion_LE_Radiologi</a:t>
            </a:r>
            <a:endParaRPr lang="sv-SE" dirty="0"/>
          </a:p>
        </p:txBody>
      </p:sp>
      <p:sp>
        <p:nvSpPr>
          <p:cNvPr id="10" name="Flödesschema: Intern lagring 9">
            <a:extLst>
              <a:ext uri="{FF2B5EF4-FFF2-40B4-BE49-F238E27FC236}">
                <a16:creationId xmlns:a16="http://schemas.microsoft.com/office/drawing/2014/main" id="{509B6CB7-CA8D-4A33-AE17-7FE8D7BA5B01}"/>
              </a:ext>
            </a:extLst>
          </p:cNvPr>
          <p:cNvSpPr/>
          <p:nvPr/>
        </p:nvSpPr>
        <p:spPr>
          <a:xfrm>
            <a:off x="8428370" y="4998785"/>
            <a:ext cx="2544429" cy="830997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Produktion_UAS_BFC</a:t>
            </a:r>
            <a:endParaRPr lang="sv-SE" dirty="0"/>
          </a:p>
        </p:txBody>
      </p:sp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7251A6A0-EEA9-4D8B-B54B-A81046C32727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6507678" y="3704396"/>
            <a:ext cx="1920692" cy="2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AA8DC55C-2BD9-45D9-8831-243F9DF07A80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6329548" y="5414284"/>
            <a:ext cx="2098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081D3BB3-BA5C-45F8-9EA9-94498988C516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2811626" y="4397823"/>
            <a:ext cx="1457836" cy="101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koppling 13">
            <a:extLst>
              <a:ext uri="{FF2B5EF4-FFF2-40B4-BE49-F238E27FC236}">
                <a16:creationId xmlns:a16="http://schemas.microsoft.com/office/drawing/2014/main" id="{B6D4F80B-BCC5-4172-A286-58D6EFF35822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2811626" y="3704396"/>
            <a:ext cx="1457836" cy="69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ruta 23">
            <a:extLst>
              <a:ext uri="{FF2B5EF4-FFF2-40B4-BE49-F238E27FC236}">
                <a16:creationId xmlns:a16="http://schemas.microsoft.com/office/drawing/2014/main" id="{0A2B292B-F07C-45F0-98CF-FA9DD44E51D5}"/>
              </a:ext>
            </a:extLst>
          </p:cNvPr>
          <p:cNvSpPr txBox="1"/>
          <p:nvPr/>
        </p:nvSpPr>
        <p:spPr>
          <a:xfrm>
            <a:off x="8428370" y="2004283"/>
            <a:ext cx="3214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De här tabellerna ligger till grund för rapporterna ”</a:t>
            </a:r>
            <a:r>
              <a:rPr lang="sv-SE" sz="1200" dirty="0" err="1"/>
              <a:t>Produktionsrapport_LE_Radiologi</a:t>
            </a:r>
            <a:r>
              <a:rPr lang="sv-SE" sz="1200" dirty="0"/>
              <a:t>” och ”</a:t>
            </a:r>
            <a:r>
              <a:rPr lang="sv-SE" sz="1200" dirty="0" err="1"/>
              <a:t>Produktionsrapport_AS_BFC</a:t>
            </a:r>
            <a:r>
              <a:rPr lang="sv-SE" sz="1200" dirty="0"/>
              <a:t>”</a:t>
            </a:r>
          </a:p>
        </p:txBody>
      </p:sp>
      <p:sp>
        <p:nvSpPr>
          <p:cNvPr id="25" name="Vänster klammerparentes 24">
            <a:extLst>
              <a:ext uri="{FF2B5EF4-FFF2-40B4-BE49-F238E27FC236}">
                <a16:creationId xmlns:a16="http://schemas.microsoft.com/office/drawing/2014/main" id="{5D853CBD-BC77-447B-818C-F1E59170932E}"/>
              </a:ext>
            </a:extLst>
          </p:cNvPr>
          <p:cNvSpPr/>
          <p:nvPr/>
        </p:nvSpPr>
        <p:spPr>
          <a:xfrm rot="5400000">
            <a:off x="9483238" y="1577547"/>
            <a:ext cx="211538" cy="2487167"/>
          </a:xfrm>
          <a:prstGeom prst="leftBrace">
            <a:avLst>
              <a:gd name="adj1" fmla="val 8333"/>
              <a:gd name="adj2" fmla="val 497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9A7F0A28-2BE8-4AE6-85EE-B126C160CD2A}"/>
              </a:ext>
            </a:extLst>
          </p:cNvPr>
          <p:cNvSpPr txBox="1"/>
          <p:nvPr/>
        </p:nvSpPr>
        <p:spPr>
          <a:xfrm>
            <a:off x="4740290" y="2373615"/>
            <a:ext cx="145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Dataladdningar i VA</a:t>
            </a:r>
          </a:p>
        </p:txBody>
      </p:sp>
      <p:sp>
        <p:nvSpPr>
          <p:cNvPr id="28" name="Vänster klammerparentes 27">
            <a:extLst>
              <a:ext uri="{FF2B5EF4-FFF2-40B4-BE49-F238E27FC236}">
                <a16:creationId xmlns:a16="http://schemas.microsoft.com/office/drawing/2014/main" id="{960810DD-7F10-4229-A00A-E0692C06706F}"/>
              </a:ext>
            </a:extLst>
          </p:cNvPr>
          <p:cNvSpPr/>
          <p:nvPr/>
        </p:nvSpPr>
        <p:spPr>
          <a:xfrm rot="5400000">
            <a:off x="5282800" y="1573117"/>
            <a:ext cx="211538" cy="2487167"/>
          </a:xfrm>
          <a:prstGeom prst="leftBrace">
            <a:avLst>
              <a:gd name="adj1" fmla="val 8333"/>
              <a:gd name="adj2" fmla="val 497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9" name="Bildobjekt 28">
            <a:extLst>
              <a:ext uri="{FF2B5EF4-FFF2-40B4-BE49-F238E27FC236}">
                <a16:creationId xmlns:a16="http://schemas.microsoft.com/office/drawing/2014/main" id="{DBCAD244-8C48-43FE-A4AB-31E25894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135" y="156040"/>
            <a:ext cx="1561148" cy="1736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63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672</Words>
  <Application>Microsoft Office PowerPoint</Application>
  <PresentationFormat>Bredbild</PresentationFormat>
  <Paragraphs>44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Produktionsrapporter för Radiologen på Lasarettet i Enköping och BFC på Akademiska sjukhuset Historik</vt:lpstr>
      <vt:lpstr>Produktionsrapporter för Radiologen på Lasarettet i Enköping och BFC på Akademiska sjukhuset Schemalägging</vt:lpstr>
      <vt:lpstr>Produktionsrapporter för Radiologen på Lasarettet i Enköping och BFC på Akademiska sjukhuset Hantering av historiskt data</vt:lpstr>
      <vt:lpstr>Produktionsrapporter för Radiologen på Lasarettet i Enköping och BFC på Akademiska sjukhuset Behörigheter</vt:lpstr>
      <vt:lpstr>PowerPoint-presentation</vt:lpstr>
      <vt:lpstr>Laddning till LASR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Hansson</dc:creator>
  <cp:lastModifiedBy>Fredrik Hansson</cp:lastModifiedBy>
  <cp:revision>17</cp:revision>
  <dcterms:created xsi:type="dcterms:W3CDTF">2018-07-30T11:03:05Z</dcterms:created>
  <dcterms:modified xsi:type="dcterms:W3CDTF">2018-08-08T12:33:49Z</dcterms:modified>
</cp:coreProperties>
</file>