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4" r:id="rId3"/>
    <p:sldId id="279" r:id="rId4"/>
    <p:sldId id="299" r:id="rId5"/>
    <p:sldId id="289" r:id="rId6"/>
    <p:sldId id="278" r:id="rId7"/>
    <p:sldId id="300" r:id="rId8"/>
    <p:sldId id="298" r:id="rId9"/>
    <p:sldId id="303" r:id="rId10"/>
    <p:sldId id="297" r:id="rId11"/>
    <p:sldId id="285" r:id="rId12"/>
    <p:sldId id="273" r:id="rId13"/>
    <p:sldId id="262" r:id="rId14"/>
    <p:sldId id="259" r:id="rId15"/>
    <p:sldId id="265" r:id="rId16"/>
    <p:sldId id="261" r:id="rId17"/>
    <p:sldId id="264" r:id="rId18"/>
    <p:sldId id="271" r:id="rId19"/>
    <p:sldId id="296" r:id="rId20"/>
    <p:sldId id="270" r:id="rId21"/>
    <p:sldId id="302" r:id="rId22"/>
    <p:sldId id="290" r:id="rId23"/>
    <p:sldId id="301" r:id="rId24"/>
    <p:sldId id="286" r:id="rId25"/>
    <p:sldId id="280" r:id="rId2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48F8-58E6-4ED1-9519-F169EAD61D8E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B80C-0C7D-46D5-A70C-F02F0CF23EA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17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3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470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87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02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28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73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335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467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55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04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923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442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01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8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747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648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88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89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229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C014-2F7D-49B4-B9F7-055D73E4EB0D}" type="datetimeFigureOut">
              <a:rPr lang="nb-NO" smtClean="0"/>
              <a:t>02.10.2017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BD69-0EC1-4C41-B56C-C87110F68E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586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hib.no/studenter/h0000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.wikipedia.org/wiki/Nettside" TargetMode="External"/><Relationship Id="rId2" Type="http://schemas.openxmlformats.org/officeDocument/2006/relationships/hyperlink" Target="https://no.wikipedia.org/wiki/Skriptspr%C3%A5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.wikipedia.org/wiki/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483" y="4483"/>
            <a:ext cx="9139516" cy="6853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28931" y="2325685"/>
            <a:ext cx="753237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5060"/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35" dirty="0">
                <a:latin typeface="Arial"/>
                <a:cs typeface="Arial"/>
              </a:rPr>
              <a:t>NG10</a:t>
            </a:r>
            <a:r>
              <a:rPr sz="4000" spc="-25" dirty="0">
                <a:latin typeface="Arial"/>
                <a:cs typeface="Arial"/>
              </a:rPr>
              <a:t>2</a:t>
            </a:r>
            <a:r>
              <a:rPr sz="4000" spc="25" dirty="0">
                <a:latin typeface="Arial"/>
                <a:cs typeface="Arial"/>
              </a:rPr>
              <a:t> </a:t>
            </a:r>
            <a:r>
              <a:rPr sz="4000" spc="-15" dirty="0">
                <a:latin typeface="Arial"/>
                <a:cs typeface="Arial"/>
              </a:rPr>
              <a:t>-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30" dirty="0">
                <a:latin typeface="Arial"/>
                <a:cs typeface="Arial"/>
              </a:rPr>
              <a:t>ngen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30" dirty="0">
                <a:latin typeface="Arial"/>
                <a:cs typeface="Arial"/>
              </a:rPr>
              <a:t>ø</a:t>
            </a:r>
            <a:r>
              <a:rPr sz="4000" spc="-15" dirty="0">
                <a:latin typeface="Arial"/>
                <a:cs typeface="Arial"/>
              </a:rPr>
              <a:t>r</a:t>
            </a:r>
            <a:r>
              <a:rPr sz="4000" spc="-10" dirty="0">
                <a:latin typeface="Arial"/>
                <a:cs typeface="Arial"/>
              </a:rPr>
              <a:t>f</a:t>
            </a:r>
            <a:r>
              <a:rPr sz="4000" spc="-30" dirty="0">
                <a:latin typeface="Arial"/>
                <a:cs typeface="Arial"/>
              </a:rPr>
              <a:t>ag</a:t>
            </a:r>
            <a:r>
              <a:rPr sz="4000" spc="-15" dirty="0">
                <a:latin typeface="Arial"/>
                <a:cs typeface="Arial"/>
              </a:rPr>
              <a:t>lig yrk</a:t>
            </a:r>
            <a:r>
              <a:rPr sz="4000" spc="-30" dirty="0">
                <a:latin typeface="Arial"/>
                <a:cs typeface="Arial"/>
              </a:rPr>
              <a:t>e</a:t>
            </a:r>
            <a:r>
              <a:rPr sz="4000" spc="-15" dirty="0">
                <a:latin typeface="Arial"/>
                <a:cs typeface="Arial"/>
              </a:rPr>
              <a:t>s</a:t>
            </a:r>
            <a:r>
              <a:rPr sz="4000" spc="-30" dirty="0">
                <a:latin typeface="Arial"/>
                <a:cs typeface="Arial"/>
              </a:rPr>
              <a:t>u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spc="-30" dirty="0">
                <a:latin typeface="Arial"/>
                <a:cs typeface="Arial"/>
              </a:rPr>
              <a:t>ø</a:t>
            </a:r>
            <a:r>
              <a:rPr sz="4000" spc="-15" dirty="0">
                <a:latin typeface="Arial"/>
                <a:cs typeface="Arial"/>
              </a:rPr>
              <a:t>v</a:t>
            </a:r>
            <a:r>
              <a:rPr sz="4000" spc="-30" dirty="0">
                <a:latin typeface="Arial"/>
                <a:cs typeface="Arial"/>
              </a:rPr>
              <a:t>e</a:t>
            </a:r>
            <a:r>
              <a:rPr sz="4000" spc="-10" dirty="0">
                <a:latin typeface="Arial"/>
                <a:cs typeface="Arial"/>
              </a:rPr>
              <a:t>l</a:t>
            </a:r>
            <a:r>
              <a:rPr sz="4000" spc="-15" dirty="0">
                <a:latin typeface="Arial"/>
                <a:cs typeface="Arial"/>
              </a:rPr>
              <a:t>s</a:t>
            </a:r>
            <a:r>
              <a:rPr sz="4000" spc="-25" dirty="0">
                <a:latin typeface="Arial"/>
                <a:cs typeface="Arial"/>
              </a:rPr>
              <a:t>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-30" dirty="0">
                <a:latin typeface="Arial"/>
                <a:cs typeface="Arial"/>
              </a:rPr>
              <a:t>o</a:t>
            </a:r>
            <a:r>
              <a:rPr sz="4000" spc="-25" dirty="0">
                <a:latin typeface="Arial"/>
                <a:cs typeface="Arial"/>
              </a:rPr>
              <a:t>g</a:t>
            </a:r>
            <a:r>
              <a:rPr sz="4000" spc="10" dirty="0">
                <a:latin typeface="Arial"/>
                <a:cs typeface="Arial"/>
              </a:rPr>
              <a:t> </a:t>
            </a:r>
            <a:r>
              <a:rPr sz="4000" spc="-30" dirty="0">
                <a:latin typeface="Arial"/>
                <a:cs typeface="Arial"/>
              </a:rPr>
              <a:t>a</a:t>
            </a:r>
            <a:r>
              <a:rPr sz="4000" spc="-15" dirty="0">
                <a:latin typeface="Arial"/>
                <a:cs typeface="Arial"/>
              </a:rPr>
              <a:t>r</a:t>
            </a:r>
            <a:r>
              <a:rPr sz="4000" spc="-30" dirty="0">
                <a:latin typeface="Arial"/>
                <a:cs typeface="Arial"/>
              </a:rPr>
              <a:t>be</a:t>
            </a:r>
            <a:r>
              <a:rPr sz="4000" spc="-10" dirty="0">
                <a:latin typeface="Arial"/>
                <a:cs typeface="Arial"/>
              </a:rPr>
              <a:t>i</a:t>
            </a:r>
            <a:r>
              <a:rPr sz="4000" spc="-30" dirty="0">
                <a:latin typeface="Arial"/>
                <a:cs typeface="Arial"/>
              </a:rPr>
              <a:t>d</a:t>
            </a:r>
            <a:r>
              <a:rPr sz="4000" spc="-15" dirty="0">
                <a:latin typeface="Arial"/>
                <a:cs typeface="Arial"/>
              </a:rPr>
              <a:t>s</a:t>
            </a:r>
            <a:r>
              <a:rPr sz="4000" spc="-35" dirty="0">
                <a:latin typeface="Arial"/>
                <a:cs typeface="Arial"/>
              </a:rPr>
              <a:t>me</a:t>
            </a:r>
            <a:r>
              <a:rPr sz="4000" spc="-10" dirty="0">
                <a:latin typeface="Arial"/>
                <a:cs typeface="Arial"/>
              </a:rPr>
              <a:t>t</a:t>
            </a:r>
            <a:r>
              <a:rPr sz="4000" spc="-30" dirty="0">
                <a:latin typeface="Arial"/>
                <a:cs typeface="Arial"/>
              </a:rPr>
              <a:t>ode</a:t>
            </a:r>
            <a:r>
              <a:rPr sz="4000" spc="-15" dirty="0">
                <a:latin typeface="Arial"/>
                <a:cs typeface="Arial"/>
              </a:rPr>
              <a:t>r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4819" y="3984213"/>
            <a:ext cx="2641600" cy="157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5" dirty="0" err="1">
                <a:latin typeface="Arial"/>
                <a:cs typeface="Arial"/>
              </a:rPr>
              <a:t>Javascript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lang="en-US" sz="3200" spc="-5" dirty="0" err="1">
                <a:latin typeface="Arial"/>
                <a:cs typeface="Arial"/>
              </a:rPr>
              <a:t>og</a:t>
            </a:r>
            <a:r>
              <a:rPr lang="en-US" sz="3200" spc="-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X</a:t>
            </a:r>
            <a:r>
              <a:rPr sz="3200" spc="-10" dirty="0">
                <a:latin typeface="Arial"/>
                <a:cs typeface="Arial"/>
              </a:rPr>
              <a:t>ML</a:t>
            </a:r>
            <a:endParaRPr sz="3200" dirty="0">
              <a:latin typeface="Arial"/>
              <a:cs typeface="Arial"/>
            </a:endParaRPr>
          </a:p>
          <a:p>
            <a:pPr marL="1270" algn="ctr">
              <a:spcBef>
                <a:spcPts val="765"/>
              </a:spcBef>
            </a:pPr>
            <a:r>
              <a:rPr sz="3200" spc="-5" dirty="0" err="1">
                <a:latin typeface="Arial"/>
                <a:cs typeface="Arial"/>
              </a:rPr>
              <a:t>F</a:t>
            </a:r>
            <a:r>
              <a:rPr sz="3200" spc="-10" dirty="0" err="1">
                <a:latin typeface="Arial"/>
                <a:cs typeface="Arial"/>
              </a:rPr>
              <a:t>o</a:t>
            </a:r>
            <a:r>
              <a:rPr sz="3200" dirty="0" err="1">
                <a:latin typeface="Arial"/>
                <a:cs typeface="Arial"/>
              </a:rPr>
              <a:t>r</a:t>
            </a:r>
            <a:r>
              <a:rPr sz="3200" spc="-10" dirty="0" err="1">
                <a:latin typeface="Arial"/>
                <a:cs typeface="Arial"/>
              </a:rPr>
              <a:t>e</a:t>
            </a:r>
            <a:r>
              <a:rPr sz="3200" spc="-5" dirty="0" err="1">
                <a:latin typeface="Arial"/>
                <a:cs typeface="Arial"/>
              </a:rPr>
              <a:t>l</a:t>
            </a:r>
            <a:r>
              <a:rPr sz="3200" spc="-10" dirty="0" err="1">
                <a:latin typeface="Arial"/>
                <a:cs typeface="Arial"/>
              </a:rPr>
              <a:t>e</a:t>
            </a:r>
            <a:r>
              <a:rPr sz="3200" spc="5" dirty="0" err="1">
                <a:latin typeface="Arial"/>
                <a:cs typeface="Arial"/>
              </a:rPr>
              <a:t>s</a:t>
            </a:r>
            <a:r>
              <a:rPr sz="3200" spc="-10" dirty="0" err="1">
                <a:latin typeface="Arial"/>
                <a:cs typeface="Arial"/>
              </a:rPr>
              <a:t>n</a:t>
            </a:r>
            <a:r>
              <a:rPr sz="3200" spc="-5" dirty="0" err="1">
                <a:latin typeface="Arial"/>
                <a:cs typeface="Arial"/>
              </a:rPr>
              <a:t>i</a:t>
            </a:r>
            <a:r>
              <a:rPr sz="3200" spc="-10" dirty="0" err="1">
                <a:latin typeface="Arial"/>
                <a:cs typeface="Arial"/>
              </a:rPr>
              <a:t>n</a:t>
            </a:r>
            <a:r>
              <a:rPr sz="3200" dirty="0" err="1">
                <a:latin typeface="Arial"/>
                <a:cs typeface="Arial"/>
              </a:rPr>
              <a:t>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lang="nb-NO" sz="3200" dirty="0">
                <a:latin typeface="Arial"/>
                <a:cs typeface="Arial"/>
              </a:rPr>
              <a:t>4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63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719072" y="-1"/>
            <a:ext cx="10472927" cy="7049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!DOCTYPE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Count()</a:t>
            </a: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document.getElementById(</a:t>
            </a:r>
            <a:r>
              <a:rPr lang="nb-NO" sz="1800">
                <a:solidFill>
                  <a:srgbClr val="A31515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"value1"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).value++;</a:t>
            </a: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pPr marL="0" indent="0">
              <a:buNone/>
            </a:pP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nb-NO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font-size</a:t>
            </a:r>
            <a:r>
              <a:rPr lang="nb-NO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larger"&gt;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="text"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="value1"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="value1"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="1"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endParaRPr lang="en-US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="button"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="Count"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Count()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endParaRPr lang="en-US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nb-NO" sz="1800">
                <a:solidFill>
                  <a:srgbClr val="8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nb-NO" sz="18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18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397" y="293334"/>
            <a:ext cx="3752850" cy="2771775"/>
          </a:xfrm>
          <a:prstGeom prst="rect">
            <a:avLst/>
          </a:prstGeom>
        </p:spPr>
      </p:pic>
      <p:sp>
        <p:nvSpPr>
          <p:cNvPr id="4" name="TekstSylinder 3"/>
          <p:cNvSpPr txBox="1"/>
          <p:nvPr/>
        </p:nvSpPr>
        <p:spPr>
          <a:xfrm rot="5400000">
            <a:off x="-2167246" y="2738413"/>
            <a:ext cx="588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smtClean="0"/>
              <a:t>Count -  </a:t>
            </a:r>
            <a:r>
              <a:rPr lang="nb-NO" sz="3200" dirty="0"/>
              <a:t>Simplest Java </a:t>
            </a:r>
            <a:r>
              <a:rPr lang="nb-NO" sz="3200" dirty="0" err="1"/>
              <a:t>Example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4287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826" y="-1"/>
            <a:ext cx="12123173" cy="7049729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html&gt;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&lt;head&gt;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 b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style&gt;</a:t>
            </a:r>
            <a:r>
              <a:rPr lang="nb-NO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div,input {font-size:30px;} 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&lt;/style&gt;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&lt;title&gt;</a:t>
            </a:r>
            <a:r>
              <a:rPr lang="nb-NO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Simple Calculator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  <a:endParaRPr lang="nb-NO" sz="200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nb-NO" sz="2000" b="1">
                <a:solidFill>
                  <a:srgbClr val="000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addNumbers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nb-NO" sz="2000">
              <a:solidFill>
                <a:srgbClr val="000000"/>
              </a:solidFill>
              <a:highlight>
                <a:srgbClr val="F2F4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nb-NO" sz="2000" b="1">
                <a:solidFill>
                  <a:srgbClr val="000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document.getElementById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b-NO" sz="2000">
                <a:solidFill>
                  <a:srgbClr val="808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"x"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nb-NO" sz="2000">
              <a:solidFill>
                <a:srgbClr val="000000"/>
              </a:solidFill>
              <a:highlight>
                <a:srgbClr val="F2F4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nb-NO" sz="2000" b="1">
                <a:solidFill>
                  <a:srgbClr val="000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document.getElementById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b-NO" sz="2000">
                <a:solidFill>
                  <a:srgbClr val="808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"y"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nb-NO" sz="2000">
              <a:solidFill>
                <a:srgbClr val="000000"/>
              </a:solidFill>
              <a:highlight>
                <a:srgbClr val="F2F4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nb-NO" sz="2000" b="1">
                <a:solidFill>
                  <a:srgbClr val="000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sum 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document.getElementById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b-NO" sz="2000">
                <a:solidFill>
                  <a:srgbClr val="80808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"sum"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nb-NO" sz="2000">
              <a:solidFill>
                <a:srgbClr val="000000"/>
              </a:solidFill>
              <a:highlight>
                <a:srgbClr val="F2F4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               sum.value </a:t>
            </a:r>
            <a:r>
              <a:rPr lang="fr-FR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parseInt</a:t>
            </a:r>
            <a:r>
              <a:rPr lang="fr-FR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x.value</a:t>
            </a:r>
            <a:r>
              <a:rPr lang="fr-FR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parseInt</a:t>
            </a:r>
            <a:r>
              <a:rPr lang="fr-FR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y.value </a:t>
            </a:r>
            <a:r>
              <a:rPr lang="fr-FR" sz="2000" b="1" smtClean="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nb-NO" sz="2000" b="1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nb-NO" sz="2000">
              <a:solidFill>
                <a:srgbClr val="000000"/>
              </a:solidFill>
              <a:highlight>
                <a:srgbClr val="F2F4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00"/>
                </a:solidFill>
                <a:highlight>
                  <a:srgbClr val="F2F4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&lt;/head&gt;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&lt;body</a:t>
            </a:r>
            <a:r>
              <a:rPr lang="nb-NO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fr-FR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&lt;div</a:t>
            </a:r>
            <a:r>
              <a:rPr lang="fr-FR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fr-FR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fr-FR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"font-size:30px"</a:t>
            </a:r>
            <a:r>
              <a:rPr lang="fr-FR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fr-FR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Calculator</a:t>
            </a:r>
            <a:r>
              <a:rPr lang="fr-FR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  <a:endParaRPr lang="fr-FR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"x"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"10"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&lt;br/&gt;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"y"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"20"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&lt;br/&gt;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"sum"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&lt;br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nb-NO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en-US" sz="2000" b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"button"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"Add"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"Add Numbers"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b="1">
                <a:solidFill>
                  <a:srgbClr val="8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"addNumbers()"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  <a:endParaRPr lang="nb-NO" sz="2000" b="1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50000"/>
              </a:lnSpc>
              <a:spcBef>
                <a:spcPts val="1200"/>
              </a:spcBef>
              <a:buNone/>
            </a:pPr>
            <a:r>
              <a:rPr lang="nb-NO" sz="200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38" y="1749204"/>
            <a:ext cx="3566161" cy="3107150"/>
          </a:xfrm>
          <a:prstGeom prst="rect">
            <a:avLst/>
          </a:prstGeom>
        </p:spPr>
      </p:pic>
      <p:sp>
        <p:nvSpPr>
          <p:cNvPr id="4" name="TekstSylinder 3"/>
          <p:cNvSpPr txBox="1"/>
          <p:nvPr/>
        </p:nvSpPr>
        <p:spPr>
          <a:xfrm>
            <a:off x="7434072" y="228600"/>
            <a:ext cx="443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smtClean="0"/>
              <a:t>Sum </a:t>
            </a:r>
            <a:r>
              <a:rPr lang="nb-NO" sz="3600"/>
              <a:t>-</a:t>
            </a:r>
            <a:r>
              <a:rPr lang="nb-NO" sz="3600" smtClean="0"/>
              <a:t> legge </a:t>
            </a:r>
            <a:r>
              <a:rPr lang="nb-NO" sz="3600"/>
              <a:t>sammen to tall</a:t>
            </a:r>
          </a:p>
        </p:txBody>
      </p:sp>
    </p:spTree>
    <p:extLst>
      <p:ext uri="{BB962C8B-B14F-4D97-AF65-F5344CB8AC3E}">
        <p14:creationId xmlns:p14="http://schemas.microsoft.com/office/powerpoint/2010/main" val="135567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898" y="208251"/>
            <a:ext cx="10515600" cy="892058"/>
          </a:xfrm>
          <a:prstGeom prst="rect">
            <a:avLst/>
          </a:prstGeom>
        </p:spPr>
        <p:txBody>
          <a:bodyPr vert="horz" wrap="square" lIns="0" tIns="212871" rIns="0" bIns="0" rtlCol="0" anchor="ctr">
            <a:spAutoFit/>
          </a:bodyPr>
          <a:lstStyle/>
          <a:p>
            <a:pPr marL="1318895">
              <a:lnSpc>
                <a:spcPct val="100000"/>
              </a:lnSpc>
            </a:pPr>
            <a:r>
              <a:rPr lang="nb-NO" spc="-10"/>
              <a:t> document objektet</a:t>
            </a:r>
            <a:endParaRPr dirty="0"/>
          </a:p>
        </p:txBody>
      </p:sp>
      <p:sp>
        <p:nvSpPr>
          <p:cNvPr id="4" name="TekstSylinder 3"/>
          <p:cNvSpPr txBox="1"/>
          <p:nvPr/>
        </p:nvSpPr>
        <p:spPr>
          <a:xfrm>
            <a:off x="629730" y="1100309"/>
            <a:ext cx="105904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/>
            </a:r>
            <a:br>
              <a:rPr lang="nb-NO" sz="2800" dirty="0"/>
            </a:br>
            <a:r>
              <a:rPr lang="nb-NO" sz="2800" dirty="0"/>
              <a:t>Når et HTML-dokument er lest inn i en nettleser ligger det i </a:t>
            </a:r>
            <a:r>
              <a:rPr lang="nb-NO" sz="2800" b="1" dirty="0"/>
              <a:t>dokument</a:t>
            </a:r>
            <a:r>
              <a:rPr lang="nb-NO" sz="2800" dirty="0"/>
              <a:t> variabelen .</a:t>
            </a:r>
          </a:p>
          <a:p>
            <a:r>
              <a:rPr lang="nb-NO" sz="2800" dirty="0"/>
              <a:t/>
            </a:r>
            <a:br>
              <a:rPr lang="nb-NO" sz="2800" dirty="0"/>
            </a:br>
            <a:r>
              <a:rPr lang="nb-NO" sz="2800" dirty="0"/>
              <a:t>En kan hente ut / endre HTML objektet via </a:t>
            </a:r>
            <a:r>
              <a:rPr lang="nb-NO" sz="2800" b="1" dirty="0" err="1"/>
              <a:t>document</a:t>
            </a:r>
            <a:r>
              <a:rPr lang="nb-NO" sz="2800" dirty="0"/>
              <a:t>.</a:t>
            </a:r>
          </a:p>
          <a:p>
            <a:endParaRPr lang="nb-NO" sz="2800" dirty="0"/>
          </a:p>
          <a:p>
            <a:r>
              <a:rPr lang="nb-NO" sz="2800" dirty="0"/>
              <a:t>Eksempel – henter innhold av et element via id.</a:t>
            </a:r>
          </a:p>
          <a:p>
            <a:endParaRPr lang="nb-NO" sz="2800" dirty="0"/>
          </a:p>
          <a:p>
            <a:r>
              <a:rPr lang="nb-NO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nb-NO" sz="2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b-NO" sz="28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nb-NO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</a:t>
            </a:r>
            <a:r>
              <a:rPr lang="nb-NO" sz="28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nb-NO" sz="28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240090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9352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31850">
              <a:lnSpc>
                <a:spcPct val="100000"/>
              </a:lnSpc>
            </a:pPr>
            <a:r>
              <a:rPr dirty="0"/>
              <a:t>B</a:t>
            </a:r>
            <a:r>
              <a:rPr spc="-5" dirty="0"/>
              <a:t>ru</a:t>
            </a:r>
            <a:r>
              <a:rPr dirty="0"/>
              <a:t>k</a:t>
            </a:r>
            <a:r>
              <a:rPr spc="-10" dirty="0"/>
              <a:t> </a:t>
            </a:r>
            <a:r>
              <a:rPr spc="-5" dirty="0"/>
              <a:t>a</a:t>
            </a:r>
            <a:r>
              <a:rPr dirty="0"/>
              <a:t>v</a:t>
            </a:r>
            <a:r>
              <a:rPr spc="10" dirty="0"/>
              <a:t> </a:t>
            </a:r>
            <a:r>
              <a:rPr dirty="0"/>
              <a:t>H</a:t>
            </a:r>
            <a:r>
              <a:rPr spc="5" dirty="0"/>
              <a:t>i</a:t>
            </a:r>
            <a:r>
              <a:rPr dirty="0"/>
              <a:t>B's</a:t>
            </a:r>
            <a:r>
              <a:rPr spc="-25" dirty="0"/>
              <a:t> </a:t>
            </a:r>
            <a:r>
              <a:rPr dirty="0"/>
              <a:t>webt</a:t>
            </a:r>
            <a:r>
              <a:rPr spc="5" dirty="0"/>
              <a:t>j</a:t>
            </a:r>
            <a:r>
              <a:rPr dirty="0"/>
              <a:t>ener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28964" y="2176607"/>
            <a:ext cx="10515600" cy="235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5810" marR="523240" indent="-342900">
              <a:lnSpc>
                <a:spcPct val="100000"/>
              </a:lnSpc>
              <a:buFont typeface="Arial"/>
              <a:buChar char="•"/>
              <a:tabLst>
                <a:tab pos="765810" algn="l"/>
              </a:tabLst>
            </a:pPr>
            <a:r>
              <a:rPr spc="-5" dirty="0"/>
              <a:t>W</a:t>
            </a:r>
            <a:r>
              <a:rPr spc="-10" dirty="0"/>
              <a:t>eb</a:t>
            </a:r>
            <a:r>
              <a:rPr spc="5" dirty="0"/>
              <a:t>s</a:t>
            </a:r>
            <a:r>
              <a:rPr spc="-5" dirty="0"/>
              <a:t>i</a:t>
            </a:r>
            <a:r>
              <a:rPr spc="-10" dirty="0"/>
              <a:t>de</a:t>
            </a:r>
            <a:r>
              <a:rPr dirty="0"/>
              <a:t>r</a:t>
            </a:r>
            <a:r>
              <a:rPr spc="-15" dirty="0"/>
              <a:t> </a:t>
            </a:r>
            <a:r>
              <a:rPr spc="5" dirty="0"/>
              <a:t>k</a:t>
            </a:r>
            <a:r>
              <a:rPr spc="-10" dirty="0"/>
              <a:t>a</a:t>
            </a:r>
            <a:r>
              <a:rPr dirty="0"/>
              <a:t>n</a:t>
            </a:r>
            <a:r>
              <a:rPr spc="-20" dirty="0"/>
              <a:t> </a:t>
            </a:r>
            <a:r>
              <a:rPr spc="-5" dirty="0"/>
              <a:t>l</a:t>
            </a:r>
            <a:r>
              <a:rPr spc="-10" dirty="0"/>
              <a:t>egge</a:t>
            </a:r>
            <a:r>
              <a:rPr dirty="0"/>
              <a:t>s</a:t>
            </a:r>
            <a:r>
              <a:rPr spc="-10" dirty="0"/>
              <a:t> u</a:t>
            </a:r>
            <a:r>
              <a:rPr dirty="0"/>
              <a:t>t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å</a:t>
            </a:r>
            <a:r>
              <a:rPr spc="-10" dirty="0"/>
              <a:t> </a:t>
            </a:r>
            <a:r>
              <a:rPr spc="-5" dirty="0"/>
              <a:t>W</a:t>
            </a:r>
            <a:r>
              <a:rPr dirty="0"/>
              <a:t>: D</a:t>
            </a:r>
            <a:r>
              <a:rPr spc="-5" dirty="0"/>
              <a:t>i</a:t>
            </a:r>
            <a:r>
              <a:rPr spc="5" dirty="0"/>
              <a:t>ss</a:t>
            </a:r>
            <a:r>
              <a:rPr dirty="0"/>
              <a:t>e</a:t>
            </a:r>
            <a:r>
              <a:rPr spc="-20" dirty="0"/>
              <a:t> </a:t>
            </a:r>
            <a:r>
              <a:rPr spc="-10" dirty="0"/>
              <a:t>e</a:t>
            </a:r>
            <a:r>
              <a:rPr dirty="0"/>
              <a:t>r</a:t>
            </a:r>
            <a:r>
              <a:rPr spc="-15" dirty="0"/>
              <a:t> </a:t>
            </a:r>
            <a:r>
              <a:rPr spc="-10" dirty="0"/>
              <a:t>d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til</a:t>
            </a:r>
            <a:r>
              <a:rPr spc="-10" dirty="0"/>
              <a:t>g</a:t>
            </a:r>
            <a:r>
              <a:rPr spc="-5" dirty="0"/>
              <a:t>j</a:t>
            </a:r>
            <a:r>
              <a:rPr spc="-10" dirty="0"/>
              <a:t>enge</a:t>
            </a:r>
            <a:r>
              <a:rPr spc="-5" dirty="0"/>
              <a:t>li</a:t>
            </a:r>
            <a:r>
              <a:rPr dirty="0"/>
              <a:t>g </a:t>
            </a:r>
            <a:r>
              <a:rPr spc="-10" dirty="0"/>
              <a:t>p</a:t>
            </a:r>
            <a:r>
              <a:rPr dirty="0"/>
              <a:t>å</a:t>
            </a:r>
            <a:r>
              <a:rPr spc="-10" dirty="0"/>
              <a:t> 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r</a:t>
            </a:r>
            <a:r>
              <a:rPr spc="-10" dirty="0"/>
              <a:t>ne</a:t>
            </a:r>
            <a:r>
              <a:rPr spc="-5" dirty="0"/>
              <a:t>t</a:t>
            </a:r>
            <a:r>
              <a:rPr dirty="0"/>
              <a:t>t</a:t>
            </a:r>
          </a:p>
          <a:p>
            <a:pPr marL="765810" marR="68072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765810" algn="l"/>
              </a:tabLst>
            </a:pPr>
            <a:r>
              <a:rPr spc="-5" dirty="0"/>
              <a:t>W</a:t>
            </a:r>
            <a:r>
              <a:rPr dirty="0"/>
              <a:t>:</a:t>
            </a:r>
            <a:r>
              <a:rPr spc="-5" dirty="0"/>
              <a:t> </a:t>
            </a:r>
            <a:r>
              <a:rPr spc="5" dirty="0"/>
              <a:t>k</a:t>
            </a:r>
            <a:r>
              <a:rPr spc="-10" dirty="0"/>
              <a:t>a</a:t>
            </a:r>
            <a:r>
              <a:rPr dirty="0"/>
              <a:t>n</a:t>
            </a:r>
            <a:r>
              <a:rPr spc="-20" dirty="0"/>
              <a:t> </a:t>
            </a:r>
            <a:r>
              <a:rPr spc="-10" dirty="0"/>
              <a:t>nåe</a:t>
            </a:r>
            <a:r>
              <a:rPr dirty="0"/>
              <a:t>s</a:t>
            </a:r>
            <a:r>
              <a:rPr spc="-10" dirty="0"/>
              <a:t> </a:t>
            </a:r>
            <a:r>
              <a:rPr spc="5" dirty="0"/>
              <a:t>v</a:t>
            </a:r>
            <a:r>
              <a:rPr spc="-5" dirty="0"/>
              <a:t>i</a:t>
            </a:r>
            <a:r>
              <a:rPr dirty="0"/>
              <a:t>a</a:t>
            </a:r>
            <a:r>
              <a:rPr spc="-5" dirty="0"/>
              <a:t> l</a:t>
            </a:r>
            <a:r>
              <a:rPr spc="-10" dirty="0"/>
              <a:t>abma</a:t>
            </a:r>
            <a:r>
              <a:rPr spc="5" dirty="0"/>
              <a:t>sk</a:t>
            </a:r>
            <a:r>
              <a:rPr spc="-5" dirty="0"/>
              <a:t>i</a:t>
            </a:r>
            <a:r>
              <a:rPr spc="-10" dirty="0"/>
              <a:t>ne</a:t>
            </a:r>
            <a:r>
              <a:rPr dirty="0"/>
              <a:t>r</a:t>
            </a:r>
            <a:r>
              <a:rPr spc="-20" dirty="0"/>
              <a:t> </a:t>
            </a:r>
            <a:r>
              <a:rPr spc="-10" dirty="0"/>
              <a:t>e</a:t>
            </a:r>
            <a:r>
              <a:rPr spc="-5" dirty="0"/>
              <a:t>ll</a:t>
            </a:r>
            <a:r>
              <a:rPr spc="-10" dirty="0"/>
              <a:t>er </a:t>
            </a:r>
            <a:r>
              <a:rPr spc="-10"/>
              <a:t>h</a:t>
            </a:r>
            <a:r>
              <a:rPr spc="-5"/>
              <a:t>tt</a:t>
            </a:r>
            <a:r>
              <a:rPr spc="-10"/>
              <a:t>p</a:t>
            </a:r>
            <a:r>
              <a:rPr spc="5"/>
              <a:t>s</a:t>
            </a:r>
            <a:r>
              <a:rPr spc="-5"/>
              <a:t>://</a:t>
            </a:r>
            <a:r>
              <a:rPr lang="nb-NO" spc="-10"/>
              <a:t>itportalen</a:t>
            </a:r>
            <a:r>
              <a:rPr spc="-5"/>
              <a:t>.</a:t>
            </a:r>
            <a:r>
              <a:rPr spc="-10"/>
              <a:t>h</a:t>
            </a:r>
            <a:r>
              <a:rPr spc="-5"/>
              <a:t>i</a:t>
            </a:r>
            <a:r>
              <a:rPr spc="-10"/>
              <a:t>b</a:t>
            </a:r>
            <a:r>
              <a:rPr spc="-5"/>
              <a:t>.</a:t>
            </a:r>
            <a:r>
              <a:rPr spc="-10"/>
              <a:t>n</a:t>
            </a:r>
            <a:r>
              <a:t>o</a:t>
            </a:r>
            <a:endParaRPr dirty="0"/>
          </a:p>
          <a:p>
            <a:pPr marL="76581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765810" algn="l"/>
              </a:tabLst>
            </a:pPr>
            <a:r>
              <a:rPr spc="-5" dirty="0"/>
              <a:t>W</a:t>
            </a:r>
            <a:r>
              <a:rPr spc="-10" dirty="0"/>
              <a:t>eb</a:t>
            </a:r>
            <a:r>
              <a:rPr spc="5" dirty="0"/>
              <a:t>s</a:t>
            </a:r>
            <a:r>
              <a:rPr spc="-5" dirty="0"/>
              <a:t>i</a:t>
            </a:r>
            <a:r>
              <a:rPr spc="-10" dirty="0"/>
              <a:t>den</a:t>
            </a:r>
            <a:r>
              <a:rPr dirty="0"/>
              <a:t>e</a:t>
            </a:r>
            <a:r>
              <a:rPr spc="-20" dirty="0"/>
              <a:t> </a:t>
            </a:r>
            <a:r>
              <a:rPr spc="-10" dirty="0"/>
              <a:t>d</a:t>
            </a: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e</a:t>
            </a:r>
            <a:r>
              <a:rPr spc="-10" dirty="0"/>
              <a:t> </a:t>
            </a:r>
            <a:r>
              <a:rPr spc="5" dirty="0"/>
              <a:t>v</a:t>
            </a:r>
            <a:r>
              <a:rPr spc="-5" dirty="0"/>
              <a:t>i</a:t>
            </a:r>
            <a:r>
              <a:rPr dirty="0"/>
              <a:t>l</a:t>
            </a:r>
            <a:r>
              <a:rPr spc="-10" dirty="0"/>
              <a:t> d</a:t>
            </a:r>
            <a:r>
              <a:rPr dirty="0"/>
              <a:t>a</a:t>
            </a:r>
            <a:r>
              <a:rPr spc="-10" dirty="0"/>
              <a:t> </a:t>
            </a:r>
            <a:r>
              <a:rPr spc="5" dirty="0"/>
              <a:t>v</a:t>
            </a:r>
            <a:r>
              <a:rPr spc="-5" dirty="0"/>
              <a:t>æ</a:t>
            </a:r>
            <a:r>
              <a:rPr dirty="0"/>
              <a:t>re </a:t>
            </a:r>
            <a:r>
              <a:rPr spc="-5" dirty="0"/>
              <a:t>til</a:t>
            </a:r>
            <a:r>
              <a:rPr spc="-10" dirty="0"/>
              <a:t>g</a:t>
            </a:r>
            <a:r>
              <a:rPr spc="-5" dirty="0"/>
              <a:t>j</a:t>
            </a:r>
            <a:r>
              <a:rPr spc="-10" dirty="0"/>
              <a:t>enge</a:t>
            </a:r>
            <a:r>
              <a:rPr spc="-5" dirty="0"/>
              <a:t>li</a:t>
            </a:r>
            <a:r>
              <a:rPr dirty="0"/>
              <a:t>g </a:t>
            </a:r>
            <a:r>
              <a:rPr spc="-10" dirty="0"/>
              <a:t>på </a:t>
            </a:r>
            <a:r>
              <a:rPr spc="-10" dirty="0">
                <a:hlinkClick r:id="rId3"/>
              </a:rPr>
              <a:t>h</a:t>
            </a:r>
            <a:r>
              <a:rPr spc="-5" dirty="0">
                <a:hlinkClick r:id="rId3"/>
              </a:rPr>
              <a:t>ttp://</a:t>
            </a:r>
            <a:r>
              <a:rPr spc="-10" dirty="0">
                <a:hlinkClick r:id="rId3"/>
              </a:rPr>
              <a:t>home</a:t>
            </a:r>
            <a:r>
              <a:rPr spc="-5" dirty="0">
                <a:hlinkClick r:id="rId3"/>
              </a:rPr>
              <a:t>.</a:t>
            </a:r>
            <a:r>
              <a:rPr spc="-10" dirty="0">
                <a:hlinkClick r:id="rId3"/>
              </a:rPr>
              <a:t>h</a:t>
            </a:r>
            <a:r>
              <a:rPr spc="-5" dirty="0">
                <a:hlinkClick r:id="rId3"/>
              </a:rPr>
              <a:t>i</a:t>
            </a:r>
            <a:r>
              <a:rPr spc="-10" dirty="0">
                <a:hlinkClick r:id="rId3"/>
              </a:rPr>
              <a:t>b</a:t>
            </a:r>
            <a:r>
              <a:rPr spc="-5" dirty="0">
                <a:hlinkClick r:id="rId3"/>
              </a:rPr>
              <a:t>.</a:t>
            </a:r>
            <a:r>
              <a:rPr spc="-10" dirty="0">
                <a:hlinkClick r:id="rId3"/>
              </a:rPr>
              <a:t>no</a:t>
            </a:r>
            <a:r>
              <a:rPr spc="-5" dirty="0">
                <a:hlinkClick r:id="rId3"/>
              </a:rPr>
              <a:t>/</a:t>
            </a:r>
            <a:r>
              <a:rPr spc="5" dirty="0">
                <a:hlinkClick r:id="rId3"/>
              </a:rPr>
              <a:t>s</a:t>
            </a:r>
            <a:r>
              <a:rPr spc="-5" dirty="0">
                <a:hlinkClick r:id="rId3"/>
              </a:rPr>
              <a:t>t</a:t>
            </a:r>
            <a:r>
              <a:rPr spc="-10" dirty="0">
                <a:hlinkClick r:id="rId3"/>
              </a:rPr>
              <a:t>uden</a:t>
            </a:r>
            <a:r>
              <a:rPr spc="-5" dirty="0">
                <a:hlinkClick r:id="rId3"/>
              </a:rPr>
              <a:t>t</a:t>
            </a:r>
            <a:r>
              <a:rPr spc="-10" dirty="0">
                <a:hlinkClick r:id="rId3"/>
              </a:rPr>
              <a:t>e</a:t>
            </a:r>
            <a:r>
              <a:rPr dirty="0">
                <a:hlinkClick r:id="rId3"/>
              </a:rPr>
              <a:t>r</a:t>
            </a:r>
            <a:r>
              <a:rPr spc="-5" dirty="0">
                <a:hlinkClick r:id="rId3"/>
              </a:rPr>
              <a:t>/</a:t>
            </a:r>
            <a:r>
              <a:rPr spc="-10" dirty="0">
                <a:hlinkClick r:id="rId3"/>
              </a:rPr>
              <a:t>h000000</a:t>
            </a:r>
          </a:p>
        </p:txBody>
      </p:sp>
    </p:spTree>
    <p:extLst>
      <p:ext uri="{BB962C8B-B14F-4D97-AF65-F5344CB8AC3E}">
        <p14:creationId xmlns:p14="http://schemas.microsoft.com/office/powerpoint/2010/main" val="235571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927" y="252398"/>
            <a:ext cx="10515600" cy="786244"/>
          </a:xfrm>
          <a:prstGeom prst="rect">
            <a:avLst/>
          </a:prstGeom>
        </p:spPr>
        <p:txBody>
          <a:bodyPr vert="horz" wrap="square" lIns="0" tIns="108080" rIns="0" bIns="0" rtlCol="0" anchor="ctr">
            <a:spAutoFit/>
          </a:bodyPr>
          <a:lstStyle/>
          <a:p>
            <a:pPr marL="1915795">
              <a:lnSpc>
                <a:spcPct val="100000"/>
              </a:lnSpc>
            </a:pPr>
            <a:r>
              <a:rPr lang="nb-NO" b="1" spc="-5" dirty="0"/>
              <a:t>DEL 2 - </a:t>
            </a:r>
            <a:r>
              <a:rPr b="1" spc="-5" dirty="0"/>
              <a:t>I</a:t>
            </a:r>
            <a:r>
              <a:rPr b="1" spc="-35" dirty="0"/>
              <a:t>n</a:t>
            </a:r>
            <a:r>
              <a:rPr b="1" dirty="0"/>
              <a:t>t</a:t>
            </a:r>
            <a:r>
              <a:rPr b="1" spc="-95" dirty="0"/>
              <a:t>r</a:t>
            </a:r>
            <a:r>
              <a:rPr b="1" dirty="0"/>
              <a:t>o</a:t>
            </a:r>
            <a:r>
              <a:rPr b="1" spc="5" dirty="0"/>
              <a:t> </a:t>
            </a:r>
            <a:r>
              <a:rPr b="1" dirty="0"/>
              <a:t>t</a:t>
            </a:r>
            <a:r>
              <a:rPr b="1" spc="-5" dirty="0"/>
              <a:t>i</a:t>
            </a:r>
            <a:r>
              <a:rPr b="1" dirty="0"/>
              <a:t>l</a:t>
            </a:r>
            <a:r>
              <a:rPr b="1" spc="10" dirty="0"/>
              <a:t> </a:t>
            </a:r>
            <a:r>
              <a:rPr b="1" spc="-5" dirty="0"/>
              <a:t>X</a:t>
            </a:r>
            <a:r>
              <a:rPr b="1" dirty="0"/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304193"/>
            <a:ext cx="7800340" cy="505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3530">
              <a:lnSpc>
                <a:spcPct val="80000"/>
              </a:lnSpc>
            </a:pPr>
            <a:r>
              <a:rPr sz="2700" dirty="0">
                <a:latin typeface="Calibri"/>
                <a:cs typeface="Calibri"/>
              </a:rPr>
              <a:t>X</a:t>
            </a:r>
            <a:r>
              <a:rPr sz="2700" spc="-3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5" dirty="0">
                <a:latin typeface="Calibri"/>
                <a:cs typeface="Calibri"/>
              </a:rPr>
              <a:t>x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si</a:t>
            </a:r>
            <a:r>
              <a:rPr sz="2700" spc="-5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spc="-55" dirty="0">
                <a:latin typeface="Calibri"/>
                <a:cs typeface="Calibri"/>
              </a:rPr>
              <a:t>k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dirty="0">
                <a:latin typeface="Calibri"/>
                <a:cs typeface="Calibri"/>
              </a:rPr>
              <a:t>p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La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g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g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un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35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g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ut</a:t>
            </a:r>
            <a:r>
              <a:rPr sz="2700" spc="-1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5" dirty="0">
                <a:latin typeface="Calibri"/>
                <a:cs typeface="Calibri"/>
              </a:rPr>
              <a:t>db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spc="-105" dirty="0">
                <a:latin typeface="Calibri"/>
                <a:cs typeface="Calibri"/>
              </a:rPr>
              <a:t>k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gss</a:t>
            </a:r>
            <a:r>
              <a:rPr sz="2700" spc="-5" dirty="0">
                <a:latin typeface="Calibri"/>
                <a:cs typeface="Calibri"/>
              </a:rPr>
              <a:t>p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å</a:t>
            </a:r>
            <a:r>
              <a:rPr sz="2700" spc="-20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.</a:t>
            </a:r>
          </a:p>
          <a:p>
            <a:pPr>
              <a:spcBef>
                <a:spcPts val="3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379730">
              <a:lnSpc>
                <a:spcPct val="80000"/>
              </a:lnSpc>
            </a:pPr>
            <a:r>
              <a:rPr sz="2700" spc="-5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nd</a:t>
            </a:r>
            <a:r>
              <a:rPr sz="2700" dirty="0">
                <a:latin typeface="Calibri"/>
                <a:cs typeface="Calibri"/>
              </a:rPr>
              <a:t>le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om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G</a:t>
            </a:r>
            <a:r>
              <a:rPr sz="2700" spc="-25" dirty="0">
                <a:latin typeface="Calibri"/>
                <a:cs typeface="Calibri"/>
              </a:rPr>
              <a:t>U</a:t>
            </a:r>
            <a:r>
              <a:rPr sz="2700" spc="-10" dirty="0">
                <a:latin typeface="Calibri"/>
                <a:cs typeface="Calibri"/>
              </a:rPr>
              <a:t>I,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v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lle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–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X</a:t>
            </a:r>
            <a:r>
              <a:rPr sz="2700" spc="-3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nd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.</a:t>
            </a:r>
          </a:p>
          <a:p>
            <a:pPr>
              <a:spcBef>
                <a:spcPts val="3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165735">
              <a:lnSpc>
                <a:spcPct val="80000"/>
              </a:lnSpc>
            </a:pPr>
            <a:r>
              <a:rPr sz="2700" dirty="0">
                <a:latin typeface="Calibri"/>
                <a:cs typeface="Calibri"/>
              </a:rPr>
              <a:t>X</a:t>
            </a:r>
            <a:r>
              <a:rPr sz="2700" spc="-1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 err="1">
                <a:latin typeface="Calibri"/>
                <a:cs typeface="Calibri"/>
              </a:rPr>
              <a:t>er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lang="en-US" sz="2700" spc="-30" dirty="0">
                <a:latin typeface="Calibri"/>
                <a:cs typeface="Calibri"/>
              </a:rPr>
              <a:t>et format for </a:t>
            </a:r>
            <a:r>
              <a:rPr lang="en-US" sz="2700" spc="-30" dirty="0" err="1">
                <a:latin typeface="Calibri"/>
                <a:cs typeface="Calibri"/>
              </a:rPr>
              <a:t>deling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0" dirty="0" err="1">
                <a:latin typeface="Calibri"/>
                <a:cs typeface="Calibri"/>
              </a:rPr>
              <a:t>a</a:t>
            </a:r>
            <a:r>
              <a:rPr sz="2700" spc="-15" dirty="0" err="1">
                <a:latin typeface="Calibri"/>
                <a:cs typeface="Calibri"/>
              </a:rPr>
              <a:t>v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25" dirty="0">
                <a:latin typeface="Calibri"/>
                <a:cs typeface="Calibri"/>
              </a:rPr>
              <a:t>æ</a:t>
            </a:r>
            <a:r>
              <a:rPr sz="2700" spc="-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li</a:t>
            </a:r>
            <a:r>
              <a:rPr sz="2700" spc="-15" dirty="0">
                <a:latin typeface="Calibri"/>
                <a:cs typeface="Calibri"/>
              </a:rPr>
              <a:t>g</a:t>
            </a:r>
            <a:r>
              <a:rPr sz="2700" spc="-10" dirty="0">
                <a:latin typeface="Calibri"/>
                <a:cs typeface="Calibri"/>
              </a:rPr>
              <a:t> o</a:t>
            </a:r>
            <a:r>
              <a:rPr sz="2700" spc="-35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30" dirty="0">
                <a:latin typeface="Calibri"/>
                <a:cs typeface="Calibri"/>
              </a:rPr>
              <a:t>n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rn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t.</a:t>
            </a:r>
            <a:endParaRPr sz="27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1111885">
              <a:lnSpc>
                <a:spcPct val="80000"/>
              </a:lnSpc>
            </a:pPr>
            <a:r>
              <a:rPr sz="2700" dirty="0">
                <a:latin typeface="Calibri"/>
                <a:cs typeface="Calibri"/>
              </a:rPr>
              <a:t>X</a:t>
            </a:r>
            <a:r>
              <a:rPr sz="2700" spc="-3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lang="en-US" sz="2700" spc="-5" dirty="0" err="1">
                <a:latin typeface="Calibri"/>
                <a:cs typeface="Calibri"/>
              </a:rPr>
              <a:t>er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spc="-20" dirty="0">
                <a:latin typeface="Calibri"/>
                <a:cs typeface="Calibri"/>
              </a:rPr>
              <a:t>tru</a:t>
            </a:r>
            <a:r>
              <a:rPr sz="2700" spc="-35" dirty="0">
                <a:latin typeface="Calibri"/>
                <a:cs typeface="Calibri"/>
              </a:rPr>
              <a:t>k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er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/ 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8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rk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k </a:t>
            </a:r>
            <a:r>
              <a:rPr sz="2700" spc="-25" dirty="0">
                <a:latin typeface="Calibri"/>
                <a:cs typeface="Calibri"/>
              </a:rPr>
              <a:t>må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.</a:t>
            </a:r>
          </a:p>
          <a:p>
            <a:pPr>
              <a:spcBef>
                <a:spcPts val="1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</a:pPr>
            <a:r>
              <a:rPr sz="2700" spc="-5" dirty="0">
                <a:latin typeface="Calibri"/>
                <a:cs typeface="Calibri"/>
              </a:rPr>
              <a:t>Sp</a:t>
            </a:r>
            <a:r>
              <a:rPr sz="2700" dirty="0">
                <a:latin typeface="Calibri"/>
                <a:cs typeface="Calibri"/>
              </a:rPr>
              <a:t>esifi</a:t>
            </a:r>
            <a:r>
              <a:rPr sz="2700" spc="-70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jo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en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v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X</a:t>
            </a:r>
            <a:r>
              <a:rPr sz="2700" spc="-30" dirty="0">
                <a:latin typeface="Calibri"/>
                <a:cs typeface="Calibri"/>
              </a:rPr>
              <a:t>M</a:t>
            </a:r>
            <a:r>
              <a:rPr sz="2700" spc="25" dirty="0">
                <a:latin typeface="Calibri"/>
                <a:cs typeface="Calibri"/>
              </a:rPr>
              <a:t>L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gis 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v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3</a:t>
            </a:r>
            <a:r>
              <a:rPr sz="2700" spc="-15" dirty="0">
                <a:latin typeface="Calibri"/>
                <a:cs typeface="Calibri"/>
              </a:rPr>
              <a:t>C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f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ts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m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5" dirty="0">
                <a:latin typeface="Calibri"/>
                <a:cs typeface="Calibri"/>
              </a:rPr>
              <a:t>p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å</a:t>
            </a:r>
            <a:r>
              <a:rPr sz="2700" spc="-15" dirty="0">
                <a:latin typeface="Calibri"/>
                <a:cs typeface="Calibri"/>
              </a:rPr>
              <a:t>k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nd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5" dirty="0">
                <a:latin typeface="Calibri"/>
                <a:cs typeface="Calibri"/>
              </a:rPr>
              <a:t>p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å</a:t>
            </a:r>
            <a:r>
              <a:rPr sz="2700" spc="-15" dirty="0">
                <a:latin typeface="Calibri"/>
                <a:cs typeface="Calibri"/>
              </a:rPr>
              <a:t>k </a:t>
            </a:r>
            <a:r>
              <a:rPr sz="2700" spc="-70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</a:t>
            </a:r>
            <a:r>
              <a:rPr sz="2700" spc="-4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fi</a:t>
            </a:r>
            <a:r>
              <a:rPr sz="2700" spc="-20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8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0173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02" y="199766"/>
            <a:ext cx="7668536" cy="892058"/>
          </a:xfrm>
          <a:prstGeom prst="rect">
            <a:avLst/>
          </a:prstGeom>
        </p:spPr>
        <p:txBody>
          <a:bodyPr vert="horz" wrap="square" lIns="0" tIns="212871" rIns="0" bIns="0" rtlCol="0" anchor="ctr">
            <a:spAutoFit/>
          </a:bodyPr>
          <a:lstStyle/>
          <a:p>
            <a:pPr marL="434975">
              <a:lnSpc>
                <a:spcPct val="100000"/>
              </a:lnSpc>
            </a:pPr>
            <a:r>
              <a:rPr dirty="0"/>
              <a:t>Opp</a:t>
            </a:r>
            <a:r>
              <a:rPr spc="-25" dirty="0"/>
              <a:t>b</a:t>
            </a:r>
            <a:r>
              <a:rPr spc="-65" dirty="0"/>
              <a:t>y</a:t>
            </a:r>
            <a:r>
              <a:rPr spc="35" dirty="0"/>
              <a:t>g</a:t>
            </a:r>
            <a:r>
              <a:rPr dirty="0"/>
              <a:t>g</a:t>
            </a:r>
            <a:r>
              <a:rPr spc="-5" dirty="0"/>
              <a:t>i</a:t>
            </a:r>
            <a:r>
              <a:rPr dirty="0"/>
              <a:t>ng </a:t>
            </a:r>
            <a:r>
              <a:rPr spc="-20" dirty="0"/>
              <a:t>e</a:t>
            </a:r>
            <a:r>
              <a:rPr dirty="0"/>
              <a:t>t</a:t>
            </a:r>
            <a:r>
              <a:rPr spc="-15" dirty="0"/>
              <a:t> </a:t>
            </a:r>
            <a:r>
              <a:rPr spc="-10" dirty="0"/>
              <a:t>X</a:t>
            </a:r>
            <a:r>
              <a:rPr dirty="0"/>
              <a:t>ML</a:t>
            </a:r>
            <a:r>
              <a:rPr spc="10" dirty="0"/>
              <a:t> </a:t>
            </a:r>
            <a:r>
              <a:rPr dirty="0"/>
              <a:t>d</a:t>
            </a:r>
            <a:r>
              <a:rPr spc="5" dirty="0"/>
              <a:t>o</a:t>
            </a:r>
            <a:r>
              <a:rPr spc="-60" dirty="0"/>
              <a:t>k</a:t>
            </a:r>
            <a:r>
              <a:rPr dirty="0"/>
              <a:t>u</a:t>
            </a:r>
            <a:r>
              <a:rPr spc="-5" dirty="0"/>
              <a:t>m</a:t>
            </a:r>
            <a:r>
              <a:rPr spc="5" dirty="0"/>
              <a:t>e</a:t>
            </a:r>
            <a:r>
              <a:rPr spc="-3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2072640" y="5340096"/>
            <a:ext cx="7237730" cy="356870"/>
          </a:xfrm>
          <a:custGeom>
            <a:avLst/>
            <a:gdLst/>
            <a:ahLst/>
            <a:cxnLst/>
            <a:rect l="l" t="t" r="r" b="b"/>
            <a:pathLst>
              <a:path w="7237730" h="356870">
                <a:moveTo>
                  <a:pt x="0" y="0"/>
                </a:moveTo>
                <a:lnTo>
                  <a:pt x="7237476" y="0"/>
                </a:lnTo>
                <a:lnTo>
                  <a:pt x="7237476" y="356615"/>
                </a:lnTo>
                <a:lnTo>
                  <a:pt x="0" y="3566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2640" y="5632703"/>
            <a:ext cx="1851660" cy="356870"/>
          </a:xfrm>
          <a:custGeom>
            <a:avLst/>
            <a:gdLst/>
            <a:ahLst/>
            <a:cxnLst/>
            <a:rect l="l" t="t" r="r" b="b"/>
            <a:pathLst>
              <a:path w="1851660" h="356870">
                <a:moveTo>
                  <a:pt x="0" y="0"/>
                </a:moveTo>
                <a:lnTo>
                  <a:pt x="1851660" y="0"/>
                </a:lnTo>
                <a:lnTo>
                  <a:pt x="1851660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173" y="2287096"/>
            <a:ext cx="6517131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bands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Planet X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Metal Jazz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bands</a:t>
            </a:r>
            <a:r>
              <a:rPr lang="nb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7665210" y="3189980"/>
            <a:ext cx="4355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560"/>
              </a:spcBef>
            </a:pPr>
            <a:r>
              <a:rPr lang="nb-NO" sz="1600" spc="-15">
                <a:solidFill>
                  <a:srgbClr val="00B050"/>
                </a:solidFill>
                <a:latin typeface="Consolas"/>
                <a:cs typeface="Consolas"/>
              </a:rPr>
              <a:t>De nest linjene er child elementer som igjen kan ha child elementer</a:t>
            </a:r>
            <a:endParaRPr lang="nb-NO" sz="1600">
              <a:solidFill>
                <a:srgbClr val="00B050"/>
              </a:solidFill>
              <a:latin typeface="Consolas"/>
              <a:cs typeface="Consolas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7767564" y="2179921"/>
            <a:ext cx="368249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2106295" algn="l"/>
                <a:tab pos="3572510" algn="l"/>
              </a:tabLst>
            </a:pP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De</a:t>
            </a:r>
            <a:r>
              <a:rPr sz="1600" spc="-2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sz="160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s</a:t>
            </a:r>
            <a:r>
              <a:rPr sz="1600" spc="-25">
                <a:solidFill>
                  <a:srgbClr val="00B050"/>
                </a:solidFill>
                <a:latin typeface="Consolas"/>
                <a:cs typeface="Consolas"/>
              </a:rPr>
              <a:t>t</a:t>
            </a:r>
            <a:r>
              <a:rPr sz="1600" spc="-2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j</a:t>
            </a:r>
            <a:r>
              <a:rPr sz="1600" spc="-25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2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lang="nb-NO"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d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f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ne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2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60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b="1" spc="-15" dirty="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600" b="1" spc="-30" dirty="0">
                <a:solidFill>
                  <a:srgbClr val="00B050"/>
                </a:solidFill>
                <a:latin typeface="Consolas"/>
                <a:cs typeface="Consolas"/>
              </a:rPr>
              <a:t>ot 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el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m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et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.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A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 c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h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i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m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te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b="1" spc="-15" dirty="0">
                <a:solidFill>
                  <a:srgbClr val="00B050"/>
                </a:solidFill>
                <a:latin typeface="Consolas"/>
                <a:cs typeface="Consolas"/>
              </a:rPr>
              <a:t>må 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li</a:t>
            </a:r>
            <a:r>
              <a:rPr sz="1600" spc="-15" dirty="0">
                <a:solidFill>
                  <a:srgbClr val="00B050"/>
                </a:solidFill>
                <a:latin typeface="Consolas"/>
                <a:cs typeface="Consolas"/>
              </a:rPr>
              <a:t>g</a:t>
            </a:r>
            <a:r>
              <a:rPr sz="1600" spc="-30" dirty="0">
                <a:solidFill>
                  <a:srgbClr val="00B050"/>
                </a:solidFill>
                <a:latin typeface="Consolas"/>
                <a:cs typeface="Consolas"/>
              </a:rPr>
              <a:t>g</a:t>
            </a:r>
            <a:r>
              <a:rPr sz="1600" spc="-20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u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nd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2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sz="160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d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sz="1600" spc="-30">
                <a:solidFill>
                  <a:srgbClr val="00B050"/>
                </a:solidFill>
                <a:latin typeface="Consolas"/>
                <a:cs typeface="Consolas"/>
              </a:rPr>
              <a:t>nn</a:t>
            </a:r>
            <a:r>
              <a:rPr sz="1600" spc="-15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endParaRPr sz="1600">
              <a:solidFill>
                <a:srgbClr val="00B050"/>
              </a:solidFill>
              <a:latin typeface="Consolas"/>
              <a:cs typeface="Consolas"/>
            </a:endParaRPr>
          </a:p>
        </p:txBody>
      </p:sp>
      <p:cxnSp>
        <p:nvCxnSpPr>
          <p:cNvPr id="9" name="Rett pil 8"/>
          <p:cNvCxnSpPr/>
          <p:nvPr/>
        </p:nvCxnSpPr>
        <p:spPr>
          <a:xfrm flipH="1">
            <a:off x="1929939" y="2683699"/>
            <a:ext cx="5735271" cy="16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H="1">
            <a:off x="6620257" y="932873"/>
            <a:ext cx="1212181" cy="135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7832438" y="438525"/>
            <a:ext cx="455027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560"/>
              </a:spcBef>
            </a:pP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Den</a:t>
            </a:r>
            <a:r>
              <a:rPr lang="nb-NO" sz="1600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f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ø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st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in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j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en</a:t>
            </a:r>
            <a:r>
              <a:rPr lang="nb-NO" sz="1600" spc="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XML d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k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la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ra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s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jo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n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en</a:t>
            </a:r>
            <a:r>
              <a:rPr lang="nb-NO" sz="1600" spc="2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sk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a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lang="nb-NO"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a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l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lt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id væ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r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m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d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.</a:t>
            </a:r>
            <a:r>
              <a:rPr lang="nb-NO" sz="1600" spc="10" dirty="0">
                <a:solidFill>
                  <a:srgbClr val="00B050"/>
                </a:solidFill>
                <a:latin typeface="Consolas"/>
                <a:cs typeface="Consolas"/>
              </a:rPr>
              <a:t> </a:t>
            </a:r>
            <a:endParaRPr lang="nb-NO" sz="1600" spc="-15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560"/>
              </a:spcBef>
            </a:pPr>
            <a:r>
              <a:rPr lang="nb-NO" sz="16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 = 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te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g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ns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e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t</a:t>
            </a:r>
            <a:r>
              <a:rPr lang="nb-NO" sz="1600" spc="-5" dirty="0">
                <a:solidFill>
                  <a:srgbClr val="00B050"/>
                </a:solidFill>
                <a:latin typeface="Consolas"/>
                <a:cs typeface="Consolas"/>
              </a:rPr>
              <a:t>te</a:t>
            </a:r>
            <a:r>
              <a:rPr lang="nb-NO" sz="1600" spc="-15" dirty="0">
                <a:solidFill>
                  <a:srgbClr val="00B050"/>
                </a:solidFill>
                <a:latin typeface="Consolas"/>
                <a:cs typeface="Consolas"/>
              </a:rPr>
              <a:t>t. (Du kan glemme dette i faget ING102.)</a:t>
            </a:r>
            <a:endParaRPr lang="nb-NO" sz="1600" dirty="0">
              <a:solidFill>
                <a:srgbClr val="00B050"/>
              </a:solidFill>
              <a:latin typeface="Consolas"/>
              <a:cs typeface="Consolas"/>
            </a:endParaRPr>
          </a:p>
        </p:txBody>
      </p:sp>
      <p:cxnSp>
        <p:nvCxnSpPr>
          <p:cNvPr id="16" name="Rett pil 15"/>
          <p:cNvCxnSpPr/>
          <p:nvPr/>
        </p:nvCxnSpPr>
        <p:spPr>
          <a:xfrm flipH="1" flipV="1">
            <a:off x="2069986" y="3161646"/>
            <a:ext cx="5595224" cy="16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 23"/>
          <p:cNvCxnSpPr>
            <a:stCxn id="6" idx="1"/>
          </p:cNvCxnSpPr>
          <p:nvPr/>
        </p:nvCxnSpPr>
        <p:spPr>
          <a:xfrm flipH="1">
            <a:off x="4797574" y="3482368"/>
            <a:ext cx="2867636" cy="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8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70369" y="339388"/>
            <a:ext cx="553998" cy="605226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/>
            <a:r>
              <a:rPr lang="nb-NO" sz="3600" spc="-10" dirty="0">
                <a:latin typeface="Calibri"/>
                <a:cs typeface="Calibri"/>
              </a:rPr>
              <a:t>EX1: </a:t>
            </a:r>
            <a:r>
              <a:rPr sz="3600" spc="-10" dirty="0">
                <a:latin typeface="Calibri"/>
                <a:cs typeface="Calibri"/>
              </a:rPr>
              <a:t>E</a:t>
            </a:r>
            <a:r>
              <a:rPr sz="3600" dirty="0">
                <a:latin typeface="Calibri"/>
                <a:cs typeface="Calibri"/>
              </a:rPr>
              <a:t>T </a:t>
            </a:r>
            <a:r>
              <a:rPr sz="3600" spc="-5" dirty="0">
                <a:latin typeface="Calibri"/>
                <a:cs typeface="Calibri"/>
              </a:rPr>
              <a:t>L</a:t>
            </a:r>
            <a:r>
              <a:rPr sz="3600" dirty="0">
                <a:latin typeface="Calibri"/>
                <a:cs typeface="Calibri"/>
              </a:rPr>
              <a:t>I</a:t>
            </a:r>
            <a:r>
              <a:rPr sz="3600" spc="-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X</a:t>
            </a:r>
            <a:r>
              <a:rPr sz="3600" spc="5" dirty="0">
                <a:latin typeface="Calibri"/>
                <a:cs typeface="Calibri"/>
              </a:rPr>
              <a:t>M</a:t>
            </a:r>
            <a:r>
              <a:rPr sz="3600" dirty="0">
                <a:latin typeface="Calibri"/>
                <a:cs typeface="Calibri"/>
              </a:rPr>
              <a:t>L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5" dirty="0">
                <a:latin typeface="Calibri"/>
                <a:cs typeface="Calibri"/>
              </a:rPr>
              <a:t>D</a:t>
            </a:r>
            <a:r>
              <a:rPr sz="3600" dirty="0">
                <a:latin typeface="Calibri"/>
                <a:cs typeface="Calibri"/>
              </a:rPr>
              <a:t>O</a:t>
            </a:r>
            <a:r>
              <a:rPr sz="3600" spc="-50" dirty="0">
                <a:latin typeface="Calibri"/>
                <a:cs typeface="Calibri"/>
              </a:rPr>
              <a:t>K</a:t>
            </a:r>
            <a:r>
              <a:rPr sz="3600" spc="-10" dirty="0">
                <a:latin typeface="Calibri"/>
                <a:cs typeface="Calibri"/>
              </a:rPr>
              <a:t>U</a:t>
            </a:r>
            <a:r>
              <a:rPr sz="3600" spc="5" dirty="0">
                <a:latin typeface="Calibri"/>
                <a:cs typeface="Calibri"/>
              </a:rPr>
              <a:t>M</a:t>
            </a:r>
            <a:r>
              <a:rPr sz="3600" spc="-10" dirty="0">
                <a:latin typeface="Calibri"/>
                <a:cs typeface="Calibri"/>
              </a:rPr>
              <a:t>E</a:t>
            </a:r>
            <a:r>
              <a:rPr sz="3600" spc="5" dirty="0">
                <a:latin typeface="Calibri"/>
                <a:cs typeface="Calibri"/>
              </a:rPr>
              <a:t>NT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2246671" y="-39329"/>
            <a:ext cx="6858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bands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Planet X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Metal Jazz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Rush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 Metal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Geddy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Lee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Alex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Lifeson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Neal 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Peart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Vektor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Prog/Speed Metal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 Leaders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Prog/Jazz Metal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bands</a:t>
            </a:r>
            <a:r>
              <a:rPr lang="nb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63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1856013" y="1557027"/>
            <a:ext cx="8128907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353060" indent="-457200">
              <a:lnSpc>
                <a:spcPct val="100000"/>
              </a:lnSpc>
              <a:spcBef>
                <a:spcPts val="76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nb-NO" sz="2800" spc="5" dirty="0">
                <a:cs typeface="Calibri"/>
              </a:rPr>
              <a:t>X</a:t>
            </a:r>
            <a:r>
              <a:rPr lang="nb-NO" sz="2800" spc="-5" dirty="0">
                <a:cs typeface="Calibri"/>
              </a:rPr>
              <a:t>M</a:t>
            </a:r>
            <a:r>
              <a:rPr lang="nb-NO" sz="2800" dirty="0">
                <a:cs typeface="Calibri"/>
              </a:rPr>
              <a:t>L </a:t>
            </a:r>
            <a:r>
              <a:rPr lang="nb-NO" sz="2800" spc="-65" dirty="0">
                <a:cs typeface="Calibri"/>
              </a:rPr>
              <a:t>k</a:t>
            </a:r>
            <a:r>
              <a:rPr lang="nb-NO" sz="2800" dirty="0">
                <a:cs typeface="Calibri"/>
              </a:rPr>
              <a:t>an </a:t>
            </a:r>
            <a:r>
              <a:rPr lang="nb-NO" sz="2800" spc="-5" dirty="0">
                <a:cs typeface="Calibri"/>
              </a:rPr>
              <a:t>br</a:t>
            </a:r>
            <a:r>
              <a:rPr lang="nb-NO" sz="2800" spc="-10" dirty="0">
                <a:cs typeface="Calibri"/>
              </a:rPr>
              <a:t>u</a:t>
            </a:r>
            <a:r>
              <a:rPr lang="nb-NO" sz="2800" spc="-110" dirty="0">
                <a:cs typeface="Calibri"/>
              </a:rPr>
              <a:t>k</a:t>
            </a:r>
            <a:r>
              <a:rPr lang="nb-NO" sz="2800" dirty="0">
                <a:cs typeface="Calibri"/>
              </a:rPr>
              <a:t>es </a:t>
            </a:r>
            <a:r>
              <a:rPr lang="nb-NO" sz="2800" spc="-5" dirty="0">
                <a:cs typeface="Calibri"/>
              </a:rPr>
              <a:t>t</a:t>
            </a:r>
            <a:r>
              <a:rPr lang="nb-NO" sz="2800" spc="-10" dirty="0">
                <a:cs typeface="Calibri"/>
              </a:rPr>
              <a:t>i</a:t>
            </a:r>
            <a:r>
              <a:rPr lang="nb-NO" sz="2800" dirty="0">
                <a:cs typeface="Calibri"/>
              </a:rPr>
              <a:t>l</a:t>
            </a:r>
            <a:r>
              <a:rPr lang="nb-NO" sz="2800" spc="15" dirty="0">
                <a:cs typeface="Calibri"/>
              </a:rPr>
              <a:t> </a:t>
            </a:r>
            <a:r>
              <a:rPr lang="nb-NO" sz="2800" dirty="0">
                <a:cs typeface="Calibri"/>
              </a:rPr>
              <a:t>å</a:t>
            </a:r>
            <a:r>
              <a:rPr lang="nb-NO" sz="2800" spc="5" dirty="0">
                <a:cs typeface="Calibri"/>
              </a:rPr>
              <a:t> </a:t>
            </a:r>
            <a:r>
              <a:rPr lang="nb-NO" sz="2800" spc="-5" dirty="0">
                <a:cs typeface="Calibri"/>
              </a:rPr>
              <a:t>l</a:t>
            </a:r>
            <a:r>
              <a:rPr lang="nb-NO" sz="2800" dirty="0">
                <a:cs typeface="Calibri"/>
              </a:rPr>
              <a:t>e</a:t>
            </a:r>
            <a:r>
              <a:rPr lang="nb-NO" sz="2800" spc="-10" dirty="0">
                <a:cs typeface="Calibri"/>
              </a:rPr>
              <a:t>s</a:t>
            </a:r>
            <a:r>
              <a:rPr lang="nb-NO" sz="2800" dirty="0">
                <a:cs typeface="Calibri"/>
              </a:rPr>
              <a:t>e</a:t>
            </a:r>
            <a:r>
              <a:rPr lang="nb-NO" sz="2800" spc="-5" dirty="0">
                <a:cs typeface="Calibri"/>
              </a:rPr>
              <a:t> d</a:t>
            </a:r>
            <a:r>
              <a:rPr lang="nb-NO" sz="2800" spc="-25" dirty="0">
                <a:cs typeface="Calibri"/>
              </a:rPr>
              <a:t>a</a:t>
            </a:r>
            <a:r>
              <a:rPr lang="nb-NO" sz="2800" spc="-45" dirty="0">
                <a:cs typeface="Calibri"/>
              </a:rPr>
              <a:t>t</a:t>
            </a:r>
            <a:r>
              <a:rPr lang="nb-NO" sz="2800" dirty="0">
                <a:cs typeface="Calibri"/>
              </a:rPr>
              <a:t>a</a:t>
            </a:r>
            <a:r>
              <a:rPr lang="nb-NO" sz="2800" spc="5" dirty="0">
                <a:cs typeface="Calibri"/>
              </a:rPr>
              <a:t> </a:t>
            </a:r>
            <a:r>
              <a:rPr lang="nb-NO" sz="2800" spc="-10" dirty="0">
                <a:cs typeface="Calibri"/>
              </a:rPr>
              <a:t>in</a:t>
            </a:r>
            <a:r>
              <a:rPr lang="nb-NO" sz="2800" dirty="0">
                <a:cs typeface="Calibri"/>
              </a:rPr>
              <a:t>n</a:t>
            </a:r>
            <a:r>
              <a:rPr lang="nb-NO" sz="2800" spc="30" dirty="0">
                <a:cs typeface="Calibri"/>
              </a:rPr>
              <a:t> </a:t>
            </a:r>
            <a:r>
              <a:rPr lang="nb-NO" sz="2800" dirty="0">
                <a:cs typeface="Calibri"/>
              </a:rPr>
              <a:t>i</a:t>
            </a:r>
            <a:r>
              <a:rPr lang="nb-NO" sz="2800" spc="-5" dirty="0">
                <a:cs typeface="Calibri"/>
              </a:rPr>
              <a:t> HTML</a:t>
            </a:r>
            <a:r>
              <a:rPr lang="nb-NO" sz="2800" dirty="0">
                <a:cs typeface="Calibri"/>
              </a:rPr>
              <a:t>- </a:t>
            </a:r>
            <a:r>
              <a:rPr lang="nb-NO" sz="2800" spc="-5" dirty="0">
                <a:cs typeface="Calibri"/>
              </a:rPr>
              <a:t>d</a:t>
            </a:r>
            <a:r>
              <a:rPr lang="nb-NO" sz="2800" dirty="0">
                <a:cs typeface="Calibri"/>
              </a:rPr>
              <a:t>o</a:t>
            </a:r>
            <a:r>
              <a:rPr lang="nb-NO" sz="2800" spc="-45" dirty="0">
                <a:cs typeface="Calibri"/>
              </a:rPr>
              <a:t>k</a:t>
            </a:r>
            <a:r>
              <a:rPr lang="nb-NO" sz="2800" spc="-5" dirty="0">
                <a:cs typeface="Calibri"/>
              </a:rPr>
              <a:t>um</a:t>
            </a:r>
            <a:r>
              <a:rPr lang="nb-NO" sz="2800" dirty="0">
                <a:cs typeface="Calibri"/>
              </a:rPr>
              <a:t>e</a:t>
            </a:r>
            <a:r>
              <a:rPr lang="nb-NO" sz="2800" spc="-30" dirty="0">
                <a:cs typeface="Calibri"/>
              </a:rPr>
              <a:t>n</a:t>
            </a:r>
            <a:r>
              <a:rPr lang="nb-NO" sz="2800" spc="-45" dirty="0">
                <a:cs typeface="Calibri"/>
              </a:rPr>
              <a:t>t</a:t>
            </a:r>
            <a:r>
              <a:rPr lang="nb-NO" sz="2800" dirty="0">
                <a:cs typeface="Calibri"/>
              </a:rPr>
              <a:t>er</a:t>
            </a:r>
          </a:p>
          <a:p>
            <a:pPr marL="469900" marR="243840" indent="-4572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nb-NO" sz="2800" spc="5" dirty="0">
                <a:cs typeface="Calibri"/>
              </a:rPr>
              <a:t>X</a:t>
            </a:r>
            <a:r>
              <a:rPr lang="nb-NO" sz="2800" spc="-5" dirty="0">
                <a:cs typeface="Calibri"/>
              </a:rPr>
              <a:t>M</a:t>
            </a:r>
            <a:r>
              <a:rPr lang="nb-NO" sz="2800" dirty="0">
                <a:cs typeface="Calibri"/>
              </a:rPr>
              <a:t>L </a:t>
            </a:r>
            <a:r>
              <a:rPr lang="nb-NO" sz="2800" spc="-5" dirty="0">
                <a:cs typeface="Calibri"/>
              </a:rPr>
              <a:t>p</a:t>
            </a:r>
            <a:r>
              <a:rPr lang="nb-NO" sz="2800" dirty="0">
                <a:cs typeface="Calibri"/>
              </a:rPr>
              <a:t>a</a:t>
            </a:r>
            <a:r>
              <a:rPr lang="nb-NO" sz="2800" spc="-10" dirty="0">
                <a:cs typeface="Calibri"/>
              </a:rPr>
              <a:t>ss</a:t>
            </a:r>
            <a:r>
              <a:rPr lang="nb-NO" sz="2800" dirty="0">
                <a:cs typeface="Calibri"/>
              </a:rPr>
              <a:t>er</a:t>
            </a:r>
            <a:r>
              <a:rPr lang="nb-NO" sz="2800" spc="-10" dirty="0">
                <a:cs typeface="Calibri"/>
              </a:rPr>
              <a:t> </a:t>
            </a:r>
            <a:r>
              <a:rPr lang="nb-NO" sz="2800" spc="-25" dirty="0">
                <a:cs typeface="Calibri"/>
              </a:rPr>
              <a:t>g</a:t>
            </a:r>
            <a:r>
              <a:rPr lang="nb-NO" sz="2800" dirty="0">
                <a:cs typeface="Calibri"/>
              </a:rPr>
              <a:t>o</a:t>
            </a:r>
            <a:r>
              <a:rPr lang="nb-NO" sz="2800" spc="-5" dirty="0">
                <a:cs typeface="Calibri"/>
              </a:rPr>
              <a:t>d</a:t>
            </a:r>
            <a:r>
              <a:rPr lang="nb-NO" sz="2800" dirty="0">
                <a:cs typeface="Calibri"/>
              </a:rPr>
              <a:t>t</a:t>
            </a:r>
            <a:r>
              <a:rPr lang="nb-NO" sz="2800" spc="15" dirty="0">
                <a:cs typeface="Calibri"/>
              </a:rPr>
              <a:t> </a:t>
            </a:r>
            <a:r>
              <a:rPr lang="nb-NO" sz="2800" spc="-10" dirty="0">
                <a:cs typeface="Calibri"/>
              </a:rPr>
              <a:t>s</a:t>
            </a:r>
            <a:r>
              <a:rPr lang="nb-NO" sz="2800" dirty="0">
                <a:cs typeface="Calibri"/>
              </a:rPr>
              <a:t>a</a:t>
            </a:r>
            <a:r>
              <a:rPr lang="nb-NO" sz="2800" spc="-5" dirty="0">
                <a:cs typeface="Calibri"/>
              </a:rPr>
              <a:t>mm</a:t>
            </a:r>
            <a:r>
              <a:rPr lang="nb-NO" sz="2800" dirty="0">
                <a:cs typeface="Calibri"/>
              </a:rPr>
              <a:t>en </a:t>
            </a:r>
            <a:r>
              <a:rPr lang="nb-NO" sz="2800" spc="-5" dirty="0">
                <a:cs typeface="Calibri"/>
              </a:rPr>
              <a:t>m</a:t>
            </a:r>
            <a:r>
              <a:rPr lang="nb-NO" sz="2800" dirty="0">
                <a:cs typeface="Calibri"/>
              </a:rPr>
              <a:t>ed o</a:t>
            </a:r>
            <a:r>
              <a:rPr lang="nb-NO" sz="2800" spc="-5" dirty="0">
                <a:cs typeface="Calibri"/>
              </a:rPr>
              <a:t>b</a:t>
            </a:r>
            <a:r>
              <a:rPr lang="nb-NO" sz="2800" dirty="0">
                <a:cs typeface="Calibri"/>
              </a:rPr>
              <a:t>je</a:t>
            </a:r>
            <a:r>
              <a:rPr lang="nb-NO" sz="2800" spc="-20" dirty="0">
                <a:cs typeface="Calibri"/>
              </a:rPr>
              <a:t>k</a:t>
            </a:r>
            <a:r>
              <a:rPr lang="nb-NO" sz="2800" dirty="0">
                <a:cs typeface="Calibri"/>
              </a:rPr>
              <a:t>t</a:t>
            </a:r>
            <a:r>
              <a:rPr lang="nb-NO" sz="2800" spc="-10" dirty="0">
                <a:cs typeface="Calibri"/>
              </a:rPr>
              <a:t> t</a:t>
            </a:r>
            <a:r>
              <a:rPr lang="nb-NO" sz="2800" spc="-40" dirty="0">
                <a:cs typeface="Calibri"/>
              </a:rPr>
              <a:t>r</a:t>
            </a:r>
            <a:r>
              <a:rPr lang="nb-NO" sz="2800" dirty="0">
                <a:cs typeface="Calibri"/>
              </a:rPr>
              <a:t>e</a:t>
            </a:r>
            <a:r>
              <a:rPr lang="nb-NO" sz="2800" spc="-15" dirty="0">
                <a:cs typeface="Calibri"/>
              </a:rPr>
              <a:t> </a:t>
            </a:r>
            <a:r>
              <a:rPr lang="nb-NO" sz="2800" dirty="0">
                <a:cs typeface="Calibri"/>
              </a:rPr>
              <a:t>i </a:t>
            </a:r>
            <a:r>
              <a:rPr lang="nb-NO" sz="2800" spc="-5" dirty="0">
                <a:cs typeface="Calibri"/>
              </a:rPr>
              <a:t>p</a:t>
            </a:r>
            <a:r>
              <a:rPr lang="nb-NO" sz="2800" spc="-50" dirty="0">
                <a:cs typeface="Calibri"/>
              </a:rPr>
              <a:t>r</a:t>
            </a:r>
            <a:r>
              <a:rPr lang="nb-NO" sz="2800" dirty="0">
                <a:cs typeface="Calibri"/>
              </a:rPr>
              <a:t>og</a:t>
            </a:r>
            <a:r>
              <a:rPr lang="nb-NO" sz="2800" spc="-65" dirty="0">
                <a:cs typeface="Calibri"/>
              </a:rPr>
              <a:t>r</a:t>
            </a:r>
            <a:r>
              <a:rPr lang="nb-NO" sz="2800" dirty="0">
                <a:cs typeface="Calibri"/>
              </a:rPr>
              <a:t>a</a:t>
            </a:r>
            <a:r>
              <a:rPr lang="nb-NO" sz="2800" spc="-5" dirty="0">
                <a:cs typeface="Calibri"/>
              </a:rPr>
              <a:t>mm</a:t>
            </a:r>
            <a:r>
              <a:rPr lang="nb-NO" sz="2800" dirty="0">
                <a:cs typeface="Calibri"/>
              </a:rPr>
              <a:t>e</a:t>
            </a:r>
            <a:r>
              <a:rPr lang="nb-NO" sz="2800" spc="-5" dirty="0">
                <a:cs typeface="Calibri"/>
              </a:rPr>
              <a:t>rings</a:t>
            </a:r>
            <a:r>
              <a:rPr lang="nb-NO" sz="2800" spc="-10" dirty="0">
                <a:cs typeface="Calibri"/>
              </a:rPr>
              <a:t>s</a:t>
            </a:r>
            <a:r>
              <a:rPr lang="nb-NO" sz="2800" spc="-5" dirty="0">
                <a:cs typeface="Calibri"/>
              </a:rPr>
              <a:t>p</a:t>
            </a:r>
            <a:r>
              <a:rPr lang="nb-NO" sz="2800" spc="-65" dirty="0">
                <a:cs typeface="Calibri"/>
              </a:rPr>
              <a:t>r</a:t>
            </a:r>
            <a:r>
              <a:rPr lang="nb-NO" sz="2800" dirty="0">
                <a:cs typeface="Calibri"/>
              </a:rPr>
              <a:t>åk </a:t>
            </a:r>
            <a:r>
              <a:rPr lang="nb-NO" sz="2800" spc="-25" dirty="0">
                <a:cs typeface="Calibri"/>
              </a:rPr>
              <a:t>s</a:t>
            </a:r>
            <a:r>
              <a:rPr lang="nb-NO" sz="2800" dirty="0">
                <a:cs typeface="Calibri"/>
              </a:rPr>
              <a:t>om</a:t>
            </a:r>
            <a:r>
              <a:rPr lang="nb-NO" sz="2800" spc="-5" dirty="0">
                <a:cs typeface="Calibri"/>
              </a:rPr>
              <a:t> J</a:t>
            </a:r>
            <a:r>
              <a:rPr lang="nb-NO" sz="2800" spc="-50" dirty="0">
                <a:cs typeface="Calibri"/>
              </a:rPr>
              <a:t>a</a:t>
            </a:r>
            <a:r>
              <a:rPr lang="nb-NO" sz="2800" spc="-45" dirty="0">
                <a:cs typeface="Calibri"/>
              </a:rPr>
              <a:t>v</a:t>
            </a:r>
            <a:r>
              <a:rPr lang="nb-NO" sz="2800" dirty="0">
                <a:cs typeface="Calibri"/>
              </a:rPr>
              <a:t>a</a:t>
            </a:r>
            <a:r>
              <a:rPr lang="nb-NO" sz="2800" spc="-5" dirty="0">
                <a:cs typeface="Calibri"/>
              </a:rPr>
              <a:t> </a:t>
            </a:r>
            <a:r>
              <a:rPr lang="nb-NO" sz="2800" dirty="0">
                <a:cs typeface="Calibri"/>
              </a:rPr>
              <a:t>/</a:t>
            </a:r>
            <a:r>
              <a:rPr lang="nb-NO" sz="2800" spc="5" dirty="0">
                <a:cs typeface="Calibri"/>
              </a:rPr>
              <a:t> </a:t>
            </a:r>
            <a:r>
              <a:rPr lang="nb-NO" sz="2800" spc="-5" dirty="0">
                <a:cs typeface="Calibri"/>
              </a:rPr>
              <a:t>C</a:t>
            </a:r>
            <a:r>
              <a:rPr lang="nb-NO" sz="2800" spc="20" dirty="0">
                <a:cs typeface="Calibri"/>
              </a:rPr>
              <a:t>+</a:t>
            </a:r>
            <a:r>
              <a:rPr lang="nb-NO" sz="2800" dirty="0">
                <a:cs typeface="Calibri"/>
              </a:rPr>
              <a:t>+</a:t>
            </a:r>
            <a:r>
              <a:rPr lang="nb-NO" sz="2800" spc="20" dirty="0">
                <a:cs typeface="Calibri"/>
              </a:rPr>
              <a:t> </a:t>
            </a:r>
            <a:r>
              <a:rPr lang="nb-NO" sz="2800" dirty="0">
                <a:cs typeface="Calibri"/>
              </a:rPr>
              <a:t>/</a:t>
            </a:r>
            <a:r>
              <a:rPr lang="nb-NO" sz="2800" spc="-5" dirty="0">
                <a:cs typeface="Calibri"/>
              </a:rPr>
              <a:t> C#</a:t>
            </a:r>
            <a:endParaRPr lang="nb-NO" sz="2800" dirty="0">
              <a:cs typeface="Calibri"/>
            </a:endParaRP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1188320" y="217087"/>
            <a:ext cx="7763400" cy="904882"/>
          </a:xfrm>
          <a:prstGeom prst="rect">
            <a:avLst/>
          </a:prstGeom>
        </p:spPr>
        <p:txBody>
          <a:bodyPr vert="horz" wrap="square" lIns="0" tIns="225571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75640">
              <a:lnSpc>
                <a:spcPct val="100000"/>
              </a:lnSpc>
            </a:pPr>
            <a:r>
              <a:rPr lang="nb-NO" dirty="0"/>
              <a:t>H</a:t>
            </a:r>
            <a:r>
              <a:rPr lang="nb-NO" spc="-35" dirty="0"/>
              <a:t>v</a:t>
            </a:r>
            <a:r>
              <a:rPr lang="nb-NO" spc="5" dirty="0"/>
              <a:t>o</a:t>
            </a:r>
            <a:r>
              <a:rPr lang="nb-NO" spc="-80" dirty="0"/>
              <a:t>r</a:t>
            </a:r>
            <a:r>
              <a:rPr lang="nb-NO" dirty="0"/>
              <a:t>dan</a:t>
            </a:r>
            <a:r>
              <a:rPr lang="nb-NO" spc="-15" dirty="0"/>
              <a:t> </a:t>
            </a:r>
            <a:r>
              <a:rPr lang="nb-NO" dirty="0"/>
              <a:t>bru</a:t>
            </a:r>
            <a:r>
              <a:rPr lang="nb-NO" spc="-145" dirty="0"/>
              <a:t>k</a:t>
            </a:r>
            <a:r>
              <a:rPr lang="nb-NO" dirty="0"/>
              <a:t>e</a:t>
            </a:r>
            <a:r>
              <a:rPr lang="nb-NO" spc="-10" dirty="0"/>
              <a:t> X</a:t>
            </a:r>
            <a:r>
              <a:rPr lang="nb-NO" dirty="0"/>
              <a:t>ML</a:t>
            </a:r>
            <a:r>
              <a:rPr lang="nb-NO" spc="10" dirty="0"/>
              <a:t> 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05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1322614" y="1928528"/>
            <a:ext cx="86786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XML </a:t>
            </a:r>
            <a:r>
              <a:rPr lang="en-US" sz="2400" dirty="0" err="1">
                <a:effectLst/>
              </a:rPr>
              <a:t>er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designet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til</a:t>
            </a:r>
            <a:r>
              <a:rPr lang="en-US" sz="2400" dirty="0">
                <a:effectLst/>
              </a:rPr>
              <a:t> å </a:t>
            </a:r>
            <a:r>
              <a:rPr lang="en-US" sz="2400" dirty="0" err="1">
                <a:effectLst/>
              </a:rPr>
              <a:t>lagre</a:t>
            </a:r>
            <a:r>
              <a:rPr lang="en-US" sz="2400" dirty="0">
                <a:effectLst/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HTML / CSS </a:t>
            </a:r>
            <a:r>
              <a:rPr lang="en-US" sz="2400" dirty="0" err="1">
                <a:effectLst/>
              </a:rPr>
              <a:t>er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designet</a:t>
            </a:r>
            <a:r>
              <a:rPr lang="en-US" sz="2400" dirty="0">
                <a:effectLst/>
              </a:rPr>
              <a:t> for å vise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HTML handler om å vise </a:t>
            </a:r>
            <a:r>
              <a:rPr lang="en-US" sz="2400" dirty="0" err="1">
                <a:effectLst/>
              </a:rPr>
              <a:t>informasjon</a:t>
            </a:r>
            <a:r>
              <a:rPr lang="en-US" sz="2400" dirty="0">
                <a:effectLst/>
              </a:rPr>
              <a:t> XML </a:t>
            </a:r>
            <a:r>
              <a:rPr lang="en-US" sz="2400" dirty="0" err="1">
                <a:effectLst/>
              </a:rPr>
              <a:t>lagre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informasjon</a:t>
            </a:r>
            <a:endParaRPr lang="en-US" sz="24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XML ikke bruker forhåndsdefinerte tagger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HTML arbeider med definerte tagger som &lt;p&gt;, &lt;h1&gt;, &lt;</a:t>
            </a:r>
            <a:r>
              <a:rPr lang="nb-NO" sz="2400" dirty="0" err="1"/>
              <a:t>table</a:t>
            </a:r>
            <a:r>
              <a:rPr lang="nb-NO" sz="2400" dirty="0"/>
              <a:t>&gt;, etc.</a:t>
            </a:r>
          </a:p>
          <a:p>
            <a:endParaRPr lang="en-US" sz="2400" dirty="0">
              <a:effectLst/>
            </a:endParaRPr>
          </a:p>
        </p:txBody>
      </p:sp>
      <p:sp>
        <p:nvSpPr>
          <p:cNvPr id="3" name="TekstSylinder 2"/>
          <p:cNvSpPr txBox="1"/>
          <p:nvPr/>
        </p:nvSpPr>
        <p:spPr>
          <a:xfrm>
            <a:off x="1322614" y="849086"/>
            <a:ext cx="702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effectLst/>
              </a:rPr>
              <a:t>Forskjellen mellom XML og HTML</a:t>
            </a:r>
            <a:endParaRPr lang="nb-NO" sz="3200" b="1"/>
          </a:p>
        </p:txBody>
      </p:sp>
    </p:spTree>
    <p:extLst>
      <p:ext uri="{BB962C8B-B14F-4D97-AF65-F5344CB8AC3E}">
        <p14:creationId xmlns:p14="http://schemas.microsoft.com/office/powerpoint/2010/main" val="425868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/>
              <a:t>XMLHttpRequest objektet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Alle moderne nettlesere støtter </a:t>
            </a:r>
            <a:r>
              <a:rPr lang="nb-NO" dirty="0" err="1"/>
              <a:t>XMLHttpRequest</a:t>
            </a:r>
            <a:r>
              <a:rPr lang="nb-NO" dirty="0"/>
              <a:t>-objektet.</a:t>
            </a:r>
            <a:br>
              <a:rPr lang="nb-NO" dirty="0"/>
            </a:br>
            <a:r>
              <a:rPr lang="nb-NO" dirty="0"/>
              <a:t/>
            </a:r>
            <a:br>
              <a:rPr lang="nb-NO" dirty="0"/>
            </a:br>
            <a:r>
              <a:rPr lang="nb-NO" dirty="0" err="1"/>
              <a:t>XMLHttpRequest</a:t>
            </a:r>
            <a:r>
              <a:rPr lang="nb-NO" dirty="0"/>
              <a:t>-objektet brukes til å utveksle data </a:t>
            </a:r>
            <a:r>
              <a:rPr lang="nb-NO"/>
              <a:t>med </a:t>
            </a:r>
            <a:r>
              <a:rPr lang="nb-NO" smtClean="0"/>
              <a:t>servere på ulike måter både synkront (her) og asynkront.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94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 – Eksempler med Javascript og XML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Javascript</a:t>
            </a:r>
          </a:p>
          <a:p>
            <a:r>
              <a:rPr lang="nb-NO" sz="3200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00159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89559" y="104937"/>
            <a:ext cx="7696476" cy="573244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nb-NO" sz="2300" spc="-15" dirty="0">
                <a:solidFill>
                  <a:srgbClr val="800000"/>
                </a:solidFill>
                <a:latin typeface="Consolas"/>
                <a:cs typeface="Consolas"/>
              </a:rPr>
              <a:t>script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Ge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XM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document</a:t>
            </a:r>
            <a:endParaRPr lang="nb-NO" sz="2300" dirty="0">
              <a:latin typeface="Consolas"/>
              <a:cs typeface="Consolas"/>
            </a:endParaRP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Connec</a:t>
            </a:r>
            <a:r>
              <a:rPr lang="nb-NO" sz="2300" spc="-15" dirty="0">
                <a:latin typeface="Consolas"/>
                <a:cs typeface="Consolas"/>
              </a:rPr>
              <a:t>t</a:t>
            </a:r>
            <a:r>
              <a:rPr lang="nb-NO" sz="2300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XMLHttpRequest</a:t>
            </a:r>
            <a:r>
              <a:rPr lang="nb-NO" sz="2300" spc="-15" dirty="0">
                <a:latin typeface="Consolas"/>
                <a:cs typeface="Consolas"/>
              </a:rPr>
              <a:t>(); 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 err="1">
                <a:latin typeface="Consolas"/>
                <a:cs typeface="Consolas"/>
              </a:rPr>
              <a:t>Connect.open</a:t>
            </a:r>
            <a:r>
              <a:rPr lang="nb-NO" sz="2300" spc="-15" dirty="0">
                <a:latin typeface="Consolas"/>
                <a:cs typeface="Consolas"/>
              </a:rPr>
              <a:t>(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"GET"</a:t>
            </a:r>
            <a:r>
              <a:rPr lang="nb-NO" sz="2300" spc="-15" dirty="0">
                <a:latin typeface="Consolas"/>
                <a:cs typeface="Consolas"/>
              </a:rPr>
              <a:t>,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"XMLFile1.xml"</a:t>
            </a:r>
            <a:r>
              <a:rPr lang="nb-NO" sz="2300" spc="-15" dirty="0">
                <a:latin typeface="Consolas"/>
                <a:cs typeface="Consolas"/>
              </a:rPr>
              <a:t>,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lang="nb-NO" sz="2300" spc="-15" dirty="0">
                <a:latin typeface="Consolas"/>
                <a:cs typeface="Consolas"/>
              </a:rPr>
              <a:t>); 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err="1">
                <a:latin typeface="Consolas"/>
                <a:cs typeface="Consolas"/>
              </a:rPr>
              <a:t>Connect.send</a:t>
            </a:r>
            <a:r>
              <a:rPr lang="nb-NO" sz="2300" spc="-15">
                <a:latin typeface="Consolas"/>
                <a:cs typeface="Consolas"/>
              </a:rPr>
              <a:t>(</a:t>
            </a:r>
            <a:r>
              <a:rPr lang="nb-NO" sz="2300" spc="-15">
                <a:solidFill>
                  <a:srgbClr val="0000FF"/>
                </a:solidFill>
                <a:latin typeface="Consolas"/>
                <a:cs typeface="Consolas"/>
              </a:rPr>
              <a:t>null</a:t>
            </a:r>
            <a:r>
              <a:rPr lang="nb-NO" sz="2300" spc="-15" smtClean="0">
                <a:latin typeface="Consolas"/>
                <a:cs typeface="Consolas"/>
              </a:rPr>
              <a:t>);</a:t>
            </a:r>
            <a:endParaRPr lang="nb-NO" sz="2300" spc="-15" dirty="0">
              <a:latin typeface="Consolas"/>
              <a:cs typeface="Consolas"/>
            </a:endParaRP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Plac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respons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XM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document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 var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latin typeface="Consolas"/>
                <a:cs typeface="Consolas"/>
              </a:rPr>
              <a:t>doc</a:t>
            </a:r>
            <a:r>
              <a:rPr lang="nb-NO" sz="2300" spc="-15" dirty="0" err="1">
                <a:latin typeface="Consolas"/>
                <a:cs typeface="Consolas"/>
              </a:rPr>
              <a:t>X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Connect.responseXML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e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docX.getElementsByTagName</a:t>
            </a:r>
            <a:r>
              <a:rPr lang="nb-NO" sz="2300" spc="-20" dirty="0">
                <a:latin typeface="Consolas"/>
                <a:cs typeface="Consolas"/>
              </a:rPr>
              <a:t>(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"member"</a:t>
            </a:r>
            <a:r>
              <a:rPr lang="nb-NO" sz="2300" spc="-10" dirty="0">
                <a:latin typeface="Consolas"/>
                <a:cs typeface="Consolas"/>
              </a:rPr>
              <a:t>);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ts val="2375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Ge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al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membe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element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an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writ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</a:p>
          <a:p>
            <a:pPr marL="1015365" indent="0">
              <a:lnSpc>
                <a:spcPts val="2375"/>
              </a:lnSpc>
              <a:buNone/>
            </a:pP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content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tag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(</a:t>
            </a:r>
            <a:r>
              <a:rPr lang="nb-NO" sz="2300" spc="-15" dirty="0">
                <a:latin typeface="Consolas"/>
                <a:cs typeface="Consolas"/>
              </a:rPr>
              <a:t>i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0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i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&lt;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0" dirty="0" err="1">
                <a:latin typeface="Consolas"/>
                <a:cs typeface="Consolas"/>
              </a:rPr>
              <a:t>e.length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r>
              <a:rPr lang="nb-NO" sz="2300" dirty="0"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i++</a:t>
            </a:r>
            <a:r>
              <a:rPr lang="nb-NO" sz="2300" spc="-15" dirty="0">
                <a:latin typeface="Consolas"/>
                <a:cs typeface="Consolas"/>
              </a:rPr>
              <a:t>)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{ </a:t>
            </a: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Consolas"/>
              </a:rPr>
              <a:t>     </a:t>
            </a:r>
            <a:r>
              <a:rPr lang="nb-NO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(e[i].</a:t>
            </a:r>
            <a:r>
              <a:rPr lang="nb-NO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textContent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b-NO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nb-NO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nb-NO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b-NO" sz="2300" dirty="0">
              <a:latin typeface="Consolas"/>
              <a:cs typeface="Consolas"/>
            </a:endParaRPr>
          </a:p>
          <a:p>
            <a:pPr marL="1630680" marR="5080" indent="0">
              <a:lnSpc>
                <a:spcPct val="100000"/>
              </a:lnSpc>
              <a:buNone/>
            </a:pP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latin typeface="Consolas"/>
                <a:cs typeface="Consolas"/>
              </a:rPr>
              <a:t>}</a:t>
            </a:r>
            <a:endParaRPr lang="nb-NO" sz="23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nb-NO" sz="2300" spc="-15" dirty="0">
                <a:solidFill>
                  <a:srgbClr val="800000"/>
                </a:solidFill>
                <a:latin typeface="Consolas"/>
                <a:cs typeface="Consolas"/>
              </a:rPr>
              <a:t>script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nb-NO" sz="23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lassholder for innho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344" y="4495369"/>
            <a:ext cx="2794647" cy="2405393"/>
          </a:xfrm>
          <a:prstGeom prst="rect">
            <a:avLst/>
          </a:prstGeom>
        </p:spPr>
      </p:pic>
      <p:sp>
        <p:nvSpPr>
          <p:cNvPr id="7" name="TekstSylinder 6"/>
          <p:cNvSpPr txBox="1"/>
          <p:nvPr/>
        </p:nvSpPr>
        <p:spPr>
          <a:xfrm>
            <a:off x="1995053" y="5847747"/>
            <a:ext cx="563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smtClean="0">
                <a:solidFill>
                  <a:srgbClr val="C00000"/>
                </a:solidFill>
              </a:rPr>
              <a:t>XmlRead1; </a:t>
            </a:r>
            <a:r>
              <a:rPr lang="nb-NO" sz="3200" b="1" dirty="0">
                <a:solidFill>
                  <a:srgbClr val="C00000"/>
                </a:solidFill>
              </a:rPr>
              <a:t>Lese inn XML fra fil</a:t>
            </a:r>
          </a:p>
        </p:txBody>
      </p:sp>
      <p:sp>
        <p:nvSpPr>
          <p:cNvPr id="8" name="Pil høyre 7"/>
          <p:cNvSpPr/>
          <p:nvPr/>
        </p:nvSpPr>
        <p:spPr>
          <a:xfrm rot="9650975">
            <a:off x="6698029" y="1209087"/>
            <a:ext cx="1856509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il høyre 10"/>
          <p:cNvSpPr/>
          <p:nvPr/>
        </p:nvSpPr>
        <p:spPr>
          <a:xfrm rot="1040652">
            <a:off x="6619005" y="4977368"/>
            <a:ext cx="1708192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/>
          <p:cNvSpPr txBox="1"/>
          <p:nvPr/>
        </p:nvSpPr>
        <p:spPr>
          <a:xfrm>
            <a:off x="8723745" y="257337"/>
            <a:ext cx="337995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Planet X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Derek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Sherinian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Virgil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Donatti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Tony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MacAlphine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Allan Holdsworth</a:t>
            </a: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9350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Document objektet i Java Script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mtClean="0"/>
              <a:t>Som nevnt er document variabelen er rett og slett selve HTML dokumentet. Ved å skrive </a:t>
            </a:r>
            <a:r>
              <a:rPr lang="nb-NO" b="1" smtClean="0">
                <a:solidFill>
                  <a:srgbClr val="FF0000"/>
                </a:solidFill>
              </a:rPr>
              <a:t>document.write(….    </a:t>
            </a:r>
            <a:r>
              <a:rPr lang="nb-NO" smtClean="0"/>
              <a:t>så skriver en direkte på det opplastede HTML documentet.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2617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89559" y="484633"/>
            <a:ext cx="7496696" cy="535275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nb-NO" sz="2300" spc="-15" dirty="0">
                <a:solidFill>
                  <a:srgbClr val="800000"/>
                </a:solidFill>
                <a:latin typeface="Consolas"/>
                <a:cs typeface="Consolas"/>
              </a:rPr>
              <a:t>script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Ge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XM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document</a:t>
            </a:r>
            <a:endParaRPr lang="nb-NO" sz="2300" dirty="0">
              <a:latin typeface="Consolas"/>
              <a:cs typeface="Consolas"/>
            </a:endParaRP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Connec</a:t>
            </a:r>
            <a:r>
              <a:rPr lang="nb-NO" sz="2300" spc="-15" dirty="0">
                <a:latin typeface="Consolas"/>
                <a:cs typeface="Consolas"/>
              </a:rPr>
              <a:t>t</a:t>
            </a:r>
            <a:r>
              <a:rPr lang="nb-NO" sz="2300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XMLHttpRequest</a:t>
            </a:r>
            <a:r>
              <a:rPr lang="nb-NO" sz="2300" spc="-15" dirty="0">
                <a:latin typeface="Consolas"/>
                <a:cs typeface="Consolas"/>
              </a:rPr>
              <a:t>(); 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 err="1">
                <a:latin typeface="Consolas"/>
                <a:cs typeface="Consolas"/>
              </a:rPr>
              <a:t>Connect.open</a:t>
            </a:r>
            <a:r>
              <a:rPr lang="nb-NO" sz="2300" spc="-15" dirty="0">
                <a:latin typeface="Consolas"/>
                <a:cs typeface="Consolas"/>
              </a:rPr>
              <a:t>(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"GET"</a:t>
            </a:r>
            <a:r>
              <a:rPr lang="nb-NO" sz="2300" spc="-15" dirty="0">
                <a:latin typeface="Consolas"/>
                <a:cs typeface="Consolas"/>
              </a:rPr>
              <a:t>,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"XMLFile1.xml"</a:t>
            </a:r>
            <a:r>
              <a:rPr lang="nb-NO" sz="2300" spc="-15" dirty="0">
                <a:latin typeface="Consolas"/>
                <a:cs typeface="Consolas"/>
              </a:rPr>
              <a:t>,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lang="nb-NO" sz="2300" spc="-15" dirty="0">
                <a:latin typeface="Consolas"/>
                <a:cs typeface="Consolas"/>
              </a:rPr>
              <a:t>); 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 err="1">
                <a:latin typeface="Consolas"/>
                <a:cs typeface="Consolas"/>
              </a:rPr>
              <a:t>Connect.send</a:t>
            </a:r>
            <a:r>
              <a:rPr lang="nb-NO" sz="2300" spc="-15" dirty="0">
                <a:latin typeface="Consolas"/>
                <a:cs typeface="Consolas"/>
              </a:rPr>
              <a:t>(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null</a:t>
            </a:r>
            <a:r>
              <a:rPr lang="nb-NO" sz="2300" spc="-15" dirty="0">
                <a:latin typeface="Consolas"/>
                <a:cs typeface="Consolas"/>
              </a:rPr>
              <a:t>)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Plac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respons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XM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document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</a:p>
          <a:p>
            <a:pPr marL="1015365" marR="31242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latin typeface="Consolas"/>
                <a:cs typeface="Consolas"/>
              </a:rPr>
              <a:t>doc</a:t>
            </a:r>
            <a:r>
              <a:rPr lang="nb-NO" sz="2300" spc="-15" dirty="0" err="1">
                <a:latin typeface="Consolas"/>
                <a:cs typeface="Consolas"/>
              </a:rPr>
              <a:t>X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Connect.responseXML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var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e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 err="1">
                <a:latin typeface="Consolas"/>
                <a:cs typeface="Consolas"/>
              </a:rPr>
              <a:t>docX.getElementsByTagName</a:t>
            </a:r>
            <a:r>
              <a:rPr lang="nb-NO" sz="2300" spc="-20" dirty="0">
                <a:latin typeface="Consolas"/>
                <a:cs typeface="Consolas"/>
              </a:rPr>
              <a:t>(</a:t>
            </a:r>
            <a:r>
              <a:rPr lang="nb-NO" sz="2300" spc="-15" dirty="0">
                <a:solidFill>
                  <a:srgbClr val="A31515"/>
                </a:solidFill>
                <a:latin typeface="Consolas"/>
                <a:cs typeface="Consolas"/>
              </a:rPr>
              <a:t>"member"</a:t>
            </a:r>
            <a:r>
              <a:rPr lang="nb-NO" sz="2300" spc="-10" dirty="0">
                <a:latin typeface="Consolas"/>
                <a:cs typeface="Consolas"/>
              </a:rPr>
              <a:t>);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ts val="2375"/>
              </a:lnSpc>
              <a:buNone/>
            </a:pP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Ge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al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membe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element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an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writ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</a:p>
          <a:p>
            <a:pPr marL="1015365" indent="0">
              <a:lnSpc>
                <a:spcPts val="2375"/>
              </a:lnSpc>
              <a:buNone/>
            </a:pP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content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lang="nb-NO" sz="23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 err="1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lang="nb-NO" sz="2300" spc="-15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nb-NO" sz="23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b-NO" sz="2300" spc="-15" dirty="0">
                <a:solidFill>
                  <a:srgbClr val="008000"/>
                </a:solidFill>
                <a:latin typeface="Consolas"/>
                <a:cs typeface="Consolas"/>
              </a:rPr>
              <a:t>tag</a:t>
            </a: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nb-NO" sz="23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(</a:t>
            </a:r>
            <a:r>
              <a:rPr lang="nb-NO" sz="2300" spc="-15" dirty="0">
                <a:latin typeface="Consolas"/>
                <a:cs typeface="Consolas"/>
              </a:rPr>
              <a:t>i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=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0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i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&lt;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0" dirty="0" err="1">
                <a:latin typeface="Consolas"/>
                <a:cs typeface="Consolas"/>
              </a:rPr>
              <a:t>e.length</a:t>
            </a:r>
            <a:r>
              <a:rPr lang="nb-NO" sz="2300" spc="-15" dirty="0">
                <a:latin typeface="Consolas"/>
                <a:cs typeface="Consolas"/>
              </a:rPr>
              <a:t>;</a:t>
            </a:r>
            <a:r>
              <a:rPr lang="nb-NO" sz="2300" dirty="0">
                <a:latin typeface="Consolas"/>
                <a:cs typeface="Consolas"/>
              </a:rPr>
              <a:t> </a:t>
            </a:r>
            <a:r>
              <a:rPr lang="nb-NO" sz="2300" spc="-10" dirty="0">
                <a:latin typeface="Consolas"/>
                <a:cs typeface="Consolas"/>
              </a:rPr>
              <a:t>i++</a:t>
            </a:r>
            <a:r>
              <a:rPr lang="nb-NO" sz="2300" spc="-15" dirty="0">
                <a:latin typeface="Consolas"/>
                <a:cs typeface="Consolas"/>
              </a:rPr>
              <a:t>)</a:t>
            </a:r>
            <a:r>
              <a:rPr lang="nb-NO" sz="2300" spc="5" dirty="0">
                <a:latin typeface="Consolas"/>
                <a:cs typeface="Consolas"/>
              </a:rPr>
              <a:t> </a:t>
            </a:r>
            <a:r>
              <a:rPr lang="nb-NO" sz="2300" spc="-15" dirty="0">
                <a:latin typeface="Consolas"/>
                <a:cs typeface="Consolas"/>
              </a:rPr>
              <a:t>{ </a:t>
            </a: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Consolas"/>
              </a:rPr>
              <a:t>     </a:t>
            </a:r>
            <a:r>
              <a:rPr lang="nb-NO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(e[i].</a:t>
            </a:r>
            <a:r>
              <a:rPr lang="nb-NO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textContent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b-NO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nb-NO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nb-NO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nb-NO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b-NO" sz="2300" dirty="0">
              <a:latin typeface="Consolas"/>
              <a:cs typeface="Consolas"/>
            </a:endParaRPr>
          </a:p>
          <a:p>
            <a:pPr marL="1630680" marR="5080" indent="0">
              <a:lnSpc>
                <a:spcPct val="100000"/>
              </a:lnSpc>
              <a:buNone/>
            </a:pPr>
            <a:endParaRPr lang="nb-NO" sz="2300" dirty="0">
              <a:latin typeface="Consolas"/>
              <a:cs typeface="Consolas"/>
            </a:endParaRPr>
          </a:p>
          <a:p>
            <a:pPr marL="1015365" indent="0">
              <a:lnSpc>
                <a:spcPct val="100000"/>
              </a:lnSpc>
              <a:buNone/>
            </a:pPr>
            <a:r>
              <a:rPr lang="nb-NO" sz="2300" spc="-15" dirty="0">
                <a:latin typeface="Consolas"/>
                <a:cs typeface="Consolas"/>
              </a:rPr>
              <a:t>}</a:t>
            </a:r>
            <a:endParaRPr lang="nb-NO" sz="23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nb-NO" sz="2300" spc="-15" dirty="0">
                <a:solidFill>
                  <a:srgbClr val="800000"/>
                </a:solidFill>
                <a:latin typeface="Consolas"/>
                <a:cs typeface="Consolas"/>
              </a:rPr>
              <a:t>script</a:t>
            </a:r>
            <a:r>
              <a:rPr lang="nb-NO" sz="2300" spc="-1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nb-NO" sz="23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1967893" y="5837383"/>
            <a:ext cx="441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smtClean="0">
                <a:solidFill>
                  <a:srgbClr val="C00000"/>
                </a:solidFill>
              </a:rPr>
              <a:t>XmlRead1</a:t>
            </a:r>
            <a:endParaRPr lang="nb-NO" sz="3200" b="1" dirty="0">
              <a:solidFill>
                <a:srgbClr val="C00000"/>
              </a:solidFill>
            </a:endParaRPr>
          </a:p>
        </p:txBody>
      </p:sp>
      <p:sp>
        <p:nvSpPr>
          <p:cNvPr id="10" name="TekstSylinder 9"/>
          <p:cNvSpPr txBox="1"/>
          <p:nvPr/>
        </p:nvSpPr>
        <p:spPr>
          <a:xfrm>
            <a:off x="7571232" y="343571"/>
            <a:ext cx="4251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1) Først må XML filen åpnes. Dette gjøres ved å </a:t>
            </a:r>
            <a:r>
              <a:rPr lang="nb-NO" dirty="0" err="1">
                <a:solidFill>
                  <a:srgbClr val="FF0000"/>
                </a:solidFill>
              </a:rPr>
              <a:t>open</a:t>
            </a:r>
            <a:r>
              <a:rPr lang="nb-NO" dirty="0">
                <a:solidFill>
                  <a:srgbClr val="FF0000"/>
                </a:solidFill>
              </a:rPr>
              <a:t>() kallet deretter lese filen (XMLFile1.xml) inn i Connect objektet via send()</a:t>
            </a:r>
          </a:p>
          <a:p>
            <a:endParaRPr lang="nb-NO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7571232" y="1820899"/>
            <a:ext cx="4471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solidFill>
                  <a:srgbClr val="002060"/>
                </a:solidFill>
              </a:rPr>
              <a:t>2) Deretter opprettes et (DOM) objekt (</a:t>
            </a:r>
            <a:r>
              <a:rPr lang="nb-NO" b="1" dirty="0" err="1">
                <a:solidFill>
                  <a:srgbClr val="002060"/>
                </a:solidFill>
              </a:rPr>
              <a:t>docX</a:t>
            </a:r>
            <a:r>
              <a:rPr lang="nb-NO" b="1" dirty="0">
                <a:solidFill>
                  <a:srgbClr val="002060"/>
                </a:solidFill>
              </a:rPr>
              <a:t>) som representerer XML treet.  Dette er bare et objekt som inneholder hele XML dokumentet</a:t>
            </a:r>
          </a:p>
          <a:p>
            <a:endParaRPr lang="nb-NO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7488936" y="3937199"/>
            <a:ext cx="45537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>
                <a:solidFill>
                  <a:srgbClr val="FF0000"/>
                </a:solidFill>
              </a:rPr>
              <a:t>Variabelen </a:t>
            </a:r>
            <a:r>
              <a:rPr lang="nb-NO" sz="2400" b="1">
                <a:solidFill>
                  <a:srgbClr val="002060"/>
                </a:solidFill>
              </a:rPr>
              <a:t>e</a:t>
            </a:r>
            <a:r>
              <a:rPr lang="nb-NO">
                <a:solidFill>
                  <a:srgbClr val="FF0000"/>
                </a:solidFill>
              </a:rPr>
              <a:t> innehoder en liste med NODER hvis verdi kan hentes ut. </a:t>
            </a:r>
          </a:p>
          <a:p>
            <a:endParaRPr lang="nb-NO">
              <a:solidFill>
                <a:srgbClr val="FF0000"/>
              </a:solidFill>
            </a:endParaRP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4880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smtClean="0"/>
              <a:t>TableEx1</a:t>
            </a:r>
            <a:endParaRPr lang="nb-NO" b="1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nb-NO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nb-NO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b-NO" b="1">
                <a:solidFill>
                  <a:srgbClr val="8000FF"/>
                </a:solidFill>
                <a:highlight>
                  <a:srgbClr val="FFFFFF"/>
                </a:highlight>
              </a:rPr>
              <a:t>"font-size:25px"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p&gt;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"Table example"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border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</a:rPr>
              <a:t>'1'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</a:rPr>
              <a:t>style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</a:rPr>
              <a:t>'color:red'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&lt;tr&gt;&lt;td&gt;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Per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400000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&lt;/td&gt;&lt;/tr&gt;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&lt;tr&gt;&lt;td&gt;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Ola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500000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&lt;/td&gt;&lt;/tr&gt;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tr&gt;&lt;td&gt;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Kari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&lt;/td&gt;&lt;td&gt;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700000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&lt;/td&gt;&lt;/tr&gt;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b-NO" b="1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table&gt;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201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55039" y="0"/>
            <a:ext cx="10118504" cy="1456975"/>
          </a:xfrm>
        </p:spPr>
        <p:txBody>
          <a:bodyPr>
            <a:normAutofit/>
          </a:bodyPr>
          <a:lstStyle/>
          <a:p>
            <a:r>
              <a:rPr lang="nb-NO" sz="3600" b="1" smtClean="0"/>
              <a:t>TableEx2: </a:t>
            </a:r>
            <a:r>
              <a:rPr lang="nb-NO" sz="3600" b="1"/>
              <a:t>Lage en tabell via </a:t>
            </a:r>
            <a:r>
              <a:rPr lang="nb-NO" sz="3600" b="1">
                <a:solidFill>
                  <a:srgbClr val="FF0000"/>
                </a:solidFill>
              </a:rPr>
              <a:t>document</a:t>
            </a:r>
            <a:r>
              <a:rPr lang="nb-NO" sz="3600" b="1"/>
              <a:t> </a:t>
            </a:r>
            <a:r>
              <a:rPr lang="nb-NO" sz="3600" b="1" smtClean="0"/>
              <a:t>objektet</a:t>
            </a:r>
            <a:endParaRPr lang="nb-NO" sz="3600" b="1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1352" y="1176950"/>
            <a:ext cx="11775441" cy="51733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head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&lt;script&gt;</a:t>
            </a:r>
            <a:endParaRPr lang="nb-NO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       </a:t>
            </a:r>
            <a:r>
              <a:rPr lang="nb-NO">
                <a:solidFill>
                  <a:srgbClr val="008000"/>
                </a:solidFill>
                <a:highlight>
                  <a:srgbClr val="F2F4FF"/>
                </a:highlight>
              </a:rPr>
              <a:t>// Simple Javascript code 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 smtClean="0">
                <a:solidFill>
                  <a:srgbClr val="000000"/>
                </a:solidFill>
                <a:highlight>
                  <a:srgbClr val="F2F4FF"/>
                </a:highlight>
              </a:rPr>
              <a:t>        document.write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"&lt;h1&gt;Table Example&lt;/h1&gt;"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)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       document.write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"&lt;table  border='1' style='color:red;font-size:35px</a:t>
            </a:r>
            <a:r>
              <a:rPr lang="nb-NO" smtClean="0">
                <a:solidFill>
                  <a:srgbClr val="808080"/>
                </a:solidFill>
                <a:highlight>
                  <a:srgbClr val="F2F4FF"/>
                </a:highlight>
              </a:rPr>
              <a:t>'&gt;"</a:t>
            </a:r>
            <a:r>
              <a:rPr lang="nb-NO" b="1" smtClean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nb-NO" smtClean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 smtClean="0">
                <a:solidFill>
                  <a:srgbClr val="000000"/>
                </a:solidFill>
                <a:highlight>
                  <a:srgbClr val="F2F4FF"/>
                </a:highlight>
              </a:rPr>
              <a:t>        document.writeln</a:t>
            </a:r>
            <a:r>
              <a:rPr lang="nb-NO" b="1" smtClean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 smtClean="0">
                <a:solidFill>
                  <a:srgbClr val="808080"/>
                </a:solidFill>
                <a:highlight>
                  <a:srgbClr val="F2F4FF"/>
                </a:highlight>
              </a:rPr>
              <a:t>"&lt;tr&gt;&lt;td&gt;Per&lt;/td&gt;&lt;td&gt;400000&lt;/td&gt;&lt;/tr&gt;"</a:t>
            </a:r>
            <a:r>
              <a:rPr lang="nb-NO" b="1" smtClean="0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nb-NO" smtClean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 smtClean="0">
                <a:solidFill>
                  <a:srgbClr val="000000"/>
                </a:solidFill>
                <a:highlight>
                  <a:srgbClr val="F2F4FF"/>
                </a:highlight>
              </a:rPr>
              <a:t>        </a:t>
            </a: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document.writeln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"&lt;tr&gt;&lt;td&gt;Ola&lt;/td&gt;&lt;td&gt;500000&lt;/td&gt;&lt;/tr&gt;"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       document.writeln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"&lt;tr&gt;&lt;td&gt;Kari&lt;/td&gt;&lt;td&gt;700000&lt;/td&gt;&lt;/tr&gt;"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);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       document.write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"&lt;/table&gt;"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)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&lt;/script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677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" y="-45600"/>
            <a:ext cx="5486400" cy="775442"/>
          </a:xfrm>
        </p:spPr>
        <p:txBody>
          <a:bodyPr>
            <a:normAutofit/>
          </a:bodyPr>
          <a:lstStyle/>
          <a:p>
            <a:r>
              <a:rPr lang="nb-NO" smtClean="0"/>
              <a:t>XmlRead2 </a:t>
            </a:r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401" y="145624"/>
            <a:ext cx="2808514" cy="3777649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196644" y="2034449"/>
            <a:ext cx="110219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b-NO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nb-NO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nb-NO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XML </a:t>
            </a:r>
            <a:r>
              <a:rPr lang="nb-NO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 = </a:t>
            </a:r>
            <a:r>
              <a:rPr lang="nb-NO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XMLHttpRequest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Connect.open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"GET"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"XMLFile1.xml"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Connect.send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Place the response in an XML document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docX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Connect.responseXML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the first &lt;name&gt; element content and display in &lt;h1&gt; style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document.writeln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"&lt;h1&gt;"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docX.getElementsByTagName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)[0].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textContent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"&lt;/h1&gt;"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all the member element contents and create a table dynamically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=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docX.getElementsByTagName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"member"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"&lt;table border='1' style='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color:blue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'&gt;"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</a:t>
            </a:r>
            <a:r>
              <a:rPr lang="nn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e.length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document.writeln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nb-NO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</a:t>
            </a:r>
            <a:r>
              <a:rPr lang="nb-NO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e[i].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textContent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"&lt;/</a:t>
            </a:r>
            <a:r>
              <a:rPr lang="nb-NO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nb-NO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document.write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"&lt;/</a:t>
            </a:r>
            <a:r>
              <a:rPr lang="nb-NO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nb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600" dirty="0"/>
          </a:p>
        </p:txBody>
      </p:sp>
      <p:sp>
        <p:nvSpPr>
          <p:cNvPr id="3" name="TekstSylinder 2"/>
          <p:cNvSpPr txBox="1"/>
          <p:nvPr/>
        </p:nvSpPr>
        <p:spPr>
          <a:xfrm>
            <a:off x="6111412" y="145624"/>
            <a:ext cx="279752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2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2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Planet X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Derek Sherinian</a:t>
            </a: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Virgil Donatti</a:t>
            </a: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Tony MacAlphine</a:t>
            </a: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Allan Holdsworth</a:t>
            </a: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nb-NO" sz="12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band</a:t>
            </a:r>
            <a:r>
              <a:rPr lang="nb-NO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nb-NO" sz="12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42474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DEL 1: Fra Wikipedia - Javascript</a:t>
            </a: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b="1" dirty="0"/>
              <a:t>JavaScript</a:t>
            </a:r>
            <a:r>
              <a:rPr lang="nb-NO" dirty="0"/>
              <a:t> er et </a:t>
            </a:r>
            <a:r>
              <a:rPr lang="nb-NO" dirty="0">
                <a:hlinkClick r:id="rId2" tooltip="Skriptspråk"/>
              </a:rPr>
              <a:t>skriptspråk</a:t>
            </a:r>
            <a:r>
              <a:rPr lang="nb-NO" dirty="0"/>
              <a:t> som er best kjent for å tilføre dynamiske elementer til </a:t>
            </a:r>
            <a:r>
              <a:rPr lang="nb-NO" dirty="0">
                <a:hlinkClick r:id="rId3" tooltip="Nettside"/>
              </a:rPr>
              <a:t>nettsider</a:t>
            </a:r>
            <a:r>
              <a:rPr lang="nb-NO" dirty="0"/>
              <a:t>. </a:t>
            </a:r>
          </a:p>
          <a:p>
            <a:r>
              <a:rPr lang="nb-NO" dirty="0"/>
              <a:t>Sammen med øvrig innhold på nettsiden (hovedsakelig </a:t>
            </a:r>
            <a:r>
              <a:rPr lang="nb-NO" dirty="0">
                <a:hlinkClick r:id="rId4" tooltip="HTML"/>
              </a:rPr>
              <a:t>HTML</a:t>
            </a:r>
            <a:r>
              <a:rPr lang="nb-NO" dirty="0"/>
              <a:t>) sendes det kode (innenfor  &lt;script&gt;), som kjøres lokalt i nettleseren, automatisk eller som reaksjon på brukervalg på siden – </a:t>
            </a:r>
            <a:r>
              <a:rPr lang="nb-NO" dirty="0" err="1"/>
              <a:t>f.eks</a:t>
            </a:r>
            <a:r>
              <a:rPr lang="nb-NO" dirty="0"/>
              <a:t> museklikk.</a:t>
            </a:r>
          </a:p>
          <a:p>
            <a:r>
              <a:rPr lang="nb-NO" dirty="0"/>
              <a:t>Vanlige bruksområder er å bytte ut, fjerne eller legge inn tekst avhengig av hvor på siden du klikker samt å lese inn </a:t>
            </a:r>
            <a:r>
              <a:rPr lang="nb-NO"/>
              <a:t>data</a:t>
            </a:r>
            <a:r>
              <a:rPr lang="nb-NO" smtClean="0"/>
              <a:t>.</a:t>
            </a:r>
          </a:p>
          <a:p>
            <a:endParaRPr lang="nb-NO"/>
          </a:p>
          <a:p>
            <a:pPr marL="0" indent="0">
              <a:buNone/>
            </a:pPr>
            <a:r>
              <a:rPr lang="nb-NO" b="1" smtClean="0">
                <a:solidFill>
                  <a:srgbClr val="FF0000"/>
                </a:solidFill>
              </a:rPr>
              <a:t>ENKELT FORTALT – JAVASCRIPT ER INSTRUKSJONER TIL NETTLESEREN</a:t>
            </a:r>
            <a:endParaRPr lang="nb-N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5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Script_Very_Simple </a:t>
            </a:r>
            <a:r>
              <a:rPr lang="nb-NO" smtClean="0"/>
              <a:t>- </a:t>
            </a:r>
            <a:r>
              <a:rPr lang="nb-NO" smtClean="0"/>
              <a:t>Enklest mulig eksempel - inline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b="1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nb-NO" sz="32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1" indent="0">
              <a:buNone/>
            </a:pPr>
            <a:r>
              <a:rPr lang="en-US" sz="3200" b="1">
                <a:solidFill>
                  <a:srgbClr val="0000FF"/>
                </a:solidFill>
                <a:highlight>
                  <a:srgbClr val="FFFFFF"/>
                </a:highlight>
              </a:rPr>
              <a:t>&lt;body</a:t>
            </a:r>
            <a:r>
              <a:rPr lang="en-US" sz="3200" b="1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>
                <a:solidFill>
                  <a:srgbClr val="FF0000"/>
                </a:solidFill>
                <a:highlight>
                  <a:srgbClr val="FFFFFF"/>
                </a:highlight>
              </a:rPr>
              <a:t>onmousedown</a:t>
            </a:r>
            <a:r>
              <a:rPr lang="en-US" sz="3200" b="1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3200" b="1">
                <a:solidFill>
                  <a:srgbClr val="8000FF"/>
                </a:solidFill>
                <a:highlight>
                  <a:srgbClr val="FFFFFF"/>
                </a:highlight>
              </a:rPr>
              <a:t>"alert('hello world')"</a:t>
            </a:r>
            <a:r>
              <a:rPr lang="en-US" sz="3200" b="1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32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1" indent="0">
              <a:buNone/>
            </a:pPr>
            <a:r>
              <a:rPr lang="nb-NO" sz="3200" b="1" smtClean="0">
                <a:solidFill>
                  <a:srgbClr val="0000FF"/>
                </a:solidFill>
                <a:highlight>
                  <a:srgbClr val="FFFFFF"/>
                </a:highlight>
              </a:rPr>
              <a:t>&lt;/body</a:t>
            </a:r>
            <a:r>
              <a:rPr lang="nb-NO" sz="3200" b="1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nb-NO" sz="3200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sz="3200" b="1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nb-NO" sz="3200" b="1"/>
          </a:p>
        </p:txBody>
      </p:sp>
    </p:spTree>
    <p:extLst>
      <p:ext uri="{BB962C8B-B14F-4D97-AF65-F5344CB8AC3E}">
        <p14:creationId xmlns:p14="http://schemas.microsoft.com/office/powerpoint/2010/main" val="74493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Litt om JavaScript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mtClean="0"/>
              <a:t>Javascript </a:t>
            </a:r>
            <a:r>
              <a:rPr lang="nb-NO" dirty="0"/>
              <a:t>er ikke typet språk. Ligner (naturligvis</a:t>
            </a:r>
            <a:r>
              <a:rPr lang="nb-NO"/>
              <a:t>) </a:t>
            </a:r>
            <a:r>
              <a:rPr lang="nb-NO" smtClean="0"/>
              <a:t>litt på Java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En </a:t>
            </a:r>
            <a:r>
              <a:rPr lang="nb-NO" dirty="0" err="1"/>
              <a:t>javascript</a:t>
            </a:r>
            <a:r>
              <a:rPr lang="nb-NO" dirty="0"/>
              <a:t> variabel </a:t>
            </a:r>
            <a:r>
              <a:rPr lang="nb-NO"/>
              <a:t>kan </a:t>
            </a:r>
            <a:r>
              <a:rPr lang="nb-NO" smtClean="0"/>
              <a:t>gis en verdi fra en hvilken </a:t>
            </a:r>
            <a:r>
              <a:rPr lang="nb-NO" dirty="0"/>
              <a:t>som helst datatype </a:t>
            </a:r>
            <a:r>
              <a:rPr lang="nb-NO"/>
              <a:t>. </a:t>
            </a:r>
            <a:r>
              <a:rPr lang="nb-NO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nb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xhttp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b-NO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XMLHttpRequest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1;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b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nb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"Hei på deg"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b-NO" sz="2000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Verdien type en variabel kan endre seg under utførelsen av et program og Javascript tar vare på den automatisk.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348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HTML </a:t>
            </a:r>
            <a:r>
              <a:rPr lang="nb-NO" b="1">
                <a:solidFill>
                  <a:srgbClr val="FF0000"/>
                </a:solidFill>
              </a:rPr>
              <a:t>&lt;script&gt; </a:t>
            </a:r>
            <a:r>
              <a:rPr lang="nb-NO"/>
              <a:t>taggen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Definisjon og bruk</a:t>
            </a:r>
          </a:p>
          <a:p>
            <a:pPr marL="0" indent="0">
              <a:buNone/>
            </a:pPr>
            <a:r>
              <a:rPr lang="nb-NO"/>
              <a:t/>
            </a:r>
            <a:br>
              <a:rPr lang="nb-NO"/>
            </a:br>
            <a:r>
              <a:rPr lang="nb-NO" b="1">
                <a:solidFill>
                  <a:srgbClr val="FF0000"/>
                </a:solidFill>
              </a:rPr>
              <a:t>&lt;Script&gt; </a:t>
            </a:r>
            <a:r>
              <a:rPr lang="nb-NO"/>
              <a:t>taggen brukes til å definere en klient-side script, for eksempel et Javascript.</a:t>
            </a:r>
            <a:br>
              <a:rPr lang="nb-NO"/>
            </a:br>
            <a:endParaRPr lang="nb-NO"/>
          </a:p>
          <a:p>
            <a:pPr marL="0" indent="0">
              <a:buNone/>
            </a:pPr>
            <a:r>
              <a:rPr lang="nb-NO" b="1">
                <a:solidFill>
                  <a:srgbClr val="FF0000"/>
                </a:solidFill>
              </a:rPr>
              <a:t>&lt;Script&gt; </a:t>
            </a:r>
            <a:r>
              <a:rPr lang="nb-NO"/>
              <a:t>elementet inneholder enten skript kode, eller den peker til en</a:t>
            </a:r>
          </a:p>
          <a:p>
            <a:pPr marL="0" indent="0">
              <a:buNone/>
            </a:pPr>
            <a:r>
              <a:rPr lang="nb-NO"/>
              <a:t> ekstern skriptfil gjennom src attributt.</a:t>
            </a:r>
            <a:endParaRPr lang="en-US"/>
          </a:p>
          <a:p>
            <a:pPr marL="0" indent="0"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065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8451"/>
          </a:xfrm>
        </p:spPr>
        <p:txBody>
          <a:bodyPr/>
          <a:lstStyle/>
          <a:p>
            <a:r>
              <a:rPr lang="nb-NO" smtClean="0"/>
              <a:t>Script_Simple Med </a:t>
            </a:r>
            <a:r>
              <a:rPr lang="nb-NO" b="1" smtClean="0">
                <a:solidFill>
                  <a:srgbClr val="FF0000"/>
                </a:solidFill>
              </a:rPr>
              <a:t>&lt;script&gt; </a:t>
            </a:r>
            <a:r>
              <a:rPr lang="nb-NO" smtClean="0"/>
              <a:t>taggen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113576"/>
            <a:ext cx="10515600" cy="5744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&lt;script&gt;</a:t>
            </a:r>
            <a:endParaRPr lang="nb-NO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nb-NO" b="1">
                <a:solidFill>
                  <a:srgbClr val="000080"/>
                </a:solidFill>
                <a:highlight>
                  <a:srgbClr val="F2F4FF"/>
                </a:highlight>
              </a:rPr>
              <a:t>function</a:t>
            </a: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 test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()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{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		alert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</a:rPr>
              <a:t>'hello world'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)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</a:rPr>
              <a:t>}</a:t>
            </a:r>
            <a:endParaRPr lang="nb-NO">
              <a:solidFill>
                <a:srgbClr val="000000"/>
              </a:solidFill>
              <a:highlight>
                <a:srgbClr val="F2F4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&lt;/script&gt;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nb-NO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b-NO">
                <a:solidFill>
                  <a:srgbClr val="FF0000"/>
                </a:solidFill>
                <a:highlight>
                  <a:srgbClr val="FFFFFF"/>
                </a:highlight>
              </a:rPr>
              <a:t>onmousedown</a:t>
            </a:r>
            <a:r>
              <a:rPr lang="nb-NO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nb-NO" b="1">
                <a:solidFill>
                  <a:srgbClr val="8000FF"/>
                </a:solidFill>
                <a:highlight>
                  <a:srgbClr val="FFFFFF"/>
                </a:highlight>
              </a:rPr>
              <a:t>"test</a:t>
            </a:r>
            <a:r>
              <a:rPr lang="nb-NO" b="1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h1&gt;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</a:rPr>
              <a:t>Press mouse down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&lt;/h1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nb-NO" b="1"/>
          </a:p>
        </p:txBody>
      </p:sp>
    </p:spTree>
    <p:extLst>
      <p:ext uri="{BB962C8B-B14F-4D97-AF65-F5344CB8AC3E}">
        <p14:creationId xmlns:p14="http://schemas.microsoft.com/office/powerpoint/2010/main" val="116919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HTML </a:t>
            </a:r>
            <a:r>
              <a:rPr lang="nb-NO" b="1" smtClean="0">
                <a:solidFill>
                  <a:srgbClr val="FF0000"/>
                </a:solidFill>
              </a:rPr>
              <a:t>&lt;INPUT&gt; </a:t>
            </a:r>
            <a:r>
              <a:rPr lang="nb-NO" smtClean="0"/>
              <a:t>elementet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mtClean="0"/>
              <a:t>Denne brukes for innlesing av informasjon.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 smtClean="0"/>
              <a:t>Svært nyttig også for å aktivere et java script.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401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17695"/>
            <a:ext cx="10515600" cy="69077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&lt;script&gt;</a:t>
            </a:r>
            <a:endParaRPr lang="nb-NO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 alert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"One"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nb-NO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 </a:t>
            </a: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 </a:t>
            </a:r>
            <a:r>
              <a:rPr lang="nb-NO" b="1">
                <a:solidFill>
                  <a:srgbClr val="000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function</a:t>
            </a: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Four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()</a:t>
            </a:r>
            <a:endParaRPr lang="nb-NO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 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{</a:t>
            </a: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alert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"Four"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);}</a:t>
            </a:r>
            <a:endParaRPr lang="nb-NO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&lt;/script&gt;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&lt;script&gt;</a:t>
            </a:r>
            <a:endParaRPr lang="nb-NO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alert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"Two"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nb-NO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&lt;h1&gt;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"Script Order Test"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</a:t>
            </a:r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&lt;script&gt;</a:t>
            </a:r>
            <a:endParaRPr lang="nb-NO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    alert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(</a:t>
            </a:r>
            <a:r>
              <a:rPr lang="nb-NO">
                <a:solidFill>
                  <a:srgbClr val="80808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"Three"</a:t>
            </a:r>
            <a:r>
              <a:rPr lang="nb-NO" b="1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);</a:t>
            </a:r>
            <a:endParaRPr lang="nb-NO">
              <a:solidFill>
                <a:srgbClr val="000000"/>
              </a:solidFill>
              <a:highlight>
                <a:srgbClr val="F2F4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00"/>
                </a:solidFill>
                <a:highlight>
                  <a:srgbClr val="F2F4FF"/>
                </a:highlight>
                <a:latin typeface="Courier New" panose="02070309020205020404" pitchFamily="49" charset="0"/>
              </a:rPr>
              <a:t>    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nb-NO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"Press Me"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onclick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"Four()"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nb-NO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350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32463</TotalTime>
  <Words>1540</Words>
  <Application>Microsoft Office PowerPoint</Application>
  <PresentationFormat>Widescreen</PresentationFormat>
  <Paragraphs>289</Paragraphs>
  <Slides>25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Times New Roman</vt:lpstr>
      <vt:lpstr>Office-tema</vt:lpstr>
      <vt:lpstr>PowerPoint-presentasjon</vt:lpstr>
      <vt:lpstr>AGENDA – Eksempler med Javascript og XML</vt:lpstr>
      <vt:lpstr>DEL 1: Fra Wikipedia - Javascript </vt:lpstr>
      <vt:lpstr>Script_Very_Simple - Enklest mulig eksempel - inline</vt:lpstr>
      <vt:lpstr>Litt om JavaScript</vt:lpstr>
      <vt:lpstr>HTML &lt;script&gt; taggen</vt:lpstr>
      <vt:lpstr>Script_Simple Med &lt;script&gt; taggen</vt:lpstr>
      <vt:lpstr>HTML &lt;INPUT&gt; elementet</vt:lpstr>
      <vt:lpstr>PowerPoint-presentasjon</vt:lpstr>
      <vt:lpstr>PowerPoint-presentasjon</vt:lpstr>
      <vt:lpstr>PowerPoint-presentasjon</vt:lpstr>
      <vt:lpstr> document objektet</vt:lpstr>
      <vt:lpstr>Bruk av HiB's webtjener</vt:lpstr>
      <vt:lpstr>DEL 2 - Intro til XML</vt:lpstr>
      <vt:lpstr>Oppbygging et XML dokument</vt:lpstr>
      <vt:lpstr>PowerPoint-presentasjon</vt:lpstr>
      <vt:lpstr>PowerPoint-presentasjon</vt:lpstr>
      <vt:lpstr>PowerPoint-presentasjon</vt:lpstr>
      <vt:lpstr>XMLHttpRequest objektet</vt:lpstr>
      <vt:lpstr>PowerPoint-presentasjon</vt:lpstr>
      <vt:lpstr>Document objektet i Java Script</vt:lpstr>
      <vt:lpstr>PowerPoint-presentasjon</vt:lpstr>
      <vt:lpstr>TableEx1</vt:lpstr>
      <vt:lpstr>TableEx2: Lage en tabell via document objektet</vt:lpstr>
      <vt:lpstr>XmlRead2 </vt:lpstr>
    </vt:vector>
  </TitlesOfParts>
  <Company>Hogskolen i Bergen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Richard Kjepso</dc:creator>
  <cp:lastModifiedBy>Richard Kjepso</cp:lastModifiedBy>
  <cp:revision>110</cp:revision>
  <dcterms:created xsi:type="dcterms:W3CDTF">2015-09-08T12:28:32Z</dcterms:created>
  <dcterms:modified xsi:type="dcterms:W3CDTF">2017-10-02T14:28:32Z</dcterms:modified>
</cp:coreProperties>
</file>