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0.xml" ContentType="application/vnd.openxmlformats-officedocument.drawingml.chart+xml"/>
  <Override PartName="/ppt/charts/chart9.xml" ContentType="application/vnd.openxmlformats-officedocument.drawingml.chart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charts/chart6.xml" ContentType="application/vnd.openxmlformats-officedocument.drawingml.chart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gzip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>10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26.8060634503655</c:v>
                </c:pt>
                <c:pt idx="1">
                  <c:v>19.5356993247959</c:v>
                </c:pt>
                <c:pt idx="2">
                  <c:v>15.900517262011</c:v>
                </c:pt>
                <c:pt idx="3">
                  <c:v>13.7194080243401</c:v>
                </c:pt>
                <c:pt idx="4">
                  <c:v>12.2653351992262</c:v>
                </c:pt>
                <c:pt idx="5">
                  <c:v>11.2267117527162</c:v>
                </c:pt>
                <c:pt idx="6">
                  <c:v>10.4477441678338</c:v>
                </c:pt>
                <c:pt idx="7">
                  <c:v>9.84188049070297</c:v>
                </c:pt>
                <c:pt idx="8">
                  <c:v>9.35718954899832</c:v>
                </c:pt>
                <c:pt idx="9">
                  <c:v>8.96062423305816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lz4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>10</c:v>
                </c:pt>
                <c:pt idx="9">
                  <c:v>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30.9831727407721</c:v>
                </c:pt>
                <c:pt idx="1">
                  <c:v>20.871998157337</c:v>
                </c:pt>
                <c:pt idx="2">
                  <c:v>15.8164108656195</c:v>
                </c:pt>
                <c:pt idx="3">
                  <c:v>12.783058490589</c:v>
                </c:pt>
                <c:pt idx="4">
                  <c:v>10.760823573902</c:v>
                </c:pt>
                <c:pt idx="5">
                  <c:v>9.31637006198269</c:v>
                </c:pt>
                <c:pt idx="6">
                  <c:v>8.23302992804322</c:v>
                </c:pt>
                <c:pt idx="7">
                  <c:v>7.3904320460903</c:v>
                </c:pt>
                <c:pt idx="8">
                  <c:v>6.71635374052796</c:v>
                </c:pt>
                <c:pt idx="9">
                  <c:v>6.16483512688605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lz4hc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ize val="7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>10</c:v>
                </c:pt>
                <c:pt idx="9">
                  <c:v>10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27.8580345929461</c:v>
                </c:pt>
                <c:pt idx="1">
                  <c:v>19.976191343943</c:v>
                </c:pt>
                <c:pt idx="2">
                  <c:v>16.0352697194415</c:v>
                </c:pt>
                <c:pt idx="3">
                  <c:v>13.6707167447406</c:v>
                </c:pt>
                <c:pt idx="4">
                  <c:v>12.0943480949399</c:v>
                </c:pt>
                <c:pt idx="5">
                  <c:v>10.9683704879395</c:v>
                </c:pt>
                <c:pt idx="6">
                  <c:v>10.1238872826892</c:v>
                </c:pt>
                <c:pt idx="7">
                  <c:v>9.4670670119389</c:v>
                </c:pt>
                <c:pt idx="8">
                  <c:v>8.94161079533869</c:v>
                </c:pt>
                <c:pt idx="9">
                  <c:v>8.5116920726658</c:v>
                </c:pt>
              </c:numCache>
            </c:numRef>
          </c:val>
        </c:ser>
        <c:marker val="1"/>
        <c:axId val="30531129"/>
        <c:axId val="63180604"/>
      </c:lineChart>
      <c:catAx>
        <c:axId val="3053112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MB/s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3180604"/>
        <c:crossesAt val="0"/>
        <c:auto val="1"/>
        <c:lblAlgn val="ctr"/>
        <c:lblOffset val="100"/>
      </c:catAx>
      <c:valAx>
        <c:axId val="6318060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531129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Average Compression Speed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45</c:v>
                </c:pt>
                <c:pt idx="1">
                  <c:v>487</c:v>
                </c:pt>
                <c:pt idx="2">
                  <c:v>46</c:v>
                </c:pt>
              </c:numCache>
            </c:numRef>
          </c:val>
        </c:ser>
        <c:gapWidth val="100"/>
        <c:axId val="74955069"/>
        <c:axId val="9540839"/>
      </c:barChart>
      <c:catAx>
        <c:axId val="7495506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540839"/>
        <c:crossesAt val="0"/>
        <c:auto val="1"/>
        <c:lblAlgn val="ctr"/>
        <c:lblOffset val="100"/>
      </c:catAx>
      <c:valAx>
        <c:axId val="954083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MB/s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4955069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Average Decompression Speed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C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186</c:v>
                </c:pt>
                <c:pt idx="1">
                  <c:v>651</c:v>
                </c:pt>
                <c:pt idx="2">
                  <c:v>651</c:v>
                </c:pt>
              </c:numCache>
            </c:numRef>
          </c:val>
        </c:ser>
        <c:gapWidth val="100"/>
        <c:axId val="32558624"/>
        <c:axId val="46752121"/>
      </c:barChart>
      <c:catAx>
        <c:axId val="325586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6752121"/>
        <c:crossesAt val="0"/>
        <c:auto val="1"/>
        <c:lblAlgn val="ctr"/>
        <c:lblOffset val="100"/>
      </c:catAx>
      <c:valAx>
        <c:axId val="4675212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MB/s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558624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Average Ratio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D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8.29791608331189</c:v>
                </c:pt>
                <c:pt idx="1">
                  <c:v>5.96655422288266</c:v>
                </c:pt>
                <c:pt idx="2">
                  <c:v>7.65415772722057</c:v>
                </c:pt>
              </c:numCache>
            </c:numRef>
          </c:val>
        </c:ser>
        <c:gapWidth val="100"/>
        <c:axId val="3643907"/>
        <c:axId val="20995499"/>
      </c:barChart>
      <c:catAx>
        <c:axId val="364390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0995499"/>
        <c:crossesAt val="0"/>
        <c:auto val="1"/>
        <c:lblAlgn val="ctr"/>
        <c:lblOffset val="100"/>
      </c:catAx>
      <c:valAx>
        <c:axId val="2099549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643907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Static asset load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size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0.43622184753418</c:v>
                </c:pt>
                <c:pt idx="1">
                  <c:v>0.606670475006103</c:v>
                </c:pt>
                <c:pt idx="2">
                  <c:v>0.472910594940186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decomp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gzip</c:v>
                </c:pt>
                <c:pt idx="1">
                  <c:v>lz4</c:v>
                </c:pt>
                <c:pt idx="2">
                  <c:v>lz4hc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0.973046313049973</c:v>
                </c:pt>
                <c:pt idx="1">
                  <c:v>0.278013232299992</c:v>
                </c:pt>
                <c:pt idx="2">
                  <c:v>0.278013232299992</c:v>
                </c:pt>
              </c:numCache>
            </c:numRef>
          </c:val>
        </c:ser>
        <c:gapWidth val="100"/>
        <c:axId val="39934180"/>
        <c:axId val="2613227"/>
      </c:barChart>
      <c:catAx>
        <c:axId val="399341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613227"/>
        <c:crossesAt val="0"/>
        <c:auto val="1"/>
        <c:lblAlgn val="ctr"/>
        <c:lblOffset val="100"/>
      </c:catAx>
      <c:valAx>
        <c:axId val="261322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seconds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9934180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70080" y="1638360"/>
            <a:ext cx="10464120" cy="330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LZ4 vs. gzip Part 2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270080" y="5029200"/>
            <a:ext cx="10464120" cy="112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Helvetica Light"/>
                <a:ea typeface="Helvetica Light"/>
              </a:rPr>
              <a:t>                      </a:t>
            </a:r>
            <a:r>
              <a:rPr lang="en-US" sz="3200">
                <a:latin typeface="Helvetica Light"/>
                <a:ea typeface="Helvetica Light"/>
              </a:rPr>
              <a:t>Fredrik Ingebrigtsen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Explanation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DEFLATE, how does it work?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LZ77, huffman, 32k sw, 2 h-trees each block.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(literal, distance, length) triples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Lz4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block format, fast decompression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Searching for matches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Hash chain, lazy matching, Morphing Match Chain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Applications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Network transfer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time not that relevant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Static asset load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OS kernels, video games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References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http://en.wikipedia.org/wiki/DEFLATE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http://www.gzip.org/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http://en.wikipedia.org/wiki/LZ4_(compression_algorithm)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000ff"/>
                </a:solidFill>
                <a:latin typeface="Helvetica Light"/>
                <a:ea typeface="Helvetica Light"/>
              </a:rPr>
              <a:t>https://code.google.com/p/lz4/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http://fastcompression.blogspot.in/2011/05/lz4-explained.html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http://en.wikipedia.org/wiki/Gzip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http://en.wikipedia.org/wiki/HTTP_compression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https://docs.google.com/document/d/1cl8N1bmkTdIpPLtnlzbBSFAdUeyNo5fwfHbHU7VRNWY/edit</a:t>
            </a:r>
            <a:r>
              <a:rPr lang="en-US" sz="2200">
                <a:solidFill>
                  <a:srgbClr val="0000ff"/>
                </a:solidFill>
                <a:latin typeface="Helvetica Light"/>
                <a:ea typeface="Helvetica Light"/>
              </a:rPr>
              <a:t> (LZ4 v1.4 Specification)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 u="sng">
                <a:solidFill>
                  <a:srgbClr val="0000ff"/>
                </a:solidFill>
                <a:latin typeface="Helvetica Light"/>
                <a:ea typeface="Helvetica Light"/>
              </a:rPr>
              <a:t>http://www.brutaldeluxe.fr/products/crossdevtools/lz4/index.html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Outline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Experiments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Network simulation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Why?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Discussion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Introduction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Comparing two fast lossless compression algorithms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DEFLATE, gzip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LZ4 a relatively new algorithm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Both algorithms part of LZ77-family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>
                <a:latin typeface="Helvetica Light"/>
                <a:ea typeface="Helvetica Light"/>
              </a:rPr>
              <a:t>Focus on documents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0">
                <a:latin typeface="Helvetica Light"/>
                <a:ea typeface="Helvetica Light"/>
              </a:rPr>
              <a:t>Experiments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JSON-documents of varying size 200~1MB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Compression, decompression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Compression ratio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600">
                <a:latin typeface="Helvetica Light"/>
              </a:rPr>
              <a:t>Intel i7 2.67GHz, 8GB RAM, Ubuntu 14.04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270080" y="1638360"/>
            <a:ext cx="10464120" cy="3301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TextShape 2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Compression speed (MB/s)</a:t>
            </a:r>
            <a:endParaRPr/>
          </a:p>
        </p:txBody>
      </p:sp>
      <p:graphicFrame>
        <p:nvGraphicFramePr>
          <p:cNvPr id="118" name=""/>
          <p:cNvGraphicFramePr/>
          <p:nvPr/>
        </p:nvGraphicFramePr>
        <p:xfrm>
          <a:off x="731520" y="2286000"/>
          <a:ext cx="11320200" cy="694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Decompression Speed (MB/s)</a:t>
            </a:r>
            <a:endParaRPr/>
          </a:p>
        </p:txBody>
      </p:sp>
      <p:graphicFrame>
        <p:nvGraphicFramePr>
          <p:cNvPr id="120" name=""/>
          <p:cNvGraphicFramePr/>
          <p:nvPr/>
        </p:nvGraphicFramePr>
        <p:xfrm>
          <a:off x="1371600" y="2377440"/>
          <a:ext cx="10424160" cy="6357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Compression Ratio</a:t>
            </a:r>
            <a:endParaRPr/>
          </a:p>
        </p:txBody>
      </p:sp>
      <p:graphicFrame>
        <p:nvGraphicFramePr>
          <p:cNvPr id="122" name=""/>
          <p:cNvGraphicFramePr/>
          <p:nvPr/>
        </p:nvGraphicFramePr>
        <p:xfrm>
          <a:off x="914400" y="2603160"/>
          <a:ext cx="10881360" cy="64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Static asset load</a:t>
            </a:r>
            <a:endParaRPr/>
          </a:p>
        </p:txBody>
      </p:sp>
      <p:graphicFrame>
        <p:nvGraphicFramePr>
          <p:cNvPr id="124" name=""/>
          <p:cNvGraphicFramePr/>
          <p:nvPr/>
        </p:nvGraphicFramePr>
        <p:xfrm>
          <a:off x="731520" y="2011680"/>
          <a:ext cx="11704320" cy="704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52560" y="444600"/>
            <a:ext cx="11099160" cy="21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Network simulation</a:t>
            </a:r>
            <a:endParaRPr/>
          </a:p>
        </p:txBody>
      </p:sp>
      <p:graphicFrame>
        <p:nvGraphicFramePr>
          <p:cNvPr id="126" name=""/>
          <p:cNvGraphicFramePr/>
          <p:nvPr/>
        </p:nvGraphicFramePr>
        <p:xfrm>
          <a:off x="1097280" y="2286000"/>
          <a:ext cx="10954440" cy="667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