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10.xml" ContentType="application/vnd.openxmlformats-officedocument.drawingml.chart+xml"/>
  <Override PartName="/ppt/charts/chart9.xml" ContentType="application/vnd.openxmlformats-officedocument.drawingml.chart+xml"/>
  <Override PartName="/ppt/charts/chart8.xml" ContentType="application/vnd.openxmlformats-officedocument.drawingml.chart+xml"/>
  <Override PartName="/ppt/charts/chart7.xml" ContentType="application/vnd.openxmlformats-officedocument.drawingml.chart+xml"/>
  <Override PartName="/ppt/charts/chart6.xml" ContentType="application/vnd.openxmlformats-officedocument.drawingml.chart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gzip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ize val="6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2"/>
                <c:pt idx="0">
                  <c:v>10</c:v>
                </c:pt>
                <c:pt idx="1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26.8060634503655</c:v>
                </c:pt>
                <c:pt idx="1">
                  <c:v>19.5356993247959</c:v>
                </c:pt>
                <c:pt idx="2">
                  <c:v>15.900517262011</c:v>
                </c:pt>
                <c:pt idx="3">
                  <c:v>13.7194080243401</c:v>
                </c:pt>
                <c:pt idx="4">
                  <c:v>12.2653351992262</c:v>
                </c:pt>
                <c:pt idx="5">
                  <c:v>11.2267117527162</c:v>
                </c:pt>
                <c:pt idx="6">
                  <c:v>10.4477441678338</c:v>
                </c:pt>
                <c:pt idx="7">
                  <c:v>9.84188049070297</c:v>
                </c:pt>
                <c:pt idx="8">
                  <c:v>9.35718954899832</c:v>
                </c:pt>
                <c:pt idx="9">
                  <c:v>8.96062423305816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lz4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ize val="6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2"/>
                <c:pt idx="0">
                  <c:v>10</c:v>
                </c:pt>
                <c:pt idx="1">
                  <c:v>10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30.9831727407721</c:v>
                </c:pt>
                <c:pt idx="1">
                  <c:v>20.871998157337</c:v>
                </c:pt>
                <c:pt idx="2">
                  <c:v>15.8164108656195</c:v>
                </c:pt>
                <c:pt idx="3">
                  <c:v>12.783058490589</c:v>
                </c:pt>
                <c:pt idx="4">
                  <c:v>10.760823573902</c:v>
                </c:pt>
                <c:pt idx="5">
                  <c:v>9.31637006198269</c:v>
                </c:pt>
                <c:pt idx="6">
                  <c:v>8.23302992804322</c:v>
                </c:pt>
                <c:pt idx="7">
                  <c:v>7.3904320460903</c:v>
                </c:pt>
                <c:pt idx="8">
                  <c:v>6.71635374052796</c:v>
                </c:pt>
                <c:pt idx="9">
                  <c:v>6.16483512688605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lz4hc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ize val="6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2"/>
                <c:pt idx="0">
                  <c:v>10</c:v>
                </c:pt>
                <c:pt idx="1">
                  <c:v>10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27.8580345929461</c:v>
                </c:pt>
                <c:pt idx="1">
                  <c:v>19.976191343943</c:v>
                </c:pt>
                <c:pt idx="2">
                  <c:v>16.0352697194415</c:v>
                </c:pt>
                <c:pt idx="3">
                  <c:v>13.6707167447406</c:v>
                </c:pt>
                <c:pt idx="4">
                  <c:v>12.0943480949399</c:v>
                </c:pt>
                <c:pt idx="5">
                  <c:v>10.9683704879395</c:v>
                </c:pt>
                <c:pt idx="6">
                  <c:v>10.1238872826892</c:v>
                </c:pt>
                <c:pt idx="7">
                  <c:v>9.4670670119389</c:v>
                </c:pt>
                <c:pt idx="8">
                  <c:v>8.94161079533869</c:v>
                </c:pt>
                <c:pt idx="9">
                  <c:v>8.5116920726658</c:v>
                </c:pt>
              </c:numCache>
            </c:numRef>
          </c:val>
        </c:ser>
        <c:marker val="1"/>
        <c:axId val="58257252"/>
        <c:axId val="64846786"/>
      </c:lineChart>
      <c:catAx>
        <c:axId val="582572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MB/s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64846786"/>
        <c:crosses val="autoZero"/>
        <c:auto val="1"/>
        <c:lblAlgn val="ctr"/>
        <c:lblOffset val="100"/>
      </c:catAx>
      <c:valAx>
        <c:axId val="64846786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58257252"/>
        <c:crossesAt val="0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Average Compression Speed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gzip</c:v>
                </c:pt>
                <c:pt idx="1">
                  <c:v>lz4</c:v>
                </c:pt>
                <c:pt idx="2">
                  <c:v>lz4hc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45</c:v>
                </c:pt>
                <c:pt idx="1">
                  <c:v>487</c:v>
                </c:pt>
                <c:pt idx="2">
                  <c:v>46</c:v>
                </c:pt>
              </c:numCache>
            </c:numRef>
          </c:val>
        </c:ser>
        <c:gapWidth val="100"/>
        <c:axId val="86076338"/>
        <c:axId val="33791168"/>
      </c:barChart>
      <c:catAx>
        <c:axId val="8607633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33791168"/>
        <c:crosses val="autoZero"/>
        <c:auto val="1"/>
        <c:lblAlgn val="ctr"/>
        <c:lblOffset val="100"/>
      </c:catAx>
      <c:valAx>
        <c:axId val="33791168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MB/s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86076338"/>
        <c:crossesAt val="0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Average Decompression Speed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 C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gzip</c:v>
                </c:pt>
                <c:pt idx="1">
                  <c:v>lz4</c:v>
                </c:pt>
                <c:pt idx="2">
                  <c:v>lz4hc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186</c:v>
                </c:pt>
                <c:pt idx="1">
                  <c:v>651</c:v>
                </c:pt>
                <c:pt idx="2">
                  <c:v>651</c:v>
                </c:pt>
              </c:numCache>
            </c:numRef>
          </c:val>
        </c:ser>
        <c:gapWidth val="100"/>
        <c:axId val="54568357"/>
        <c:axId val="84294852"/>
      </c:barChart>
      <c:catAx>
        <c:axId val="5456835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84294852"/>
        <c:crosses val="autoZero"/>
        <c:auto val="1"/>
        <c:lblAlgn val="ctr"/>
        <c:lblOffset val="100"/>
      </c:catAx>
      <c:valAx>
        <c:axId val="84294852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MB/s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54568357"/>
        <c:crossesAt val="0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Average Ratio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 D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gzip</c:v>
                </c:pt>
                <c:pt idx="1">
                  <c:v>lz4</c:v>
                </c:pt>
                <c:pt idx="2">
                  <c:v>lz4hc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8.29791608331189</c:v>
                </c:pt>
                <c:pt idx="1">
                  <c:v>5.96655422288266</c:v>
                </c:pt>
                <c:pt idx="2">
                  <c:v>7.65415772722057</c:v>
                </c:pt>
              </c:numCache>
            </c:numRef>
          </c:val>
        </c:ser>
        <c:gapWidth val="100"/>
        <c:axId val="52348004"/>
        <c:axId val="9615164"/>
      </c:barChart>
      <c:catAx>
        <c:axId val="523480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9615164"/>
        <c:crosses val="autoZero"/>
        <c:auto val="1"/>
        <c:lblAlgn val="ctr"/>
        <c:lblOffset val="100"/>
      </c:catAx>
      <c:valAx>
        <c:axId val="9615164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52348004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Static asset load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label 0</c:f>
              <c:strCache>
                <c:ptCount val="1"/>
                <c:pt idx="0">
                  <c:v>size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gzip</c:v>
                </c:pt>
                <c:pt idx="1">
                  <c:v>lz4</c:v>
                </c:pt>
                <c:pt idx="2">
                  <c:v>lz4hc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0.43622184753418</c:v>
                </c:pt>
                <c:pt idx="1">
                  <c:v>0.606670475006103</c:v>
                </c:pt>
                <c:pt idx="2">
                  <c:v>0.472910594940186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decomp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gzip</c:v>
                </c:pt>
                <c:pt idx="1">
                  <c:v>lz4</c:v>
                </c:pt>
                <c:pt idx="2">
                  <c:v>lz4hc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0.973046313049973</c:v>
                </c:pt>
                <c:pt idx="1">
                  <c:v>0.278013232299992</c:v>
                </c:pt>
                <c:pt idx="2">
                  <c:v>0.278013232299992</c:v>
                </c:pt>
              </c:numCache>
            </c:numRef>
          </c:val>
        </c:ser>
        <c:gapWidth val="100"/>
        <c:axId val="56144595"/>
        <c:axId val="14762891"/>
      </c:barChart>
      <c:catAx>
        <c:axId val="5614459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14762891"/>
        <c:crosses val="autoZero"/>
        <c:auto val="1"/>
        <c:lblAlgn val="ctr"/>
        <c:lblOffset val="100"/>
      </c:catAx>
      <c:valAx>
        <c:axId val="14762891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seconds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56144595"/>
        <c:crossesAt val="0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8800" cy="21585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8800" cy="6285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270080" y="1638360"/>
            <a:ext cx="10463760" cy="330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LZ4 vs. gzip Part 2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270080" y="5029200"/>
            <a:ext cx="10463760" cy="112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latin typeface="Helvetica Light"/>
                <a:ea typeface="Helvetica Light"/>
              </a:rPr>
              <a:t>                      </a:t>
            </a:r>
            <a:r>
              <a:rPr lang="en-US" sz="3200">
                <a:latin typeface="Helvetica Light"/>
                <a:ea typeface="Helvetica Light"/>
              </a:rPr>
              <a:t>Fredrik Ingebrigtsen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52560" y="444600"/>
            <a:ext cx="1109880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Explanation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952560" y="2603520"/>
            <a:ext cx="11098800" cy="628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DEFLATE, how does it work?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LZ77, huffman, 32k sw, 2 h-trees each block.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(literal, distance, length) triples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Lz4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block format, fast decompression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Searching for matches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Hash chain, lazy matching, Morphing Match Chain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52560" y="444600"/>
            <a:ext cx="1109880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Applications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952560" y="2603520"/>
            <a:ext cx="11098800" cy="628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Network transfer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time not that relevant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Static asset load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OS kernels, video games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952560" y="444600"/>
            <a:ext cx="11098800" cy="215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References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952560" y="2603520"/>
            <a:ext cx="11098800" cy="628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http://en.wikipedia.org/wiki/DEFLATE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http://www.gzip.org/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http://en.wikipedia.org/wiki/LZ4_(compression_algorithm)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000ff"/>
                </a:solidFill>
                <a:latin typeface="Helvetica Light"/>
                <a:ea typeface="Helvetica Light"/>
              </a:rPr>
              <a:t>https://code.google.com/p/lz4/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http://fastcompression.blogspot.in/2011/05/lz4-explained.html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http://en.wikipedia.org/wiki/Gzip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http://en.wikipedia.org/wiki/HTTP_compression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https://docs.google.com/document/d/1cl8N1bmkTdIpPLtnlzbBSFAdUeyNo5fwfHbHU7VRNWY/edit</a:t>
            </a:r>
            <a:r>
              <a:rPr lang="en-US" sz="2200">
                <a:solidFill>
                  <a:srgbClr val="0000ff"/>
                </a:solidFill>
                <a:latin typeface="Helvetica Light"/>
                <a:ea typeface="Helvetica Light"/>
              </a:rPr>
              <a:t> (LZ4 v1.4 Specification)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http://www.brutaldeluxe.fr/products/crossdevtools/lz4/index.html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952560" y="444600"/>
            <a:ext cx="1109880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52560" y="444600"/>
            <a:ext cx="11098800" cy="215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Outline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952560" y="2603520"/>
            <a:ext cx="11098800" cy="628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Introduction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Experiments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Why?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Final thoughts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52560" y="444600"/>
            <a:ext cx="11098800" cy="215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Introduction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952560" y="2603520"/>
            <a:ext cx="11098800" cy="628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Comparing two fast lossless compression algorithms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DEFLATE, gzip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LZ4 a relatively new algorithm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Both algorithms part of LZ77-family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52560" y="444600"/>
            <a:ext cx="11098800" cy="215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Experiments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952560" y="2603520"/>
            <a:ext cx="11098800" cy="628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latin typeface="Helvetica Light"/>
              </a:rPr>
              <a:t>JSON-documents of varying size 200~1MB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latin typeface="Helvetica Light"/>
              </a:rPr>
              <a:t>Lz4 HC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latin typeface="Helvetica Light"/>
              </a:rPr>
              <a:t>Compression, decompression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latin typeface="Helvetica Light"/>
              </a:rPr>
              <a:t>Compression ratio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latin typeface="Helvetica Light"/>
              </a:rPr>
              <a:t>Intel i7 2.67GHz, 8GB RAM, Ubuntu 14.04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270080" y="1638360"/>
            <a:ext cx="10463760" cy="330084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CustomShape 2"/>
          <p:cNvSpPr/>
          <p:nvPr/>
        </p:nvSpPr>
        <p:spPr>
          <a:xfrm>
            <a:off x="952560" y="444600"/>
            <a:ext cx="1109880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Compression speed (MB/s)</a:t>
            </a:r>
            <a:endParaRPr/>
          </a:p>
        </p:txBody>
      </p:sp>
      <p:graphicFrame>
        <p:nvGraphicFramePr>
          <p:cNvPr id="118" name=""/>
          <p:cNvGraphicFramePr/>
          <p:nvPr/>
        </p:nvGraphicFramePr>
        <p:xfrm>
          <a:off x="731520" y="2286000"/>
          <a:ext cx="11319840" cy="694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52560" y="444600"/>
            <a:ext cx="1109880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Decompression Speed (MB/s)</a:t>
            </a:r>
            <a:endParaRPr/>
          </a:p>
        </p:txBody>
      </p:sp>
      <p:graphicFrame>
        <p:nvGraphicFramePr>
          <p:cNvPr id="120" name=""/>
          <p:cNvGraphicFramePr/>
          <p:nvPr/>
        </p:nvGraphicFramePr>
        <p:xfrm>
          <a:off x="1371600" y="2377440"/>
          <a:ext cx="10423800" cy="63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52560" y="444600"/>
            <a:ext cx="1109880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Compression Ratio</a:t>
            </a:r>
            <a:endParaRPr/>
          </a:p>
        </p:txBody>
      </p:sp>
      <p:graphicFrame>
        <p:nvGraphicFramePr>
          <p:cNvPr id="122" name=""/>
          <p:cNvGraphicFramePr/>
          <p:nvPr/>
        </p:nvGraphicFramePr>
        <p:xfrm>
          <a:off x="914400" y="2603160"/>
          <a:ext cx="10881000" cy="644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952560" y="444600"/>
            <a:ext cx="1109880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Static asset load</a:t>
            </a:r>
            <a:endParaRPr/>
          </a:p>
        </p:txBody>
      </p:sp>
      <p:graphicFrame>
        <p:nvGraphicFramePr>
          <p:cNvPr id="124" name=""/>
          <p:cNvGraphicFramePr/>
          <p:nvPr/>
        </p:nvGraphicFramePr>
        <p:xfrm>
          <a:off x="731520" y="2011680"/>
          <a:ext cx="11703960" cy="704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952560" y="444600"/>
            <a:ext cx="1109880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Network simulation</a:t>
            </a:r>
            <a:endParaRPr/>
          </a:p>
        </p:txBody>
      </p:sp>
      <p:graphicFrame>
        <p:nvGraphicFramePr>
          <p:cNvPr id="126" name=""/>
          <p:cNvGraphicFramePr/>
          <p:nvPr/>
        </p:nvGraphicFramePr>
        <p:xfrm>
          <a:off x="1097280" y="2286000"/>
          <a:ext cx="10954080" cy="667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