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4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6"/>
    <p:sldMasterId id="2147484310" r:id="rId7"/>
    <p:sldMasterId id="2147484343" r:id="rId8"/>
    <p:sldMasterId id="2147484365" r:id="rId9"/>
    <p:sldMasterId id="2147484387" r:id="rId10"/>
  </p:sldMasterIdLst>
  <p:notesMasterIdLst>
    <p:notesMasterId r:id="rId20"/>
  </p:notesMasterIdLst>
  <p:handoutMasterIdLst>
    <p:handoutMasterId r:id="rId21"/>
  </p:handoutMasterIdLst>
  <p:sldIdLst>
    <p:sldId id="1459" r:id="rId11"/>
    <p:sldId id="1499" r:id="rId12"/>
    <p:sldId id="1522" r:id="rId13"/>
    <p:sldId id="1528" r:id="rId14"/>
    <p:sldId id="1526" r:id="rId15"/>
    <p:sldId id="1527" r:id="rId16"/>
    <p:sldId id="1531" r:id="rId17"/>
    <p:sldId id="1529" r:id="rId18"/>
    <p:sldId id="1524" r:id="rId1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Merav Davidson" initials="MD" lastIdx="22" clrIdx="4">
    <p:extLst>
      <p:ext uri="{19B8F6BF-5375-455C-9EA6-DF929625EA0E}">
        <p15:presenceInfo xmlns:p15="http://schemas.microsoft.com/office/powerpoint/2012/main" userId="S-1-5-21-72051607-1745760036-109187956-129060" providerId="AD"/>
      </p:ext>
    </p:extLst>
  </p:cmAuthor>
  <p:cmAuthor id="5" name="Rahul Bagaria" initials="RB" lastIdx="1" clrIdx="5">
    <p:extLst>
      <p:ext uri="{19B8F6BF-5375-455C-9EA6-DF929625EA0E}">
        <p15:presenceInfo xmlns:p15="http://schemas.microsoft.com/office/powerpoint/2012/main" userId="S-1-5-21-2127521184-1604012920-1887927527-138332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CF2"/>
    <a:srgbClr val="000000"/>
    <a:srgbClr val="EC0627"/>
    <a:srgbClr val="505050"/>
    <a:srgbClr val="107C10"/>
    <a:srgbClr val="323232"/>
    <a:srgbClr val="5C2D91"/>
    <a:srgbClr val="32145A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4737" autoAdjust="0"/>
  </p:normalViewPr>
  <p:slideViewPr>
    <p:cSldViewPr>
      <p:cViewPr varScale="1">
        <p:scale>
          <a:sx n="94" d="100"/>
          <a:sy n="94" d="100"/>
        </p:scale>
        <p:origin x="624" y="64"/>
      </p:cViewPr>
      <p:guideLst/>
    </p:cSldViewPr>
  </p:slideViewPr>
  <p:outlineViewPr>
    <p:cViewPr>
      <p:scale>
        <a:sx n="33" d="100"/>
        <a:sy n="33" d="100"/>
      </p:scale>
      <p:origin x="0" y="-144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2292"/>
    </p:cViewPr>
  </p:sorterViewPr>
  <p:notesViewPr>
    <p:cSldViewPr showGuides="1">
      <p:cViewPr>
        <p:scale>
          <a:sx n="100" d="100"/>
          <a:sy n="100" d="100"/>
        </p:scale>
        <p:origin x="2616" y="90"/>
      </p:cViewPr>
      <p:guideLst>
        <p:guide orient="horz" pos="2880"/>
        <p:guide pos="2160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1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5.xml"/><Relationship Id="rId19" Type="http://schemas.openxmlformats.org/officeDocument/2006/relationships/slide" Target="slides/slide9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" Target="slides/slide4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Build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2/14/2018 12:31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Build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2/14/2018 12:31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2/14/2018 12:31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07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2/14/2018 12:31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3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2/14/2018 12:31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64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2/14/2018 12:31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964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2/14/2018 12:31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5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2/14/2018 12:31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26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2/14/2018 12:31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79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2/14/2018 12:31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618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2/14/2018 12:31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6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90736"/>
            <a:ext cx="1436313" cy="306604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11079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0724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58051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99768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373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695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864193"/>
      </p:ext>
    </p:extLst>
  </p:cSld>
  <p:clrMapOvr>
    <a:masterClrMapping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25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808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713139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90736"/>
            <a:ext cx="1436313" cy="306604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84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1243315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25002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977451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067622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254255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628960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17480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529360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6639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163728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15059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37205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4214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46113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868753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305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080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5256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83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03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4000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4998226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90736"/>
            <a:ext cx="1436313" cy="306604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7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2122648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827795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1308684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498109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0028914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652217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8217419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1177478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8261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04813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30069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44116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1809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781239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944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963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98946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84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29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4000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6660569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90736"/>
            <a:ext cx="1436313" cy="306604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96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904482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949047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03634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9107697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4229529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782543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67816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946998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933705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70489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534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63259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1313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598817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873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166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98339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57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15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90736"/>
            <a:ext cx="1436313" cy="306604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86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157360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1495237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0922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5319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2804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93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3989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5272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2833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951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124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808543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08217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68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20" Type="http://schemas.openxmlformats.org/officeDocument/2006/relationships/slideLayout" Target="../slideLayouts/slideLayout85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19" Type="http://schemas.openxmlformats.org/officeDocument/2006/relationships/slideLayout" Target="../slideLayouts/slideLayout84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8.xml"/><Relationship Id="rId18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88.xml"/><Relationship Id="rId21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17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87.xml"/><Relationship Id="rId16" Type="http://schemas.openxmlformats.org/officeDocument/2006/relationships/slideLayout" Target="../slideLayouts/slideLayout101.xml"/><Relationship Id="rId20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24" Type="http://schemas.openxmlformats.org/officeDocument/2006/relationships/theme" Target="../theme/theme5.xml"/><Relationship Id="rId5" Type="http://schemas.openxmlformats.org/officeDocument/2006/relationships/slideLayout" Target="../slideLayouts/slideLayout90.xml"/><Relationship Id="rId15" Type="http://schemas.openxmlformats.org/officeDocument/2006/relationships/slideLayout" Target="../slideLayouts/slideLayout100.xml"/><Relationship Id="rId23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9.xml"/><Relationship Id="rId22" Type="http://schemas.openxmlformats.org/officeDocument/2006/relationships/slideLayout" Target="../slideLayouts/slideLayout10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300" r:id="rId2"/>
    <p:sldLayoutId id="2147484318" r:id="rId3"/>
    <p:sldLayoutId id="2147484295" r:id="rId4"/>
    <p:sldLayoutId id="2147484240" r:id="rId5"/>
    <p:sldLayoutId id="2147484296" r:id="rId6"/>
    <p:sldLayoutId id="2147484241" r:id="rId7"/>
    <p:sldLayoutId id="2147484297" r:id="rId8"/>
    <p:sldLayoutId id="2147484244" r:id="rId9"/>
    <p:sldLayoutId id="2147484298" r:id="rId10"/>
    <p:sldLayoutId id="2147484245" r:id="rId11"/>
    <p:sldLayoutId id="2147484247" r:id="rId12"/>
    <p:sldLayoutId id="2147484337" r:id="rId13"/>
    <p:sldLayoutId id="2147484249" r:id="rId14"/>
    <p:sldLayoutId id="2147484301" r:id="rId15"/>
    <p:sldLayoutId id="2147484252" r:id="rId16"/>
    <p:sldLayoutId id="2147484251" r:id="rId17"/>
    <p:sldLayoutId id="2147484254" r:id="rId18"/>
    <p:sldLayoutId id="2147484257" r:id="rId19"/>
    <p:sldLayoutId id="2147484258" r:id="rId20"/>
    <p:sldLayoutId id="2147484260" r:id="rId21"/>
    <p:sldLayoutId id="2147484299" r:id="rId22"/>
    <p:sldLayoutId id="2147484263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0120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40" r:id="rId3"/>
    <p:sldLayoutId id="2147484311" r:id="rId4"/>
    <p:sldLayoutId id="2147484312" r:id="rId5"/>
    <p:sldLayoutId id="2147484313" r:id="rId6"/>
    <p:sldLayoutId id="2147484314" r:id="rId7"/>
    <p:sldLayoutId id="2147484315" r:id="rId8"/>
    <p:sldLayoutId id="2147484316" r:id="rId9"/>
    <p:sldLayoutId id="2147484327" r:id="rId10"/>
    <p:sldLayoutId id="2147484328" r:id="rId11"/>
    <p:sldLayoutId id="2147484329" r:id="rId12"/>
    <p:sldLayoutId id="2147484330" r:id="rId13"/>
    <p:sldLayoutId id="2147484331" r:id="rId14"/>
    <p:sldLayoutId id="2147484317" r:id="rId15"/>
    <p:sldLayoutId id="2147484332" r:id="rId16"/>
    <p:sldLayoutId id="2147484333" r:id="rId17"/>
    <p:sldLayoutId id="2147484334" r:id="rId18"/>
    <p:sldLayoutId id="2147484335" r:id="rId19"/>
    <p:sldLayoutId id="2147484336" r:id="rId20"/>
    <p:sldLayoutId id="2147484342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9575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44" r:id="rId1"/>
    <p:sldLayoutId id="2147484345" r:id="rId2"/>
    <p:sldLayoutId id="2147484346" r:id="rId3"/>
    <p:sldLayoutId id="2147484347" r:id="rId4"/>
    <p:sldLayoutId id="2147484348" r:id="rId5"/>
    <p:sldLayoutId id="2147484349" r:id="rId6"/>
    <p:sldLayoutId id="2147484350" r:id="rId7"/>
    <p:sldLayoutId id="2147484351" r:id="rId8"/>
    <p:sldLayoutId id="2147484352" r:id="rId9"/>
    <p:sldLayoutId id="2147484353" r:id="rId10"/>
    <p:sldLayoutId id="2147484354" r:id="rId11"/>
    <p:sldLayoutId id="2147484355" r:id="rId12"/>
    <p:sldLayoutId id="2147484356" r:id="rId13"/>
    <p:sldLayoutId id="2147484357" r:id="rId14"/>
    <p:sldLayoutId id="2147484358" r:id="rId15"/>
    <p:sldLayoutId id="2147484359" r:id="rId16"/>
    <p:sldLayoutId id="2147484360" r:id="rId17"/>
    <p:sldLayoutId id="2147484361" r:id="rId18"/>
    <p:sldLayoutId id="2147484362" r:id="rId19"/>
    <p:sldLayoutId id="2147484363" r:id="rId20"/>
    <p:sldLayoutId id="2147484364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3643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66" r:id="rId1"/>
    <p:sldLayoutId id="2147484367" r:id="rId2"/>
    <p:sldLayoutId id="2147484368" r:id="rId3"/>
    <p:sldLayoutId id="2147484369" r:id="rId4"/>
    <p:sldLayoutId id="2147484370" r:id="rId5"/>
    <p:sldLayoutId id="2147484371" r:id="rId6"/>
    <p:sldLayoutId id="2147484372" r:id="rId7"/>
    <p:sldLayoutId id="2147484373" r:id="rId8"/>
    <p:sldLayoutId id="2147484374" r:id="rId9"/>
    <p:sldLayoutId id="2147484375" r:id="rId10"/>
    <p:sldLayoutId id="2147484376" r:id="rId11"/>
    <p:sldLayoutId id="2147484377" r:id="rId12"/>
    <p:sldLayoutId id="2147484378" r:id="rId13"/>
    <p:sldLayoutId id="2147484379" r:id="rId14"/>
    <p:sldLayoutId id="2147484380" r:id="rId15"/>
    <p:sldLayoutId id="2147484381" r:id="rId16"/>
    <p:sldLayoutId id="2147484382" r:id="rId17"/>
    <p:sldLayoutId id="2147484383" r:id="rId18"/>
    <p:sldLayoutId id="2147484384" r:id="rId19"/>
    <p:sldLayoutId id="2147484385" r:id="rId20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907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8" r:id="rId1"/>
    <p:sldLayoutId id="2147484389" r:id="rId2"/>
    <p:sldLayoutId id="2147484390" r:id="rId3"/>
    <p:sldLayoutId id="2147484391" r:id="rId4"/>
    <p:sldLayoutId id="2147484392" r:id="rId5"/>
    <p:sldLayoutId id="2147484393" r:id="rId6"/>
    <p:sldLayoutId id="2147484394" r:id="rId7"/>
    <p:sldLayoutId id="2147484395" r:id="rId8"/>
    <p:sldLayoutId id="2147484396" r:id="rId9"/>
    <p:sldLayoutId id="2147484397" r:id="rId10"/>
    <p:sldLayoutId id="2147484398" r:id="rId11"/>
    <p:sldLayoutId id="2147484399" r:id="rId12"/>
    <p:sldLayoutId id="2147484400" r:id="rId13"/>
    <p:sldLayoutId id="2147484401" r:id="rId14"/>
    <p:sldLayoutId id="2147484402" r:id="rId15"/>
    <p:sldLayoutId id="2147484403" r:id="rId16"/>
    <p:sldLayoutId id="2147484404" r:id="rId17"/>
    <p:sldLayoutId id="2147484405" r:id="rId18"/>
    <p:sldLayoutId id="2147484406" r:id="rId19"/>
    <p:sldLayoutId id="2147484407" r:id="rId20"/>
    <p:sldLayoutId id="2147484408" r:id="rId21"/>
    <p:sldLayoutId id="2147484409" r:id="rId22"/>
    <p:sldLayoutId id="2147484410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redrik.tonn@Microsof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2" y="1790012"/>
            <a:ext cx="5669218" cy="1828786"/>
          </a:xfrm>
        </p:spPr>
        <p:txBody>
          <a:bodyPr/>
          <a:lstStyle/>
          <a:p>
            <a:r>
              <a:rPr lang="en-US" dirty="0"/>
              <a:t>Azure </a:t>
            </a:r>
            <a:r>
              <a:rPr lang="en-US" sz="7200" dirty="0">
                <a:latin typeface="Stencil" panose="040409050D0802020404" pitchFamily="82" charset="0"/>
              </a:rPr>
              <a:t>Bootcamp</a:t>
            </a:r>
            <a:br>
              <a:rPr lang="sv-SE" dirty="0"/>
            </a:br>
            <a:r>
              <a:rPr lang="en-US" dirty="0"/>
              <a:t>App Dev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701" y="4685968"/>
            <a:ext cx="10058337" cy="1737341"/>
          </a:xfrm>
        </p:spPr>
        <p:txBody>
          <a:bodyPr/>
          <a:lstStyle/>
          <a:p>
            <a:r>
              <a:rPr lang="en-US" sz="2800" dirty="0"/>
              <a:t>Fredrik Tonn – </a:t>
            </a:r>
            <a:r>
              <a:rPr lang="en-US" sz="2800" dirty="0">
                <a:hlinkClick r:id="rId3"/>
              </a:rPr>
              <a:t>fredrik.tonn@Microsoft.com</a:t>
            </a:r>
            <a:r>
              <a:rPr lang="en-US" sz="2800" dirty="0"/>
              <a:t> - CSA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EE68E0-C68E-4FBC-8429-28A2EB5C3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047" y="114019"/>
            <a:ext cx="6934428" cy="392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2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06332"/>
            <a:ext cx="12436475" cy="658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1026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1516738" y="2973017"/>
            <a:ext cx="95250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516738" y="2973017"/>
            <a:ext cx="95250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DB159DD-04A4-461C-9E26-EA07AD987FB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1897" y="754092"/>
            <a:ext cx="10606924" cy="557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6545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8D8B-4B7A-47C5-BE4A-254479B9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App</a:t>
            </a:r>
            <a:r>
              <a:rPr lang="sv-SE" dirty="0"/>
              <a:t> Service?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0B33F-767D-4AE8-9011-C93CFA9538C8}"/>
              </a:ext>
            </a:extLst>
          </p:cNvPr>
          <p:cNvSpPr txBox="1"/>
          <p:nvPr/>
        </p:nvSpPr>
        <p:spPr>
          <a:xfrm>
            <a:off x="2286360" y="2217116"/>
            <a:ext cx="5935407" cy="349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 service container in the </a:t>
            </a:r>
            <a:r>
              <a:rPr lang="sv-SE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cloud</a:t>
            </a:r>
            <a:endParaRPr lang="sv-SE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Windows and Linux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.NET, Node.js, PHP, Java, </a:t>
            </a:r>
            <a:r>
              <a:rPr lang="sv-SE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Python</a:t>
            </a:r>
            <a:r>
              <a:rPr lang="sv-S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HTML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Serverless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sv-SE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sv-SE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sv-SE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sv-SE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293857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8D8B-4B7A-47C5-BE4A-254479B9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API Management?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0B33F-767D-4AE8-9011-C93CFA9538C8}"/>
              </a:ext>
            </a:extLst>
          </p:cNvPr>
          <p:cNvSpPr txBox="1"/>
          <p:nvPr/>
        </p:nvSpPr>
        <p:spPr>
          <a:xfrm>
            <a:off x="2286360" y="2217116"/>
            <a:ext cx="7507055" cy="3902607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Govern</a:t>
            </a:r>
            <a:r>
              <a:rPr lang="sv-S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all </a:t>
            </a:r>
            <a:r>
              <a:rPr lang="sv-SE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your</a:t>
            </a:r>
            <a:r>
              <a:rPr lang="sv-S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API:s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One</a:t>
            </a:r>
            <a:r>
              <a:rPr lang="sv-S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portal for all API:s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Ready </a:t>
            </a:r>
            <a:r>
              <a:rPr lang="sv-SE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snippets</a:t>
            </a:r>
            <a:r>
              <a:rPr lang="sv-S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for </a:t>
            </a:r>
            <a:r>
              <a:rPr lang="sv-SE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iOS</a:t>
            </a:r>
            <a:r>
              <a:rPr lang="sv-S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Android, </a:t>
            </a:r>
            <a:r>
              <a:rPr lang="sv-SE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javascript</a:t>
            </a:r>
            <a:r>
              <a:rPr lang="sv-S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Ruby…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On board 3rd party </a:t>
            </a:r>
            <a:r>
              <a:rPr lang="sv-SE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safely</a:t>
            </a:r>
            <a:endParaRPr lang="sv-SE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Spans all over the </a:t>
            </a:r>
            <a:r>
              <a:rPr lang="sv-SE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world</a:t>
            </a:r>
            <a:r>
              <a:rPr lang="sv-S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in a </a:t>
            </a:r>
            <a:r>
              <a:rPr lang="sv-SE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click</a:t>
            </a:r>
            <a:r>
              <a:rPr lang="sv-S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(premium)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Serverless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sv-SE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sv-SE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sv-SE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7726709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8D8B-4B7A-47C5-BE4A-254479B9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Service Bus?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0B33F-767D-4AE8-9011-C93CFA9538C8}"/>
              </a:ext>
            </a:extLst>
          </p:cNvPr>
          <p:cNvSpPr txBox="1"/>
          <p:nvPr/>
        </p:nvSpPr>
        <p:spPr>
          <a:xfrm>
            <a:off x="2286360" y="2217116"/>
            <a:ext cx="4604209" cy="3902607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Reliable</a:t>
            </a:r>
            <a:r>
              <a:rPr lang="sv-S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information </a:t>
            </a:r>
            <a:r>
              <a:rPr lang="sv-SE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delivery</a:t>
            </a:r>
            <a:endParaRPr lang="sv-SE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Queues</a:t>
            </a:r>
            <a:endParaRPr lang="sv-SE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Topics</a:t>
            </a:r>
            <a:endParaRPr lang="sv-SE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Subscriptions</a:t>
            </a:r>
            <a:endParaRPr lang="sv-SE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Relay</a:t>
            </a:r>
            <a:r>
              <a:rPr lang="sv-S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– WS*, SOAP, REST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Serverless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sv-SE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sv-SE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sv-SE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10168105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8D8B-4B7A-47C5-BE4A-254479B9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Azure</a:t>
            </a:r>
            <a:r>
              <a:rPr lang="sv-SE" dirty="0"/>
              <a:t> </a:t>
            </a:r>
            <a:r>
              <a:rPr lang="sv-SE" dirty="0" err="1"/>
              <a:t>Functions</a:t>
            </a:r>
            <a:r>
              <a:rPr lang="sv-SE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0B33F-767D-4AE8-9011-C93CFA9538C8}"/>
              </a:ext>
            </a:extLst>
          </p:cNvPr>
          <p:cNvSpPr txBox="1"/>
          <p:nvPr/>
        </p:nvSpPr>
        <p:spPr>
          <a:xfrm>
            <a:off x="2286360" y="2217116"/>
            <a:ext cx="3577774" cy="267457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Small </a:t>
            </a:r>
            <a:r>
              <a:rPr lang="sv-SE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pieces</a:t>
            </a:r>
            <a:r>
              <a:rPr lang="sv-S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sv-SE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of</a:t>
            </a:r>
            <a:r>
              <a:rPr lang="sv-S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sv-SE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code</a:t>
            </a:r>
            <a:r>
              <a:rPr lang="sv-S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Good</a:t>
            </a:r>
            <a:r>
              <a:rPr lang="sv-S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for ”</a:t>
            </a:r>
            <a:r>
              <a:rPr lang="sv-SE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glue</a:t>
            </a:r>
            <a:r>
              <a:rPr lang="sv-S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”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Serverless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sv-SE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sv-SE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sv-SE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743543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8D8B-4B7A-47C5-BE4A-254479B9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CosmosDB</a:t>
            </a:r>
            <a:r>
              <a:rPr lang="sv-SE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0B33F-767D-4AE8-9011-C93CFA9538C8}"/>
              </a:ext>
            </a:extLst>
          </p:cNvPr>
          <p:cNvSpPr txBox="1"/>
          <p:nvPr/>
        </p:nvSpPr>
        <p:spPr>
          <a:xfrm>
            <a:off x="2286360" y="2217116"/>
            <a:ext cx="3422219" cy="472129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Globally</a:t>
            </a:r>
            <a:r>
              <a:rPr lang="sv-S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sv-SE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distributed</a:t>
            </a:r>
            <a:endParaRPr lang="sv-SE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Multi </a:t>
            </a:r>
            <a:r>
              <a:rPr lang="sv-SE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model</a:t>
            </a:r>
            <a:endParaRPr lang="sv-SE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DocumentDB</a:t>
            </a:r>
            <a:r>
              <a:rPr lang="sv-S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API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MongoDB</a:t>
            </a:r>
            <a:r>
              <a:rPr lang="sv-S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API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Table API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Graph (</a:t>
            </a:r>
            <a:r>
              <a:rPr lang="sv-SE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Gremlin</a:t>
            </a:r>
            <a:r>
              <a:rPr lang="sv-S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 API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Serverless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sv-SE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sv-SE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sv-SE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sv-SE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5467813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1516738" y="2973017"/>
            <a:ext cx="95250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516738" y="2973017"/>
            <a:ext cx="95250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214" y="205458"/>
            <a:ext cx="10634777" cy="57246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9019" y="6148993"/>
            <a:ext cx="1163934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400" dirty="0">
                <a:solidFill>
                  <a:schemeClr val="bg1"/>
                </a:solidFill>
              </a:rPr>
              <a:t>http://www.integrationusergroup.com/application-insights-integration-developers/</a:t>
            </a:r>
          </a:p>
        </p:txBody>
      </p:sp>
    </p:spTree>
    <p:extLst>
      <p:ext uri="{BB962C8B-B14F-4D97-AF65-F5344CB8AC3E}">
        <p14:creationId xmlns:p14="http://schemas.microsoft.com/office/powerpoint/2010/main" val="130735858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pplication Insights Breakout.potx" id="{5530F390-6BC9-4B43-8F60-B3BFA254DE95}" vid="{40D78252-578A-43C3-9671-4A17DCB3FDA4}"/>
    </a:ext>
  </a:extLst>
</a:theme>
</file>

<file path=ppt/theme/theme2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pplication Insights Breakout.potx" id="{5530F390-6BC9-4B43-8F60-B3BFA254DE95}" vid="{D2F99556-542D-40D9-B040-032E1D33F394}"/>
    </a:ext>
  </a:extLst>
</a:theme>
</file>

<file path=ppt/theme/theme3.xml><?xml version="1.0" encoding="utf-8"?>
<a:theme xmlns:a="http://schemas.openxmlformats.org/drawingml/2006/main" name="1_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pplication Insights Breakout.potx" id="{5530F390-6BC9-4B43-8F60-B3BFA254DE95}" vid="{BD2C614B-E817-4F74-A795-35C632CD5FF3}"/>
    </a:ext>
  </a:extLst>
</a:theme>
</file>

<file path=ppt/theme/theme4.xml><?xml version="1.0" encoding="utf-8"?>
<a:theme xmlns:a="http://schemas.openxmlformats.org/drawingml/2006/main" name="2_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pplication Insights Breakout.potx" id="{5530F390-6BC9-4B43-8F60-B3BFA254DE95}" vid="{730D6BC3-D482-4D21-8BAC-E1627936C235}"/>
    </a:ext>
  </a:extLst>
</a:theme>
</file>

<file path=ppt/theme/theme5.xml><?xml version="1.0" encoding="utf-8"?>
<a:theme xmlns:a="http://schemas.openxmlformats.org/drawingml/2006/main" name="1_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pplication Insights Breakout.potx" id="{5530F390-6BC9-4B43-8F60-B3BFA254DE95}" vid="{A9F14737-86F6-454C-8A98-46CE7B0A9032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e385fb40-52d4-4fae-9c5b-3e8ff8a5878e" ContentTypeId="0x0101000E4CB7077FEE4FF7AE86D4A500EEC7800300F96E2758736AEF45AFCE0C190C2A9DEC" PreviousValue="false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Description xmlns="230e9df3-be65-4c73-a93b-d1236ebd677e">Use this deck and associated demo to introduce your customers to Application Insights.​ </DocumentDescription>
    <hd9637eefc984b85b6097c6374e15725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feedback requests</TermName>
          <TermId xmlns="http://schemas.microsoft.com/office/infopath/2007/PartnerControls">00ce1828-98a3-430e-af54-eda270e1be04</TermId>
        </TermInfo>
      </Terms>
    </hd9637eefc984b85b6097c6374e15725>
    <od9986d31974458fb3007746ec0bce5f xmlns="230e9df3-be65-4c73-a93b-d1236ebd677e">
      <Terms xmlns="http://schemas.microsoft.com/office/infopath/2007/PartnerControls"/>
    </od9986d31974458fb3007746ec0bce5f>
    <k20e0dfa74bf4e44818db03027b0ccd8 xmlns="230e9df3-be65-4c73-a93b-d1236ebd677e">
      <Terms xmlns="http://schemas.microsoft.com/office/infopath/2007/PartnerControls"/>
    </k20e0dfa74bf4e44818db03027b0ccd8>
    <Owner xmlns="230e9df3-be65-4c73-a93b-d1236ebd677e">
      <UserInfo>
        <DisplayName>Nick Brazeau</DisplayName>
        <AccountId>3667</AccountId>
        <AccountType/>
      </UserInfo>
    </Owner>
    <PublishDate xmlns="230E9DF3-BE65-4C73-A93B-D1236EBD677E" xsi:nil="true"/>
    <_ip_UnifiedCompliancePolicyUIAction xmlns="http://schemas.microsoft.com/sharepoint/v3" xsi:nil="true"/>
    <k21a64daf20d4502b2796a1c6b8ce6c8 xmlns="230e9df3-be65-4c73-a93b-d1236ebd677e">
      <Terms xmlns="http://schemas.microsoft.com/office/infopath/2007/PartnerControls"/>
    </k21a64daf20d4502b2796a1c6b8ce6c8>
    <GenericHTML1 xmlns="230e9df3-be65-4c73-a93b-d1236ebd677e" xsi:nil="true"/>
    <ConfidentialityTaxHTField0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customer ready</TermName>
          <TermId xmlns="http://schemas.microsoft.com/office/infopath/2007/PartnerControls">8986c41d-21c5-4f8f-8a12-ea4625b46858</TermId>
        </TermInfo>
      </Terms>
    </ConfidentialityTaxHTField0>
    <l3c3ea61849e4288a8acc49bb5388e8c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Azure Marketing</TermName>
          <TermId xmlns="http://schemas.microsoft.com/office/infopath/2007/PartnerControls">0958c357-5252-473f-8b4e-42f27525a99d</TermId>
        </TermInfo>
        <TermInfo xmlns="http://schemas.microsoft.com/office/infopath/2007/PartnerControls">
          <TermName xmlns="http://schemas.microsoft.com/office/infopath/2007/PartnerControls">Cloud and Enterprise Marketing Group</TermName>
          <TermId xmlns="http://schemas.microsoft.com/office/infopath/2007/PartnerControls">4f75e184-e5aa-4234-a07f-b032d60df254</TermId>
        </TermInfo>
        <TermInfo xmlns="http://schemas.microsoft.com/office/infopath/2007/PartnerControls">
          <TermName xmlns="http://schemas.microsoft.com/office/infopath/2007/PartnerControls">Developer Platform and Tools Marketing</TermName>
          <TermId xmlns="http://schemas.microsoft.com/office/infopath/2007/PartnerControls">b117718f-aa6c-411f-b6a8-3da180b0b2c7</TermId>
        </TermInfo>
      </Terms>
    </l3c3ea61849e4288a8acc49bb5388e8c>
    <Blog_x0020_Name xmlns="230e9df3-be65-4c73-a93b-d1236ebd677e" xsi:nil="true"/>
    <eb54ac91059940029a3cc8a4ff5af673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Compete Domain</TermName>
          <TermId xmlns="http://schemas.microsoft.com/office/infopath/2007/PartnerControls">b64df03d-ac6e-47e3-a629-66762ad81f36</TermId>
        </TermInfo>
        <TermInfo xmlns="http://schemas.microsoft.com/office/infopath/2007/PartnerControls">
          <TermName xmlns="http://schemas.microsoft.com/office/infopath/2007/PartnerControls">Microsoft Azure Domain</TermName>
          <TermId xmlns="http://schemas.microsoft.com/office/infopath/2007/PartnerControls">d600a391-d529-4311-892b-2c05c1ab2538</TermId>
        </TermInfo>
        <TermInfo xmlns="http://schemas.microsoft.com/office/infopath/2007/PartnerControls">
          <TermName xmlns="http://schemas.microsoft.com/office/infopath/2007/PartnerControls">Cloud and Enterprise</TermName>
          <TermId xmlns="http://schemas.microsoft.com/office/infopath/2007/PartnerControls">adc2fe87-c79a-4ded-a449-3f86b954069d</TermId>
        </TermInfo>
        <TermInfo xmlns="http://schemas.microsoft.com/office/infopath/2007/PartnerControls">
          <TermName xmlns="http://schemas.microsoft.com/office/infopath/2007/PartnerControls">Developer Tools Domain</TermName>
          <TermId xmlns="http://schemas.microsoft.com/office/infopath/2007/PartnerControls">58c4098f-5b04-404d-a0e5-4dc5be632145</TermId>
        </TermInfo>
        <TermInfo xmlns="http://schemas.microsoft.com/office/infopath/2007/PartnerControls">
          <TermName xmlns="http://schemas.microsoft.com/office/infopath/2007/PartnerControls">Applications and Services Group</TermName>
          <TermId xmlns="http://schemas.microsoft.com/office/infopath/2007/PartnerControls">d4eaf1d1-28c0-4660-8a16-39949e80d255</TermId>
        </TermInfo>
      </Terms>
    </eb54ac91059940029a3cc8a4ff5af673>
    <PublishingPageContent xmlns="http://schemas.microsoft.com/sharepoint/v3" xsi:nil="true"/>
    <ContentID xmlns="230e9df3-be65-4c73-a93b-d1236ebd677e" xsi:nil="true"/>
    <Coowner xmlns="230e9df3-be65-4c73-a93b-d1236ebd677e">
      <UserInfo>
        <DisplayName>i:0#.f|membership|v-asstal@microsoft.com</DisplayName>
        <AccountId>576</AccountId>
        <AccountType/>
      </UserInfo>
      <UserInfo>
        <DisplayName>i:0#.f|membership|v-caicha@microsoft.com</DisplayName>
        <AccountId>637</AccountId>
        <AccountType/>
      </UserInfo>
      <UserInfo>
        <DisplayName>i:0#.f|membership|v-vicebo@microsoft.com</DisplayName>
        <AccountId>2943</AccountId>
        <AccountType/>
      </UserInfo>
    </Coowner>
    <ef109fd36bcf4bcd9dd945731030600b xmlns="230e9df3-be65-4c73-a93b-d1236ebd677e">
      <Terms xmlns="http://schemas.microsoft.com/office/infopath/2007/PartnerControls"/>
    </ef109fd36bcf4bcd9dd945731030600b>
    <ApplyWorkflowRules xmlns="230E9DF3-BE65-4C73-A93B-D1236EBD677E">Yes</ApplyWorkflowRules>
    <bf80e81150e248c48aa8cffdf0021a1f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Visual Studio</TermName>
          <TermId xmlns="http://schemas.microsoft.com/office/infopath/2007/PartnerControls">bf0ebdd7-5d74-479a-b01e-d7b141200243</TermId>
        </TermInfo>
        <TermInfo xmlns="http://schemas.microsoft.com/office/infopath/2007/PartnerControls">
          <TermName xmlns="http://schemas.microsoft.com/office/infopath/2007/PartnerControls">Microsoft Azure</TermName>
          <TermId xmlns="http://schemas.microsoft.com/office/infopath/2007/PartnerControls">669a3112-5edf-444b-a003-630063601f07</TermId>
        </TermInfo>
        <TermInfo xmlns="http://schemas.microsoft.com/office/infopath/2007/PartnerControls">
          <TermName xmlns="http://schemas.microsoft.com/office/infopath/2007/PartnerControls">software development tools</TermName>
          <TermId xmlns="http://schemas.microsoft.com/office/infopath/2007/PartnerControls">24853bda-fb66-4716-8bc8-88d26fdb57cb</TermId>
        </TermInfo>
        <TermInfo xmlns="http://schemas.microsoft.com/office/infopath/2007/PartnerControls">
          <TermName xmlns="http://schemas.microsoft.com/office/infopath/2007/PartnerControls">Application Insights</TermName>
          <TermId xmlns="http://schemas.microsoft.com/office/infopath/2007/PartnerControls">05b0f470-c98a-42c4-aa8e-33dda6cfeb2f</TermId>
        </TermInfo>
      </Terms>
    </bf80e81150e248c48aa8cffdf0021a1f>
    <ec5b2ad5c27b45fb8a00a1f27c7ce1ae xmlns="230e9df3-be65-4c73-a93b-d1236ebd677e">
      <Terms xmlns="http://schemas.microsoft.com/office/infopath/2007/PartnerControls"/>
    </ec5b2ad5c27b45fb8a00a1f27c7ce1ae>
    <RatingCount xmlns="http://schemas.microsoft.com/sharepoint/v3" xsi:nil="true"/>
    <m6d26e40ac264097a006193f92232ece xmlns="230e9df3-be65-4c73-a93b-d1236ebd677e">
      <Terms xmlns="http://schemas.microsoft.com/office/infopath/2007/PartnerControls"/>
    </m6d26e40ac264097a006193f92232ece>
    <_ip_UnifiedCompliancePolicyProperties xmlns="http://schemas.microsoft.com/sharepoint/v3" xsi:nil="true"/>
    <b60f8d2dbb984f349d80d8196897f4d3 xmlns="230e9df3-be65-4c73-a93b-d1236ebd677e">
      <Terms xmlns="http://schemas.microsoft.com/office/infopath/2007/PartnerControls"/>
    </b60f8d2dbb984f349d80d8196897f4d3>
    <Thumbnail1 xmlns="230e9df3-be65-4c73-a93b-d1236ebd677e">
      <Url>https://microsoft.sharepoint.com/sites/Infopedia_G01KC/Media/Thumbnails/G01KC-1-14389/Application%20Insights%20Customer%20Deck.png</Url>
      <Description>/sites/Infopedia_G01KC/Media/Thumbnails/G01KC-1-14389/Application Insights Customer Deck.png</Description>
    </Thumbnail1>
    <i0d941ee1e744ffea7aeee9924c91cbb xmlns="230e9df3-be65-4c73-a93b-d1236ebd677e">
      <Terms xmlns="http://schemas.microsoft.com/office/infopath/2007/PartnerControls"/>
    </i0d941ee1e744ffea7aeee9924c91cbb>
    <RoutingRuleDescription xmlns="http://schemas.microsoft.com/sharepoint/v3" xsi:nil="true"/>
    <PublishingExpirationDate xmlns="http://schemas.microsoft.com/sharepoint/v3" xsi:nil="true"/>
    <Update_x0020_Parent_x0020_Child_x0020_Relation_x0028_1_x0029_0 xmlns="b3bc04a5-d503-43b1-b98c-a8cf663329d9">
      <Url xsi:nil="true"/>
      <Description xsi:nil="true"/>
    </Update_x0020_Parent_x0020_Child_x0020_Relation_x0028_1_x0029_0>
    <AverageRating xmlns="http://schemas.microsoft.com/sharepoint/v3" xsi:nil="true"/>
    <TaxKeywordTaxHTField xmlns="230e9df3-be65-4c73-a93b-d1236ebd677e">
      <Terms xmlns="http://schemas.microsoft.com/office/infopath/2007/PartnerControls"/>
    </TaxKeywordTaxHTField>
    <ReportOwner xmlns="http://schemas.microsoft.com/sharepoint/v3">
      <UserInfo>
        <DisplayName/>
        <AccountId xsi:nil="true"/>
        <AccountType/>
      </UserInfo>
    </ReportOwner>
    <i1b478372f814787abd313030b81fcb2 xmlns="230e9df3-be65-4c73-a93b-d1236ebd677e">
      <Terms xmlns="http://schemas.microsoft.com/office/infopath/2007/PartnerControls"/>
    </i1b478372f814787abd313030b81fcb2>
    <b4224c12c78d42ea9b214de0badf8358 xmlns="230e9df3-be65-4c73-a93b-d1236ebd677e">
      <Terms xmlns="http://schemas.microsoft.com/office/infopath/2007/PartnerControls"/>
    </b4224c12c78d42ea9b214de0badf8358>
    <TaxCatchAll xmlns="230e9df3-be65-4c73-a93b-d1236ebd677e">
      <Value>1775</Value>
      <Value>146</Value>
      <Value>31</Value>
      <Value>1657</Value>
      <Value>26</Value>
      <Value>1466</Value>
      <Value>21</Value>
      <Value>20</Value>
      <Value>351</Value>
      <Value>348</Value>
      <Value>14</Value>
      <Value>346</Value>
      <Value>345</Value>
      <Value>42</Value>
      <Value>131</Value>
      <Value>1774</Value>
      <Value>185</Value>
    </TaxCatchAll>
    <mb88723863e1404388ba3733387d48df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developers</TermName>
          <TermId xmlns="http://schemas.microsoft.com/office/infopath/2007/PartnerControls">8e4a08dc-5d95-4156-ab65-f22579a1592a</TermId>
        </TermInfo>
      </Terms>
    </mb88723863e1404388ba3733387d48df>
    <m6c7b4717b6346e6a075a59dd47eac69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products</TermName>
          <TermId xmlns="http://schemas.microsoft.com/office/infopath/2007/PartnerControls">2b247c5b-99da-46bc-8667-e75c62241e78</TermId>
        </TermInfo>
      </Terms>
    </m6c7b4717b6346e6a075a59dd47eac69>
    <kf34bcdc8fc34e479d3f94c6210e8e27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New Relic</TermName>
          <TermId xmlns="http://schemas.microsoft.com/office/infopath/2007/PartnerControls">e62418d0-f500-4f49-af50-e6fdd545237c</TermId>
        </TermInfo>
      </Terms>
    </kf34bcdc8fc34e479d3f94c6210e8e27>
    <GenericText2 xmlns="230e9df3-be65-4c73-a93b-d1236ebd677e">G01KC-1-14389</GenericText2>
    <_dlc_DocId xmlns="230e9df3-be65-4c73-a93b-d1236ebd677e">G01KC-99682991-17012</_dlc_DocId>
    <_dlc_DocIdUrl xmlns="230e9df3-be65-4c73-a93b-d1236ebd677e">
      <Url>https://microsoft.sharepoint.com/sites/Infopedia_G01KC/_layouts/15/DocIdRedir.aspx?ID=G01KC-99682991-17012</Url>
      <Description>G01KC-99682991-17012</Description>
    </_dlc_DocIdUrl>
    <ODSWF2_x0028_1_x0029_ xmlns="b3bc04a5-d503-43b1-b98c-a8cf663329d9">
      <Url xsi:nil="true"/>
      <Description xsi:nil="true"/>
    </ODSWF2_x0028_1_x0029_>
    <ODSWF2 xmlns="b3bc04a5-d503-43b1-b98c-a8cf663329d9">
      <Url xsi:nil="true"/>
      <Description xsi:nil="true"/>
    </ODSWF2>
    <ODSWF_x0028_1_x0029_ xmlns="b3bc04a5-d503-43b1-b98c-a8cf663329d9">
      <Url xsi:nil="true"/>
      <Description xsi:nil="true"/>
    </ODSWF_x0028_1_x0029_>
    <ODSWF_x0028_1_x0029_0 xmlns="b3bc04a5-d503-43b1-b98c-a8cf663329d9">
      <Url xsi:nil="true"/>
      <Description xsi:nil="true"/>
    </ODSWF_x0028_1_x0029_0>
    <Update_x0020_Parent_x0020_Child_x0020_Relation_x0028_1_x0029_1 xmlns="b3bc04a5-d503-43b1-b98c-a8cf663329d9">
      <Url xsi:nil="true"/>
      <Description xsi:nil="true"/>
    </Update_x0020_Parent_x0020_Child_x0020_Relation_x0028_1_x0029_1>
    <ODSWF1 xmlns="b3bc04a5-d503-43b1-b98c-a8cf663329d9">
      <Url xsi:nil="true"/>
      <Description xsi:nil="true"/>
    </ODSWF1>
    <ODSWF2_x0028_1_x0029_0 xmlns="b3bc04a5-d503-43b1-b98c-a8cf663329d9">
      <Url xsi:nil="true"/>
      <Description xsi:nil="true"/>
    </ODSWF2_x0028_1_x0029_0>
    <ODSWF_x0028_1_x0029_1 xmlns="b3bc04a5-d503-43b1-b98c-a8cf663329d9">
      <Url xsi:nil="true"/>
      <Description xsi:nil="true"/>
    </ODSWF_x0028_1_x0029_1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SMSG KM Document" ma:contentTypeID="0x0101000E4CB7077FEE4FF7AE86D4A500EEC7800300F96E2758736AEF45AFCE0C190C2A9DEC00CC074746C0EF6D439A06F1AAD31A3C2B" ma:contentTypeVersion="46" ma:contentTypeDescription="A document content type used by Infopedia." ma:contentTypeScope="" ma:versionID="18880be79a3feb740759fc36b95f2497">
  <xsd:schema xmlns:xsd="http://www.w3.org/2001/XMLSchema" xmlns:xs="http://www.w3.org/2001/XMLSchema" xmlns:p="http://schemas.microsoft.com/office/2006/metadata/properties" xmlns:ns1="http://schemas.microsoft.com/sharepoint/v3" xmlns:ns2="230e9df3-be65-4c73-a93b-d1236ebd677e" xmlns:ns3="230E9DF3-BE65-4C73-A93B-D1236EBD677E" xmlns:ns4="b3bc04a5-d503-43b1-b98c-a8cf663329d9" xmlns:ns5="2478d1b8-79bf-461f-b8e8-704d21601f1a" targetNamespace="http://schemas.microsoft.com/office/2006/metadata/properties" ma:root="true" ma:fieldsID="9e264b23a33ce4f699136c49cce06ad6" ns1:_="" ns2:_="" ns3:_="" ns4:_="" ns5:_="">
    <xsd:import namespace="http://schemas.microsoft.com/sharepoint/v3"/>
    <xsd:import namespace="230e9df3-be65-4c73-a93b-d1236ebd677e"/>
    <xsd:import namespace="230E9DF3-BE65-4C73-A93B-D1236EBD677E"/>
    <xsd:import namespace="b3bc04a5-d503-43b1-b98c-a8cf663329d9"/>
    <xsd:import namespace="2478d1b8-79bf-461f-b8e8-704d21601f1a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Description" minOccurs="0"/>
                <xsd:element ref="ns2:Owner"/>
                <xsd:element ref="ns3:PublishDate" minOccurs="0"/>
                <xsd:element ref="ns1:PublishingPageContent" minOccurs="0"/>
                <xsd:element ref="ns2:Thumbnail1" minOccurs="0"/>
                <xsd:element ref="ns1:AverageRating" minOccurs="0"/>
                <xsd:element ref="ns1:RatingCount" minOccurs="0"/>
                <xsd:element ref="ns1:PublishingExpirationDate" minOccurs="0"/>
                <xsd:element ref="ns3:ApplyWorkflowRules" minOccurs="0"/>
                <xsd:element ref="ns2:ContentID" minOccurs="0"/>
                <xsd:element ref="ns2:Blog_x0020_Name" minOccurs="0"/>
                <xsd:element ref="ns2:hd9637eefc984b85b6097c6374e15725" minOccurs="0"/>
                <xsd:element ref="ns2:TaxCatchAll" minOccurs="0"/>
                <xsd:element ref="ns2:TaxCatchAllLabel" minOccurs="0"/>
                <xsd:element ref="ns2:b4224c12c78d42ea9b214de0badf8358" minOccurs="0"/>
                <xsd:element ref="ns2:_dlc_DocId" minOccurs="0"/>
                <xsd:element ref="ns2:TaxKeywordTaxHTField" minOccurs="0"/>
                <xsd:element ref="ns2:_dlc_DocIdUrl" minOccurs="0"/>
                <xsd:element ref="ns2:_dlc_DocIdPersistId" minOccurs="0"/>
                <xsd:element ref="ns1:ReportOwner" minOccurs="0"/>
                <xsd:element ref="ns2:m6d26e40ac264097a006193f92232ece" minOccurs="0"/>
                <xsd:element ref="ns2:ConfidentialityTaxHTField0" minOccurs="0"/>
                <xsd:element ref="ns2:od9986d31974458fb3007746ec0bce5f" minOccurs="0"/>
                <xsd:element ref="ns2:bf80e81150e248c48aa8cffdf0021a1f" minOccurs="0"/>
                <xsd:element ref="ns2:mb88723863e1404388ba3733387d48df" minOccurs="0"/>
                <xsd:element ref="ns2:l3c3ea61849e4288a8acc49bb5388e8c" minOccurs="0"/>
                <xsd:element ref="ns2:i0d941ee1e744ffea7aeee9924c91cbb" minOccurs="0"/>
                <xsd:element ref="ns2:i1b478372f814787abd313030b81fcb2" minOccurs="0"/>
                <xsd:element ref="ns2:Coowner" minOccurs="0"/>
                <xsd:element ref="ns2:k21a64daf20d4502b2796a1c6b8ce6c8" minOccurs="0"/>
                <xsd:element ref="ns2:b60f8d2dbb984f349d80d8196897f4d3" minOccurs="0"/>
                <xsd:element ref="ns2:ec5b2ad5c27b45fb8a00a1f27c7ce1ae" minOccurs="0"/>
                <xsd:element ref="ns2:m6c7b4717b6346e6a075a59dd47eac69" minOccurs="0"/>
                <xsd:element ref="ns2:kf34bcdc8fc34e479d3f94c6210e8e27" minOccurs="0"/>
                <xsd:element ref="ns2:ef109fd36bcf4bcd9dd945731030600b" minOccurs="0"/>
                <xsd:element ref="ns2:eb54ac91059940029a3cc8a4ff5af673" minOccurs="0"/>
                <xsd:element ref="ns2:k20e0dfa74bf4e44818db03027b0ccd8" minOccurs="0"/>
                <xsd:element ref="ns2:GenericText2" minOccurs="0"/>
                <xsd:element ref="ns2:GenericHTML1" minOccurs="0"/>
                <xsd:element ref="ns4:Update_x0020_Parent_x0020_Child_x0020_Relation_x0028_1_x0029_0" minOccurs="0"/>
                <xsd:element ref="ns1:_ip_UnifiedCompliancePolicyProperties" minOccurs="0"/>
                <xsd:element ref="ns1:_ip_UnifiedCompliancePolicyUIAction" minOccurs="0"/>
                <xsd:element ref="ns5:LastSharedByUser" minOccurs="0"/>
                <xsd:element ref="ns5:LastSharedByTime" minOccurs="0"/>
                <xsd:element ref="ns4:ODSWF2" minOccurs="0"/>
                <xsd:element ref="ns4:Update_x0020_Parent_x0020_Child_x0020_Relation_x0028_1_x0029_1" minOccurs="0"/>
                <xsd:element ref="ns4:ODSWF_x0028_1_x0029_" minOccurs="0"/>
                <xsd:element ref="ns4:ODSWF2_x0028_1_x0029_" minOccurs="0"/>
                <xsd:element ref="ns4:ODSWF_x0028_1_x0029_0" minOccurs="0"/>
                <xsd:element ref="ns4:ODSWF_x0028_1_x0029_1" minOccurs="0"/>
                <xsd:element ref="ns4:ODSWF1" minOccurs="0"/>
                <xsd:element ref="ns4:ODSWF2_x0028_1_x0029_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description="" ma:hidden="true" ma:internalName="RoutingRuleDescription" ma:readOnly="false">
      <xsd:simpleType>
        <xsd:restriction base="dms:Text">
          <xsd:maxLength value="255"/>
        </xsd:restriction>
      </xsd:simpleType>
    </xsd:element>
    <xsd:element name="PublishingPageContent" ma:index="9" nillable="true" ma:displayName="Page Content" ma:description="Page Content is a site column created by the Publishing feature. It is used on the Article Page Content Type as the content of the page." ma:internalName="PublishingPageContent" ma:readOnly="false">
      <xsd:simpleType>
        <xsd:restriction base="dms:Unknown"/>
      </xsd:simpleType>
    </xsd:element>
    <xsd:element name="AverageRating" ma:index="13" nillable="true" ma:displayName="Rating (0-5)" ma:decimals="2" ma:description="Average value of all the ratings that have been submitted" ma:internalName="AverageRating" ma:readOnly="false">
      <xsd:simpleType>
        <xsd:restriction base="dms:Number"/>
      </xsd:simpleType>
    </xsd:element>
    <xsd:element name="RatingCount" ma:index="14" nillable="true" ma:displayName="Number of Ratings" ma:decimals="0" ma:description="Number of ratings submitted" ma:internalName="RatingCount" ma:readOnly="false">
      <xsd:simpleType>
        <xsd:restriction base="dms:Number"/>
      </xsd:simpleType>
    </xsd:element>
    <xsd:element name="PublishingExpirationDate" ma:index="17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 ma:readOnly="false">
      <xsd:simpleType>
        <xsd:restriction base="dms:Unknown"/>
      </xsd:simpleType>
    </xsd:element>
    <xsd:element name="ReportOwner" ma:index="33" nillable="true" ma:displayName="Owner (People and Groups)" ma:description="Owner of this document" ma:hidden="true" ma:list="UserInfo" ma:SearchPeopleOnly="false" ma:SharePointGroup="0" ma:internalName="ReportOwne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ip_UnifiedCompliancePolicyProperties" ma:index="6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7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DocumentDescription" ma:index="3" nillable="true" ma:displayName="Document Description" ma:description="Alternate description for documents that can be used for display." ma:internalName="DocumentDescription">
      <xsd:simpleType>
        <xsd:restriction base="dms:Note">
          <xsd:maxLength value="255"/>
        </xsd:restriction>
      </xsd:simpleType>
    </xsd:element>
    <xsd:element name="Owner" ma:index="4" ma:displayName="Owner" ma:list="UserInfo" ma:SharePointGroup="0" ma:internalName="Owne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Thumbnail1" ma:index="10" nillable="true" ma:displayName="Thumbnail" ma:format="Hyperlink" ma:internalName="Thumbnail1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ContentID" ma:index="19" nillable="true" ma:displayName="ContentID" ma:indexed="true" ma:internalName="ContentID">
      <xsd:simpleType>
        <xsd:restriction base="dms:Text">
          <xsd:maxLength value="255"/>
        </xsd:restriction>
      </xsd:simpleType>
    </xsd:element>
    <xsd:element name="Blog_x0020_Name" ma:index="20" nillable="true" ma:displayName="Blog Name" ma:description="Title of an Infopedia Blog" ma:internalName="Blog_x0020_Name">
      <xsd:simpleType>
        <xsd:restriction base="dms:Text">
          <xsd:maxLength value="255"/>
        </xsd:restriction>
      </xsd:simpleType>
    </xsd:element>
    <xsd:element name="hd9637eefc984b85b6097c6374e15725" ma:index="22" nillable="true" ma:taxonomy="true" ma:internalName="hd9637eefc984b85b6097c6374e15725" ma:taxonomyFieldName="ItemType" ma:displayName="SMSG Item Type" ma:default="" ma:fieldId="{1d9637ee-fc98-4b85-b609-7c6374e15725}" ma:taxonomyMulti="true" ma:sspId="e385fb40-52d4-4fae-9c5b-3e8ff8a5878e" ma:termSetId="a611a704-4666-406e-a571-a6e9bb4a2dcc" ma:anchorId="3d59bf14-be35-4b82-81a4-70bbe2a90cc2" ma:open="false" ma:isKeyword="false">
      <xsd:complexType>
        <xsd:sequence>
          <xsd:element ref="pc:Terms" minOccurs="0" maxOccurs="1"/>
        </xsd:sequence>
      </xsd:complexType>
    </xsd:element>
    <xsd:element name="TaxCatchAll" ma:index="24" nillable="true" ma:displayName="Taxonomy Catch All Column" ma:description="" ma:hidden="true" ma:list="{8e3d5b1f-74bf-4cd5-90f8-860d03c4e4d4}" ma:internalName="TaxCatchAll" ma:showField="CatchAllData" ma:web="2478d1b8-79bf-461f-b8e8-704d21601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5" nillable="true" ma:displayName="Taxonomy Catch All Column1" ma:description="" ma:hidden="true" ma:list="{8e3d5b1f-74bf-4cd5-90f8-860d03c4e4d4}" ma:internalName="TaxCatchAllLabel" ma:readOnly="true" ma:showField="CatchAllDataLabel" ma:web="2478d1b8-79bf-461f-b8e8-704d21601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b4224c12c78d42ea9b214de0badf8358" ma:index="27" nillable="true" ma:taxonomy="true" ma:internalName="b4224c12c78d42ea9b214de0badf8358" ma:taxonomyFieldName="EnterpriseDomainTags" ma:displayName="EnterpriseDomainTags" ma:default="" ma:fieldId="{b4224c12-c78d-42ea-9b21-4de0badf8358}" ma:taxonomyMulti="true" ma:sspId="e385fb40-52d4-4fae-9c5b-3e8ff8a5878e" ma:termSetId="d039009f-2da8-468b-bf5e-ff4693a9f72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" ma:index="2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TaxKeywordTaxHTField" ma:index="29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_dlc_DocIdUrl" ma:index="3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32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m6d26e40ac264097a006193f92232ece" ma:index="35" nillable="true" ma:taxonomy="true" ma:internalName="m6d26e40ac264097a006193f92232ece" ma:taxonomyFieldName="TechnicalLevel" ma:displayName="Technical Level" ma:default="" ma:fieldId="{66d26e40-ac26-4097-a006-193f92232ece}" ma:sspId="e385fb40-52d4-4fae-9c5b-3e8ff8a5878e" ma:termSetId="7123edbd-7265-47b9-9049-04e46d245d8e" ma:anchorId="3c636e1e-6390-429f-a144-68438d32bffe" ma:open="false" ma:isKeyword="false">
      <xsd:complexType>
        <xsd:sequence>
          <xsd:element ref="pc:Terms" minOccurs="0" maxOccurs="1"/>
        </xsd:sequence>
      </xsd:complexType>
    </xsd:element>
    <xsd:element name="ConfidentialityTaxHTField0" ma:index="36" ma:taxonomy="true" ma:internalName="ConfidentialityTaxHTField0" ma:taxonomyFieldName="Confidentiality" ma:displayName="Confidentiality" ma:default="5;#Microsoft confidential|461efa83-0283-486a-a8d5-943328f3693f" ma:fieldId="{840a9f3c-1e14-4c21-9dbf-5637765665db}" ma:sspId="e385fb40-52d4-4fae-9c5b-3e8ff8a5878e" ma:termSetId="e0e820dc-7da0-48b9-8472-209c7e82d1d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d9986d31974458fb3007746ec0bce5f" ma:index="37" nillable="true" ma:taxonomy="true" ma:internalName="od9986d31974458fb3007746ec0bce5f" ma:taxonomyFieldName="Languages" ma:displayName="SMSG Languages" ma:default="" ma:fieldId="{8d9986d3-1974-458f-b300-7746ec0bce5f}" ma:taxonomyMulti="true" ma:sspId="e385fb40-52d4-4fae-9c5b-3e8ff8a5878e" ma:termSetId="a611a704-4666-406e-a571-a6e9bb4a2dcc" ma:anchorId="c5f267fd-fa38-4ffe-a1d8-2693d87e90bc" ma:open="false" ma:isKeyword="false">
      <xsd:complexType>
        <xsd:sequence>
          <xsd:element ref="pc:Terms" minOccurs="0" maxOccurs="1"/>
        </xsd:sequence>
      </xsd:complexType>
    </xsd:element>
    <xsd:element name="bf80e81150e248c48aa8cffdf0021a1f" ma:index="39" nillable="true" ma:taxonomy="true" ma:internalName="bf80e81150e248c48aa8cffdf0021a1f" ma:taxonomyFieldName="Products" ma:displayName="SMSG Products &amp; Technologies" ma:default="" ma:fieldId="{bf80e811-50e2-48c4-8aa8-cffdf0021a1f}" ma:taxonomyMulti="true" ma:sspId="e385fb40-52d4-4fae-9c5b-3e8ff8a5878e" ma:termSetId="a611a704-4666-406e-a571-a6e9bb4a2dcc" ma:anchorId="f7bdd4ba-8e81-43d6-a504-860f505d5c97" ma:open="false" ma:isKeyword="false">
      <xsd:complexType>
        <xsd:sequence>
          <xsd:element ref="pc:Terms" minOccurs="0" maxOccurs="1"/>
        </xsd:sequence>
      </xsd:complexType>
    </xsd:element>
    <xsd:element name="mb88723863e1404388ba3733387d48df" ma:index="41" nillable="true" ma:taxonomy="true" ma:internalName="mb88723863e1404388ba3733387d48df" ma:taxonomyFieldName="Audiences" ma:displayName="SMSG Customer Audiences" ma:default="" ma:fieldId="{6b887238-63e1-4043-88ba-3733387d48df}" ma:taxonomyMulti="true" ma:sspId="e385fb40-52d4-4fae-9c5b-3e8ff8a5878e" ma:termSetId="a611a704-4666-406e-a571-a6e9bb4a2dcc" ma:anchorId="8a0280e9-c6e8-4e3c-80d6-8db643b96ddd" ma:open="false" ma:isKeyword="false">
      <xsd:complexType>
        <xsd:sequence>
          <xsd:element ref="pc:Terms" minOccurs="0" maxOccurs="1"/>
        </xsd:sequence>
      </xsd:complexType>
    </xsd:element>
    <xsd:element name="l3c3ea61849e4288a8acc49bb5388e8c" ma:index="43" nillable="true" ma:taxonomy="true" ma:internalName="l3c3ea61849e4288a8acc49bb5388e8c" ma:taxonomyFieldName="Groups" ma:displayName="SMSG Groups" ma:default="" ma:fieldId="{53c3ea61-849e-4288-a8ac-c49bb5388e8c}" ma:taxonomyMulti="true" ma:sspId="e385fb40-52d4-4fae-9c5b-3e8ff8a5878e" ma:termSetId="d039009f-2da8-468b-bf5e-ff4693a9f72f" ma:anchorId="ec38e82f-eddf-4553-aa72-f3bd3c1d5855" ma:open="false" ma:isKeyword="false">
      <xsd:complexType>
        <xsd:sequence>
          <xsd:element ref="pc:Terms" minOccurs="0" maxOccurs="1"/>
        </xsd:sequence>
      </xsd:complexType>
    </xsd:element>
    <xsd:element name="i0d941ee1e744ffea7aeee9924c91cbb" ma:index="45" nillable="true" ma:taxonomy="true" ma:internalName="i0d941ee1e744ffea7aeee9924c91cbb" ma:taxonomyFieldName="BusinessArchitecture" ma:displayName="SMSG Business Architecture" ma:default="" ma:fieldId="{20d941ee-1e74-4ffe-a7ae-ee9924c91cbb}" ma:taxonomyMulti="true" ma:sspId="e385fb40-52d4-4fae-9c5b-3e8ff8a5878e" ma:termSetId="d039009f-2da8-468b-bf5e-ff4693a9f72f" ma:anchorId="1951c1e0-4cc7-414f-a435-7369277bc757" ma:open="false" ma:isKeyword="false">
      <xsd:complexType>
        <xsd:sequence>
          <xsd:element ref="pc:Terms" minOccurs="0" maxOccurs="1"/>
        </xsd:sequence>
      </xsd:complexType>
    </xsd:element>
    <xsd:element name="i1b478372f814787abd313030b81fcb2" ma:index="47" nillable="true" ma:taxonomy="true" ma:internalName="i1b478372f814787abd313030b81fcb2" ma:taxonomyFieldName="ActivitiesAndPrograms" ma:displayName="SMSG Activities &amp; Programs" ma:default="" ma:fieldId="{21b47837-2f81-4787-abd3-13030b81fcb2}" ma:taxonomyMulti="true" ma:sspId="e385fb40-52d4-4fae-9c5b-3e8ff8a5878e" ma:termSetId="d039009f-2da8-468b-bf5e-ff4693a9f72f" ma:anchorId="846d39ff-6475-4006-99df-de42970d666e" ma:open="false" ma:isKeyword="false">
      <xsd:complexType>
        <xsd:sequence>
          <xsd:element ref="pc:Terms" minOccurs="0" maxOccurs="1"/>
        </xsd:sequence>
      </xsd:complexType>
    </xsd:element>
    <xsd:element name="Coowner" ma:index="49" nillable="true" ma:displayName="Co-owner" ma:list="UserInfo" ma:SearchPeopleOnly="false" ma:SharePointGroup="0" ma:internalName="Coowner" ma:showField="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k21a64daf20d4502b2796a1c6b8ce6c8" ma:index="50" nillable="true" ma:taxonomy="true" ma:internalName="k21a64daf20d4502b2796a1c6b8ce6c8" ma:taxonomyFieldName="Industries" ma:displayName="SMSG Industries" ma:default="" ma:fieldId="{421a64da-f20d-4502-b279-6a1c6b8ce6c8}" ma:taxonomyMulti="true" ma:sspId="e385fb40-52d4-4fae-9c5b-3e8ff8a5878e" ma:termSetId="a611a704-4666-406e-a571-a6e9bb4a2dcc" ma:anchorId="322da17f-7441-43de-8ac8-ca7d62aec02b" ma:open="false" ma:isKeyword="false">
      <xsd:complexType>
        <xsd:sequence>
          <xsd:element ref="pc:Terms" minOccurs="0" maxOccurs="1"/>
        </xsd:sequence>
      </xsd:complexType>
    </xsd:element>
    <xsd:element name="b60f8d2dbb984f349d80d8196897f4d3" ma:index="52" nillable="true" ma:taxonomy="true" ma:internalName="b60f8d2dbb984f349d80d8196897f4d3" ma:taxonomyFieldName="Roles" ma:displayName="SMSG Roles" ma:default="" ma:fieldId="{b60f8d2d-bb98-4f34-9d80-d8196897f4d3}" ma:taxonomyMulti="true" ma:sspId="e385fb40-52d4-4fae-9c5b-3e8ff8a5878e" ma:termSetId="a611a704-4666-406e-a571-a6e9bb4a2dcc" ma:anchorId="c9a07ef0-4236-4915-97ca-1b3392dac369" ma:open="false" ma:isKeyword="false">
      <xsd:complexType>
        <xsd:sequence>
          <xsd:element ref="pc:Terms" minOccurs="0" maxOccurs="1"/>
        </xsd:sequence>
      </xsd:complexType>
    </xsd:element>
    <xsd:element name="ec5b2ad5c27b45fb8a00a1f27c7ce1ae" ma:index="54" nillable="true" ma:taxonomy="true" ma:internalName="ec5b2ad5c27b45fb8a00a1f27c7ce1ae" ma:taxonomyFieldName="Partners" ma:displayName="SMSG Partners" ma:default="" ma:fieldId="{ec5b2ad5-c27b-45fb-8a00-a1f27c7ce1ae}" ma:taxonomyMulti="true" ma:sspId="e385fb40-52d4-4fae-9c5b-3e8ff8a5878e" ma:termSetId="a611a704-4666-406e-a571-a6e9bb4a2dcc" ma:anchorId="dd1a91fa-3198-4561-9b04-bc737b2a8291" ma:open="false" ma:isKeyword="false">
      <xsd:complexType>
        <xsd:sequence>
          <xsd:element ref="pc:Terms" minOccurs="0" maxOccurs="1"/>
        </xsd:sequence>
      </xsd:complexType>
    </xsd:element>
    <xsd:element name="m6c7b4717b6346e6a075a59dd47eac69" ma:index="56" nillable="true" ma:taxonomy="true" ma:internalName="m6c7b4717b6346e6a075a59dd47eac69" ma:taxonomyFieldName="Topics" ma:displayName="SMSG Topics" ma:default="" ma:fieldId="{66c7b471-7b63-46e6-a075-a59dd47eac69}" ma:taxonomyMulti="true" ma:sspId="e385fb40-52d4-4fae-9c5b-3e8ff8a5878e" ma:termSetId="d039009f-2da8-468b-bf5e-ff4693a9f72f" ma:anchorId="ddcce936-3357-448e-8326-e6fdfddfb752" ma:open="false" ma:isKeyword="false">
      <xsd:complexType>
        <xsd:sequence>
          <xsd:element ref="pc:Terms" minOccurs="0" maxOccurs="1"/>
        </xsd:sequence>
      </xsd:complexType>
    </xsd:element>
    <xsd:element name="kf34bcdc8fc34e479d3f94c6210e8e27" ma:index="58" nillable="true" ma:taxonomy="true" ma:internalName="kf34bcdc8fc34e479d3f94c6210e8e27" ma:taxonomyFieldName="Competitors" ma:displayName="SMSG Competition" ma:default="" ma:fieldId="{4f34bcdc-8fc3-4e47-9d3f-94c6210e8e27}" ma:taxonomyMulti="true" ma:sspId="e385fb40-52d4-4fae-9c5b-3e8ff8a5878e" ma:termSetId="a611a704-4666-406e-a571-a6e9bb4a2dcc" ma:anchorId="718f8fd0-b740-48bc-92ad-5700213c04b2" ma:open="false" ma:isKeyword="false">
      <xsd:complexType>
        <xsd:sequence>
          <xsd:element ref="pc:Terms" minOccurs="0" maxOccurs="1"/>
        </xsd:sequence>
      </xsd:complexType>
    </xsd:element>
    <xsd:element name="ef109fd36bcf4bcd9dd945731030600b" ma:index="60" nillable="true" ma:taxonomy="true" ma:internalName="ef109fd36bcf4bcd9dd945731030600b" ma:taxonomyFieldName="Region" ma:displayName="SMSG Region" ma:default="" ma:fieldId="{ef109fd3-6bcf-4bcd-9dd9-45731030600b}" ma:taxonomyMulti="true" ma:sspId="e385fb40-52d4-4fae-9c5b-3e8ff8a5878e" ma:termSetId="a611a704-4666-406e-a571-a6e9bb4a2dcc" ma:anchorId="c5404caa-7d82-41c6-82c2-0230c1d96864" ma:open="false" ma:isKeyword="false">
      <xsd:complexType>
        <xsd:sequence>
          <xsd:element ref="pc:Terms" minOccurs="0" maxOccurs="1"/>
        </xsd:sequence>
      </xsd:complexType>
    </xsd:element>
    <xsd:element name="eb54ac91059940029a3cc8a4ff5af673" ma:index="62" nillable="true" ma:taxonomy="true" ma:internalName="eb54ac91059940029a3cc8a4ff5af673" ma:taxonomyFieldName="SMSGDomain" ma:displayName="SMSG Domain" ma:default="" ma:fieldId="{eb54ac91-0599-4002-9a3c-c8a4ff5af673}" ma:taxonomyMulti="true" ma:sspId="e385fb40-52d4-4fae-9c5b-3e8ff8a5878e" ma:termSetId="a611a704-4666-406e-a571-a6e9bb4a2dcc" ma:anchorId="dd7a2ee5-7d01-4a82-9346-1eefa47ece8b" ma:open="false" ma:isKeyword="false">
      <xsd:complexType>
        <xsd:sequence>
          <xsd:element ref="pc:Terms" minOccurs="0" maxOccurs="1"/>
        </xsd:sequence>
      </xsd:complexType>
    </xsd:element>
    <xsd:element name="k20e0dfa74bf4e44818db03027b0ccd8" ma:index="64" nillable="true" ma:taxonomy="true" ma:internalName="k20e0dfa74bf4e44818db03027b0ccd8" ma:taxonomyFieldName="Segments" ma:displayName="SMSG Customer Segments" ma:default="" ma:fieldId="{420e0dfa-74bf-4e44-818d-b03027b0ccd8}" ma:taxonomyMulti="true" ma:sspId="e385fb40-52d4-4fae-9c5b-3e8ff8a5878e" ma:termSetId="a611a704-4666-406e-a571-a6e9bb4a2dcc" ma:anchorId="dd7a2ee5-7d01-4a82-9346-1eefa47ece8b" ma:open="false" ma:isKeyword="false">
      <xsd:complexType>
        <xsd:sequence>
          <xsd:element ref="pc:Terms" minOccurs="0" maxOccurs="1"/>
        </xsd:sequence>
      </xsd:complexType>
    </xsd:element>
    <xsd:element name="GenericText2" ma:index="66" nillable="true" ma:displayName="GenericText2" ma:description="Generic field for future features in implementation" ma:internalName="GenericText2">
      <xsd:simpleType>
        <xsd:restriction base="dms:Text">
          <xsd:maxLength value="255"/>
        </xsd:restriction>
      </xsd:simpleType>
    </xsd:element>
    <xsd:element name="GenericHTML1" ma:index="67" nillable="true" ma:displayName="GenericHTML1" ma:description="Generic field for future features in implementation" ma:internalName="GenericHTML1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PublishDate" ma:index="5" nillable="true" ma:displayName="PublishDate" ma:description="Used in Blog Posts, this date is used to specify the Blog Article Date." ma:format="DateOnly" ma:internalName="PublishDate" ma:readOnly="false">
      <xsd:simpleType>
        <xsd:restriction base="dms:DateTime"/>
      </xsd:simpleType>
    </xsd:element>
    <xsd:element name="ApplyWorkflowRules" ma:index="18" nillable="true" ma:displayName="ApplyWorkflowRules" ma:default="Yes" ma:description="This columns is used to help to apply the workflow rules on Document Sets / Documents. by Default the Value is Yes" ma:format="Dropdown" ma:internalName="ApplyWorkflowRules" ma:readOnly="false">
      <xsd:simpleType>
        <xsd:restriction base="dms:Choice">
          <xsd:enumeration value="Yes"/>
          <xsd:enumeration value="No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bc04a5-d503-43b1-b98c-a8cf663329d9" elementFormDefault="qualified">
    <xsd:import namespace="http://schemas.microsoft.com/office/2006/documentManagement/types"/>
    <xsd:import namespace="http://schemas.microsoft.com/office/infopath/2007/PartnerControls"/>
    <xsd:element name="Update_x0020_Parent_x0020_Child_x0020_Relation_x0028_1_x0029_0" ma:index="68" nillable="true" ma:displayName="Update Parent Child Relation" ma:internalName="Update_x0020_Parent_x0020_Child_x0020_Relation_x0028_1_x0029_0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ODSWF2" ma:index="73" nillable="true" ma:displayName="ODSWF2" ma:internalName="ODSWF2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Update_x0020_Parent_x0020_Child_x0020_Relation_x0028_1_x0029_1" ma:index="74" nillable="true" ma:displayName="Update Parent Child Relation" ma:internalName="Update_x0020_Parent_x0020_Child_x0020_Relation_x0028_1_x0029_1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ODSWF_x0028_1_x0029_" ma:index="75" nillable="true" ma:displayName="ODSWF" ma:internalName="ODSWF_x0028_1_x0029_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ODSWF2_x0028_1_x0029_" ma:index="76" nillable="true" ma:displayName="ODSWF2" ma:internalName="ODSWF2_x0028_1_x0029_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ODSWF_x0028_1_x0029_0" ma:index="77" nillable="true" ma:displayName="ODSWF" ma:internalName="ODSWF_x0028_1_x0029_0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ODSWF_x0028_1_x0029_1" ma:index="78" nillable="true" ma:displayName="ODSWF" ma:internalName="ODSWF_x0028_1_x0029_1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ODSWF1" ma:index="79" nillable="true" ma:displayName="ODSWF1" ma:internalName="ODSWF1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ODSWF2_x0028_1_x0029_0" ma:index="80" nillable="true" ma:displayName="ODSWF2" ma:internalName="ODSWF2_x0028_1_x0029_0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78d1b8-79bf-461f-b8e8-704d21601f1a" elementFormDefault="qualified">
    <xsd:import namespace="http://schemas.microsoft.com/office/2006/documentManagement/types"/>
    <xsd:import namespace="http://schemas.microsoft.com/office/infopath/2007/PartnerControls"/>
    <xsd:element name="LastSharedByUser" ma:index="7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72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6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5C08BC-0CC7-47B9-A143-C0E088F6A0A1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sharepoint/v3"/>
    <ds:schemaRef ds:uri="230e9df3-be65-4c73-a93b-d1236ebd677e"/>
    <ds:schemaRef ds:uri="http://schemas.microsoft.com/office/2006/documentManagement/types"/>
    <ds:schemaRef ds:uri="2478d1b8-79bf-461f-b8e8-704d21601f1a"/>
    <ds:schemaRef ds:uri="http://purl.org/dc/dcmitype/"/>
    <ds:schemaRef ds:uri="http://purl.org/dc/elements/1.1/"/>
    <ds:schemaRef ds:uri="b3bc04a5-d503-43b1-b98c-a8cf663329d9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F923F2F-96DE-491D-9C6C-EC5D9B0A3C73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434C04AB-6EF7-497F-8FB5-58245C1966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30e9df3-be65-4c73-a93b-d1236ebd677e"/>
    <ds:schemaRef ds:uri="230E9DF3-BE65-4C73-A93B-D1236EBD677E"/>
    <ds:schemaRef ds:uri="b3bc04a5-d503-43b1-b98c-a8cf663329d9"/>
    <ds:schemaRef ds:uri="2478d1b8-79bf-461f-b8e8-704d21601f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23511</TotalTime>
  <Words>450</Words>
  <Application>Microsoft Office PowerPoint</Application>
  <PresentationFormat>Anpassad</PresentationFormat>
  <Paragraphs>77</Paragraphs>
  <Slides>9</Slides>
  <Notes>9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5</vt:i4>
      </vt:variant>
      <vt:variant>
        <vt:lpstr>Bildrubriker</vt:lpstr>
      </vt:variant>
      <vt:variant>
        <vt:i4>9</vt:i4>
      </vt:variant>
    </vt:vector>
  </HeadingPairs>
  <TitlesOfParts>
    <vt:vector size="20" baseType="lpstr">
      <vt:lpstr>Arial</vt:lpstr>
      <vt:lpstr>Consolas</vt:lpstr>
      <vt:lpstr>Segoe UI</vt:lpstr>
      <vt:lpstr>Segoe UI Light</vt:lpstr>
      <vt:lpstr>Stencil</vt:lpstr>
      <vt:lpstr>Wingdings</vt:lpstr>
      <vt:lpstr>5-30721_Build_2016_Template_Light</vt:lpstr>
      <vt:lpstr>5-30721_Build_2016_Template_Dark</vt:lpstr>
      <vt:lpstr>1_5-30721_Build_2016_Template_Dark</vt:lpstr>
      <vt:lpstr>2_5-30721_Build_2016_Template_Dark</vt:lpstr>
      <vt:lpstr>1_5-30721_Build_2016_Template_Light</vt:lpstr>
      <vt:lpstr>Azure Bootcamp App Dev</vt:lpstr>
      <vt:lpstr>PowerPoint-presentation</vt:lpstr>
      <vt:lpstr>PowerPoint-presentation</vt:lpstr>
      <vt:lpstr>What is App Service? </vt:lpstr>
      <vt:lpstr>What is API Management?</vt:lpstr>
      <vt:lpstr>What is Service Bus?</vt:lpstr>
      <vt:lpstr>What is Azure Functions?</vt:lpstr>
      <vt:lpstr>What is CosmosDB?</vt:lpstr>
      <vt:lpstr>PowerPoint-presentation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Insights Customer Deck</dc:title>
  <dc:subject>&lt;Speech title here&gt;</dc:subject>
  <dc:creator>Rahul Bagaria;Merav Davidson</dc:creator>
  <cp:keywords/>
  <dc:description>Template: Mitchell Derrey, Silver Fox Productions
Formatting: 
Audience Type:</dc:description>
  <cp:lastModifiedBy>Fredrik Tonn</cp:lastModifiedBy>
  <cp:revision>707</cp:revision>
  <dcterms:created xsi:type="dcterms:W3CDTF">2014-06-10T19:28:25Z</dcterms:created>
  <dcterms:modified xsi:type="dcterms:W3CDTF">2018-02-14T11:35:01Z</dcterms:modified>
  <cp:category>Microsoft Build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0x0101000E4CB7077FEE4FF7AE86D4A500EEC7800300F96E2758736AEF45AFCE0C190C2A9DEC00CC074746C0EF6D439A06F1AAD31A3C2B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49;#Moscone Center|d4f36a2e-dd0d-4424-990f-7c93b4e9f063</vt:lpwstr>
  </property>
  <property fmtid="{D5CDD505-2E9C-101B-9397-08002B2CF9AE}" pid="7" name="Track">
    <vt:lpwstr/>
  </property>
  <property fmtid="{D5CDD505-2E9C-101B-9397-08002B2CF9AE}" pid="8" name="Event Location">
    <vt:lpwstr>48;#San Francisco|84dfcb53-432b-499d-8965-93d483d36b4a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Audience1">
    <vt:lpwstr/>
  </property>
  <property fmtid="{D5CDD505-2E9C-101B-9397-08002B2CF9AE}" pid="13" name="Event Name">
    <vt:lpwstr>47;#Build|58542b36-5bf5-46a6-a53f-a41fb7a73785</vt:lpwstr>
  </property>
  <property fmtid="{D5CDD505-2E9C-101B-9397-08002B2CF9AE}" pid="14" name="Audiences">
    <vt:lpwstr>1466;#developers|8e4a08dc-5d95-4156-ab65-f22579a1592a</vt:lpwstr>
  </property>
  <property fmtid="{D5CDD505-2E9C-101B-9397-08002B2CF9AE}" pid="15" name="Region">
    <vt:lpwstr/>
  </property>
  <property fmtid="{D5CDD505-2E9C-101B-9397-08002B2CF9AE}" pid="16" name="Industries">
    <vt:lpwstr/>
  </property>
  <property fmtid="{D5CDD505-2E9C-101B-9397-08002B2CF9AE}" pid="17" name="Roles">
    <vt:lpwstr/>
  </property>
  <property fmtid="{D5CDD505-2E9C-101B-9397-08002B2CF9AE}" pid="18" name="Competitors">
    <vt:lpwstr>1775;#New Relic|e62418d0-f500-4f49-af50-e6fdd545237c</vt:lpwstr>
  </property>
  <property fmtid="{D5CDD505-2E9C-101B-9397-08002B2CF9AE}" pid="19" name="SMSGDomain">
    <vt:lpwstr>185;#Compete Domain|b64df03d-ac6e-47e3-a629-66762ad81f36;#20;#Microsoft Azure Domain|d600a391-d529-4311-892b-2c05c1ab2538;#21;#Cloud and Enterprise|adc2fe87-c79a-4ded-a449-3f86b954069d;#345;#Developer Tools Domain|58c4098f-5b04-404d-a0e5-4dc5be632145;#165</vt:lpwstr>
  </property>
  <property fmtid="{D5CDD505-2E9C-101B-9397-08002B2CF9AE}" pid="20" name="BusinessArchitecture">
    <vt:lpwstr/>
  </property>
  <property fmtid="{D5CDD505-2E9C-101B-9397-08002B2CF9AE}" pid="21" name="Products">
    <vt:lpwstr>146;#Visual Studio|bf0ebdd7-5d74-479a-b01e-d7b141200243;#26;#Microsoft Azure|669a3112-5edf-444b-a003-630063601f07;#346;#software development tools|24853bda-fb66-4716-8bc8-88d26fdb57cb;#1774;#Application Insights|05b0f470-c98a-42c4-aa8e-33dda6cfeb2f</vt:lpwstr>
  </property>
  <property fmtid="{D5CDD505-2E9C-101B-9397-08002B2CF9AE}" pid="22" name="Segments">
    <vt:lpwstr/>
  </property>
  <property fmtid="{D5CDD505-2E9C-101B-9397-08002B2CF9AE}" pid="23" name="ActivitiesAndPrograms">
    <vt:lpwstr/>
  </property>
  <property fmtid="{D5CDD505-2E9C-101B-9397-08002B2CF9AE}" pid="24" name="Partners">
    <vt:lpwstr/>
  </property>
  <property fmtid="{D5CDD505-2E9C-101B-9397-08002B2CF9AE}" pid="25" name="Topics">
    <vt:lpwstr>131;#products|2b247c5b-99da-46bc-8667-e75c62241e78</vt:lpwstr>
  </property>
  <property fmtid="{D5CDD505-2E9C-101B-9397-08002B2CF9AE}" pid="26" name="Groups">
    <vt:lpwstr>31;#Microsoft Azure Marketing|0958c357-5252-473f-8b4e-42f27525a99d;#42;#Cloud and Enterprise Marketing Group|4f75e184-e5aa-4234-a07f-b032d60df254;#348;#Developer Platform and Tools Marketing|b117718f-aa6c-411f-b6a8-3da180b0b2c7</vt:lpwstr>
  </property>
  <property fmtid="{D5CDD505-2E9C-101B-9397-08002B2CF9AE}" pid="27" name="_dlc_policyId">
    <vt:lpwstr/>
  </property>
  <property fmtid="{D5CDD505-2E9C-101B-9397-08002B2CF9AE}" pid="28" name="ItemRetentionFormula">
    <vt:lpwstr/>
  </property>
  <property fmtid="{D5CDD505-2E9C-101B-9397-08002B2CF9AE}" pid="29" name="_dlc_DocIdItemGuid">
    <vt:lpwstr>41b6645a-3e34-4c34-8145-1544a0bf5c3d</vt:lpwstr>
  </property>
  <property fmtid="{D5CDD505-2E9C-101B-9397-08002B2CF9AE}" pid="30" name="of67e5d4b76f4a9db8769983fda9cec0">
    <vt:lpwstr/>
  </property>
  <property fmtid="{D5CDD505-2E9C-101B-9397-08002B2CF9AE}" pid="31" name="NewsType">
    <vt:lpwstr/>
  </property>
  <property fmtid="{D5CDD505-2E9C-101B-9397-08002B2CF9AE}" pid="32" name="Confidentiality">
    <vt:lpwstr>14;#customer ready|8986c41d-21c5-4f8f-8a12-ea4625b46858</vt:lpwstr>
  </property>
  <property fmtid="{D5CDD505-2E9C-101B-9397-08002B2CF9AE}" pid="33" name="ItemType">
    <vt:lpwstr>351;#feedback requests|00ce1828-98a3-430e-af54-eda270e1be04</vt:lpwstr>
  </property>
  <property fmtid="{D5CDD505-2E9C-101B-9397-08002B2CF9AE}" pid="34" name="ga0c0bf70a6644469c61b3efa7025301">
    <vt:lpwstr/>
  </property>
  <property fmtid="{D5CDD505-2E9C-101B-9397-08002B2CF9AE}" pid="35" name="MSProducts">
    <vt:lpwstr/>
  </property>
  <property fmtid="{D5CDD505-2E9C-101B-9397-08002B2CF9AE}" pid="36" name="ExperienceContentType">
    <vt:lpwstr/>
  </property>
  <property fmtid="{D5CDD505-2E9C-101B-9397-08002B2CF9AE}" pid="37" name="EnterpriseDomainTags">
    <vt:lpwstr/>
  </property>
  <property fmtid="{D5CDD505-2E9C-101B-9397-08002B2CF9AE}" pid="38" name="j3562c58ee414e028925bc902cfc01a1">
    <vt:lpwstr/>
  </property>
  <property fmtid="{D5CDD505-2E9C-101B-9397-08002B2CF9AE}" pid="39" name="l6f004f21209409da86a713c0f24627d">
    <vt:lpwstr/>
  </property>
  <property fmtid="{D5CDD505-2E9C-101B-9397-08002B2CF9AE}" pid="40" name="la4444b61d19467597d63190b69ac227">
    <vt:lpwstr/>
  </property>
  <property fmtid="{D5CDD505-2E9C-101B-9397-08002B2CF9AE}" pid="41" name="MSProductsTaxHTField0">
    <vt:lpwstr/>
  </property>
  <property fmtid="{D5CDD505-2E9C-101B-9397-08002B2CF9AE}" pid="42" name="Languages">
    <vt:lpwstr/>
  </property>
  <property fmtid="{D5CDD505-2E9C-101B-9397-08002B2CF9AE}" pid="43" name="e8080b0481964c759b2c36ae49591b31">
    <vt:lpwstr/>
  </property>
  <property fmtid="{D5CDD505-2E9C-101B-9397-08002B2CF9AE}" pid="44" name="TechnicalLevel">
    <vt:lpwstr/>
  </property>
  <property fmtid="{D5CDD505-2E9C-101B-9397-08002B2CF9AE}" pid="45" name="ldac8aee9d1f469e8cd8c3f8d6a615f2">
    <vt:lpwstr/>
  </property>
  <property fmtid="{D5CDD505-2E9C-101B-9397-08002B2CF9AE}" pid="46" name="EmployeeRole">
    <vt:lpwstr/>
  </property>
  <property fmtid="{D5CDD505-2E9C-101B-9397-08002B2CF9AE}" pid="47" name="NewsTopic">
    <vt:lpwstr/>
  </property>
  <property fmtid="{D5CDD505-2E9C-101B-9397-08002B2CF9AE}" pid="48" name="NewsSource">
    <vt:lpwstr/>
  </property>
  <property fmtid="{D5CDD505-2E9C-101B-9397-08002B2CF9AE}" pid="49" name="SMSGTags">
    <vt:lpwstr/>
  </property>
  <property fmtid="{D5CDD505-2E9C-101B-9397-08002B2CF9AE}" pid="50" name="MSPhysicalGeography">
    <vt:lpwstr/>
  </property>
  <property fmtid="{D5CDD505-2E9C-101B-9397-08002B2CF9AE}" pid="51" name="_docset_NoMedatataSyncRequired">
    <vt:lpwstr>False</vt:lpwstr>
  </property>
  <property fmtid="{D5CDD505-2E9C-101B-9397-08002B2CF9AE}" pid="52" name="MSIP_Label_f42aa342-8706-4288-bd11-ebb85995028c_Enabled">
    <vt:lpwstr>True</vt:lpwstr>
  </property>
  <property fmtid="{D5CDD505-2E9C-101B-9397-08002B2CF9AE}" pid="53" name="MSIP_Label_f42aa342-8706-4288-bd11-ebb85995028c_SiteId">
    <vt:lpwstr>72f988bf-86f1-41af-91ab-2d7cd011db47</vt:lpwstr>
  </property>
  <property fmtid="{D5CDD505-2E9C-101B-9397-08002B2CF9AE}" pid="54" name="MSIP_Label_f42aa342-8706-4288-bd11-ebb85995028c_Ref">
    <vt:lpwstr>https://api.informationprotection.azure.com/api/72f988bf-86f1-41af-91ab-2d7cd011db47</vt:lpwstr>
  </property>
  <property fmtid="{D5CDD505-2E9C-101B-9397-08002B2CF9AE}" pid="55" name="MSIP_Label_f42aa342-8706-4288-bd11-ebb85995028c_SetBy">
    <vt:lpwstr>arrass@microsoft.com</vt:lpwstr>
  </property>
  <property fmtid="{D5CDD505-2E9C-101B-9397-08002B2CF9AE}" pid="56" name="MSIP_Label_f42aa342-8706-4288-bd11-ebb85995028c_SetDate">
    <vt:lpwstr>2017-09-22T15:25:54.5043834+02:00</vt:lpwstr>
  </property>
  <property fmtid="{D5CDD505-2E9C-101B-9397-08002B2CF9AE}" pid="57" name="MSIP_Label_f42aa342-8706-4288-bd11-ebb85995028c_Name">
    <vt:lpwstr>General</vt:lpwstr>
  </property>
  <property fmtid="{D5CDD505-2E9C-101B-9397-08002B2CF9AE}" pid="58" name="MSIP_Label_f42aa342-8706-4288-bd11-ebb85995028c_Application">
    <vt:lpwstr>Microsoft Azure Information Protection</vt:lpwstr>
  </property>
  <property fmtid="{D5CDD505-2E9C-101B-9397-08002B2CF9AE}" pid="59" name="MSIP_Label_f42aa342-8706-4288-bd11-ebb85995028c_Extended_MSFT_Method">
    <vt:lpwstr>Automatic</vt:lpwstr>
  </property>
  <property fmtid="{D5CDD505-2E9C-101B-9397-08002B2CF9AE}" pid="60" name="Sensitivity">
    <vt:lpwstr>General</vt:lpwstr>
  </property>
</Properties>
</file>