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5" r:id="rId2"/>
    <p:sldId id="259" r:id="rId3"/>
    <p:sldId id="260" r:id="rId4"/>
    <p:sldId id="262" r:id="rId5"/>
    <p:sldId id="268" r:id="rId6"/>
    <p:sldId id="264" r:id="rId7"/>
    <p:sldId id="263" r:id="rId8"/>
    <p:sldId id="261" r:id="rId9"/>
    <p:sldId id="266" r:id="rId10"/>
  </p:sldIdLst>
  <p:sldSz cx="9144000" cy="6858000" type="screen4x3"/>
  <p:notesSz cx="6669088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A713E-87BE-4CD6-84EB-8A3C7DD1999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EA8B8DE-CA23-490A-B9D8-0358801EBBFF}">
      <dgm:prSet phldrT="[Text]"/>
      <dgm:spPr/>
      <dgm:t>
        <a:bodyPr/>
        <a:lstStyle/>
        <a:p>
          <a:r>
            <a:rPr lang="en-GB" dirty="0" smtClean="0"/>
            <a:t>Globalisation, health and change  </a:t>
          </a:r>
          <a:endParaRPr lang="en-GB" dirty="0"/>
        </a:p>
      </dgm:t>
    </dgm:pt>
    <dgm:pt modelId="{298600DE-31A8-40C5-B90F-A3D5DA4B74FC}" type="parTrans" cxnId="{D581A2FE-A897-4715-9240-4F0C52A35DCA}">
      <dgm:prSet/>
      <dgm:spPr/>
      <dgm:t>
        <a:bodyPr/>
        <a:lstStyle/>
        <a:p>
          <a:endParaRPr lang="en-GB"/>
        </a:p>
      </dgm:t>
    </dgm:pt>
    <dgm:pt modelId="{E544C675-F295-4B9E-95E4-31A081CC3925}" type="sibTrans" cxnId="{D581A2FE-A897-4715-9240-4F0C52A35DCA}">
      <dgm:prSet/>
      <dgm:spPr/>
      <dgm:t>
        <a:bodyPr/>
        <a:lstStyle/>
        <a:p>
          <a:endParaRPr lang="en-GB"/>
        </a:p>
      </dgm:t>
    </dgm:pt>
    <dgm:pt modelId="{D88F4316-0F76-4851-A6FB-6617716F9B35}">
      <dgm:prSet phldrT="[Text]"/>
      <dgm:spPr/>
      <dgm:t>
        <a:bodyPr/>
        <a:lstStyle/>
        <a:p>
          <a:r>
            <a:rPr lang="en-GB" dirty="0" smtClean="0"/>
            <a:t>Global health issues </a:t>
          </a:r>
          <a:endParaRPr lang="en-GB" dirty="0"/>
        </a:p>
      </dgm:t>
    </dgm:pt>
    <dgm:pt modelId="{45F597D7-EC44-4806-BEDC-E1A1021B9A26}" type="parTrans" cxnId="{DEBABF5E-B5B4-4033-948A-2F51E29BFC70}">
      <dgm:prSet/>
      <dgm:spPr/>
      <dgm:t>
        <a:bodyPr/>
        <a:lstStyle/>
        <a:p>
          <a:endParaRPr lang="en-GB"/>
        </a:p>
      </dgm:t>
    </dgm:pt>
    <dgm:pt modelId="{B9BB9F03-7E04-4762-8C31-AA654AB63CBF}" type="sibTrans" cxnId="{DEBABF5E-B5B4-4033-948A-2F51E29BFC70}">
      <dgm:prSet/>
      <dgm:spPr/>
      <dgm:t>
        <a:bodyPr/>
        <a:lstStyle/>
        <a:p>
          <a:endParaRPr lang="en-GB"/>
        </a:p>
      </dgm:t>
    </dgm:pt>
    <dgm:pt modelId="{B31BFAA2-C2BE-46C0-A18B-CD40D352EE43}">
      <dgm:prSet phldrT="[Text]"/>
      <dgm:spPr/>
      <dgm:t>
        <a:bodyPr/>
        <a:lstStyle/>
        <a:p>
          <a:r>
            <a:rPr lang="en-GB" dirty="0" smtClean="0"/>
            <a:t>Nursing development in a global context </a:t>
          </a:r>
          <a:endParaRPr lang="en-GB" dirty="0"/>
        </a:p>
      </dgm:t>
    </dgm:pt>
    <dgm:pt modelId="{3EF041B8-2637-4454-9868-F89EA0EFFAA5}" type="parTrans" cxnId="{3A21ABE3-B664-435A-929C-6344F55B4FDB}">
      <dgm:prSet/>
      <dgm:spPr/>
      <dgm:t>
        <a:bodyPr/>
        <a:lstStyle/>
        <a:p>
          <a:endParaRPr lang="en-GB"/>
        </a:p>
      </dgm:t>
    </dgm:pt>
    <dgm:pt modelId="{591287BC-BD33-4A01-B25F-215079EDC195}" type="sibTrans" cxnId="{3A21ABE3-B664-435A-929C-6344F55B4FDB}">
      <dgm:prSet/>
      <dgm:spPr/>
      <dgm:t>
        <a:bodyPr/>
        <a:lstStyle/>
        <a:p>
          <a:endParaRPr lang="en-GB"/>
        </a:p>
      </dgm:t>
    </dgm:pt>
    <dgm:pt modelId="{9BDCA9B1-854F-4563-A1C2-6445DC7C2584}">
      <dgm:prSet/>
      <dgm:spPr/>
      <dgm:t>
        <a:bodyPr/>
        <a:lstStyle/>
        <a:p>
          <a:r>
            <a:rPr lang="en-GB" dirty="0" smtClean="0"/>
            <a:t>Teaching global health: pedagogical perspectives </a:t>
          </a:r>
          <a:endParaRPr lang="en-GB" dirty="0"/>
        </a:p>
      </dgm:t>
    </dgm:pt>
    <dgm:pt modelId="{7F171159-4F4B-4596-AD43-387749D908B2}" type="parTrans" cxnId="{194F1D7D-3908-47AE-841C-5EA3AEFE33CD}">
      <dgm:prSet/>
      <dgm:spPr/>
      <dgm:t>
        <a:bodyPr/>
        <a:lstStyle/>
        <a:p>
          <a:endParaRPr lang="en-GB"/>
        </a:p>
      </dgm:t>
    </dgm:pt>
    <dgm:pt modelId="{A8227595-B29D-48D3-83E3-1B6991F23CCA}" type="sibTrans" cxnId="{194F1D7D-3908-47AE-841C-5EA3AEFE33CD}">
      <dgm:prSet/>
      <dgm:spPr/>
      <dgm:t>
        <a:bodyPr/>
        <a:lstStyle/>
        <a:p>
          <a:endParaRPr lang="en-GB"/>
        </a:p>
      </dgm:t>
    </dgm:pt>
    <dgm:pt modelId="{843667EE-19C3-4E45-85AD-360502403DC2}">
      <dgm:prSet/>
      <dgm:spPr/>
      <dgm:t>
        <a:bodyPr/>
        <a:lstStyle/>
        <a:p>
          <a:r>
            <a:rPr lang="en-GB" dirty="0" smtClean="0"/>
            <a:t>Cross cultural capabilities </a:t>
          </a:r>
          <a:endParaRPr lang="en-GB" dirty="0"/>
        </a:p>
      </dgm:t>
    </dgm:pt>
    <dgm:pt modelId="{711C29A0-01C0-4B30-820C-E604D3CFA176}" type="parTrans" cxnId="{AAF75EF1-2056-4282-A92E-39CD1CF2797C}">
      <dgm:prSet/>
      <dgm:spPr/>
      <dgm:t>
        <a:bodyPr/>
        <a:lstStyle/>
        <a:p>
          <a:endParaRPr lang="en-GB"/>
        </a:p>
      </dgm:t>
    </dgm:pt>
    <dgm:pt modelId="{89C099C5-92C7-40B6-BDAB-6160E9CF2045}" type="sibTrans" cxnId="{AAF75EF1-2056-4282-A92E-39CD1CF2797C}">
      <dgm:prSet/>
      <dgm:spPr/>
      <dgm:t>
        <a:bodyPr/>
        <a:lstStyle/>
        <a:p>
          <a:endParaRPr lang="en-GB"/>
        </a:p>
      </dgm:t>
    </dgm:pt>
    <dgm:pt modelId="{9F05939B-57A4-48E6-99DB-863DDEA21D76}" type="pres">
      <dgm:prSet presAssocID="{DF6A713E-87BE-4CD6-84EB-8A3C7DD199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3036116-0509-407E-936A-543244462453}" type="pres">
      <dgm:prSet presAssocID="{9EA8B8DE-CA23-490A-B9D8-0358801EBBFF}" presName="parentLin" presStyleCnt="0"/>
      <dgm:spPr/>
    </dgm:pt>
    <dgm:pt modelId="{E88FFCC5-91FF-41B4-9376-F29D5BD908F1}" type="pres">
      <dgm:prSet presAssocID="{9EA8B8DE-CA23-490A-B9D8-0358801EBBFF}" presName="parentLeftMargin" presStyleLbl="node1" presStyleIdx="0" presStyleCnt="5"/>
      <dgm:spPr/>
      <dgm:t>
        <a:bodyPr/>
        <a:lstStyle/>
        <a:p>
          <a:endParaRPr lang="en-GB"/>
        </a:p>
      </dgm:t>
    </dgm:pt>
    <dgm:pt modelId="{90BA43D0-E3BF-4A51-8E17-557220F72930}" type="pres">
      <dgm:prSet presAssocID="{9EA8B8DE-CA23-490A-B9D8-0358801EBBF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99F719-3D27-4757-BA8C-B0025C5C6802}" type="pres">
      <dgm:prSet presAssocID="{9EA8B8DE-CA23-490A-B9D8-0358801EBBFF}" presName="negativeSpace" presStyleCnt="0"/>
      <dgm:spPr/>
    </dgm:pt>
    <dgm:pt modelId="{01475774-F920-4169-9EC7-6F0B49817182}" type="pres">
      <dgm:prSet presAssocID="{9EA8B8DE-CA23-490A-B9D8-0358801EBBFF}" presName="childText" presStyleLbl="conFgAcc1" presStyleIdx="0" presStyleCnt="5">
        <dgm:presLayoutVars>
          <dgm:bulletEnabled val="1"/>
        </dgm:presLayoutVars>
      </dgm:prSet>
      <dgm:spPr/>
    </dgm:pt>
    <dgm:pt modelId="{0224A46F-A664-4688-ADA3-A95F5B3C6DA1}" type="pres">
      <dgm:prSet presAssocID="{E544C675-F295-4B9E-95E4-31A081CC3925}" presName="spaceBetweenRectangles" presStyleCnt="0"/>
      <dgm:spPr/>
    </dgm:pt>
    <dgm:pt modelId="{E345757D-14B2-4B8B-9AB8-0376CC773A81}" type="pres">
      <dgm:prSet presAssocID="{D88F4316-0F76-4851-A6FB-6617716F9B35}" presName="parentLin" presStyleCnt="0"/>
      <dgm:spPr/>
    </dgm:pt>
    <dgm:pt modelId="{7000E62A-12A5-4E4D-A9D9-7F710271D7CD}" type="pres">
      <dgm:prSet presAssocID="{D88F4316-0F76-4851-A6FB-6617716F9B35}" presName="parentLeftMargin" presStyleLbl="node1" presStyleIdx="0" presStyleCnt="5"/>
      <dgm:spPr/>
      <dgm:t>
        <a:bodyPr/>
        <a:lstStyle/>
        <a:p>
          <a:endParaRPr lang="en-GB"/>
        </a:p>
      </dgm:t>
    </dgm:pt>
    <dgm:pt modelId="{0F4D1E94-E816-4E07-A654-8838AA400930}" type="pres">
      <dgm:prSet presAssocID="{D88F4316-0F76-4851-A6FB-6617716F9B3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4C3069-B48F-4BE3-9453-B16F9E555327}" type="pres">
      <dgm:prSet presAssocID="{D88F4316-0F76-4851-A6FB-6617716F9B35}" presName="negativeSpace" presStyleCnt="0"/>
      <dgm:spPr/>
    </dgm:pt>
    <dgm:pt modelId="{3C174BF0-1E64-41A4-8973-9A6E913FB960}" type="pres">
      <dgm:prSet presAssocID="{D88F4316-0F76-4851-A6FB-6617716F9B35}" presName="childText" presStyleLbl="conFgAcc1" presStyleIdx="1" presStyleCnt="5">
        <dgm:presLayoutVars>
          <dgm:bulletEnabled val="1"/>
        </dgm:presLayoutVars>
      </dgm:prSet>
      <dgm:spPr/>
    </dgm:pt>
    <dgm:pt modelId="{EA4077B0-C7CB-4C4A-AB1B-103E42D7DC19}" type="pres">
      <dgm:prSet presAssocID="{B9BB9F03-7E04-4762-8C31-AA654AB63CBF}" presName="spaceBetweenRectangles" presStyleCnt="0"/>
      <dgm:spPr/>
    </dgm:pt>
    <dgm:pt modelId="{8D2E380B-C954-4FAE-A8AA-665F0219A505}" type="pres">
      <dgm:prSet presAssocID="{B31BFAA2-C2BE-46C0-A18B-CD40D352EE43}" presName="parentLin" presStyleCnt="0"/>
      <dgm:spPr/>
    </dgm:pt>
    <dgm:pt modelId="{8B2A3EC7-C8C8-4EF5-8732-58E0A677B9ED}" type="pres">
      <dgm:prSet presAssocID="{B31BFAA2-C2BE-46C0-A18B-CD40D352EE43}" presName="parentLeftMargin" presStyleLbl="node1" presStyleIdx="1" presStyleCnt="5"/>
      <dgm:spPr/>
      <dgm:t>
        <a:bodyPr/>
        <a:lstStyle/>
        <a:p>
          <a:endParaRPr lang="en-GB"/>
        </a:p>
      </dgm:t>
    </dgm:pt>
    <dgm:pt modelId="{63A0933D-94E4-4819-95BF-AB6EEFCE2649}" type="pres">
      <dgm:prSet presAssocID="{B31BFAA2-C2BE-46C0-A18B-CD40D352EE4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C884A25-ACCD-47D8-AE02-2795C4BF44AF}" type="pres">
      <dgm:prSet presAssocID="{B31BFAA2-C2BE-46C0-A18B-CD40D352EE43}" presName="negativeSpace" presStyleCnt="0"/>
      <dgm:spPr/>
    </dgm:pt>
    <dgm:pt modelId="{A132F0A0-86E4-4358-98F5-8E7ACC9C9A86}" type="pres">
      <dgm:prSet presAssocID="{B31BFAA2-C2BE-46C0-A18B-CD40D352EE43}" presName="childText" presStyleLbl="conFgAcc1" presStyleIdx="2" presStyleCnt="5">
        <dgm:presLayoutVars>
          <dgm:bulletEnabled val="1"/>
        </dgm:presLayoutVars>
      </dgm:prSet>
      <dgm:spPr/>
    </dgm:pt>
    <dgm:pt modelId="{B4DF35ED-F4D5-48FC-A758-9C08EBF8A589}" type="pres">
      <dgm:prSet presAssocID="{591287BC-BD33-4A01-B25F-215079EDC195}" presName="spaceBetweenRectangles" presStyleCnt="0"/>
      <dgm:spPr/>
    </dgm:pt>
    <dgm:pt modelId="{61C9BBF5-53D1-489A-8DF2-3A347E92F8AE}" type="pres">
      <dgm:prSet presAssocID="{843667EE-19C3-4E45-85AD-360502403DC2}" presName="parentLin" presStyleCnt="0"/>
      <dgm:spPr/>
    </dgm:pt>
    <dgm:pt modelId="{2B157ED4-4254-49DA-8C20-A264D87F49BA}" type="pres">
      <dgm:prSet presAssocID="{843667EE-19C3-4E45-85AD-360502403DC2}" presName="parentLeftMargin" presStyleLbl="node1" presStyleIdx="2" presStyleCnt="5"/>
      <dgm:spPr/>
      <dgm:t>
        <a:bodyPr/>
        <a:lstStyle/>
        <a:p>
          <a:endParaRPr lang="en-GB"/>
        </a:p>
      </dgm:t>
    </dgm:pt>
    <dgm:pt modelId="{555FADF7-D147-43EE-BB7E-758384637FDD}" type="pres">
      <dgm:prSet presAssocID="{843667EE-19C3-4E45-85AD-360502403DC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6DD1FC-E6A7-4A33-A303-38306A7D1B3E}" type="pres">
      <dgm:prSet presAssocID="{843667EE-19C3-4E45-85AD-360502403DC2}" presName="negativeSpace" presStyleCnt="0"/>
      <dgm:spPr/>
    </dgm:pt>
    <dgm:pt modelId="{42026FD7-85BE-4AA1-BC68-3822F2539B1E}" type="pres">
      <dgm:prSet presAssocID="{843667EE-19C3-4E45-85AD-360502403DC2}" presName="childText" presStyleLbl="conFgAcc1" presStyleIdx="3" presStyleCnt="5">
        <dgm:presLayoutVars>
          <dgm:bulletEnabled val="1"/>
        </dgm:presLayoutVars>
      </dgm:prSet>
      <dgm:spPr/>
    </dgm:pt>
    <dgm:pt modelId="{B79F1B2B-7E8C-4EBA-8C03-9A7A5D937532}" type="pres">
      <dgm:prSet presAssocID="{89C099C5-92C7-40B6-BDAB-6160E9CF2045}" presName="spaceBetweenRectangles" presStyleCnt="0"/>
      <dgm:spPr/>
    </dgm:pt>
    <dgm:pt modelId="{E21BA36F-FE81-4F3E-8034-9B11CC3AF832}" type="pres">
      <dgm:prSet presAssocID="{9BDCA9B1-854F-4563-A1C2-6445DC7C2584}" presName="parentLin" presStyleCnt="0"/>
      <dgm:spPr/>
    </dgm:pt>
    <dgm:pt modelId="{04A7793D-E72C-4B13-BBC9-9CD7547DD456}" type="pres">
      <dgm:prSet presAssocID="{9BDCA9B1-854F-4563-A1C2-6445DC7C2584}" presName="parentLeftMargin" presStyleLbl="node1" presStyleIdx="3" presStyleCnt="5"/>
      <dgm:spPr/>
      <dgm:t>
        <a:bodyPr/>
        <a:lstStyle/>
        <a:p>
          <a:endParaRPr lang="en-GB"/>
        </a:p>
      </dgm:t>
    </dgm:pt>
    <dgm:pt modelId="{AEEF62B3-3A4D-4B07-8205-378C83DA58E1}" type="pres">
      <dgm:prSet presAssocID="{9BDCA9B1-854F-4563-A1C2-6445DC7C258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A03520-14C0-4950-ABDA-0835F101CC53}" type="pres">
      <dgm:prSet presAssocID="{9BDCA9B1-854F-4563-A1C2-6445DC7C2584}" presName="negativeSpace" presStyleCnt="0"/>
      <dgm:spPr/>
    </dgm:pt>
    <dgm:pt modelId="{DDDA4D38-56AB-493A-A1D2-F38215418D7D}" type="pres">
      <dgm:prSet presAssocID="{9BDCA9B1-854F-4563-A1C2-6445DC7C258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94F1D7D-3908-47AE-841C-5EA3AEFE33CD}" srcId="{DF6A713E-87BE-4CD6-84EB-8A3C7DD1999F}" destId="{9BDCA9B1-854F-4563-A1C2-6445DC7C2584}" srcOrd="4" destOrd="0" parTransId="{7F171159-4F4B-4596-AD43-387749D908B2}" sibTransId="{A8227595-B29D-48D3-83E3-1B6991F23CCA}"/>
    <dgm:cxn modelId="{83616CFA-6206-4D42-B505-2D30C9DDF0EF}" type="presOf" srcId="{D88F4316-0F76-4851-A6FB-6617716F9B35}" destId="{0F4D1E94-E816-4E07-A654-8838AA400930}" srcOrd="1" destOrd="0" presId="urn:microsoft.com/office/officeart/2005/8/layout/list1"/>
    <dgm:cxn modelId="{E6C02134-81D9-472A-AD64-56C38DA4C3F6}" type="presOf" srcId="{B31BFAA2-C2BE-46C0-A18B-CD40D352EE43}" destId="{63A0933D-94E4-4819-95BF-AB6EEFCE2649}" srcOrd="1" destOrd="0" presId="urn:microsoft.com/office/officeart/2005/8/layout/list1"/>
    <dgm:cxn modelId="{AAF75EF1-2056-4282-A92E-39CD1CF2797C}" srcId="{DF6A713E-87BE-4CD6-84EB-8A3C7DD1999F}" destId="{843667EE-19C3-4E45-85AD-360502403DC2}" srcOrd="3" destOrd="0" parTransId="{711C29A0-01C0-4B30-820C-E604D3CFA176}" sibTransId="{89C099C5-92C7-40B6-BDAB-6160E9CF2045}"/>
    <dgm:cxn modelId="{04FBB70A-6AE6-4A24-BB2B-1243E19400A7}" type="presOf" srcId="{843667EE-19C3-4E45-85AD-360502403DC2}" destId="{555FADF7-D147-43EE-BB7E-758384637FDD}" srcOrd="1" destOrd="0" presId="urn:microsoft.com/office/officeart/2005/8/layout/list1"/>
    <dgm:cxn modelId="{32BCDAE2-80DD-4937-9556-218F4996CED4}" type="presOf" srcId="{9EA8B8DE-CA23-490A-B9D8-0358801EBBFF}" destId="{90BA43D0-E3BF-4A51-8E17-557220F72930}" srcOrd="1" destOrd="0" presId="urn:microsoft.com/office/officeart/2005/8/layout/list1"/>
    <dgm:cxn modelId="{3A21ABE3-B664-435A-929C-6344F55B4FDB}" srcId="{DF6A713E-87BE-4CD6-84EB-8A3C7DD1999F}" destId="{B31BFAA2-C2BE-46C0-A18B-CD40D352EE43}" srcOrd="2" destOrd="0" parTransId="{3EF041B8-2637-4454-9868-F89EA0EFFAA5}" sibTransId="{591287BC-BD33-4A01-B25F-215079EDC195}"/>
    <dgm:cxn modelId="{43E9F27C-086B-44CC-8EA4-2A2251AA1B90}" type="presOf" srcId="{9BDCA9B1-854F-4563-A1C2-6445DC7C2584}" destId="{04A7793D-E72C-4B13-BBC9-9CD7547DD456}" srcOrd="0" destOrd="0" presId="urn:microsoft.com/office/officeart/2005/8/layout/list1"/>
    <dgm:cxn modelId="{0F5DD5A8-1C8B-4527-9448-57549CD43319}" type="presOf" srcId="{9BDCA9B1-854F-4563-A1C2-6445DC7C2584}" destId="{AEEF62B3-3A4D-4B07-8205-378C83DA58E1}" srcOrd="1" destOrd="0" presId="urn:microsoft.com/office/officeart/2005/8/layout/list1"/>
    <dgm:cxn modelId="{FFC7AFC3-1490-44DD-A8FE-C7CCB92C442B}" type="presOf" srcId="{843667EE-19C3-4E45-85AD-360502403DC2}" destId="{2B157ED4-4254-49DA-8C20-A264D87F49BA}" srcOrd="0" destOrd="0" presId="urn:microsoft.com/office/officeart/2005/8/layout/list1"/>
    <dgm:cxn modelId="{DEBABF5E-B5B4-4033-948A-2F51E29BFC70}" srcId="{DF6A713E-87BE-4CD6-84EB-8A3C7DD1999F}" destId="{D88F4316-0F76-4851-A6FB-6617716F9B35}" srcOrd="1" destOrd="0" parTransId="{45F597D7-EC44-4806-BEDC-E1A1021B9A26}" sibTransId="{B9BB9F03-7E04-4762-8C31-AA654AB63CBF}"/>
    <dgm:cxn modelId="{E087440F-A73D-467D-B891-10BCC6FA111A}" type="presOf" srcId="{D88F4316-0F76-4851-A6FB-6617716F9B35}" destId="{7000E62A-12A5-4E4D-A9D9-7F710271D7CD}" srcOrd="0" destOrd="0" presId="urn:microsoft.com/office/officeart/2005/8/layout/list1"/>
    <dgm:cxn modelId="{22EABEDE-89BC-45E9-BCBD-BEF1B5E82BF7}" type="presOf" srcId="{9EA8B8DE-CA23-490A-B9D8-0358801EBBFF}" destId="{E88FFCC5-91FF-41B4-9376-F29D5BD908F1}" srcOrd="0" destOrd="0" presId="urn:microsoft.com/office/officeart/2005/8/layout/list1"/>
    <dgm:cxn modelId="{CC69E3C8-19B5-4F56-A3C6-437B46E23DA3}" type="presOf" srcId="{B31BFAA2-C2BE-46C0-A18B-CD40D352EE43}" destId="{8B2A3EC7-C8C8-4EF5-8732-58E0A677B9ED}" srcOrd="0" destOrd="0" presId="urn:microsoft.com/office/officeart/2005/8/layout/list1"/>
    <dgm:cxn modelId="{D581A2FE-A897-4715-9240-4F0C52A35DCA}" srcId="{DF6A713E-87BE-4CD6-84EB-8A3C7DD1999F}" destId="{9EA8B8DE-CA23-490A-B9D8-0358801EBBFF}" srcOrd="0" destOrd="0" parTransId="{298600DE-31A8-40C5-B90F-A3D5DA4B74FC}" sibTransId="{E544C675-F295-4B9E-95E4-31A081CC3925}"/>
    <dgm:cxn modelId="{43789094-7083-47E9-96F4-3EDC09B730A4}" type="presOf" srcId="{DF6A713E-87BE-4CD6-84EB-8A3C7DD1999F}" destId="{9F05939B-57A4-48E6-99DB-863DDEA21D76}" srcOrd="0" destOrd="0" presId="urn:microsoft.com/office/officeart/2005/8/layout/list1"/>
    <dgm:cxn modelId="{F46F635A-C378-44B9-8709-D628A7AD4050}" type="presParOf" srcId="{9F05939B-57A4-48E6-99DB-863DDEA21D76}" destId="{B3036116-0509-407E-936A-543244462453}" srcOrd="0" destOrd="0" presId="urn:microsoft.com/office/officeart/2005/8/layout/list1"/>
    <dgm:cxn modelId="{8588DC25-906B-446C-A0F6-0CBB422DE648}" type="presParOf" srcId="{B3036116-0509-407E-936A-543244462453}" destId="{E88FFCC5-91FF-41B4-9376-F29D5BD908F1}" srcOrd="0" destOrd="0" presId="urn:microsoft.com/office/officeart/2005/8/layout/list1"/>
    <dgm:cxn modelId="{DF260E43-6174-43DC-9E7A-1E144DFABB0D}" type="presParOf" srcId="{B3036116-0509-407E-936A-543244462453}" destId="{90BA43D0-E3BF-4A51-8E17-557220F72930}" srcOrd="1" destOrd="0" presId="urn:microsoft.com/office/officeart/2005/8/layout/list1"/>
    <dgm:cxn modelId="{242FE68B-BB42-44FA-83B2-5FB4523A5EE8}" type="presParOf" srcId="{9F05939B-57A4-48E6-99DB-863DDEA21D76}" destId="{B199F719-3D27-4757-BA8C-B0025C5C6802}" srcOrd="1" destOrd="0" presId="urn:microsoft.com/office/officeart/2005/8/layout/list1"/>
    <dgm:cxn modelId="{C9B7733A-6B1F-498B-974F-8781B1C66BC3}" type="presParOf" srcId="{9F05939B-57A4-48E6-99DB-863DDEA21D76}" destId="{01475774-F920-4169-9EC7-6F0B49817182}" srcOrd="2" destOrd="0" presId="urn:microsoft.com/office/officeart/2005/8/layout/list1"/>
    <dgm:cxn modelId="{A786362C-0E0D-49BE-B4DE-87001D2FA07D}" type="presParOf" srcId="{9F05939B-57A4-48E6-99DB-863DDEA21D76}" destId="{0224A46F-A664-4688-ADA3-A95F5B3C6DA1}" srcOrd="3" destOrd="0" presId="urn:microsoft.com/office/officeart/2005/8/layout/list1"/>
    <dgm:cxn modelId="{320C8532-C99B-43A3-B684-8D516C5B2ECE}" type="presParOf" srcId="{9F05939B-57A4-48E6-99DB-863DDEA21D76}" destId="{E345757D-14B2-4B8B-9AB8-0376CC773A81}" srcOrd="4" destOrd="0" presId="urn:microsoft.com/office/officeart/2005/8/layout/list1"/>
    <dgm:cxn modelId="{1F081D49-6FEF-407A-8141-2603377E9263}" type="presParOf" srcId="{E345757D-14B2-4B8B-9AB8-0376CC773A81}" destId="{7000E62A-12A5-4E4D-A9D9-7F710271D7CD}" srcOrd="0" destOrd="0" presId="urn:microsoft.com/office/officeart/2005/8/layout/list1"/>
    <dgm:cxn modelId="{B139B3FA-0D4B-4DD5-97B9-F8ADE239C575}" type="presParOf" srcId="{E345757D-14B2-4B8B-9AB8-0376CC773A81}" destId="{0F4D1E94-E816-4E07-A654-8838AA400930}" srcOrd="1" destOrd="0" presId="urn:microsoft.com/office/officeart/2005/8/layout/list1"/>
    <dgm:cxn modelId="{20FF6751-8E96-4D0F-B88D-BE46308C19C9}" type="presParOf" srcId="{9F05939B-57A4-48E6-99DB-863DDEA21D76}" destId="{8D4C3069-B48F-4BE3-9453-B16F9E555327}" srcOrd="5" destOrd="0" presId="urn:microsoft.com/office/officeart/2005/8/layout/list1"/>
    <dgm:cxn modelId="{CDD5DF06-01ED-4847-95C0-C5719F686F9D}" type="presParOf" srcId="{9F05939B-57A4-48E6-99DB-863DDEA21D76}" destId="{3C174BF0-1E64-41A4-8973-9A6E913FB960}" srcOrd="6" destOrd="0" presId="urn:microsoft.com/office/officeart/2005/8/layout/list1"/>
    <dgm:cxn modelId="{9DE3572E-46A5-4419-AF3C-E821551E60B6}" type="presParOf" srcId="{9F05939B-57A4-48E6-99DB-863DDEA21D76}" destId="{EA4077B0-C7CB-4C4A-AB1B-103E42D7DC19}" srcOrd="7" destOrd="0" presId="urn:microsoft.com/office/officeart/2005/8/layout/list1"/>
    <dgm:cxn modelId="{95770FE7-8DA6-4437-9805-5A63909F4791}" type="presParOf" srcId="{9F05939B-57A4-48E6-99DB-863DDEA21D76}" destId="{8D2E380B-C954-4FAE-A8AA-665F0219A505}" srcOrd="8" destOrd="0" presId="urn:microsoft.com/office/officeart/2005/8/layout/list1"/>
    <dgm:cxn modelId="{741BAC7B-1437-41C4-8C01-8FAE6BE59538}" type="presParOf" srcId="{8D2E380B-C954-4FAE-A8AA-665F0219A505}" destId="{8B2A3EC7-C8C8-4EF5-8732-58E0A677B9ED}" srcOrd="0" destOrd="0" presId="urn:microsoft.com/office/officeart/2005/8/layout/list1"/>
    <dgm:cxn modelId="{FD4D7E96-54FC-44A1-B4C4-B5A53B59EF40}" type="presParOf" srcId="{8D2E380B-C954-4FAE-A8AA-665F0219A505}" destId="{63A0933D-94E4-4819-95BF-AB6EEFCE2649}" srcOrd="1" destOrd="0" presId="urn:microsoft.com/office/officeart/2005/8/layout/list1"/>
    <dgm:cxn modelId="{6A3A8B26-4FDD-4E36-BBBB-F56935E2EBCA}" type="presParOf" srcId="{9F05939B-57A4-48E6-99DB-863DDEA21D76}" destId="{DC884A25-ACCD-47D8-AE02-2795C4BF44AF}" srcOrd="9" destOrd="0" presId="urn:microsoft.com/office/officeart/2005/8/layout/list1"/>
    <dgm:cxn modelId="{12FAC0BA-5C81-4225-86C0-0CEB5CEDD590}" type="presParOf" srcId="{9F05939B-57A4-48E6-99DB-863DDEA21D76}" destId="{A132F0A0-86E4-4358-98F5-8E7ACC9C9A86}" srcOrd="10" destOrd="0" presId="urn:microsoft.com/office/officeart/2005/8/layout/list1"/>
    <dgm:cxn modelId="{FC8DACEF-9E6B-41B8-B72C-1805B2A74768}" type="presParOf" srcId="{9F05939B-57A4-48E6-99DB-863DDEA21D76}" destId="{B4DF35ED-F4D5-48FC-A758-9C08EBF8A589}" srcOrd="11" destOrd="0" presId="urn:microsoft.com/office/officeart/2005/8/layout/list1"/>
    <dgm:cxn modelId="{8B6265F8-8A17-4A39-B6A7-1F60A9703808}" type="presParOf" srcId="{9F05939B-57A4-48E6-99DB-863DDEA21D76}" destId="{61C9BBF5-53D1-489A-8DF2-3A347E92F8AE}" srcOrd="12" destOrd="0" presId="urn:microsoft.com/office/officeart/2005/8/layout/list1"/>
    <dgm:cxn modelId="{1820AF58-57A6-44C4-9829-B633409370E0}" type="presParOf" srcId="{61C9BBF5-53D1-489A-8DF2-3A347E92F8AE}" destId="{2B157ED4-4254-49DA-8C20-A264D87F49BA}" srcOrd="0" destOrd="0" presId="urn:microsoft.com/office/officeart/2005/8/layout/list1"/>
    <dgm:cxn modelId="{2A9AF80F-6E8C-466E-954A-09D119C1FBB7}" type="presParOf" srcId="{61C9BBF5-53D1-489A-8DF2-3A347E92F8AE}" destId="{555FADF7-D147-43EE-BB7E-758384637FDD}" srcOrd="1" destOrd="0" presId="urn:microsoft.com/office/officeart/2005/8/layout/list1"/>
    <dgm:cxn modelId="{0354D34D-E3C6-4226-9414-DC20C673CADA}" type="presParOf" srcId="{9F05939B-57A4-48E6-99DB-863DDEA21D76}" destId="{C86DD1FC-E6A7-4A33-A303-38306A7D1B3E}" srcOrd="13" destOrd="0" presId="urn:microsoft.com/office/officeart/2005/8/layout/list1"/>
    <dgm:cxn modelId="{C7FF2115-2277-4767-8E59-C8E9AA8218EC}" type="presParOf" srcId="{9F05939B-57A4-48E6-99DB-863DDEA21D76}" destId="{42026FD7-85BE-4AA1-BC68-3822F2539B1E}" srcOrd="14" destOrd="0" presId="urn:microsoft.com/office/officeart/2005/8/layout/list1"/>
    <dgm:cxn modelId="{BB2BF700-A454-4C9E-8E9B-CE71868B3658}" type="presParOf" srcId="{9F05939B-57A4-48E6-99DB-863DDEA21D76}" destId="{B79F1B2B-7E8C-4EBA-8C03-9A7A5D937532}" srcOrd="15" destOrd="0" presId="urn:microsoft.com/office/officeart/2005/8/layout/list1"/>
    <dgm:cxn modelId="{2253DD96-73EA-4822-972A-5ADE26F4FB85}" type="presParOf" srcId="{9F05939B-57A4-48E6-99DB-863DDEA21D76}" destId="{E21BA36F-FE81-4F3E-8034-9B11CC3AF832}" srcOrd="16" destOrd="0" presId="urn:microsoft.com/office/officeart/2005/8/layout/list1"/>
    <dgm:cxn modelId="{4095B581-2D33-4C9F-B8AF-7A1BD29D001B}" type="presParOf" srcId="{E21BA36F-FE81-4F3E-8034-9B11CC3AF832}" destId="{04A7793D-E72C-4B13-BBC9-9CD7547DD456}" srcOrd="0" destOrd="0" presId="urn:microsoft.com/office/officeart/2005/8/layout/list1"/>
    <dgm:cxn modelId="{D0E83CEA-8665-430A-AA81-9F538F809B61}" type="presParOf" srcId="{E21BA36F-FE81-4F3E-8034-9B11CC3AF832}" destId="{AEEF62B3-3A4D-4B07-8205-378C83DA58E1}" srcOrd="1" destOrd="0" presId="urn:microsoft.com/office/officeart/2005/8/layout/list1"/>
    <dgm:cxn modelId="{34724E65-F532-40B8-B813-0CDADF4F1AB6}" type="presParOf" srcId="{9F05939B-57A4-48E6-99DB-863DDEA21D76}" destId="{61A03520-14C0-4950-ABDA-0835F101CC53}" srcOrd="17" destOrd="0" presId="urn:microsoft.com/office/officeart/2005/8/layout/list1"/>
    <dgm:cxn modelId="{BF62ABA8-514C-4A36-B627-10BC1846A9DF}" type="presParOf" srcId="{9F05939B-57A4-48E6-99DB-863DDEA21D76}" destId="{DDDA4D38-56AB-493A-A1D2-F38215418D7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5774-F920-4169-9EC7-6F0B49817182}">
      <dsp:nvSpPr>
        <dsp:cNvPr id="0" name=""/>
        <dsp:cNvSpPr/>
      </dsp:nvSpPr>
      <dsp:spPr>
        <a:xfrm>
          <a:off x="0" y="3441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A43D0-E3BF-4A51-8E17-557220F72930}">
      <dsp:nvSpPr>
        <dsp:cNvPr id="0" name=""/>
        <dsp:cNvSpPr/>
      </dsp:nvSpPr>
      <dsp:spPr>
        <a:xfrm>
          <a:off x="411480" y="489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Globalisation, health and change  </a:t>
          </a:r>
          <a:endParaRPr lang="en-GB" sz="2000" kern="1200" dirty="0"/>
        </a:p>
      </dsp:txBody>
      <dsp:txXfrm>
        <a:off x="440301" y="77802"/>
        <a:ext cx="5703078" cy="532758"/>
      </dsp:txXfrm>
    </dsp:sp>
    <dsp:sp modelId="{3C174BF0-1E64-41A4-8973-9A6E913FB960}">
      <dsp:nvSpPr>
        <dsp:cNvPr id="0" name=""/>
        <dsp:cNvSpPr/>
      </dsp:nvSpPr>
      <dsp:spPr>
        <a:xfrm>
          <a:off x="0" y="12513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D1E94-E816-4E07-A654-8838AA400930}">
      <dsp:nvSpPr>
        <dsp:cNvPr id="0" name=""/>
        <dsp:cNvSpPr/>
      </dsp:nvSpPr>
      <dsp:spPr>
        <a:xfrm>
          <a:off x="411480" y="9561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Global health issues </a:t>
          </a:r>
          <a:endParaRPr lang="en-GB" sz="2000" kern="1200" dirty="0"/>
        </a:p>
      </dsp:txBody>
      <dsp:txXfrm>
        <a:off x="440301" y="985002"/>
        <a:ext cx="5703078" cy="532758"/>
      </dsp:txXfrm>
    </dsp:sp>
    <dsp:sp modelId="{A132F0A0-86E4-4358-98F5-8E7ACC9C9A86}">
      <dsp:nvSpPr>
        <dsp:cNvPr id="0" name=""/>
        <dsp:cNvSpPr/>
      </dsp:nvSpPr>
      <dsp:spPr>
        <a:xfrm>
          <a:off x="0" y="21585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0933D-94E4-4819-95BF-AB6EEFCE2649}">
      <dsp:nvSpPr>
        <dsp:cNvPr id="0" name=""/>
        <dsp:cNvSpPr/>
      </dsp:nvSpPr>
      <dsp:spPr>
        <a:xfrm>
          <a:off x="411480" y="18633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Nursing development in a global context </a:t>
          </a:r>
          <a:endParaRPr lang="en-GB" sz="2000" kern="1200" dirty="0"/>
        </a:p>
      </dsp:txBody>
      <dsp:txXfrm>
        <a:off x="440301" y="1892202"/>
        <a:ext cx="5703078" cy="532758"/>
      </dsp:txXfrm>
    </dsp:sp>
    <dsp:sp modelId="{42026FD7-85BE-4AA1-BC68-3822F2539B1E}">
      <dsp:nvSpPr>
        <dsp:cNvPr id="0" name=""/>
        <dsp:cNvSpPr/>
      </dsp:nvSpPr>
      <dsp:spPr>
        <a:xfrm>
          <a:off x="0" y="30657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FADF7-D147-43EE-BB7E-758384637FDD}">
      <dsp:nvSpPr>
        <dsp:cNvPr id="0" name=""/>
        <dsp:cNvSpPr/>
      </dsp:nvSpPr>
      <dsp:spPr>
        <a:xfrm>
          <a:off x="411480" y="27705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Cross cultural capabilities </a:t>
          </a:r>
          <a:endParaRPr lang="en-GB" sz="2000" kern="1200" dirty="0"/>
        </a:p>
      </dsp:txBody>
      <dsp:txXfrm>
        <a:off x="440301" y="2799402"/>
        <a:ext cx="5703078" cy="532758"/>
      </dsp:txXfrm>
    </dsp:sp>
    <dsp:sp modelId="{DDDA4D38-56AB-493A-A1D2-F38215418D7D}">
      <dsp:nvSpPr>
        <dsp:cNvPr id="0" name=""/>
        <dsp:cNvSpPr/>
      </dsp:nvSpPr>
      <dsp:spPr>
        <a:xfrm>
          <a:off x="0" y="39729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F62B3-3A4D-4B07-8205-378C83DA58E1}">
      <dsp:nvSpPr>
        <dsp:cNvPr id="0" name=""/>
        <dsp:cNvSpPr/>
      </dsp:nvSpPr>
      <dsp:spPr>
        <a:xfrm>
          <a:off x="411480" y="36777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Teaching global health: pedagogical perspectives </a:t>
          </a:r>
          <a:endParaRPr lang="en-GB" sz="2000" kern="1200" dirty="0"/>
        </a:p>
      </dsp:txBody>
      <dsp:txXfrm>
        <a:off x="440301" y="3706602"/>
        <a:ext cx="57030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36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155" y="0"/>
            <a:ext cx="288936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21E8-8D95-4825-88EF-AC54899329FC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88936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155" y="9377363"/>
            <a:ext cx="288936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D8A-5AD3-4EB0-9049-358B81424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9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9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8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5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7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6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5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5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41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93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E00F-8A02-4DEC-92A6-1405EDD01B00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4CBD-8687-40CD-A45E-4CFA541CB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0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21mdg4health.org/home/" TargetMode="External"/><Relationship Id="rId2" Type="http://schemas.openxmlformats.org/officeDocument/2006/relationships/hyperlink" Target="http://www.pitt.edu/~super1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afp.org/online/en/home/aboutus/specialty/international/interest/onlineglobalhealth.html" TargetMode="External"/><Relationship Id="rId4" Type="http://schemas.openxmlformats.org/officeDocument/2006/relationships/hyperlink" Target="http://globalhealtheducation.org/SitePages/Home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Global Health Repository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Users</a:t>
            </a:r>
          </a:p>
          <a:p>
            <a:r>
              <a:rPr lang="en-GB" dirty="0" smtClean="0"/>
              <a:t>For teachers </a:t>
            </a:r>
            <a:r>
              <a:rPr lang="en-GB" dirty="0" smtClean="0"/>
              <a:t>&amp; students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Aims</a:t>
            </a:r>
          </a:p>
          <a:p>
            <a:r>
              <a:rPr lang="en-GB" dirty="0" smtClean="0"/>
              <a:t>To provide a framework for </a:t>
            </a:r>
            <a:r>
              <a:rPr lang="en-GB" dirty="0" smtClean="0"/>
              <a:t>sharing </a:t>
            </a:r>
            <a:r>
              <a:rPr lang="en-GB" dirty="0" smtClean="0"/>
              <a:t>resources</a:t>
            </a:r>
          </a:p>
          <a:p>
            <a:r>
              <a:rPr lang="en-GB" dirty="0" smtClean="0"/>
              <a:t>To </a:t>
            </a:r>
            <a:r>
              <a:rPr lang="en-GB" dirty="0" smtClean="0"/>
              <a:t>particularly highlight </a:t>
            </a:r>
            <a:r>
              <a:rPr lang="en-GB" dirty="0" smtClean="0"/>
              <a:t>nursing’s role and contribution </a:t>
            </a:r>
            <a:r>
              <a:rPr lang="en-GB" dirty="0" smtClean="0"/>
              <a:t>to global health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6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 Key Areas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6138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6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Globalisation, Health and Change</a:t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Theories of globalisation</a:t>
            </a:r>
          </a:p>
          <a:p>
            <a:r>
              <a:rPr lang="en-GB" dirty="0" smtClean="0"/>
              <a:t>Economic policy, trade, aid and health </a:t>
            </a:r>
          </a:p>
          <a:p>
            <a:r>
              <a:rPr lang="en-GB" dirty="0" smtClean="0"/>
              <a:t>Pandemics </a:t>
            </a:r>
          </a:p>
          <a:p>
            <a:r>
              <a:rPr lang="en-GB" dirty="0" smtClean="0"/>
              <a:t>Population migration and refugees </a:t>
            </a:r>
            <a:endParaRPr lang="en-GB" dirty="0" smtClean="0"/>
          </a:p>
          <a:p>
            <a:r>
              <a:rPr lang="en-GB" dirty="0"/>
              <a:t>Migration of health professionals </a:t>
            </a:r>
          </a:p>
          <a:p>
            <a:r>
              <a:rPr lang="en-GB" dirty="0" smtClean="0"/>
              <a:t>Climate </a:t>
            </a:r>
            <a:r>
              <a:rPr lang="en-GB" dirty="0" smtClean="0"/>
              <a:t>change </a:t>
            </a:r>
          </a:p>
          <a:p>
            <a:r>
              <a:rPr lang="en-GB" dirty="0" smtClean="0"/>
              <a:t>New technologies &amp; health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2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Global Health Issues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Global public health (demographic &amp; epidemiological transitions; trends and changing patterns of disease, related policies)</a:t>
            </a:r>
          </a:p>
          <a:p>
            <a:r>
              <a:rPr lang="en-GB" dirty="0" smtClean="0"/>
              <a:t>Determinants of health; poverty, equity and inequalities; related policies  </a:t>
            </a:r>
          </a:p>
          <a:p>
            <a:r>
              <a:rPr lang="en-GB" dirty="0" smtClean="0"/>
              <a:t>MDGs (issues, policies, nursing practices, outcomes</a:t>
            </a:r>
            <a:r>
              <a:rPr lang="en-GB" dirty="0" smtClean="0"/>
              <a:t>); i.e. primary health care and communicable diseases</a:t>
            </a:r>
            <a:endParaRPr lang="en-GB" dirty="0" smtClean="0"/>
          </a:p>
          <a:p>
            <a:r>
              <a:rPr lang="en-GB" dirty="0" smtClean="0"/>
              <a:t>NCDs </a:t>
            </a:r>
            <a:r>
              <a:rPr lang="en-GB" dirty="0"/>
              <a:t>(issues, policies, </a:t>
            </a:r>
            <a:r>
              <a:rPr lang="en-GB" dirty="0" smtClean="0"/>
              <a:t>nursing practices, </a:t>
            </a:r>
            <a:r>
              <a:rPr lang="en-GB" dirty="0"/>
              <a:t>outcomes</a:t>
            </a:r>
            <a:r>
              <a:rPr lang="en-GB" dirty="0" smtClean="0"/>
              <a:t>); i.e. chronic conditions  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841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Nursing Development in </a:t>
            </a:r>
            <a:r>
              <a:rPr lang="en-GB" sz="3600" b="1" dirty="0"/>
              <a:t>a </a:t>
            </a:r>
            <a:r>
              <a:rPr lang="en-GB" sz="3600" b="1" dirty="0" smtClean="0"/>
              <a:t>Global Context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 smtClean="0"/>
              <a:t>shifting</a:t>
            </a:r>
          </a:p>
          <a:p>
            <a:r>
              <a:rPr lang="en-GB" dirty="0" smtClean="0"/>
              <a:t>Global nursing </a:t>
            </a:r>
            <a:r>
              <a:rPr lang="en-GB" dirty="0" smtClean="0"/>
              <a:t>policy development, governance </a:t>
            </a:r>
            <a:r>
              <a:rPr lang="en-GB" dirty="0" smtClean="0"/>
              <a:t>and leadership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4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Cross Cultural Capabilities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Links to Nottingham Advantage Award materials </a:t>
            </a:r>
          </a:p>
          <a:p>
            <a:r>
              <a:rPr lang="en-GB" dirty="0" err="1" smtClean="0"/>
              <a:t>Aru’s</a:t>
            </a:r>
            <a:r>
              <a:rPr lang="en-GB" dirty="0" smtClean="0"/>
              <a:t>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Pedagogy for Global Health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Theoretical perspectives</a:t>
            </a:r>
          </a:p>
          <a:p>
            <a:r>
              <a:rPr lang="en-GB" dirty="0" smtClean="0"/>
              <a:t>Case studies</a:t>
            </a:r>
          </a:p>
          <a:p>
            <a:r>
              <a:rPr lang="en-GB" dirty="0" smtClean="0"/>
              <a:t>International </a:t>
            </a:r>
            <a:r>
              <a:rPr lang="en-GB" dirty="0" smtClean="0"/>
              <a:t>web-based collaborative learning</a:t>
            </a:r>
          </a:p>
          <a:p>
            <a:r>
              <a:rPr lang="en-GB" dirty="0" smtClean="0"/>
              <a:t>Mobile learning </a:t>
            </a:r>
          </a:p>
          <a:p>
            <a:r>
              <a:rPr lang="en-GB" dirty="0" smtClean="0"/>
              <a:t>Study abroad </a:t>
            </a:r>
          </a:p>
          <a:p>
            <a:r>
              <a:rPr lang="en-GB" dirty="0" smtClean="0"/>
              <a:t>Working with international healthcare students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2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each topic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General Subject Specific Resources</a:t>
            </a:r>
          </a:p>
          <a:p>
            <a:r>
              <a:rPr lang="en-GB" dirty="0" smtClean="0"/>
              <a:t>Slide </a:t>
            </a:r>
            <a:r>
              <a:rPr lang="en-GB" dirty="0" smtClean="0"/>
              <a:t>sets</a:t>
            </a:r>
          </a:p>
          <a:p>
            <a:r>
              <a:rPr lang="en-GB" dirty="0" smtClean="0"/>
              <a:t>Web </a:t>
            </a:r>
            <a:r>
              <a:rPr lang="en-GB" dirty="0" smtClean="0"/>
              <a:t>links</a:t>
            </a:r>
          </a:p>
          <a:p>
            <a:r>
              <a:rPr lang="en-GB" dirty="0" smtClean="0"/>
              <a:t>Journal </a:t>
            </a:r>
            <a:r>
              <a:rPr lang="en-GB" dirty="0" smtClean="0"/>
              <a:t>articles</a:t>
            </a:r>
          </a:p>
          <a:p>
            <a:r>
              <a:rPr lang="en-GB" dirty="0" smtClean="0"/>
              <a:t>B</a:t>
            </a:r>
            <a:r>
              <a:rPr lang="en-GB" dirty="0" smtClean="0"/>
              <a:t>ooks </a:t>
            </a:r>
            <a:r>
              <a:rPr lang="en-GB" dirty="0" smtClean="0"/>
              <a:t>(reading lists) </a:t>
            </a:r>
          </a:p>
          <a:p>
            <a:r>
              <a:rPr lang="en-GB" dirty="0" smtClean="0"/>
              <a:t>Video resources (e.g. You tube)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Resources </a:t>
            </a:r>
            <a:r>
              <a:rPr lang="en-GB" b="1" dirty="0" smtClean="0">
                <a:solidFill>
                  <a:srgbClr val="FF0000"/>
                </a:solidFill>
              </a:rPr>
              <a:t>Specifically for </a:t>
            </a:r>
            <a:r>
              <a:rPr lang="en-GB" b="1" dirty="0" smtClean="0">
                <a:solidFill>
                  <a:srgbClr val="FF0000"/>
                </a:solidFill>
              </a:rPr>
              <a:t>Teaching  </a:t>
            </a:r>
          </a:p>
          <a:p>
            <a:r>
              <a:rPr lang="en-GB" dirty="0" smtClean="0"/>
              <a:t>Curriculum </a:t>
            </a:r>
            <a:r>
              <a:rPr lang="en-GB" dirty="0" smtClean="0"/>
              <a:t>resources </a:t>
            </a:r>
            <a:r>
              <a:rPr lang="en-GB" dirty="0" smtClean="0"/>
              <a:t>(e.g. module </a:t>
            </a:r>
            <a:r>
              <a:rPr lang="en-GB" dirty="0" smtClean="0"/>
              <a:t>outlines/handbooks; curriculum </a:t>
            </a:r>
            <a:r>
              <a:rPr lang="en-GB" dirty="0" smtClean="0"/>
              <a:t>documents; lesson plans)</a:t>
            </a:r>
          </a:p>
          <a:p>
            <a:r>
              <a:rPr lang="en-GB" dirty="0" smtClean="0"/>
              <a:t>Case studies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3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Some examples of existing web-based resources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r>
              <a:rPr lang="en-GB" u="sng" dirty="0">
                <a:hlinkClick r:id="rId2"/>
              </a:rPr>
              <a:t>http://www.pitt.edu/~super1/index.htm</a:t>
            </a:r>
            <a:r>
              <a:rPr lang="en-GB" dirty="0"/>
              <a:t> </a:t>
            </a:r>
          </a:p>
          <a:p>
            <a:r>
              <a:rPr lang="en-GB" dirty="0"/>
              <a:t> </a:t>
            </a:r>
          </a:p>
          <a:p>
            <a:r>
              <a:rPr lang="en-GB" u="sng" dirty="0">
                <a:hlinkClick r:id="rId3"/>
              </a:rPr>
              <a:t>http://www.u21mdg4health.org/home/</a:t>
            </a:r>
            <a:r>
              <a:rPr lang="en-GB" dirty="0"/>
              <a:t> </a:t>
            </a:r>
          </a:p>
          <a:p>
            <a:r>
              <a:rPr lang="en-GB" dirty="0"/>
              <a:t> </a:t>
            </a:r>
          </a:p>
          <a:p>
            <a:r>
              <a:rPr lang="en-GB" u="sng" dirty="0">
                <a:hlinkClick r:id="rId4"/>
              </a:rPr>
              <a:t>http://globalhealtheducation.org/SitePages/Home.aspx</a:t>
            </a:r>
            <a:r>
              <a:rPr lang="en-GB" dirty="0"/>
              <a:t> </a:t>
            </a:r>
          </a:p>
          <a:p>
            <a:r>
              <a:rPr lang="en-GB" dirty="0"/>
              <a:t> </a:t>
            </a:r>
          </a:p>
          <a:p>
            <a:r>
              <a:rPr lang="en-GB" u="sng" dirty="0">
                <a:hlinkClick r:id="rId5"/>
              </a:rPr>
              <a:t>http://www.aafp.org/online/en/home/aboutus/specialty/international/interest/onlineglobalhealth.html</a:t>
            </a:r>
            <a:r>
              <a:rPr lang="en-GB" dirty="0"/>
              <a:t> 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4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256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Global Health Repository </vt:lpstr>
      <vt:lpstr>5 Key Areas </vt:lpstr>
      <vt:lpstr>Globalisation, Health and Change </vt:lpstr>
      <vt:lpstr>Global Health Issues  </vt:lpstr>
      <vt:lpstr>Nursing Development in a Global Context</vt:lpstr>
      <vt:lpstr>Cross Cultural Capabilities </vt:lpstr>
      <vt:lpstr>Pedagogy for Global Health </vt:lpstr>
      <vt:lpstr>For each topic 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 Catrin</dc:creator>
  <cp:lastModifiedBy>Catrin Evans</cp:lastModifiedBy>
  <cp:revision>14</cp:revision>
  <cp:lastPrinted>2012-06-01T09:55:37Z</cp:lastPrinted>
  <dcterms:created xsi:type="dcterms:W3CDTF">2012-05-21T14:09:41Z</dcterms:created>
  <dcterms:modified xsi:type="dcterms:W3CDTF">2012-06-01T11:11:04Z</dcterms:modified>
</cp:coreProperties>
</file>