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8A1BB-9B19-4E39-8CD8-055646BA7CC8}">
  <a:tblStyle styleId="{CC48A1BB-9B19-4E39-8CD8-055646BA7C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8399ceee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28399ceee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0" y="1089025"/>
            <a:ext cx="12192000" cy="28797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95327" y="3968749"/>
            <a:ext cx="7961656" cy="1198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95326" y="5202085"/>
            <a:ext cx="7961658" cy="927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3968750"/>
            <a:ext cx="12192000" cy="138029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>
            <p:ph idx="3" type="pic"/>
          </p:nvPr>
        </p:nvSpPr>
        <p:spPr>
          <a:xfrm>
            <a:off x="32837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/>
          <p:nvPr>
            <p:ph idx="4" type="pic"/>
          </p:nvPr>
        </p:nvSpPr>
        <p:spPr>
          <a:xfrm>
            <a:off x="6953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"/>
          <p:cNvSpPr/>
          <p:nvPr>
            <p:ph idx="5" type="pic"/>
          </p:nvPr>
        </p:nvSpPr>
        <p:spPr>
          <a:xfrm>
            <a:off x="5881413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3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95326" y="136525"/>
            <a:ext cx="7956548" cy="9525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ff-screen">
  <p:cSld name="Title off-scree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95325" y="-422031"/>
            <a:ext cx="10801349" cy="3997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95326" y="1089026"/>
            <a:ext cx="7956550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95326" y="4089747"/>
            <a:ext cx="7956550" cy="20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695326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95325" y="1592264"/>
            <a:ext cx="3806041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90052" y="1592265"/>
            <a:ext cx="4061823" cy="453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body"/>
          </p:nvPr>
        </p:nvSpPr>
        <p:spPr>
          <a:xfrm>
            <a:off x="695326" y="1089025"/>
            <a:ext cx="7956550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95326" y="1268412"/>
            <a:ext cx="7956549" cy="486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95327" y="115888"/>
            <a:ext cx="10801348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95326" y="1089025"/>
            <a:ext cx="10801347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/>
        </p:nvSpPr>
        <p:spPr>
          <a:xfrm>
            <a:off x="695327" y="115888"/>
            <a:ext cx="7956548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95324" y="1592264"/>
            <a:ext cx="10801347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0" y="0"/>
            <a:ext cx="12192000" cy="623728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695324" y="430236"/>
            <a:ext cx="7956549" cy="658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0" y="0"/>
            <a:ext cx="12192000" cy="623728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695324" y="5448563"/>
            <a:ext cx="7971597" cy="65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1"/>
            <a:ext cx="3000786" cy="6233756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/>
          <p:nvPr/>
        </p:nvSpPr>
        <p:spPr>
          <a:xfrm rot="5400000">
            <a:off x="-370283" y="3371399"/>
            <a:ext cx="6858000" cy="115200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3240157" y="390116"/>
            <a:ext cx="5411718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3240157" y="1617254"/>
            <a:ext cx="5411718" cy="449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3240157" y="1114015"/>
            <a:ext cx="541171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237963"/>
            <a:ext cx="8651874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668084" y="6237963"/>
            <a:ext cx="3523915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95326" y="1592263"/>
            <a:ext cx="795655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183FF"/>
              </a:buClr>
              <a:buSzPts val="24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95325" y="136525"/>
            <a:ext cx="7956549" cy="9525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8">
          <p15:clr>
            <a:srgbClr val="F26B43"/>
          </p15:clr>
        </p15:guide>
        <p15:guide id="2" pos="7582">
          <p15:clr>
            <a:srgbClr val="F26B43"/>
          </p15:clr>
        </p15:guide>
        <p15:guide id="3" pos="2933">
          <p15:clr>
            <a:srgbClr val="F26B43"/>
          </p15:clr>
        </p15:guide>
        <p15:guide id="4" pos="5450">
          <p15:clr>
            <a:srgbClr val="F26B43"/>
          </p15:clr>
        </p15:guide>
        <p15:guide id="5" orient="horz" pos="2500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orient="horz" pos="3997">
          <p15:clr>
            <a:srgbClr val="F26B43"/>
          </p15:clr>
        </p15:guide>
        <p15:guide id="8" orient="horz" pos="73">
          <p15:clr>
            <a:srgbClr val="F26B43"/>
          </p15:clr>
        </p15:guide>
        <p15:guide id="9" orient="horz" pos="686">
          <p15:clr>
            <a:srgbClr val="F26B43"/>
          </p15:clr>
        </p15:guide>
        <p15:guide id="10" orient="horz" pos="1003">
          <p15:clr>
            <a:srgbClr val="F26B43"/>
          </p15:clr>
        </p15:guide>
        <p15:guide id="11" pos="7242">
          <p15:clr>
            <a:srgbClr val="F26B43"/>
          </p15:clr>
        </p15:guide>
        <p15:guide id="12" orient="horz" pos="799">
          <p15:clr>
            <a:srgbClr val="F26B43"/>
          </p15:clr>
        </p15:guide>
        <p15:guide id="13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ven-mayer.com/pml/inde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 Screengrab" id="96" name="Google Shape;96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48" l="0" r="0" t="48392"/>
          <a:stretch/>
        </p:blipFill>
        <p:spPr>
          <a:xfrm>
            <a:off x="0" y="1089025"/>
            <a:ext cx="1219200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type="ctrTitle"/>
          </p:nvPr>
        </p:nvSpPr>
        <p:spPr>
          <a:xfrm>
            <a:off x="695327" y="3968749"/>
            <a:ext cx="7961656" cy="1198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Inteligência Artificial: do Zero ao Infinito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695326" y="5202085"/>
            <a:ext cx="7961658" cy="927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Supervised vs. Unsupervised Learning</a:t>
            </a:r>
            <a:endParaRPr/>
          </a:p>
        </p:txBody>
      </p:sp>
      <p:sp>
        <p:nvSpPr>
          <p:cNvPr id="99" name="Google Shape;99;p13"/>
          <p:cNvSpPr/>
          <p:nvPr>
            <p:ph idx="3" type="pic"/>
          </p:nvPr>
        </p:nvSpPr>
        <p:spPr>
          <a:xfrm>
            <a:off x="32837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01" name="Google Shape;101;p13"/>
          <p:cNvSpPr/>
          <p:nvPr>
            <p:ph idx="4" type="pic"/>
          </p:nvPr>
        </p:nvSpPr>
        <p:spPr>
          <a:xfrm>
            <a:off x="6953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/>
          <p:nvPr>
            <p:ph idx="5" type="pic"/>
          </p:nvPr>
        </p:nvSpPr>
        <p:spPr>
          <a:xfrm>
            <a:off x="5881413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7" y="6343404"/>
            <a:ext cx="1160554" cy="40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Estratégias de Aprendizado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8" name="Google Shape;258;p22"/>
          <p:cNvGraphicFramePr/>
          <p:nvPr/>
        </p:nvGraphicFramePr>
        <p:xfrm>
          <a:off x="695326" y="2514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{CC48A1BB-9B19-4E39-8CD8-055646BA7CC8}</a:tableStyleId>
              </a:tblPr>
              <a:tblGrid>
                <a:gridCol w="1576150"/>
                <a:gridCol w="3193150"/>
                <a:gridCol w="3187250"/>
              </a:tblGrid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Unsupervised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Discrete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Classification or 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Categorization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Clustering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Regression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Dimensionality reduction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367" y="1809338"/>
            <a:ext cx="657230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66" name="Google Shape;266;p23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Exemplo com SVM</a:t>
            </a:r>
            <a:endParaRPr/>
          </a:p>
        </p:txBody>
      </p:sp>
      <p:sp>
        <p:nvSpPr>
          <p:cNvPr id="267" name="Google Shape;267;p23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367" y="1809338"/>
            <a:ext cx="657230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Exemplo com SVM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367" y="1809338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Exemplo com SVM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367" y="1809338"/>
            <a:ext cx="6572308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367" y="1809338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2077737" y="3266469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05" name="Google Shape;305;p26"/>
          <p:cNvSpPr txBox="1"/>
          <p:nvPr/>
        </p:nvSpPr>
        <p:spPr>
          <a:xfrm>
            <a:off x="6665610" y="3257219"/>
            <a:ext cx="1650487" cy="1207164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 (Model)</a:t>
            </a:r>
            <a:endParaRPr/>
          </a:p>
        </p:txBody>
      </p:sp>
      <p:cxnSp>
        <p:nvCxnSpPr>
          <p:cNvPr id="306" name="Google Shape;306;p26"/>
          <p:cNvCxnSpPr>
            <a:stCxn id="304" idx="3"/>
          </p:cNvCxnSpPr>
          <p:nvPr/>
        </p:nvCxnSpPr>
        <p:spPr>
          <a:xfrm>
            <a:off x="3563637" y="3497302"/>
            <a:ext cx="4095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26"/>
          <p:cNvCxnSpPr>
            <a:endCxn id="305" idx="1"/>
          </p:cNvCxnSpPr>
          <p:nvPr/>
        </p:nvCxnSpPr>
        <p:spPr>
          <a:xfrm>
            <a:off x="6268710" y="3860801"/>
            <a:ext cx="3969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26"/>
          <p:cNvSpPr txBox="1"/>
          <p:nvPr/>
        </p:nvSpPr>
        <p:spPr>
          <a:xfrm>
            <a:off x="2077737" y="3962918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cxnSp>
        <p:nvCxnSpPr>
          <p:cNvPr id="309" name="Google Shape;309;p26"/>
          <p:cNvCxnSpPr>
            <a:stCxn id="308" idx="3"/>
          </p:cNvCxnSpPr>
          <p:nvPr/>
        </p:nvCxnSpPr>
        <p:spPr>
          <a:xfrm flipH="1" rot="10800000">
            <a:off x="3563637" y="4189851"/>
            <a:ext cx="409500" cy="390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p26"/>
          <p:cNvSpPr txBox="1"/>
          <p:nvPr/>
        </p:nvSpPr>
        <p:spPr>
          <a:xfrm>
            <a:off x="3973211" y="32124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“Training”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2077737" y="3266469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6665610" y="3257219"/>
            <a:ext cx="1650487" cy="1207164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 (Model)</a:t>
            </a:r>
            <a:endParaRPr/>
          </a:p>
        </p:txBody>
      </p:sp>
      <p:cxnSp>
        <p:nvCxnSpPr>
          <p:cNvPr id="323" name="Google Shape;323;p27"/>
          <p:cNvCxnSpPr>
            <a:stCxn id="321" idx="3"/>
          </p:cNvCxnSpPr>
          <p:nvPr/>
        </p:nvCxnSpPr>
        <p:spPr>
          <a:xfrm>
            <a:off x="3563637" y="3497302"/>
            <a:ext cx="4095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4" name="Google Shape;324;p27"/>
          <p:cNvCxnSpPr>
            <a:endCxn id="322" idx="1"/>
          </p:cNvCxnSpPr>
          <p:nvPr/>
        </p:nvCxnSpPr>
        <p:spPr>
          <a:xfrm>
            <a:off x="6268710" y="3860801"/>
            <a:ext cx="3969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5" name="Google Shape;325;p27"/>
          <p:cNvSpPr txBox="1"/>
          <p:nvPr/>
        </p:nvSpPr>
        <p:spPr>
          <a:xfrm>
            <a:off x="2077737" y="3962918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cxnSp>
        <p:nvCxnSpPr>
          <p:cNvPr id="326" name="Google Shape;326;p27"/>
          <p:cNvCxnSpPr>
            <a:stCxn id="325" idx="3"/>
          </p:cNvCxnSpPr>
          <p:nvPr/>
        </p:nvCxnSpPr>
        <p:spPr>
          <a:xfrm flipH="1" rot="10800000">
            <a:off x="3563637" y="4189851"/>
            <a:ext cx="409500" cy="390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27"/>
          <p:cNvSpPr txBox="1"/>
          <p:nvPr/>
        </p:nvSpPr>
        <p:spPr>
          <a:xfrm>
            <a:off x="3973211" y="32124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“Training”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1320715" y="2711506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1320715" y="4696990"/>
            <a:ext cx="2242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(Classes)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Continues values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6" name="Google Shape;336;p28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39" name="Google Shape;339;p2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700801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50" name="Google Shape;350;p2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700801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61" name="Google Shape;361;p3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0"/>
          <p:cNvSpPr txBox="1"/>
          <p:nvPr/>
        </p:nvSpPr>
        <p:spPr>
          <a:xfrm>
            <a:off x="2082499" y="3586719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6665610" y="3257219"/>
            <a:ext cx="1650487" cy="1207164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 (Model)</a:t>
            </a:r>
            <a:endParaRPr/>
          </a:p>
        </p:txBody>
      </p:sp>
      <p:cxnSp>
        <p:nvCxnSpPr>
          <p:cNvPr id="364" name="Google Shape;364;p30"/>
          <p:cNvCxnSpPr>
            <a:stCxn id="362" idx="3"/>
          </p:cNvCxnSpPr>
          <p:nvPr/>
        </p:nvCxnSpPr>
        <p:spPr>
          <a:xfrm>
            <a:off x="3568399" y="3817552"/>
            <a:ext cx="4095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30"/>
          <p:cNvCxnSpPr>
            <a:endCxn id="363" idx="1"/>
          </p:cNvCxnSpPr>
          <p:nvPr/>
        </p:nvCxnSpPr>
        <p:spPr>
          <a:xfrm>
            <a:off x="6268710" y="3860801"/>
            <a:ext cx="3969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30"/>
          <p:cNvSpPr txBox="1"/>
          <p:nvPr/>
        </p:nvSpPr>
        <p:spPr>
          <a:xfrm>
            <a:off x="3973211" y="32124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“Training”</a:t>
            </a:r>
            <a:endParaRPr/>
          </a:p>
        </p:txBody>
      </p:sp>
      <p:sp>
        <p:nvSpPr>
          <p:cNvPr id="367" name="Google Shape;367;p30"/>
          <p:cNvSpPr txBox="1"/>
          <p:nvPr/>
        </p:nvSpPr>
        <p:spPr>
          <a:xfrm>
            <a:off x="1573385" y="3150434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68" name="Google Shape;368;p30"/>
          <p:cNvSpPr txBox="1"/>
          <p:nvPr/>
        </p:nvSpPr>
        <p:spPr>
          <a:xfrm>
            <a:off x="789374" y="5147330"/>
            <a:ext cx="2242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needed: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(Classes)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Continues values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Estratégias de Aprendizado</a:t>
            </a:r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78" name="Google Shape;378;p3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9" name="Google Shape;379;p31"/>
          <p:cNvGraphicFramePr/>
          <p:nvPr/>
        </p:nvGraphicFramePr>
        <p:xfrm>
          <a:off x="695326" y="2514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{CC48A1BB-9B19-4E39-8CD8-055646BA7CC8}</a:tableStyleId>
              </a:tblPr>
              <a:tblGrid>
                <a:gridCol w="1576150"/>
                <a:gridCol w="3193150"/>
                <a:gridCol w="3187250"/>
              </a:tblGrid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Unsupervised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Discrete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Classification or 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Categorization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Clustering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Regression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Dimensionality reduction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Introducão à</a:t>
            </a:r>
            <a:r>
              <a:rPr lang="en-US">
                <a:solidFill>
                  <a:schemeClr val="dk1"/>
                </a:solidFill>
              </a:rPr>
              <a:t> Machine Learning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206234" y="2465354"/>
            <a:ext cx="1047658" cy="1323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289732" y="2406993"/>
            <a:ext cx="2691291" cy="1440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89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016863" y="2483889"/>
            <a:ext cx="1061381" cy="13234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902" l="-10712" r="-95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2375768" y="2911049"/>
            <a:ext cx="792088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102899" y="2911049"/>
            <a:ext cx="792088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295488" y="4930339"/>
            <a:ext cx="869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993554" y="4965653"/>
            <a:ext cx="11079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cxnSp>
        <p:nvCxnSpPr>
          <p:cNvPr id="121" name="Google Shape;121;p14"/>
          <p:cNvCxnSpPr>
            <a:stCxn id="119" idx="0"/>
          </p:cNvCxnSpPr>
          <p:nvPr/>
        </p:nvCxnSpPr>
        <p:spPr>
          <a:xfrm rot="10800000">
            <a:off x="1730063" y="4238239"/>
            <a:ext cx="0" cy="6921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 rot="10800000">
            <a:off x="4624613" y="4238368"/>
            <a:ext cx="0" cy="691971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/>
          <p:nvPr/>
        </p:nvCxnSpPr>
        <p:spPr>
          <a:xfrm rot="10800000">
            <a:off x="7588858" y="4238367"/>
            <a:ext cx="0" cy="691971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3810133" y="4965653"/>
            <a:ext cx="1650487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Unsupervised Learning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Dados não-rotulados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Utiliza os dados para descobrir padrões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Supervised Learning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Dados rotulados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Usados para generalizar </a:t>
            </a:r>
            <a:r>
              <a:rPr lang="en-US"/>
              <a:t>relações</a:t>
            </a:r>
            <a:r>
              <a:rPr lang="en-US"/>
              <a:t> conhecidas entre a entrada e a saída</a:t>
            </a:r>
            <a:endParaRPr/>
          </a:p>
        </p:txBody>
      </p:sp>
      <p:sp>
        <p:nvSpPr>
          <p:cNvPr id="386" name="Google Shape;386;p32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Supervised vs. Unsupervised Learning</a:t>
            </a:r>
            <a:endParaRPr/>
          </a:p>
        </p:txBody>
      </p:sp>
      <p:sp>
        <p:nvSpPr>
          <p:cNvPr id="387" name="Google Shape;387;p32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695326" y="115888"/>
            <a:ext cx="7956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695324" y="1592264"/>
            <a:ext cx="79566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Página Pessoal: Sven Mayer</a:t>
            </a:r>
            <a:endParaRPr/>
          </a:p>
          <a:p>
            <a:pPr indent="-180975" lvl="1" marL="53816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https://sven-mayer.com/pml/index.html</a:t>
            </a:r>
            <a:endParaRPr/>
          </a:p>
          <a:p>
            <a:pPr indent="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 txBox="1"/>
          <p:nvPr>
            <p:ph idx="2" type="body"/>
          </p:nvPr>
        </p:nvSpPr>
        <p:spPr>
          <a:xfrm>
            <a:off x="695326" y="1089025"/>
            <a:ext cx="7956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Supervised vs. Unsupervised Learning</a:t>
            </a:r>
            <a:endParaRPr/>
          </a:p>
        </p:txBody>
      </p:sp>
      <p:sp>
        <p:nvSpPr>
          <p:cNvPr id="397" name="Google Shape;397;p33"/>
          <p:cNvSpPr txBox="1"/>
          <p:nvPr>
            <p:ph idx="3" type="body"/>
          </p:nvPr>
        </p:nvSpPr>
        <p:spPr>
          <a:xfrm>
            <a:off x="695325" y="6356350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 txBox="1"/>
          <p:nvPr>
            <p:ph idx="11" type="ftr"/>
          </p:nvPr>
        </p:nvSpPr>
        <p:spPr>
          <a:xfrm>
            <a:off x="8791074" y="6352598"/>
            <a:ext cx="32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7686675" y="635990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This file is licensed under the Creative Commons Attribution-Share Alike 4.0 (CC BY-SA) license: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https://creativecommons.org/licenses/by-sa/4.0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Attribution: Sven Mayer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pic>
        <p:nvPicPr>
          <p:cNvPr descr="https://upload.wikimedia.org/wikipedia/commons/thumb/5/57/CC-BY-SA_icon_white.svg/800px-CC-BY-SA_icon_white.svg.png" id="409" name="Google Shape;4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8" y="6299798"/>
            <a:ext cx="1399149" cy="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Introducão à Machine Learning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289732" y="2406993"/>
            <a:ext cx="2691291" cy="144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89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016863" y="2914776"/>
            <a:ext cx="6992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375768" y="2911049"/>
            <a:ext cx="792088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102899" y="2911049"/>
            <a:ext cx="792088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4037297" y="4965652"/>
            <a:ext cx="1196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Model?</a:t>
            </a:r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 rot="10800000">
            <a:off x="4624613" y="4238368"/>
            <a:ext cx="0" cy="691971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5"/>
          <p:cNvSpPr/>
          <p:nvPr/>
        </p:nvSpPr>
        <p:spPr>
          <a:xfrm>
            <a:off x="695324" y="5654329"/>
            <a:ext cx="2720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*object recognition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999848" y="267760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Tipos de Problemas de ML</a:t>
            </a:r>
            <a:endParaRPr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podemos aprender apenas olhando os dados?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Tipos de Problemas de ML</a:t>
            </a:r>
            <a:endParaRPr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 que podemos aprender apenas olhando os dados?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 rot="696652">
            <a:off x="1295492" y="1866428"/>
            <a:ext cx="6968004" cy="3036380"/>
          </a:xfrm>
          <a:prstGeom prst="ellipse">
            <a:avLst/>
          </a:prstGeom>
          <a:noFill/>
          <a:ln cap="flat" cmpd="sng" w="38100">
            <a:solidFill>
              <a:srgbClr val="FFDE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 rot="696652">
            <a:off x="2079217" y="4481069"/>
            <a:ext cx="4299144" cy="1495416"/>
          </a:xfrm>
          <a:prstGeom prst="ellipse">
            <a:avLst/>
          </a:prstGeom>
          <a:noFill/>
          <a:ln cap="flat" cmpd="sng" w="38100">
            <a:solidFill>
              <a:srgbClr val="059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Tipos de Problemas de ML</a:t>
            </a:r>
            <a:endParaRPr/>
          </a:p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 que podemos fazer com dados armazenados?</a:t>
            </a:r>
            <a:endParaRPr/>
          </a:p>
        </p:txBody>
      </p:sp>
      <p:sp>
        <p:nvSpPr>
          <p:cNvPr id="183" name="Google Shape;183;p18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 rot="3004924">
            <a:off x="1060249" y="2070800"/>
            <a:ext cx="5142309" cy="3514055"/>
          </a:xfrm>
          <a:prstGeom prst="ellipse">
            <a:avLst/>
          </a:prstGeom>
          <a:noFill/>
          <a:ln cap="flat" cmpd="sng" w="38100">
            <a:solidFill>
              <a:srgbClr val="FFDE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 rot="3632543">
            <a:off x="4261631" y="2866020"/>
            <a:ext cx="4299144" cy="1495416"/>
          </a:xfrm>
          <a:prstGeom prst="ellipse">
            <a:avLst/>
          </a:prstGeom>
          <a:noFill/>
          <a:ln cap="flat" cmpd="sng" w="38100">
            <a:solidFill>
              <a:srgbClr val="059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49927" y="2359637"/>
            <a:ext cx="2223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Domestic Animals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6029961" y="1785630"/>
            <a:ext cx="1654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 Animals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77819" y="209336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675802" y="2691038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Tipos de Problemas de ML</a:t>
            </a:r>
            <a:endParaRPr/>
          </a:p>
        </p:txBody>
      </p:sp>
      <p:sp>
        <p:nvSpPr>
          <p:cNvPr id="204" name="Google Shape;204;p19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/>
              <a:t>O que podemos fazer com dados armazenados?</a:t>
            </a:r>
            <a:endParaRPr/>
          </a:p>
        </p:txBody>
      </p:sp>
      <p:sp>
        <p:nvSpPr>
          <p:cNvPr id="205" name="Google Shape;205;p19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 rot="3004924">
            <a:off x="1060249" y="2070800"/>
            <a:ext cx="5142309" cy="3514055"/>
          </a:xfrm>
          <a:prstGeom prst="ellipse">
            <a:avLst/>
          </a:prstGeom>
          <a:noFill/>
          <a:ln cap="flat" cmpd="sng" w="38100">
            <a:solidFill>
              <a:srgbClr val="FFDE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rot="3632543">
            <a:off x="4261631" y="2866020"/>
            <a:ext cx="4299144" cy="1495416"/>
          </a:xfrm>
          <a:prstGeom prst="ellipse">
            <a:avLst/>
          </a:prstGeom>
          <a:noFill/>
          <a:ln cap="flat" cmpd="sng" w="38100">
            <a:solidFill>
              <a:srgbClr val="059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49927" y="2359637"/>
            <a:ext cx="22239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Domestic Animals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6029961" y="1785630"/>
            <a:ext cx="1654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 Animals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675802" y="4098314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🐘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675802" y="3394676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🐖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7977819" y="209336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7675802" y="2691038"/>
            <a:ext cx="9541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Estratégias de Aprendizado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808341" y="29246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3375454" y="29246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Estratégias de Aprendizado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08341" y="29246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3375454" y="29246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5942567" y="29246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7AF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