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5E3118-0685-485C-BF0A-F63535D2AF9F}">
  <a:tblStyle styleId="{0D5E3118-0685-485C-BF0A-F63535D2AF9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ba4496b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1ba4496b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0" y="1089025"/>
            <a:ext cx="12192000" cy="28797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95327" y="3968749"/>
            <a:ext cx="7961656" cy="1198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95326" y="5202085"/>
            <a:ext cx="7961658" cy="927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0" y="3968750"/>
            <a:ext cx="12192000" cy="138029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>
            <p:ph idx="3" type="pic"/>
          </p:nvPr>
        </p:nvSpPr>
        <p:spPr>
          <a:xfrm>
            <a:off x="32837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/>
          <p:nvPr>
            <p:ph idx="4" type="pic"/>
          </p:nvPr>
        </p:nvSpPr>
        <p:spPr>
          <a:xfrm>
            <a:off x="6953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"/>
          <p:cNvSpPr/>
          <p:nvPr>
            <p:ph idx="5" type="pic"/>
          </p:nvPr>
        </p:nvSpPr>
        <p:spPr>
          <a:xfrm>
            <a:off x="5881413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38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95326" y="136525"/>
            <a:ext cx="7956548" cy="9525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ff-screen">
  <p:cSld name="Title off-scree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95325" y="-422031"/>
            <a:ext cx="10801349" cy="3997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20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95326" y="1089026"/>
            <a:ext cx="7956550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95326" y="4089747"/>
            <a:ext cx="7956550" cy="20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695326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95325" y="1592264"/>
            <a:ext cx="3806041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90052" y="1592265"/>
            <a:ext cx="4061823" cy="4537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20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695326" y="115888"/>
            <a:ext cx="7956549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body"/>
          </p:nvPr>
        </p:nvSpPr>
        <p:spPr>
          <a:xfrm>
            <a:off x="695326" y="1089025"/>
            <a:ext cx="7956550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95326" y="115888"/>
            <a:ext cx="7956549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95326" y="1268412"/>
            <a:ext cx="7956549" cy="4860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20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27BF5"/>
              </a:buClr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95327" y="115888"/>
            <a:ext cx="10801348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95326" y="1089025"/>
            <a:ext cx="10801347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/>
        </p:nvSpPr>
        <p:spPr>
          <a:xfrm>
            <a:off x="695327" y="115888"/>
            <a:ext cx="7956548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95324" y="1592264"/>
            <a:ext cx="10801347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695325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0" y="0"/>
            <a:ext cx="12192000" cy="623728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695324" y="430236"/>
            <a:ext cx="7956549" cy="658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95325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/>
          <p:nvPr>
            <p:ph idx="2" type="pic"/>
          </p:nvPr>
        </p:nvSpPr>
        <p:spPr>
          <a:xfrm>
            <a:off x="0" y="0"/>
            <a:ext cx="12192000" cy="6237288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695324" y="5448563"/>
            <a:ext cx="7971597" cy="658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1"/>
            <a:ext cx="3000786" cy="6233756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/>
          <p:nvPr/>
        </p:nvSpPr>
        <p:spPr>
          <a:xfrm rot="5400000">
            <a:off x="-370283" y="3371399"/>
            <a:ext cx="6858000" cy="115200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3240157" y="390116"/>
            <a:ext cx="5411718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3240157" y="1617254"/>
            <a:ext cx="5411718" cy="4492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3240157" y="1114015"/>
            <a:ext cx="541171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318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4" type="body"/>
          </p:nvPr>
        </p:nvSpPr>
        <p:spPr>
          <a:xfrm>
            <a:off x="695325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237963"/>
            <a:ext cx="8651874" cy="620037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668084" y="6237963"/>
            <a:ext cx="3523915" cy="620037"/>
          </a:xfrm>
          <a:prstGeom prst="rect">
            <a:avLst/>
          </a:prstGeom>
          <a:solidFill>
            <a:srgbClr val="3183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95326" y="1592263"/>
            <a:ext cx="795655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183FF"/>
              </a:buClr>
              <a:buSzPts val="24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3FF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95325" y="136525"/>
            <a:ext cx="7956549" cy="9525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8">
          <p15:clr>
            <a:srgbClr val="F26B43"/>
          </p15:clr>
        </p15:guide>
        <p15:guide id="2" pos="7582">
          <p15:clr>
            <a:srgbClr val="F26B43"/>
          </p15:clr>
        </p15:guide>
        <p15:guide id="3" pos="2933">
          <p15:clr>
            <a:srgbClr val="F26B43"/>
          </p15:clr>
        </p15:guide>
        <p15:guide id="4" pos="5450">
          <p15:clr>
            <a:srgbClr val="F26B43"/>
          </p15:clr>
        </p15:guide>
        <p15:guide id="5" orient="horz" pos="2500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orient="horz" pos="3997">
          <p15:clr>
            <a:srgbClr val="F26B43"/>
          </p15:clr>
        </p15:guide>
        <p15:guide id="8" orient="horz" pos="73">
          <p15:clr>
            <a:srgbClr val="F26B43"/>
          </p15:clr>
        </p15:guide>
        <p15:guide id="9" orient="horz" pos="686">
          <p15:clr>
            <a:srgbClr val="F26B43"/>
          </p15:clr>
        </p15:guide>
        <p15:guide id="10" orient="horz" pos="1003">
          <p15:clr>
            <a:srgbClr val="F26B43"/>
          </p15:clr>
        </p15:guide>
        <p15:guide id="11" pos="7242">
          <p15:clr>
            <a:srgbClr val="F26B43"/>
          </p15:clr>
        </p15:guide>
        <p15:guide id="12" orient="horz" pos="799">
          <p15:clr>
            <a:srgbClr val="F26B43"/>
          </p15:clr>
        </p15:guide>
        <p15:guide id="13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ven-mayer.com/pml/index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 Screengrab" id="96" name="Google Shape;96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48" l="0" r="0" t="48392"/>
          <a:stretch/>
        </p:blipFill>
        <p:spPr>
          <a:xfrm>
            <a:off x="0" y="1089025"/>
            <a:ext cx="12192000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>
            <p:ph type="ctrTitle"/>
          </p:nvPr>
        </p:nvSpPr>
        <p:spPr>
          <a:xfrm>
            <a:off x="695327" y="3968749"/>
            <a:ext cx="7961656" cy="1198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Inteligência Artificial: do Zero ao Infinito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695326" y="5202085"/>
            <a:ext cx="7961658" cy="927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99" name="Google Shape;99;p13"/>
          <p:cNvSpPr/>
          <p:nvPr>
            <p:ph idx="3" type="pic"/>
          </p:nvPr>
        </p:nvSpPr>
        <p:spPr>
          <a:xfrm>
            <a:off x="32837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01" name="Google Shape;101;p13"/>
          <p:cNvSpPr/>
          <p:nvPr>
            <p:ph idx="4" type="pic"/>
          </p:nvPr>
        </p:nvSpPr>
        <p:spPr>
          <a:xfrm>
            <a:off x="695325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3"/>
          <p:cNvSpPr/>
          <p:nvPr>
            <p:ph idx="5" type="pic"/>
          </p:nvPr>
        </p:nvSpPr>
        <p:spPr>
          <a:xfrm>
            <a:off x="5881413" y="370174"/>
            <a:ext cx="2588400" cy="504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7" y="6343404"/>
            <a:ext cx="1160554" cy="40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K-means clustering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137" y="2413565"/>
            <a:ext cx="547692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K-means clustering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137" y="2413565"/>
            <a:ext cx="5476923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/>
        </p:nvSpPr>
        <p:spPr>
          <a:xfrm>
            <a:off x="6697363" y="4847070"/>
            <a:ext cx="469557" cy="468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059B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6788045" y="489640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1)"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042" y="1092580"/>
            <a:ext cx="6774472" cy="506612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241" name="Google Shape;241;p24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Cluster Count?</a:t>
            </a:r>
            <a:endParaRPr/>
          </a:p>
        </p:txBody>
      </p:sp>
      <p:sp>
        <p:nvSpPr>
          <p:cNvPr id="242" name="Google Shape;242;p24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695326" y="1089026"/>
            <a:ext cx="7956550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Redução</a:t>
            </a:r>
            <a:r>
              <a:rPr lang="en-US"/>
              <a:t> da Dimensionalidade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695326" y="4089747"/>
            <a:ext cx="7956550" cy="20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Unsupervised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 txBox="1"/>
          <p:nvPr>
            <p:ph idx="2" type="body"/>
          </p:nvPr>
        </p:nvSpPr>
        <p:spPr>
          <a:xfrm>
            <a:off x="695326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Redução da Dimensionalidade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Transforma dados de alta-dimensão em um </a:t>
            </a:r>
            <a:r>
              <a:rPr lang="en-US"/>
              <a:t>espaço</a:t>
            </a:r>
            <a:r>
              <a:rPr lang="en-US"/>
              <a:t> de baixa-dimensão</a:t>
            </a:r>
            <a:endParaRPr/>
          </a:p>
        </p:txBody>
      </p:sp>
      <p:sp>
        <p:nvSpPr>
          <p:cNvPr id="260" name="Google Shape;260;p26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Principal Component Analysis (PCA)</a:t>
            </a:r>
            <a:endParaRPr/>
          </a:p>
        </p:txBody>
      </p:sp>
      <p:sp>
        <p:nvSpPr>
          <p:cNvPr id="261" name="Google Shape;261;p26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2813473" y="2739083"/>
            <a:ext cx="3720251" cy="22434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07" l="0" r="0" t="-5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Redução da Dimensionalidade</a:t>
            </a:r>
            <a:endParaRPr/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Transforma dados de alta-dimensão em um espaço de baixa-dimensão</a:t>
            </a:r>
            <a:endParaRPr/>
          </a:p>
        </p:txBody>
      </p:sp>
      <p:sp>
        <p:nvSpPr>
          <p:cNvPr id="270" name="Google Shape;270;p27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Principal Component Analysis (PCA)</a:t>
            </a:r>
            <a:endParaRPr/>
          </a:p>
        </p:txBody>
      </p:sp>
      <p:sp>
        <p:nvSpPr>
          <p:cNvPr id="271" name="Google Shape;271;p27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2813473" y="5188276"/>
            <a:ext cx="3720251" cy="4924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2953264" y="3184241"/>
            <a:ext cx="3720251" cy="13036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80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Redução da Dimensionalidade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Transforma dados de alta-dimensão em um espaço de baixa-dimensão</a:t>
            </a:r>
            <a:endParaRPr/>
          </a:p>
        </p:txBody>
      </p:sp>
      <p:sp>
        <p:nvSpPr>
          <p:cNvPr id="282" name="Google Shape;282;p28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Principal Component Analysis (PCA)</a:t>
            </a:r>
            <a:endParaRPr/>
          </a:p>
        </p:txBody>
      </p:sp>
      <p:sp>
        <p:nvSpPr>
          <p:cNvPr id="283" name="Google Shape;283;p28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2813473" y="5188276"/>
            <a:ext cx="3720251" cy="4924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2330874" y="3184241"/>
            <a:ext cx="3720251" cy="13036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806" l="-10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Redução da Dimensionalidade</a:t>
            </a:r>
            <a:endParaRPr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Principal Component Analysis (PCA)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45" y="1693691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45" y="1697246"/>
            <a:ext cx="6572308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Redução da Dimensionalidade</a:t>
            </a:r>
            <a:endParaRPr/>
          </a:p>
        </p:txBody>
      </p:sp>
      <p:sp>
        <p:nvSpPr>
          <p:cNvPr id="305" name="Google Shape;305;p30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Principal Component Analysis (PCA)</a:t>
            </a:r>
            <a:endParaRPr/>
          </a:p>
        </p:txBody>
      </p:sp>
      <p:sp>
        <p:nvSpPr>
          <p:cNvPr id="306" name="Google Shape;306;p30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Redução da Dimensionalidade</a:t>
            </a:r>
            <a:endParaRPr/>
          </a:p>
        </p:txBody>
      </p:sp>
      <p:sp>
        <p:nvSpPr>
          <p:cNvPr id="314" name="Google Shape;314;p31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Principal Component Analysis (PCA)</a:t>
            </a:r>
            <a:endParaRPr/>
          </a:p>
        </p:txBody>
      </p:sp>
      <p:sp>
        <p:nvSpPr>
          <p:cNvPr id="315" name="Google Shape;315;p31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6" name="Google Shape;316;p3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17" name="Google Shape;317;p3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45" y="1697246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2082499" y="3586719"/>
            <a:ext cx="1485900" cy="461665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6665610" y="3257219"/>
            <a:ext cx="1650487" cy="1207164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 (Model)</a:t>
            </a:r>
            <a:endParaRPr/>
          </a:p>
        </p:txBody>
      </p:sp>
      <p:cxnSp>
        <p:nvCxnSpPr>
          <p:cNvPr id="116" name="Google Shape;116;p14"/>
          <p:cNvCxnSpPr>
            <a:stCxn id="114" idx="3"/>
          </p:cNvCxnSpPr>
          <p:nvPr/>
        </p:nvCxnSpPr>
        <p:spPr>
          <a:xfrm>
            <a:off x="3568399" y="3817552"/>
            <a:ext cx="4095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4"/>
          <p:cNvCxnSpPr>
            <a:endCxn id="115" idx="1"/>
          </p:cNvCxnSpPr>
          <p:nvPr/>
        </p:nvCxnSpPr>
        <p:spPr>
          <a:xfrm>
            <a:off x="6268710" y="3860801"/>
            <a:ext cx="396900" cy="0"/>
          </a:xfrm>
          <a:prstGeom prst="straightConnector1">
            <a:avLst/>
          </a:prstGeom>
          <a:noFill/>
          <a:ln cap="flat" cmpd="sng" w="76200">
            <a:solidFill>
              <a:srgbClr val="427BF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3973211" y="3212465"/>
            <a:ext cx="2295525" cy="1251918"/>
          </a:xfrm>
          <a:prstGeom prst="rect">
            <a:avLst/>
          </a:prstGeom>
          <a:solidFill>
            <a:srgbClr val="427B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“Training”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573385" y="3150434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789374" y="5147330"/>
            <a:ext cx="22429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needed: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Lables (Classes)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Continues values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Conclusão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Clustering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Encontra significado em dados não-rotulados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Redução</a:t>
            </a:r>
            <a:r>
              <a:rPr lang="en-US"/>
              <a:t> da Dimensionalidade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Transforma dados de alta dimensão em um </a:t>
            </a:r>
            <a:r>
              <a:rPr lang="en-US"/>
              <a:t>espaço</a:t>
            </a:r>
            <a:r>
              <a:rPr lang="en-US"/>
              <a:t> de baixa-dimensão</a:t>
            </a:r>
            <a:endParaRPr/>
          </a:p>
          <a:p>
            <a:pPr indent="-180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Reduz os dados para suas </a:t>
            </a:r>
            <a:r>
              <a:rPr i="1" lang="en-US"/>
              <a:t>features</a:t>
            </a:r>
            <a:r>
              <a:rPr lang="en-US"/>
              <a:t> mais essenciais</a:t>
            </a:r>
            <a:endParaRPr/>
          </a:p>
          <a:p>
            <a:pPr indent="-53975" lvl="1" marL="538163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333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326" name="Google Shape;326;p32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28" name="Google Shape;328;p32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695326" y="115888"/>
            <a:ext cx="7956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695324" y="1592264"/>
            <a:ext cx="79566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Página Pessoal: Sven Mayer</a:t>
            </a:r>
            <a:endParaRPr/>
          </a:p>
          <a:p>
            <a:pPr indent="-180975" lvl="1" marL="538162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0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https://sven-mayer.com/pml/index.html</a:t>
            </a:r>
            <a:endParaRPr/>
          </a:p>
          <a:p>
            <a:pPr indent="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 txBox="1"/>
          <p:nvPr>
            <p:ph idx="2" type="body"/>
          </p:nvPr>
        </p:nvSpPr>
        <p:spPr>
          <a:xfrm>
            <a:off x="695326" y="1089025"/>
            <a:ext cx="7956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336" name="Google Shape;336;p33"/>
          <p:cNvSpPr txBox="1"/>
          <p:nvPr>
            <p:ph idx="3" type="body"/>
          </p:nvPr>
        </p:nvSpPr>
        <p:spPr>
          <a:xfrm>
            <a:off x="695325" y="6356350"/>
            <a:ext cx="699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 txBox="1"/>
          <p:nvPr>
            <p:ph idx="11" type="ftr"/>
          </p:nvPr>
        </p:nvSpPr>
        <p:spPr>
          <a:xfrm>
            <a:off x="8791074" y="6352598"/>
            <a:ext cx="32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7686675" y="6359905"/>
            <a:ext cx="78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This file is licensed under the Creative Commons Attribution-Share Alike 4.0 (CC BY-SA) license: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https://creativecommons.org/licenses/by-sa/4.0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Attribution: Sven Mayer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pic>
        <p:nvPicPr>
          <p:cNvPr descr="https://upload.wikimedia.org/wikipedia/commons/thumb/5/57/CC-BY-SA_icon_white.svg/800px-CC-BY-SA_icon_white.svg.png" id="348" name="Google Shape;3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8" y="6299798"/>
            <a:ext cx="1399149" cy="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O que podemos aprender apenas observando os dados?</a:t>
            </a:r>
            <a:endParaRPr/>
          </a:p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321473" y="3363225"/>
            <a:ext cx="10068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🐕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256782" y="1968361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2524823" y="446719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🐴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810521" y="291205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497247" y="4921686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🐶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390575" y="3927713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🦍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564708" y="206216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🐆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 rot="696652">
            <a:off x="1295492" y="1866428"/>
            <a:ext cx="6968004" cy="3036380"/>
          </a:xfrm>
          <a:prstGeom prst="ellipse">
            <a:avLst/>
          </a:prstGeom>
          <a:noFill/>
          <a:ln cap="flat" cmpd="sng" w="38100">
            <a:solidFill>
              <a:srgbClr val="FFDE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 rot="696652">
            <a:off x="2079217" y="4481069"/>
            <a:ext cx="4299144" cy="1495416"/>
          </a:xfrm>
          <a:prstGeom prst="ellipse">
            <a:avLst/>
          </a:prstGeom>
          <a:noFill/>
          <a:ln cap="flat" cmpd="sng" w="38100">
            <a:solidFill>
              <a:srgbClr val="059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Unsupervised Learning</a:t>
            </a:r>
            <a:endParaRPr/>
          </a:p>
        </p:txBody>
      </p:sp>
      <p:sp>
        <p:nvSpPr>
          <p:cNvPr id="144" name="Google Shape;144;p16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 que podemos aprender apenas observando os dados?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321473" y="3363225"/>
            <a:ext cx="100681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🐕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256782" y="1968361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🐩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2524823" y="446719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🐴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810521" y="2912050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🐈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497247" y="4921686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🐶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390575" y="3927713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🦍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564708" y="2062162"/>
            <a:ext cx="108234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🐆</a:t>
            </a:r>
            <a:endParaRPr sz="7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 rot="3004924">
            <a:off x="1060249" y="2070800"/>
            <a:ext cx="5142309" cy="3514055"/>
          </a:xfrm>
          <a:prstGeom prst="ellipse">
            <a:avLst/>
          </a:prstGeom>
          <a:noFill/>
          <a:ln cap="flat" cmpd="sng" w="38100">
            <a:solidFill>
              <a:srgbClr val="FFDE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 rot="3632543">
            <a:off x="4261631" y="2866020"/>
            <a:ext cx="4299144" cy="1495416"/>
          </a:xfrm>
          <a:prstGeom prst="ellipse">
            <a:avLst/>
          </a:prstGeom>
          <a:noFill/>
          <a:ln cap="flat" cmpd="sng" w="38100">
            <a:solidFill>
              <a:srgbClr val="0593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Estratégias de Aprendizado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7" name="Google Shape;167;p17"/>
          <p:cNvGraphicFramePr/>
          <p:nvPr/>
        </p:nvGraphicFramePr>
        <p:xfrm>
          <a:off x="695326" y="25149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{0D5E3118-0685-485C-BF0A-F63535D2AF9F}</a:tableStyleId>
              </a:tblPr>
              <a:tblGrid>
                <a:gridCol w="1576150"/>
                <a:gridCol w="3193150"/>
                <a:gridCol w="3187250"/>
              </a:tblGrid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Supervised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Unsupervised Learning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</a:tr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Discrete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Classification or </a:t>
                      </a:r>
                      <a:br>
                        <a:rPr lang="en-US" sz="1600" u="none" cap="none" strike="noStrike"/>
                      </a:br>
                      <a:r>
                        <a:rPr lang="en-US" sz="1600" u="none" cap="none" strike="noStrike"/>
                        <a:t>Categorization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Clustering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</a:tr>
              <a:tr h="824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Continuous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Regression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u="none" cap="none" strike="noStrike"/>
                        <a:t>Dimensionality reduction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Métodos de Unsupervised Learning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Hierarchical clustering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b="1" lang="en-US"/>
              <a:t>K-means clustering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b="1" lang="en-US"/>
              <a:t>Principal Component Analysis (PCA)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Singular Value Decomposition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Independent Component Analysis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….</a:t>
            </a:r>
            <a:endParaRPr/>
          </a:p>
          <a:p>
            <a:pPr indent="-133350" lvl="0" marL="2857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695326" y="1089026"/>
            <a:ext cx="7956550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695326" y="4089747"/>
            <a:ext cx="7956550" cy="20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Unsupervised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695326" y="6356350"/>
            <a:ext cx="6991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Dados Desconhecidos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45" y="1700801"/>
            <a:ext cx="6572308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695326" y="115888"/>
            <a:ext cx="7956547" cy="9731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695324" y="1592264"/>
            <a:ext cx="795655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7BF5"/>
              </a:buClr>
              <a:buSzPts val="2400"/>
              <a:buChar char="▪"/>
            </a:pPr>
            <a:r>
              <a:rPr lang="en-US"/>
              <a:t>Descobrindo a “estrutura” em dados não-rotulados</a:t>
            </a:r>
            <a:endParaRPr/>
          </a:p>
        </p:txBody>
      </p:sp>
      <p:sp>
        <p:nvSpPr>
          <p:cNvPr id="206" name="Google Shape;206;p21"/>
          <p:cNvSpPr txBox="1"/>
          <p:nvPr>
            <p:ph idx="2" type="body"/>
          </p:nvPr>
        </p:nvSpPr>
        <p:spPr>
          <a:xfrm>
            <a:off x="695326" y="1089025"/>
            <a:ext cx="7956548" cy="50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207" name="Google Shape;207;p21"/>
          <p:cNvSpPr txBox="1"/>
          <p:nvPr>
            <p:ph idx="3" type="body"/>
          </p:nvPr>
        </p:nvSpPr>
        <p:spPr>
          <a:xfrm>
            <a:off x="695325" y="6356350"/>
            <a:ext cx="6991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>
            <p:ph idx="11" type="ftr"/>
          </p:nvPr>
        </p:nvSpPr>
        <p:spPr>
          <a:xfrm>
            <a:off x="8791074" y="6352598"/>
            <a:ext cx="3245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Fred Oliveira</a:t>
            </a:r>
            <a:endParaRPr/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7686675" y="6359905"/>
            <a:ext cx="783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137" y="2417120"/>
            <a:ext cx="547692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7AF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