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44" y="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FA201F-D015-4380-9BE3-0F3222B2B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B37AA-670E-4E9A-B9FE-63CA1631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1AE58A-74D2-4A20-ABC5-7470B8D8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9EA-502C-4193-AFC9-B120B602D9E3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5D1B8A-3172-47EE-A3E7-098D18C0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67A08-6B87-4060-8B13-11090E53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1F2-DDB1-4EEE-966B-00C71E7E8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41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75FEA-FFB3-46DE-9005-BA864FB0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041AA2-25F9-4D50-BE61-72579AE0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78D707-342D-492D-81E1-51D8B87B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9EA-502C-4193-AFC9-B120B602D9E3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38DDD5-2D78-4316-A0B2-09452405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850AA7-5373-4D28-8044-A1B06735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1F2-DDB1-4EEE-966B-00C71E7E8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9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0EB6DF-B0C0-4D97-B510-F59D3D725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674D28-4B7F-4BAA-A96E-9531A4C48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AA30E0-77B8-4178-86D9-8CE695C4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9EA-502C-4193-AFC9-B120B602D9E3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870062-0026-40D4-9728-5B40C93C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708387-1A9A-4F74-89BE-2833EA18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1F2-DDB1-4EEE-966B-00C71E7E8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50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66494-5690-45DF-8B00-9DED9B33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47BF9A-D1ED-44BB-9D16-812038108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CD1A1F-A1C2-4406-A708-D872CA8A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9EA-502C-4193-AFC9-B120B602D9E3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4792F7-74AB-4543-B484-039A26EE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29EFD8-DC98-475D-BE45-6FBAA400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1F2-DDB1-4EEE-966B-00C71E7E8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42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46002-9030-445F-9EE9-BDE1A4F8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EF07F9-FCB8-4F69-8621-405F4E382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FBCD6B-B749-4F30-9CC5-9BE6A656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9EA-502C-4193-AFC9-B120B602D9E3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B52F0-1D27-4D96-AF2D-52EFBE51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C99A73-34FD-474D-B1D0-C9EDE3BD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1F2-DDB1-4EEE-966B-00C71E7E8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24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39D86-E132-4332-B6C1-EBBE2208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F264F-2B9A-47D0-9322-110F89E02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24D913-AC4E-4590-96D1-81D95E654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D09137-9F8B-4055-893E-37A97D40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9EA-502C-4193-AFC9-B120B602D9E3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34792C-2495-434E-AEA8-C68FC289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F62EC6-EF69-4784-9AAB-A163FD90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1F2-DDB1-4EEE-966B-00C71E7E8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14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C1C2C-EE73-464E-96D0-AEC4CE05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C5273D-1628-4C04-9120-9EC8673DA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7B0D06-DEBA-40D7-A60B-D6C3E49D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CEAC41-60BA-40E1-848E-1FD2A7A5F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52B433-2309-46D5-8719-DE4994BB8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ADC1A7-260C-4FE2-8399-E5C4D4E1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9EA-502C-4193-AFC9-B120B602D9E3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FC05A8-1F56-420A-980B-3D066CD1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5AB8D1-2496-4D2D-AB48-65E5CE61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1F2-DDB1-4EEE-966B-00C71E7E8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47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9F12E-A0DA-467F-A175-44E6BA98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71B988-E8A1-4AFA-834B-E7AAB74D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9EA-502C-4193-AFC9-B120B602D9E3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D2001F-F007-4A9C-A71A-4EA4769B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CCAF7E-7938-4548-9637-AD0FCF87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1F2-DDB1-4EEE-966B-00C71E7E8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8FAF59-6784-49A7-B339-49E51F58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9EA-502C-4193-AFC9-B120B602D9E3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2512B2-6BA0-4A5F-9AED-C120AD90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70152E-33E9-4B47-B721-B221FACA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1F2-DDB1-4EEE-966B-00C71E7E8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287AE-F94E-4054-8AE8-9446B68F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094C3F-3567-44C1-B43A-F1F5AB7DE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F8BA4B-FA8D-4417-AF0F-26F71938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591E07-720C-4556-AA26-B915D96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9EA-502C-4193-AFC9-B120B602D9E3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1A60FA-4F82-4BFD-8763-6AF5C63C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500342-8CB3-4FFE-87D2-37350A59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1F2-DDB1-4EEE-966B-00C71E7E8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84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ED924-CF46-4FE5-BD0C-2B7F87EE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9D2C4A-4914-4B3F-8304-412424C48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050B55-4B20-420B-AFD2-FBEA064A8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F700D1-0544-430C-9B86-36690B53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09EA-502C-4193-AFC9-B120B602D9E3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67BD12-22F0-4122-A180-38654622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A6DC81-1316-40C3-B068-1E0D6AFF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51F2-DDB1-4EEE-966B-00C71E7E8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3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A1A432-342A-42F3-81C4-484ABE9F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D86151-422A-4D3B-B4CA-9A481F27A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CA128-CC2E-46A4-A2B8-8B577A747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09EA-502C-4193-AFC9-B120B602D9E3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5029D-B946-4956-84B9-56A02813E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520884-88B0-4D06-B29F-C4204F8DC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51F2-DDB1-4EEE-966B-00C71E7E8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63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4D546-48FF-4048-A077-4F7F285DE3FB}"/>
              </a:ext>
            </a:extLst>
          </p:cNvPr>
          <p:cNvSpPr/>
          <p:nvPr/>
        </p:nvSpPr>
        <p:spPr>
          <a:xfrm>
            <a:off x="1164173" y="1830414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Expression des besoins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B3FCE-9D8F-4C49-8C8D-F9A42378F194}"/>
              </a:ext>
            </a:extLst>
          </p:cNvPr>
          <p:cNvSpPr/>
          <p:nvPr/>
        </p:nvSpPr>
        <p:spPr>
          <a:xfrm>
            <a:off x="2604020" y="1830414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Analyse des besoins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62DA6E-BF8F-4E4F-A12E-5F47A07B3016}"/>
              </a:ext>
            </a:extLst>
          </p:cNvPr>
          <p:cNvSpPr/>
          <p:nvPr/>
        </p:nvSpPr>
        <p:spPr>
          <a:xfrm>
            <a:off x="8363406" y="1828171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Wireframes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919B4D-A3CA-465F-9C34-7B10BADA1E1D}"/>
              </a:ext>
            </a:extLst>
          </p:cNvPr>
          <p:cNvSpPr/>
          <p:nvPr/>
        </p:nvSpPr>
        <p:spPr>
          <a:xfrm>
            <a:off x="6923560" y="1828171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Site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F413C3-5EDF-4DA4-B353-7BB46DB8E739}"/>
              </a:ext>
            </a:extLst>
          </p:cNvPr>
          <p:cNvSpPr/>
          <p:nvPr/>
        </p:nvSpPr>
        <p:spPr>
          <a:xfrm>
            <a:off x="5483713" y="1828171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Epics et User stories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C60873-DE68-4202-9838-BE117639DB2C}"/>
              </a:ext>
            </a:extLst>
          </p:cNvPr>
          <p:cNvSpPr/>
          <p:nvPr/>
        </p:nvSpPr>
        <p:spPr>
          <a:xfrm>
            <a:off x="4043866" y="1828171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Cas d’utilisations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C4E03F-BFCA-42BE-AC7F-5286CBD63D30}"/>
              </a:ext>
            </a:extLst>
          </p:cNvPr>
          <p:cNvSpPr/>
          <p:nvPr/>
        </p:nvSpPr>
        <p:spPr>
          <a:xfrm>
            <a:off x="3915123" y="6098746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MCD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6B117-6E8B-4B0E-BFCB-5A224E4C23AF}"/>
              </a:ext>
            </a:extLst>
          </p:cNvPr>
          <p:cNvSpPr/>
          <p:nvPr/>
        </p:nvSpPr>
        <p:spPr>
          <a:xfrm>
            <a:off x="5354970" y="6098746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MLD-R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12C00-606E-4583-B3C4-30E4253BFE83}"/>
              </a:ext>
            </a:extLst>
          </p:cNvPr>
          <p:cNvSpPr/>
          <p:nvPr/>
        </p:nvSpPr>
        <p:spPr>
          <a:xfrm>
            <a:off x="6794816" y="6091865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MPD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C555B9-F4A6-45E6-80A2-7AFCBB9A94F3}"/>
              </a:ext>
            </a:extLst>
          </p:cNvPr>
          <p:cNvSpPr/>
          <p:nvPr/>
        </p:nvSpPr>
        <p:spPr>
          <a:xfrm>
            <a:off x="8234662" y="6088043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DDL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A662EC-233E-492D-B316-F79D6A272C39}"/>
              </a:ext>
            </a:extLst>
          </p:cNvPr>
          <p:cNvSpPr/>
          <p:nvPr/>
        </p:nvSpPr>
        <p:spPr>
          <a:xfrm>
            <a:off x="9674508" y="6088043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DML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780204-D1FE-44D1-9802-40455B983C98}"/>
              </a:ext>
            </a:extLst>
          </p:cNvPr>
          <p:cNvSpPr/>
          <p:nvPr/>
        </p:nvSpPr>
        <p:spPr>
          <a:xfrm>
            <a:off x="3915123" y="5068561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B92B56-36A9-48A3-8B0D-D5308C758227}"/>
              </a:ext>
            </a:extLst>
          </p:cNvPr>
          <p:cNvSpPr/>
          <p:nvPr/>
        </p:nvSpPr>
        <p:spPr>
          <a:xfrm>
            <a:off x="5354970" y="5068561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BD1557-2B24-4D15-A131-D7EF8804EE64}"/>
              </a:ext>
            </a:extLst>
          </p:cNvPr>
          <p:cNvSpPr/>
          <p:nvPr/>
        </p:nvSpPr>
        <p:spPr>
          <a:xfrm>
            <a:off x="5483715" y="3097551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API Rest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E83A03-6B3F-48DE-883B-D3B21799959E}"/>
              </a:ext>
            </a:extLst>
          </p:cNvPr>
          <p:cNvSpPr/>
          <p:nvPr/>
        </p:nvSpPr>
        <p:spPr>
          <a:xfrm>
            <a:off x="6716527" y="3262552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Classes métiers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7618FC-C0AE-42EC-AB2B-AB4758760647}"/>
              </a:ext>
            </a:extLst>
          </p:cNvPr>
          <p:cNvSpPr/>
          <p:nvPr/>
        </p:nvSpPr>
        <p:spPr>
          <a:xfrm>
            <a:off x="4043868" y="3103161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SPA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E57F77-C70B-47E5-842F-8E3C398019BC}"/>
              </a:ext>
            </a:extLst>
          </p:cNvPr>
          <p:cNvSpPr/>
          <p:nvPr/>
        </p:nvSpPr>
        <p:spPr>
          <a:xfrm>
            <a:off x="4043868" y="3610095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MVC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67DAFE-D846-4685-A8F4-0EB1AF74DAA8}"/>
              </a:ext>
            </a:extLst>
          </p:cNvPr>
          <p:cNvSpPr/>
          <p:nvPr/>
        </p:nvSpPr>
        <p:spPr>
          <a:xfrm>
            <a:off x="7639307" y="3647700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ORM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D9D8392-B978-4ABF-9AAB-135FD9E86AF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050609" y="2013056"/>
            <a:ext cx="5534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EEE99AA6-2E39-4F08-A6BB-142E4E1E360A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7809996" y="2010813"/>
            <a:ext cx="5534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49EC2701-D828-45ED-B546-F61959870830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>
            <a:off x="4801559" y="5251203"/>
            <a:ext cx="5534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F96020D6-F1E9-49A2-94E8-3CEF500C851E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4801559" y="6281388"/>
            <a:ext cx="5534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91CC99AE-5A1B-4341-A3A4-FA7980FDFDBC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6241406" y="6274507"/>
            <a:ext cx="553410" cy="6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6AAA503-FF93-4841-8F48-36D7D5A1C1E5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7681252" y="6270685"/>
            <a:ext cx="553410" cy="3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97B9C0D3-1F09-46FD-8073-3DB85314AC02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9121098" y="6270685"/>
            <a:ext cx="5534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DB9E986C-C95E-4953-BF35-49A15ED06649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3490456" y="2010813"/>
            <a:ext cx="553410" cy="2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63C376AA-7242-496D-AEBD-1CC29B23BF90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4930302" y="2010813"/>
            <a:ext cx="5534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4F60C103-66D4-495C-B4EC-17D5FBCDDFB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370149" y="2010813"/>
            <a:ext cx="5534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0F8F0F1-C2B3-4BFF-8380-DC3F4C1D075B}"/>
              </a:ext>
            </a:extLst>
          </p:cNvPr>
          <p:cNvSpPr/>
          <p:nvPr/>
        </p:nvSpPr>
        <p:spPr>
          <a:xfrm>
            <a:off x="3915123" y="2845444"/>
            <a:ext cx="1141019" cy="12143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D7A2949-DA2E-4942-9A63-49D81F541BE3}"/>
              </a:ext>
            </a:extLst>
          </p:cNvPr>
          <p:cNvSpPr/>
          <p:nvPr/>
        </p:nvSpPr>
        <p:spPr>
          <a:xfrm>
            <a:off x="3984771" y="2997844"/>
            <a:ext cx="2466363" cy="54278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>
              <a:solidFill>
                <a:schemeClr val="tx1"/>
              </a:solidFill>
            </a:endParaRPr>
          </a:p>
        </p:txBody>
      </p:sp>
      <p:cxnSp>
        <p:nvCxnSpPr>
          <p:cNvPr id="138" name="Connecteur : en angle 137">
            <a:extLst>
              <a:ext uri="{FF2B5EF4-FFF2-40B4-BE49-F238E27FC236}">
                <a16:creationId xmlns:a16="http://schemas.microsoft.com/office/drawing/2014/main" id="{01577CAF-2CDC-4B10-A17B-CF33EB92EB43}"/>
              </a:ext>
            </a:extLst>
          </p:cNvPr>
          <p:cNvCxnSpPr>
            <a:stCxn id="7" idx="2"/>
            <a:endCxn id="27" idx="1"/>
          </p:cNvCxnSpPr>
          <p:nvPr/>
        </p:nvCxnSpPr>
        <p:spPr>
          <a:xfrm rot="16200000" flipH="1">
            <a:off x="1953428" y="3289507"/>
            <a:ext cx="3055505" cy="8678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 : en angle 138">
            <a:extLst>
              <a:ext uri="{FF2B5EF4-FFF2-40B4-BE49-F238E27FC236}">
                <a16:creationId xmlns:a16="http://schemas.microsoft.com/office/drawing/2014/main" id="{EDBE97C3-E5D8-4CBC-B7C5-8172B87E2324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16200000" flipH="1">
            <a:off x="1438335" y="3804600"/>
            <a:ext cx="4085690" cy="8678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15D078EB-8311-40A4-8D4E-D46DA25145D2}"/>
              </a:ext>
            </a:extLst>
          </p:cNvPr>
          <p:cNvSpPr/>
          <p:nvPr/>
        </p:nvSpPr>
        <p:spPr>
          <a:xfrm>
            <a:off x="3711149" y="2761006"/>
            <a:ext cx="6805381" cy="139434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>
              <a:solidFill>
                <a:schemeClr val="tx1"/>
              </a:solidFill>
            </a:endParaRPr>
          </a:p>
        </p:txBody>
      </p: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BFF01574-D212-4377-867D-402826CC9D53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5541136" y="4158794"/>
            <a:ext cx="257052" cy="909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948824B6-BB21-4B0A-9A0F-E88C0CF44702}"/>
              </a:ext>
            </a:extLst>
          </p:cNvPr>
          <p:cNvCxnSpPr>
            <a:cxnSpLocks/>
            <a:stCxn id="39" idx="2"/>
            <a:endCxn id="19" idx="0"/>
          </p:cNvCxnSpPr>
          <p:nvPr/>
        </p:nvCxnSpPr>
        <p:spPr>
          <a:xfrm>
            <a:off x="5798188" y="5433845"/>
            <a:ext cx="0" cy="6649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D221A8DA-4884-4BEF-98F8-6ED16E748601}"/>
              </a:ext>
            </a:extLst>
          </p:cNvPr>
          <p:cNvCxnSpPr>
            <a:cxnSpLocks/>
            <a:stCxn id="39" idx="2"/>
            <a:endCxn id="21" idx="0"/>
          </p:cNvCxnSpPr>
          <p:nvPr/>
        </p:nvCxnSpPr>
        <p:spPr>
          <a:xfrm>
            <a:off x="5798188" y="5433845"/>
            <a:ext cx="1439846" cy="658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ZoneTexte 158">
            <a:extLst>
              <a:ext uri="{FF2B5EF4-FFF2-40B4-BE49-F238E27FC236}">
                <a16:creationId xmlns:a16="http://schemas.microsoft.com/office/drawing/2014/main" id="{4548A42B-6F9C-408F-96D9-E83B97B0D9FD}"/>
              </a:ext>
            </a:extLst>
          </p:cNvPr>
          <p:cNvSpPr txBox="1"/>
          <p:nvPr/>
        </p:nvSpPr>
        <p:spPr>
          <a:xfrm>
            <a:off x="521089" y="311021"/>
            <a:ext cx="1710384" cy="78483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Ce que le client, l’utilisateur veut. Éventuelles contraintes techniques, règlementaires, de sécurité, humaines ou économiques. Objectifs…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31D36F9F-5E35-40BB-91AD-02F74D51FDE5}"/>
              </a:ext>
            </a:extLst>
          </p:cNvPr>
          <p:cNvSpPr txBox="1"/>
          <p:nvPr/>
        </p:nvSpPr>
        <p:spPr>
          <a:xfrm>
            <a:off x="2604019" y="316401"/>
            <a:ext cx="1864915" cy="92333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Benchmark, interviews utilisateurs, définir des règles de gestion précises, les rôles, personae. Stratégie de tests. Autres études comme les coûts, hébergement, référencement…</a:t>
            </a:r>
          </a:p>
        </p:txBody>
      </p: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56FDFB40-AC34-47EA-A024-8E6CC81C8F37}"/>
              </a:ext>
            </a:extLst>
          </p:cNvPr>
          <p:cNvCxnSpPr>
            <a:cxnSpLocks/>
            <a:stCxn id="161" idx="2"/>
            <a:endCxn id="7" idx="0"/>
          </p:cNvCxnSpPr>
          <p:nvPr/>
        </p:nvCxnSpPr>
        <p:spPr>
          <a:xfrm flipH="1">
            <a:off x="3047238" y="1239731"/>
            <a:ext cx="489239" cy="59068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950BE05F-9E96-4131-A27B-0DFC4215A2D2}"/>
              </a:ext>
            </a:extLst>
          </p:cNvPr>
          <p:cNvCxnSpPr>
            <a:cxnSpLocks/>
            <a:stCxn id="159" idx="2"/>
            <a:endCxn id="4" idx="0"/>
          </p:cNvCxnSpPr>
          <p:nvPr/>
        </p:nvCxnSpPr>
        <p:spPr>
          <a:xfrm>
            <a:off x="1376281" y="1095851"/>
            <a:ext cx="231110" cy="73456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>
            <a:extLst>
              <a:ext uri="{FF2B5EF4-FFF2-40B4-BE49-F238E27FC236}">
                <a16:creationId xmlns:a16="http://schemas.microsoft.com/office/drawing/2014/main" id="{D60A5194-026D-4860-8D48-5F195A557A06}"/>
              </a:ext>
            </a:extLst>
          </p:cNvPr>
          <p:cNvSpPr txBox="1"/>
          <p:nvPr/>
        </p:nvSpPr>
        <p:spPr>
          <a:xfrm>
            <a:off x="4725770" y="383413"/>
            <a:ext cx="1921084" cy="78483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Pour chaque US, règles de gestion correspondantes, critères d’acceptance utilisateur. Indique quelles données et comment les valider…</a:t>
            </a:r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74B20FA4-C301-486A-B245-18528B2E0E87}"/>
              </a:ext>
            </a:extLst>
          </p:cNvPr>
          <p:cNvCxnSpPr>
            <a:cxnSpLocks/>
            <a:stCxn id="171" idx="2"/>
            <a:endCxn id="9" idx="0"/>
          </p:cNvCxnSpPr>
          <p:nvPr/>
        </p:nvCxnSpPr>
        <p:spPr>
          <a:xfrm>
            <a:off x="5686312" y="1168243"/>
            <a:ext cx="240619" cy="659928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9E4E9AB8-3B81-4CD0-83BD-5DF04FE910BE}"/>
              </a:ext>
            </a:extLst>
          </p:cNvPr>
          <p:cNvSpPr txBox="1"/>
          <p:nvPr/>
        </p:nvSpPr>
        <p:spPr>
          <a:xfrm>
            <a:off x="4287579" y="5685272"/>
            <a:ext cx="886436" cy="23082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Vers un SGBDR</a:t>
            </a:r>
          </a:p>
        </p:txBody>
      </p: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3D87DDBC-02D2-4897-81DD-C224530EEBEF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5174015" y="5755698"/>
            <a:ext cx="606128" cy="4498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ZoneTexte 182">
            <a:extLst>
              <a:ext uri="{FF2B5EF4-FFF2-40B4-BE49-F238E27FC236}">
                <a16:creationId xmlns:a16="http://schemas.microsoft.com/office/drawing/2014/main" id="{826534C6-AE7C-4120-A3DC-3BDF318B0C54}"/>
              </a:ext>
            </a:extLst>
          </p:cNvPr>
          <p:cNvSpPr txBox="1"/>
          <p:nvPr/>
        </p:nvSpPr>
        <p:spPr>
          <a:xfrm>
            <a:off x="6990979" y="5686056"/>
            <a:ext cx="611984" cy="23083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MySQL…</a:t>
            </a:r>
          </a:p>
        </p:txBody>
      </p:sp>
      <p:cxnSp>
        <p:nvCxnSpPr>
          <p:cNvPr id="184" name="Connecteur droit avec flèche 183">
            <a:extLst>
              <a:ext uri="{FF2B5EF4-FFF2-40B4-BE49-F238E27FC236}">
                <a16:creationId xmlns:a16="http://schemas.microsoft.com/office/drawing/2014/main" id="{695B0508-85C3-4EEB-9B9D-A41C6E630D46}"/>
              </a:ext>
            </a:extLst>
          </p:cNvPr>
          <p:cNvCxnSpPr>
            <a:cxnSpLocks/>
            <a:stCxn id="183" idx="1"/>
          </p:cNvCxnSpPr>
          <p:nvPr/>
        </p:nvCxnSpPr>
        <p:spPr>
          <a:xfrm flipH="1">
            <a:off x="6784502" y="5801472"/>
            <a:ext cx="206477" cy="7439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ZoneTexte 187">
            <a:extLst>
              <a:ext uri="{FF2B5EF4-FFF2-40B4-BE49-F238E27FC236}">
                <a16:creationId xmlns:a16="http://schemas.microsoft.com/office/drawing/2014/main" id="{7328C715-2541-4A9B-8513-FFB277CBC710}"/>
              </a:ext>
            </a:extLst>
          </p:cNvPr>
          <p:cNvSpPr txBox="1"/>
          <p:nvPr/>
        </p:nvSpPr>
        <p:spPr>
          <a:xfrm>
            <a:off x="8527827" y="889431"/>
            <a:ext cx="1283299" cy="50783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Cinématique, arborescence, parcours utilisateurs</a:t>
            </a:r>
          </a:p>
        </p:txBody>
      </p: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2A4B43AB-8A6C-450C-BC96-2BF3BB42C340}"/>
              </a:ext>
            </a:extLst>
          </p:cNvPr>
          <p:cNvCxnSpPr>
            <a:cxnSpLocks/>
            <a:stCxn id="188" idx="1"/>
          </p:cNvCxnSpPr>
          <p:nvPr/>
        </p:nvCxnSpPr>
        <p:spPr>
          <a:xfrm flipH="1">
            <a:off x="7807903" y="1143347"/>
            <a:ext cx="719924" cy="678967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2A38D4F-7DFB-4797-B592-519FB0E65651}"/>
              </a:ext>
            </a:extLst>
          </p:cNvPr>
          <p:cNvSpPr/>
          <p:nvPr/>
        </p:nvSpPr>
        <p:spPr>
          <a:xfrm>
            <a:off x="8206859" y="2911275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DTO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D3F39B14-5201-4A01-A09F-CE1D221E0253}"/>
              </a:ext>
            </a:extLst>
          </p:cNvPr>
          <p:cNvSpPr txBox="1"/>
          <p:nvPr/>
        </p:nvSpPr>
        <p:spPr>
          <a:xfrm>
            <a:off x="10526981" y="4639562"/>
            <a:ext cx="1098088" cy="64633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Insertion de données référentielles et/ou de tests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89FD069-B7FC-4172-95D8-9DB62AF0F7C0}"/>
              </a:ext>
            </a:extLst>
          </p:cNvPr>
          <p:cNvSpPr txBox="1"/>
          <p:nvPr/>
        </p:nvSpPr>
        <p:spPr>
          <a:xfrm>
            <a:off x="8100570" y="4432172"/>
            <a:ext cx="1099014" cy="50783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Création et modification du schéma physique</a:t>
            </a:r>
          </a:p>
        </p:txBody>
      </p: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996D9A9F-0DFD-4162-9CBC-744F45D78188}"/>
              </a:ext>
            </a:extLst>
          </p:cNvPr>
          <p:cNvCxnSpPr>
            <a:cxnSpLocks/>
            <a:stCxn id="195" idx="1"/>
          </p:cNvCxnSpPr>
          <p:nvPr/>
        </p:nvCxnSpPr>
        <p:spPr>
          <a:xfrm flipH="1">
            <a:off x="10053571" y="4962728"/>
            <a:ext cx="473410" cy="15022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4A7478DE-65EC-4F10-B32E-51FC839C1E32}"/>
              </a:ext>
            </a:extLst>
          </p:cNvPr>
          <p:cNvCxnSpPr>
            <a:cxnSpLocks/>
            <a:stCxn id="197" idx="2"/>
          </p:cNvCxnSpPr>
          <p:nvPr/>
        </p:nvCxnSpPr>
        <p:spPr>
          <a:xfrm>
            <a:off x="8650077" y="4940003"/>
            <a:ext cx="471021" cy="34589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C45574AE-7A58-497D-BC39-4D67742A79C3}"/>
              </a:ext>
            </a:extLst>
          </p:cNvPr>
          <p:cNvSpPr txBox="1"/>
          <p:nvPr/>
        </p:nvSpPr>
        <p:spPr>
          <a:xfrm>
            <a:off x="1090583" y="4778062"/>
            <a:ext cx="1772783" cy="50783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Modélisation du domaine fonctionnel/métier en entités et relations</a:t>
            </a:r>
          </a:p>
        </p:txBody>
      </p:sp>
      <p:cxnSp>
        <p:nvCxnSpPr>
          <p:cNvPr id="206" name="Connecteur droit avec flèche 205">
            <a:extLst>
              <a:ext uri="{FF2B5EF4-FFF2-40B4-BE49-F238E27FC236}">
                <a16:creationId xmlns:a16="http://schemas.microsoft.com/office/drawing/2014/main" id="{DB29F029-6362-467C-B9A3-DFE08EDFAA19}"/>
              </a:ext>
            </a:extLst>
          </p:cNvPr>
          <p:cNvCxnSpPr>
            <a:cxnSpLocks/>
            <a:stCxn id="205" idx="2"/>
          </p:cNvCxnSpPr>
          <p:nvPr/>
        </p:nvCxnSpPr>
        <p:spPr>
          <a:xfrm>
            <a:off x="1976975" y="5285893"/>
            <a:ext cx="1943756" cy="81285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ZoneTexte 209">
            <a:extLst>
              <a:ext uri="{FF2B5EF4-FFF2-40B4-BE49-F238E27FC236}">
                <a16:creationId xmlns:a16="http://schemas.microsoft.com/office/drawing/2014/main" id="{D0D1EA39-27D1-4A48-AA36-7DA73BCD5605}"/>
              </a:ext>
            </a:extLst>
          </p:cNvPr>
          <p:cNvSpPr txBox="1"/>
          <p:nvPr/>
        </p:nvSpPr>
        <p:spPr>
          <a:xfrm>
            <a:off x="10656424" y="2114239"/>
            <a:ext cx="1102436" cy="64633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Principe structurant du navigateur à la base de données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C8B24473-EA94-46A0-9B61-BDBBC91953B3}"/>
              </a:ext>
            </a:extLst>
          </p:cNvPr>
          <p:cNvCxnSpPr>
            <a:cxnSpLocks/>
            <a:stCxn id="21" idx="3"/>
            <a:endCxn id="45" idx="2"/>
          </p:cNvCxnSpPr>
          <p:nvPr/>
        </p:nvCxnSpPr>
        <p:spPr>
          <a:xfrm flipV="1">
            <a:off x="7681252" y="4012984"/>
            <a:ext cx="401273" cy="2261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>
            <a:extLst>
              <a:ext uri="{FF2B5EF4-FFF2-40B4-BE49-F238E27FC236}">
                <a16:creationId xmlns:a16="http://schemas.microsoft.com/office/drawing/2014/main" id="{BC8B2CC9-CDB2-4849-BEFB-C33A092C39BA}"/>
              </a:ext>
            </a:extLst>
          </p:cNvPr>
          <p:cNvCxnSpPr>
            <a:cxnSpLocks/>
            <a:stCxn id="210" idx="1"/>
            <a:endCxn id="193" idx="3"/>
          </p:cNvCxnSpPr>
          <p:nvPr/>
        </p:nvCxnSpPr>
        <p:spPr>
          <a:xfrm flipH="1">
            <a:off x="9093295" y="2437405"/>
            <a:ext cx="1563129" cy="65651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 : en angle 223">
            <a:extLst>
              <a:ext uri="{FF2B5EF4-FFF2-40B4-BE49-F238E27FC236}">
                <a16:creationId xmlns:a16="http://schemas.microsoft.com/office/drawing/2014/main" id="{812DD1E1-425C-48D4-897C-2F75464D4FA0}"/>
              </a:ext>
            </a:extLst>
          </p:cNvPr>
          <p:cNvCxnSpPr>
            <a:cxnSpLocks/>
            <a:stCxn id="33" idx="3"/>
            <a:endCxn id="45" idx="0"/>
          </p:cNvCxnSpPr>
          <p:nvPr/>
        </p:nvCxnSpPr>
        <p:spPr>
          <a:xfrm>
            <a:off x="7602963" y="3445194"/>
            <a:ext cx="479562" cy="20250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ZoneTexte 240">
            <a:extLst>
              <a:ext uri="{FF2B5EF4-FFF2-40B4-BE49-F238E27FC236}">
                <a16:creationId xmlns:a16="http://schemas.microsoft.com/office/drawing/2014/main" id="{9077ACFE-0C34-42BB-AE08-1756DC569B46}"/>
              </a:ext>
            </a:extLst>
          </p:cNvPr>
          <p:cNvSpPr txBox="1"/>
          <p:nvPr/>
        </p:nvSpPr>
        <p:spPr>
          <a:xfrm>
            <a:off x="10062231" y="1173470"/>
            <a:ext cx="1222583" cy="36933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A quoi va ressembler l’interface utilisateur</a:t>
            </a:r>
          </a:p>
        </p:txBody>
      </p:sp>
      <p:cxnSp>
        <p:nvCxnSpPr>
          <p:cNvPr id="242" name="Connecteur droit avec flèche 241">
            <a:extLst>
              <a:ext uri="{FF2B5EF4-FFF2-40B4-BE49-F238E27FC236}">
                <a16:creationId xmlns:a16="http://schemas.microsoft.com/office/drawing/2014/main" id="{392A04A7-E616-476D-B291-892D85B548CF}"/>
              </a:ext>
            </a:extLst>
          </p:cNvPr>
          <p:cNvCxnSpPr>
            <a:cxnSpLocks/>
            <a:stCxn id="241" idx="2"/>
            <a:endCxn id="11" idx="3"/>
          </p:cNvCxnSpPr>
          <p:nvPr/>
        </p:nvCxnSpPr>
        <p:spPr>
          <a:xfrm flipH="1">
            <a:off x="9249842" y="1542802"/>
            <a:ext cx="1423681" cy="468011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ZoneTexte 246">
            <a:extLst>
              <a:ext uri="{FF2B5EF4-FFF2-40B4-BE49-F238E27FC236}">
                <a16:creationId xmlns:a16="http://schemas.microsoft.com/office/drawing/2014/main" id="{A8C4A082-CDBD-475C-AE1A-DF3D0A5973FB}"/>
              </a:ext>
            </a:extLst>
          </p:cNvPr>
          <p:cNvSpPr txBox="1"/>
          <p:nvPr/>
        </p:nvSpPr>
        <p:spPr>
          <a:xfrm>
            <a:off x="570451" y="3106007"/>
            <a:ext cx="2210037" cy="50783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Multicouches, où on met les différents composants, pourquoi, comment, communication entre les couches</a:t>
            </a:r>
          </a:p>
        </p:txBody>
      </p:sp>
      <p:cxnSp>
        <p:nvCxnSpPr>
          <p:cNvPr id="248" name="Connecteur droit avec flèche 247">
            <a:extLst>
              <a:ext uri="{FF2B5EF4-FFF2-40B4-BE49-F238E27FC236}">
                <a16:creationId xmlns:a16="http://schemas.microsoft.com/office/drawing/2014/main" id="{F21E71E9-EBF7-4308-B2A2-99F7D9B68751}"/>
              </a:ext>
            </a:extLst>
          </p:cNvPr>
          <p:cNvCxnSpPr>
            <a:cxnSpLocks/>
            <a:stCxn id="247" idx="2"/>
          </p:cNvCxnSpPr>
          <p:nvPr/>
        </p:nvCxnSpPr>
        <p:spPr>
          <a:xfrm>
            <a:off x="1675470" y="3613838"/>
            <a:ext cx="2237376" cy="1451824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BB25701-C163-4D46-AA18-C8FEF7DE0B49}"/>
              </a:ext>
            </a:extLst>
          </p:cNvPr>
          <p:cNvSpPr/>
          <p:nvPr/>
        </p:nvSpPr>
        <p:spPr>
          <a:xfrm>
            <a:off x="6802777" y="4564066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Diagramme de classes</a:t>
            </a:r>
          </a:p>
        </p:txBody>
      </p: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97F5D713-6210-4749-A2AC-429962BD4BDD}"/>
              </a:ext>
            </a:extLst>
          </p:cNvPr>
          <p:cNvCxnSpPr>
            <a:cxnSpLocks/>
            <a:stCxn id="39" idx="3"/>
            <a:endCxn id="267" idx="1"/>
          </p:cNvCxnSpPr>
          <p:nvPr/>
        </p:nvCxnSpPr>
        <p:spPr>
          <a:xfrm flipV="1">
            <a:off x="6241406" y="4746708"/>
            <a:ext cx="561371" cy="5044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avec flèche 271">
            <a:extLst>
              <a:ext uri="{FF2B5EF4-FFF2-40B4-BE49-F238E27FC236}">
                <a16:creationId xmlns:a16="http://schemas.microsoft.com/office/drawing/2014/main" id="{527A36DE-7B73-45E0-8296-BF043D15DAD5}"/>
              </a:ext>
            </a:extLst>
          </p:cNvPr>
          <p:cNvCxnSpPr>
            <a:cxnSpLocks/>
            <a:stCxn id="267" idx="0"/>
            <a:endCxn id="33" idx="2"/>
          </p:cNvCxnSpPr>
          <p:nvPr/>
        </p:nvCxnSpPr>
        <p:spPr>
          <a:xfrm flipH="1" flipV="1">
            <a:off x="7159745" y="3627836"/>
            <a:ext cx="86250" cy="936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9F486781-0140-4EFC-B948-A6E5F1198A18}"/>
              </a:ext>
            </a:extLst>
          </p:cNvPr>
          <p:cNvCxnSpPr>
            <a:cxnSpLocks/>
            <a:stCxn id="33" idx="0"/>
            <a:endCxn id="193" idx="1"/>
          </p:cNvCxnSpPr>
          <p:nvPr/>
        </p:nvCxnSpPr>
        <p:spPr>
          <a:xfrm rot="5400000" flipH="1" flipV="1">
            <a:off x="7598985" y="2654678"/>
            <a:ext cx="168635" cy="1047114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rganigramme : Disque magnétique 299">
            <a:extLst>
              <a:ext uri="{FF2B5EF4-FFF2-40B4-BE49-F238E27FC236}">
                <a16:creationId xmlns:a16="http://schemas.microsoft.com/office/drawing/2014/main" id="{0D60ED66-B6A0-4A9A-89A9-7A3DC48EDD70}"/>
              </a:ext>
            </a:extLst>
          </p:cNvPr>
          <p:cNvSpPr/>
          <p:nvPr/>
        </p:nvSpPr>
        <p:spPr>
          <a:xfrm>
            <a:off x="9692512" y="3142107"/>
            <a:ext cx="593809" cy="6498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BDD</a:t>
            </a:r>
          </a:p>
        </p:txBody>
      </p:sp>
      <p:cxnSp>
        <p:nvCxnSpPr>
          <p:cNvPr id="301" name="Connecteur droit avec flèche 300">
            <a:extLst>
              <a:ext uri="{FF2B5EF4-FFF2-40B4-BE49-F238E27FC236}">
                <a16:creationId xmlns:a16="http://schemas.microsoft.com/office/drawing/2014/main" id="{A0F33FF6-EB68-487C-9874-489BF10D5DA5}"/>
              </a:ext>
            </a:extLst>
          </p:cNvPr>
          <p:cNvCxnSpPr>
            <a:cxnSpLocks/>
            <a:stCxn id="45" idx="3"/>
            <a:endCxn id="300" idx="2"/>
          </p:cNvCxnSpPr>
          <p:nvPr/>
        </p:nvCxnSpPr>
        <p:spPr>
          <a:xfrm flipV="1">
            <a:off x="8525743" y="3467035"/>
            <a:ext cx="1166769" cy="363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avec flèche 304">
            <a:extLst>
              <a:ext uri="{FF2B5EF4-FFF2-40B4-BE49-F238E27FC236}">
                <a16:creationId xmlns:a16="http://schemas.microsoft.com/office/drawing/2014/main" id="{7477B48C-B04C-4393-A2BC-79A292E5E7DF}"/>
              </a:ext>
            </a:extLst>
          </p:cNvPr>
          <p:cNvCxnSpPr>
            <a:cxnSpLocks/>
            <a:stCxn id="23" idx="0"/>
            <a:endCxn id="300" idx="3"/>
          </p:cNvCxnSpPr>
          <p:nvPr/>
        </p:nvCxnSpPr>
        <p:spPr>
          <a:xfrm flipV="1">
            <a:off x="8677880" y="3791963"/>
            <a:ext cx="1311537" cy="2296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avec flèche 313">
            <a:extLst>
              <a:ext uri="{FF2B5EF4-FFF2-40B4-BE49-F238E27FC236}">
                <a16:creationId xmlns:a16="http://schemas.microsoft.com/office/drawing/2014/main" id="{1E2D1ECC-9BB7-4F35-B3CF-2B815F553B51}"/>
              </a:ext>
            </a:extLst>
          </p:cNvPr>
          <p:cNvCxnSpPr>
            <a:cxnSpLocks/>
            <a:stCxn id="25" idx="0"/>
            <a:endCxn id="300" idx="3"/>
          </p:cNvCxnSpPr>
          <p:nvPr/>
        </p:nvCxnSpPr>
        <p:spPr>
          <a:xfrm flipH="1" flipV="1">
            <a:off x="9989417" y="3791963"/>
            <a:ext cx="128309" cy="2296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9FD5C902-3518-4590-98FA-913BDF98A7B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26931" y="2193455"/>
            <a:ext cx="0" cy="567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1751CE0-979D-4048-ADA3-78ECC57A1ED4}"/>
              </a:ext>
            </a:extLst>
          </p:cNvPr>
          <p:cNvSpPr/>
          <p:nvPr/>
        </p:nvSpPr>
        <p:spPr>
          <a:xfrm>
            <a:off x="5483713" y="3610868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Validation, sécurité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20C449-CA23-4511-B8B7-7EC2A3D0CAF4}"/>
              </a:ext>
            </a:extLst>
          </p:cNvPr>
          <p:cNvSpPr/>
          <p:nvPr/>
        </p:nvSpPr>
        <p:spPr>
          <a:xfrm>
            <a:off x="6921467" y="1110852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Plan de tests (UAT)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1E1A1E26-9237-4ADF-BA4C-95573CB51867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6370149" y="1293494"/>
            <a:ext cx="551318" cy="717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3BD4CFE-51E3-433B-86B4-183CB7CFD9C9}"/>
              </a:ext>
            </a:extLst>
          </p:cNvPr>
          <p:cNvSpPr txBox="1"/>
          <p:nvPr/>
        </p:nvSpPr>
        <p:spPr>
          <a:xfrm>
            <a:off x="6944419" y="235802"/>
            <a:ext cx="1283299" cy="64633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Tester toutes les fonctionnalités et la sécurité avec différents scénarios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9585273B-34F4-4561-9FD5-1ED027DB65B7}"/>
              </a:ext>
            </a:extLst>
          </p:cNvPr>
          <p:cNvCxnSpPr>
            <a:cxnSpLocks/>
            <a:stCxn id="31" idx="2"/>
            <a:endCxn id="26" idx="0"/>
          </p:cNvCxnSpPr>
          <p:nvPr/>
        </p:nvCxnSpPr>
        <p:spPr>
          <a:xfrm flipH="1">
            <a:off x="7364685" y="882133"/>
            <a:ext cx="221384" cy="228719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2701FD3C-AB9B-4F07-B82D-0B5409819367}"/>
              </a:ext>
            </a:extLst>
          </p:cNvPr>
          <p:cNvCxnSpPr>
            <a:cxnSpLocks/>
            <a:stCxn id="13" idx="2"/>
            <a:endCxn id="143" idx="0"/>
          </p:cNvCxnSpPr>
          <p:nvPr/>
        </p:nvCxnSpPr>
        <p:spPr>
          <a:xfrm flipH="1">
            <a:off x="7113840" y="2193455"/>
            <a:ext cx="252938" cy="567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BBBE4D0A-E5AE-4117-9D53-0B5844F94D8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473397" y="2193455"/>
            <a:ext cx="333227" cy="5689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DE1C0474-A89E-42B9-B130-07D608D5CDAA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4358341" y="4153536"/>
            <a:ext cx="867886" cy="915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66A44C6-AA26-46E2-8733-74837F7CA746}"/>
              </a:ext>
            </a:extLst>
          </p:cNvPr>
          <p:cNvSpPr/>
          <p:nvPr/>
        </p:nvSpPr>
        <p:spPr>
          <a:xfrm>
            <a:off x="6797305" y="5153857"/>
            <a:ext cx="886436" cy="365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Diagrammes de séquences</a:t>
            </a:r>
          </a:p>
        </p:txBody>
      </p: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C319BD0D-B92E-4D95-9555-7E8DDD0263B5}"/>
              </a:ext>
            </a:extLst>
          </p:cNvPr>
          <p:cNvCxnSpPr>
            <a:cxnSpLocks/>
            <a:stCxn id="39" idx="3"/>
            <a:endCxn id="250" idx="1"/>
          </p:cNvCxnSpPr>
          <p:nvPr/>
        </p:nvCxnSpPr>
        <p:spPr>
          <a:xfrm>
            <a:off x="6241406" y="5251203"/>
            <a:ext cx="555899" cy="85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8D707784-5F94-462A-9A2D-D8DE96294393}"/>
              </a:ext>
            </a:extLst>
          </p:cNvPr>
          <p:cNvSpPr txBox="1"/>
          <p:nvPr/>
        </p:nvSpPr>
        <p:spPr>
          <a:xfrm>
            <a:off x="5692199" y="4276775"/>
            <a:ext cx="970714" cy="23083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Langage à objets</a:t>
            </a:r>
          </a:p>
        </p:txBody>
      </p: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DAB8372B-E1BE-4ADD-92E2-9A97C6ACB396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177556" y="4507607"/>
            <a:ext cx="340555" cy="491348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559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202</Words>
  <Application>Microsoft Office PowerPoint</Application>
  <PresentationFormat>Grand écran</PresentationFormat>
  <Paragraphs>38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FRANK MARSHALL</dc:creator>
  <cp:lastModifiedBy>FRANK MARSHALL</cp:lastModifiedBy>
  <cp:revision>37</cp:revision>
  <dcterms:created xsi:type="dcterms:W3CDTF">2020-10-10T10:37:00Z</dcterms:created>
  <dcterms:modified xsi:type="dcterms:W3CDTF">2020-10-10T15:22:28Z</dcterms:modified>
</cp:coreProperties>
</file>