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0775478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80775478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0775478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080775478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80775478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80775478a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0775478a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80775478a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80775478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080775478a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80775478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080775478a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80775478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080775478a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81fecfba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081fecfbac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34638" y="462017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>
                <a:solidFill>
                  <a:srgbClr val="4ABFEE"/>
                </a:solidFill>
              </a:rPr>
              <a:t>Freddy Roldán                 Saiqa Mehdi                 Marina Castillo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type="ctrTitle"/>
          </p:nvPr>
        </p:nvSpPr>
        <p:spPr>
          <a:xfrm>
            <a:off x="1066788" y="25145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NLP model</a:t>
            </a:r>
            <a:endParaRPr>
              <a:solidFill>
                <a:srgbClr val="4ABFEE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75" y="1264013"/>
            <a:ext cx="3638550" cy="229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5"/>
          <p:cNvCxnSpPr/>
          <p:nvPr/>
        </p:nvCxnSpPr>
        <p:spPr>
          <a:xfrm>
            <a:off x="1186150" y="4419650"/>
            <a:ext cx="6855300" cy="0"/>
          </a:xfrm>
          <a:prstGeom prst="straightConnector1">
            <a:avLst/>
          </a:prstGeom>
          <a:noFill/>
          <a:ln cap="flat" cmpd="sng" w="9525">
            <a:solidFill>
              <a:srgbClr val="4ABF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28875" y="375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1. </a:t>
            </a:r>
            <a:r>
              <a:rPr lang="es">
                <a:solidFill>
                  <a:srgbClr val="4ABFEE"/>
                </a:solidFill>
              </a:rPr>
              <a:t>Executive summary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41675" y="1519000"/>
            <a:ext cx="54810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Final result: </a:t>
            </a:r>
            <a:r>
              <a:rPr b="1" lang="es" sz="2200">
                <a:solidFill>
                  <a:srgbClr val="888888"/>
                </a:solidFill>
              </a:rPr>
              <a:t>91,70%</a:t>
            </a:r>
            <a:r>
              <a:rPr lang="es" sz="2200">
                <a:solidFill>
                  <a:srgbClr val="888888"/>
                </a:solidFill>
              </a:rPr>
              <a:t> accuracy</a:t>
            </a:r>
            <a:endParaRPr sz="2200">
              <a:solidFill>
                <a:srgbClr val="888888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Model used: </a:t>
            </a:r>
            <a:endParaRPr sz="2200">
              <a:solidFill>
                <a:srgbClr val="888888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○"/>
            </a:pPr>
            <a:r>
              <a:rPr b="1" lang="es" sz="1900">
                <a:solidFill>
                  <a:srgbClr val="888888"/>
                </a:solidFill>
              </a:rPr>
              <a:t>Naive Bayes</a:t>
            </a:r>
            <a:r>
              <a:rPr lang="es" sz="1900">
                <a:solidFill>
                  <a:srgbClr val="888888"/>
                </a:solidFill>
              </a:rPr>
              <a:t> + </a:t>
            </a:r>
            <a:r>
              <a:rPr b="1" lang="es" sz="1900">
                <a:solidFill>
                  <a:srgbClr val="888888"/>
                </a:solidFill>
              </a:rPr>
              <a:t>CountVectorizer</a:t>
            </a:r>
            <a:endParaRPr b="1" sz="1900">
              <a:solidFill>
                <a:srgbClr val="888888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Tried:</a:t>
            </a:r>
            <a:endParaRPr sz="2200">
              <a:solidFill>
                <a:srgbClr val="888888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○"/>
            </a:pPr>
            <a:r>
              <a:rPr lang="es" sz="1900">
                <a:solidFill>
                  <a:srgbClr val="888888"/>
                </a:solidFill>
              </a:rPr>
              <a:t>Naive Bayes + TF-IDF </a:t>
            </a:r>
            <a:r>
              <a:rPr lang="es" sz="1900">
                <a:solidFill>
                  <a:srgbClr val="888888"/>
                </a:solidFill>
              </a:rPr>
              <a:t>/ + CountVectorizer</a:t>
            </a:r>
            <a:endParaRPr sz="1900">
              <a:solidFill>
                <a:srgbClr val="888888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○"/>
            </a:pPr>
            <a:r>
              <a:rPr lang="es" sz="1900">
                <a:solidFill>
                  <a:srgbClr val="888888"/>
                </a:solidFill>
              </a:rPr>
              <a:t>Random Forest + TF-IDF / + </a:t>
            </a:r>
            <a:r>
              <a:rPr lang="es" sz="1900">
                <a:solidFill>
                  <a:srgbClr val="888888"/>
                </a:solidFill>
              </a:rPr>
              <a:t>CountVectorizer</a:t>
            </a:r>
            <a:endParaRPr sz="1900">
              <a:solidFill>
                <a:srgbClr val="888888"/>
              </a:solidFill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365175"/>
            <a:ext cx="822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2. Data Preprocessing and Feature Engineering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28050" y="1593172"/>
            <a:ext cx="78867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0677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Data exploration 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Lemmatization 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Special Character Removal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StopWords Removal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Tokenization</a:t>
            </a:r>
            <a:endParaRPr sz="2097">
              <a:solidFill>
                <a:srgbClr val="888888"/>
              </a:solidFill>
            </a:endParaRPr>
          </a:p>
          <a:p>
            <a:pPr indent="-3406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5"/>
              <a:buChar char="●"/>
            </a:pPr>
            <a:r>
              <a:rPr lang="es" sz="2097">
                <a:solidFill>
                  <a:srgbClr val="888888"/>
                </a:solidFill>
              </a:rPr>
              <a:t>WordNet</a:t>
            </a:r>
            <a:endParaRPr sz="2097">
              <a:solidFill>
                <a:srgbClr val="888888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325" y="1529830"/>
            <a:ext cx="3709275" cy="283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14850" y="465925"/>
            <a:ext cx="8412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2. Data Preprocessing and Feature Engineering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28650" y="1685328"/>
            <a:ext cx="7886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TF-IDF and CountVectorizer (Faster and Accurate)</a:t>
            </a:r>
            <a:endParaRPr sz="2200">
              <a:solidFill>
                <a:srgbClr val="888888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lang="es" sz="2200">
                <a:solidFill>
                  <a:srgbClr val="888888"/>
                </a:solidFill>
              </a:rPr>
              <a:t>Sentiment Analysis (TextBlob)</a:t>
            </a:r>
            <a:endParaRPr sz="2200">
              <a:solidFill>
                <a:srgbClr val="888888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628875" y="371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ABFEE"/>
                </a:solidFill>
              </a:rPr>
              <a:t>3. Modeling and Training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36" y="1815350"/>
            <a:ext cx="5216926" cy="31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475150" y="1098125"/>
            <a:ext cx="62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Char char="●"/>
            </a:pPr>
            <a:r>
              <a:rPr b="1" lang="es"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lang="es"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used: Naive Bayes and Random Forest</a:t>
            </a:r>
            <a:endParaRPr sz="2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4. Results of Naive Bayes + CountVectorizer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533350" y="1313500"/>
            <a:ext cx="44070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Cross-Validation </a:t>
            </a:r>
            <a:r>
              <a:rPr lang="es" sz="1300" u="sng">
                <a:solidFill>
                  <a:srgbClr val="888888"/>
                </a:solidFill>
              </a:rPr>
              <a:t>Accuracy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0.9170</a:t>
            </a:r>
            <a:endParaRPr b="1"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Cross-Validation </a:t>
            </a:r>
            <a:r>
              <a:rPr lang="es" sz="1300" u="sng">
                <a:solidFill>
                  <a:srgbClr val="888888"/>
                </a:solidFill>
              </a:rPr>
              <a:t>F1 Score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0.9166</a:t>
            </a:r>
            <a:endParaRPr b="1"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Insights: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Effective Text </a:t>
            </a:r>
            <a:r>
              <a:rPr b="1" lang="es" sz="1300">
                <a:solidFill>
                  <a:srgbClr val="888888"/>
                </a:solidFill>
              </a:rPr>
              <a:t>Classification</a:t>
            </a:r>
            <a:endParaRPr b="1"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Strong </a:t>
            </a:r>
            <a:r>
              <a:rPr b="1" lang="es" sz="1300">
                <a:solidFill>
                  <a:srgbClr val="888888"/>
                </a:solidFill>
              </a:rPr>
              <a:t>Generalization</a:t>
            </a:r>
            <a:r>
              <a:rPr lang="es" sz="1300">
                <a:solidFill>
                  <a:srgbClr val="888888"/>
                </a:solidFill>
              </a:rPr>
              <a:t> Capability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888888"/>
                </a:solidFill>
              </a:rPr>
              <a:t>Consistent Performance</a:t>
            </a:r>
            <a:r>
              <a:rPr lang="es" sz="1300">
                <a:solidFill>
                  <a:srgbClr val="888888"/>
                </a:solidFill>
              </a:rPr>
              <a:t> Across Cross-Validation Folds</a:t>
            </a:r>
            <a:endParaRPr sz="1300">
              <a:solidFill>
                <a:srgbClr val="888888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888888"/>
                </a:solidFill>
              </a:rPr>
              <a:t>Comparison</a:t>
            </a:r>
            <a:r>
              <a:rPr lang="es" sz="1300">
                <a:solidFill>
                  <a:srgbClr val="888888"/>
                </a:solidFill>
              </a:rPr>
              <a:t>: </a:t>
            </a:r>
            <a:r>
              <a:rPr b="1" lang="es" sz="1300">
                <a:solidFill>
                  <a:srgbClr val="888888"/>
                </a:solidFill>
              </a:rPr>
              <a:t>Slightly lower</a:t>
            </a:r>
            <a:r>
              <a:rPr lang="es" sz="1300">
                <a:solidFill>
                  <a:srgbClr val="888888"/>
                </a:solidFill>
              </a:rPr>
              <a:t> than training accuracy (0.9300)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Good </a:t>
            </a:r>
            <a:r>
              <a:rPr b="1" lang="es" sz="1300">
                <a:solidFill>
                  <a:srgbClr val="888888"/>
                </a:solidFill>
              </a:rPr>
              <a:t>generalization</a:t>
            </a:r>
            <a:r>
              <a:rPr lang="es" sz="1300">
                <a:solidFill>
                  <a:srgbClr val="888888"/>
                </a:solidFill>
              </a:rPr>
              <a:t> </a:t>
            </a:r>
            <a:endParaRPr sz="1300">
              <a:solidFill>
                <a:srgbClr val="888888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Calibri"/>
              <a:buChar char="○"/>
            </a:pPr>
            <a:r>
              <a:rPr lang="es" sz="1300">
                <a:solidFill>
                  <a:srgbClr val="888888"/>
                </a:solidFill>
              </a:rPr>
              <a:t>Slightly</a:t>
            </a:r>
            <a:r>
              <a:rPr lang="es" sz="1300">
                <a:solidFill>
                  <a:srgbClr val="888888"/>
                </a:solidFill>
              </a:rPr>
              <a:t> </a:t>
            </a:r>
            <a:r>
              <a:rPr b="1" lang="es" sz="1300">
                <a:solidFill>
                  <a:srgbClr val="888888"/>
                </a:solidFill>
              </a:rPr>
              <a:t>overfitting</a:t>
            </a:r>
            <a:endParaRPr sz="1300">
              <a:solidFill>
                <a:srgbClr val="888888"/>
              </a:solidFill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75" y="1393794"/>
            <a:ext cx="3882670" cy="346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5. </a:t>
            </a:r>
            <a:r>
              <a:rPr lang="es">
                <a:solidFill>
                  <a:srgbClr val="4ABFEE"/>
                </a:solidFill>
              </a:rPr>
              <a:t>Takeaways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4146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Recap / conclusions</a:t>
            </a:r>
            <a:endParaRPr sz="1827">
              <a:solidFill>
                <a:srgbClr val="888888"/>
              </a:solidFill>
            </a:endParaRPr>
          </a:p>
          <a:p>
            <a:pPr indent="-154146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Challenges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Compatibility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Negative Values</a:t>
            </a:r>
            <a:endParaRPr sz="1827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>
              <a:solidFill>
                <a:srgbClr val="888888"/>
              </a:solidFill>
            </a:endParaRPr>
          </a:p>
          <a:p>
            <a:pPr indent="-154146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Key learnings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Time management</a:t>
            </a:r>
            <a:endParaRPr sz="1827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>
              <a:solidFill>
                <a:srgbClr val="888888"/>
              </a:solidFill>
            </a:endParaRPr>
          </a:p>
          <a:p>
            <a:pPr indent="-204946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</a:rPr>
              <a:t>Steps to improve project:</a:t>
            </a:r>
            <a:endParaRPr sz="1827">
              <a:solidFill>
                <a:srgbClr val="888888"/>
              </a:solidFill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Hyperparameter Tuning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Use Pre Trained Embeddings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-204946" lvl="1" marL="520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28"/>
              <a:buChar char="•"/>
            </a:pPr>
            <a:r>
              <a:rPr lang="es" sz="1827">
                <a:solidFill>
                  <a:srgbClr val="888888"/>
                </a:solidFill>
                <a:highlight>
                  <a:srgbClr val="FFFFFF"/>
                </a:highlight>
              </a:rPr>
              <a:t>More Complex Models</a:t>
            </a:r>
            <a:endParaRPr sz="1827"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520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27"/>
          </a:p>
        </p:txBody>
      </p:sp>
      <p:sp>
        <p:nvSpPr>
          <p:cNvPr id="178" name="Google Shape;178;p31"/>
          <p:cNvSpPr/>
          <p:nvPr/>
        </p:nvSpPr>
        <p:spPr>
          <a:xfrm>
            <a:off x="225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">
                <a:solidFill>
                  <a:srgbClr val="4ABFEE"/>
                </a:solidFill>
              </a:rPr>
              <a:t>Thank you.</a:t>
            </a:r>
            <a:endParaRPr>
              <a:solidFill>
                <a:srgbClr val="4ABFEE"/>
              </a:solidFill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0" y="0"/>
            <a:ext cx="9144000" cy="597000"/>
          </a:xfrm>
          <a:prstGeom prst="rect">
            <a:avLst/>
          </a:prstGeom>
          <a:solidFill>
            <a:srgbClr val="4ABF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5941300" y="4348325"/>
            <a:ext cx="2655000" cy="0"/>
          </a:xfrm>
          <a:prstGeom prst="straightConnector1">
            <a:avLst/>
          </a:prstGeom>
          <a:noFill/>
          <a:ln cap="flat" cmpd="sng" w="9525">
            <a:solidFill>
              <a:srgbClr val="4ABF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>
            <p:ph type="title"/>
          </p:nvPr>
        </p:nvSpPr>
        <p:spPr>
          <a:xfrm>
            <a:off x="7107225" y="4348325"/>
            <a:ext cx="1902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s" sz="2800">
                <a:solidFill>
                  <a:srgbClr val="4ABFEE"/>
                </a:solidFill>
              </a:rPr>
              <a:t>Questions?</a:t>
            </a:r>
            <a:endParaRPr sz="2800">
              <a:solidFill>
                <a:srgbClr val="4ABFE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