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charts/style9.xml" ContentType="application/vnd.ms-office.chartstyle+xml"/>
  <Override PartName="/ppt/charts/colors9.xml" ContentType="application/vnd.ms-office.chartcolorstyle+xml"/>
  <Override PartName="/ppt/slides/slide14.xml" ContentType="application/vnd.openxmlformats-officedocument.presentationml.slide+xml"/>
  <Override PartName="/ppt/charts/style8.xml" ContentType="application/vnd.ms-office.chartstyle+xml"/>
  <Override PartName="/ppt/slideMasters/slideMaster1.xml" ContentType="application/vnd.openxmlformats-officedocument.presentationml.slideMaster+xml"/>
  <Override PartName="/ppt/charts/colors8.xml" ContentType="application/vnd.ms-office.chartcolorstyle+xml"/>
  <Override PartName="/ppt/charts/style6.xml" ContentType="application/vnd.ms-office.chartstyle+xml"/>
  <Override PartName="/ppt/charts/style7.xml" ContentType="application/vnd.ms-office.chartstyle+xml"/>
  <Override PartName="/ppt/charts/colors6.xml" ContentType="application/vnd.ms-office.chartcolorstyle+xml"/>
  <Override PartName="/ppt/slideLayouts/slideLayout4.xml" ContentType="application/vnd.openxmlformats-officedocument.presentationml.slideLayout+xml"/>
  <Override PartName="/ppt/charts/style5.xml" ContentType="application/vnd.ms-office.chartstyle+xml"/>
  <Override PartName="/ppt/charts/colors5.xml" ContentType="application/vnd.ms-office.chartcolorstyle+xml"/>
  <Override PartName="/ppt/charts/colors7.xml" ContentType="application/vnd.ms-office.chartcolorstyle+xml"/>
  <Override PartName="/ppt/charts/style4.xml" ContentType="application/vnd.ms-office.chartstyle+xml"/>
  <Override PartName="/ppt/slides/slide1.xml" ContentType="application/vnd.openxmlformats-officedocument.presentationml.slide+xml"/>
  <Override PartName="/ppt/charts/chart6.xml" ContentType="application/vnd.openxmlformats-officedocument.drawingml.chart+xml"/>
  <Override PartName="/ppt/charts/chart8.xml" ContentType="application/vnd.openxmlformats-officedocument.drawingml.chart+xml"/>
  <Override PartName="/ppt/slides/slide9.xml" ContentType="application/vnd.openxmlformats-officedocument.presentationml.slide+xml"/>
  <Override PartName="/ppt/charts/colors4.xml" ContentType="application/vnd.ms-office.chartcolorstyle+xml"/>
  <Override PartName="/ppt/slideLayouts/slideLayout3.xml" ContentType="application/vnd.openxmlformats-officedocument.presentationml.slideLayout+xml"/>
  <Override PartName="/ppt/charts/style3.xml" ContentType="application/vnd.ms-office.chartstyle+xml"/>
  <Override PartName="/ppt/charts/colors3.xml" ContentType="application/vnd.ms-office.chartcolorstyle+xml"/>
  <Override PartName="/ppt/charts/colors2.xml" ContentType="application/vnd.ms-office.chartcolorstyl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charts/chart5.xml" ContentType="application/vnd.openxmlformats-officedocument.drawingml.chart+xml"/>
  <Override PartName="/ppt/charts/chart9.xml" ContentType="application/vnd.openxmlformats-officedocument.drawingml.chart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slides/slide21.xml" ContentType="application/vnd.openxmlformats-officedocument.presentationml.slide+xml"/>
  <Override PartName="/ppt/charts/style1.xml" ContentType="application/vnd.ms-office.chartstyl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5ACA6A7-0D48-981F-2106-AB969E294317}">
  <a:tblStyle styleId="{A5ACA6A7-0D48-981F-2106-AB969E294317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  <a:round/>
            </a:ln>
          </a:left>
          <a:right>
            <a:ln w="12700">
              <a:solidFill>
                <a:schemeClr val="lt1"/>
              </a:solidFill>
              <a:round/>
            </a:ln>
          </a:right>
          <a:top>
            <a:ln w="12700">
              <a:solidFill>
                <a:schemeClr val="lt1"/>
              </a:solidFill>
              <a:round/>
            </a:ln>
          </a:top>
          <a:bottom>
            <a:ln w="12700">
              <a:solidFill>
                <a:schemeClr val="lt1"/>
              </a:solidFill>
              <a:round/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microsoft.com/office/2011/relationships/chartStyle" Target="style2.xml" /><Relationship Id="rId2" Type="http://schemas.microsoft.com/office/2011/relationships/chartColorStyle" Target="colors2.xml" /><Relationship Id="rId3" Type="http://schemas.openxmlformats.org/officeDocument/2006/relationships/package" Target="../embeddings/Microsoft_Excel_Worksheet2.xlsx" /></Relationships>
</file>

<file path=ppt/charts/_rels/chart3.xml.rels><?xml version="1.0" encoding="UTF-8" standalone="yes"?><Relationships xmlns="http://schemas.openxmlformats.org/package/2006/relationships"><Relationship Id="rId1" Type="http://schemas.microsoft.com/office/2011/relationships/chartStyle" Target="style3.xml" /><Relationship Id="rId2" Type="http://schemas.microsoft.com/office/2011/relationships/chartColorStyle" Target="colors3.xml" /><Relationship Id="rId3" Type="http://schemas.openxmlformats.org/officeDocument/2006/relationships/package" Target="../embeddings/Microsoft_Excel_Worksheet3.xlsx" /></Relationships>
</file>

<file path=ppt/charts/_rels/chart4.xml.rels><?xml version="1.0" encoding="UTF-8" standalone="yes"?><Relationships xmlns="http://schemas.openxmlformats.org/package/2006/relationships"><Relationship Id="rId1" Type="http://schemas.microsoft.com/office/2011/relationships/chartStyle" Target="style4.xml" /><Relationship Id="rId2" Type="http://schemas.microsoft.com/office/2011/relationships/chartColorStyle" Target="colors4.xml" /><Relationship Id="rId3" Type="http://schemas.openxmlformats.org/officeDocument/2006/relationships/package" Target="../embeddings/Microsoft_Excel_Worksheet4.xlsx" /></Relationships>
</file>

<file path=ppt/charts/_rels/chart5.xml.rels><?xml version="1.0" encoding="UTF-8" standalone="yes"?><Relationships xmlns="http://schemas.openxmlformats.org/package/2006/relationships"><Relationship Id="rId1" Type="http://schemas.microsoft.com/office/2011/relationships/chartStyle" Target="style5.xml" /><Relationship Id="rId2" Type="http://schemas.microsoft.com/office/2011/relationships/chartColorStyle" Target="colors5.xml" /><Relationship Id="rId3" Type="http://schemas.openxmlformats.org/officeDocument/2006/relationships/package" Target="../embeddings/Microsoft_Excel_Worksheet5.xlsx" /></Relationships>
</file>

<file path=ppt/charts/_rels/chart6.xml.rels><?xml version="1.0" encoding="UTF-8" standalone="yes"?><Relationships xmlns="http://schemas.openxmlformats.org/package/2006/relationships"><Relationship Id="rId1" Type="http://schemas.microsoft.com/office/2011/relationships/chartStyle" Target="style6.xml" /><Relationship Id="rId2" Type="http://schemas.microsoft.com/office/2011/relationships/chartColorStyle" Target="colors6.xml" /><Relationship Id="rId3" Type="http://schemas.openxmlformats.org/officeDocument/2006/relationships/package" Target="../embeddings/Microsoft_Excel_Worksheet6.xlsx" /></Relationships>
</file>

<file path=ppt/charts/_rels/chart7.xml.rels><?xml version="1.0" encoding="UTF-8" standalone="yes"?><Relationships xmlns="http://schemas.openxmlformats.org/package/2006/relationships"><Relationship Id="rId1" Type="http://schemas.microsoft.com/office/2011/relationships/chartStyle" Target="style7.xml" /><Relationship Id="rId2" Type="http://schemas.microsoft.com/office/2011/relationships/chartColorStyle" Target="colors7.xml" /><Relationship Id="rId3" Type="http://schemas.openxmlformats.org/officeDocument/2006/relationships/package" Target="../embeddings/Microsoft_Excel_Worksheet7.xlsx" /></Relationships>
</file>

<file path=ppt/charts/_rels/chart8.xml.rels><?xml version="1.0" encoding="UTF-8" standalone="yes"?><Relationships xmlns="http://schemas.openxmlformats.org/package/2006/relationships"><Relationship Id="rId1" Type="http://schemas.microsoft.com/office/2011/relationships/chartStyle" Target="style8.xml" /><Relationship Id="rId2" Type="http://schemas.microsoft.com/office/2011/relationships/chartColorStyle" Target="colors8.xml" /><Relationship Id="rId3" Type="http://schemas.openxmlformats.org/officeDocument/2006/relationships/package" Target="../embeddings/Microsoft_Excel_Worksheet8.xlsx" /></Relationships>
</file>

<file path=ppt/charts/_rels/chart9.xml.rels><?xml version="1.0" encoding="UTF-8" standalone="yes"?><Relationships xmlns="http://schemas.openxmlformats.org/package/2006/relationships"><Relationship Id="rId1" Type="http://schemas.microsoft.com/office/2011/relationships/chartStyle" Target="style9.xml" /><Relationship Id="rId2" Type="http://schemas.microsoft.com/office/2011/relationships/chartColorStyle" Target="colors9.xml" /><Relationship Id="rId3" Type="http://schemas.openxmlformats.org/officeDocument/2006/relationships/package" Target="../embeddings/Microsoft_Excel_Worksheet9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/>
              <a:t>Toti algoritmii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Sheet1!$B$2:$B$11</c:f>
              <c:numCache>
                <c:formatCode>0.000000</c:formatCode>
                <c:ptCount val="10"/>
                <c:pt idx="0">
                  <c:v>0.000017</c:v>
                </c:pt>
                <c:pt idx="1">
                  <c:v>0.000095</c:v>
                </c:pt>
                <c:pt idx="2">
                  <c:v>0.000159</c:v>
                </c:pt>
                <c:pt idx="3">
                  <c:v>0.001068</c:v>
                </c:pt>
                <c:pt idx="4">
                  <c:v>0.00113</c:v>
                </c:pt>
                <c:pt idx="5">
                  <c:v>0.002764</c:v>
                </c:pt>
                <c:pt idx="6">
                  <c:v>0.247757</c:v>
                </c:pt>
                <c:pt idx="7">
                  <c:v>0.284604</c:v>
                </c:pt>
                <c:pt idx="8">
                  <c:v>0.292008</c:v>
                </c:pt>
                <c:pt idx="9">
                  <c:v>0.422082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</c:spPr>
          <c:marker>
            <c:symbol val="none"/>
          </c:marker>
          <c:val>
            <c:numRef>
              <c:f>Sheet1!$C$2:$C$11</c:f>
              <c:numCache>
                <c:formatCode>0.000000</c:formatCode>
                <c:ptCount val="10"/>
                <c:pt idx="0">
                  <c:v>0.000033</c:v>
                </c:pt>
                <c:pt idx="1">
                  <c:v>0.000172</c:v>
                </c:pt>
                <c:pt idx="2">
                  <c:v>0.000358</c:v>
                </c:pt>
                <c:pt idx="3">
                  <c:v>0.002613</c:v>
                </c:pt>
                <c:pt idx="4">
                  <c:v>0.002435</c:v>
                </c:pt>
                <c:pt idx="5">
                  <c:v>0.004671</c:v>
                </c:pt>
                <c:pt idx="6">
                  <c:v>0.621487</c:v>
                </c:pt>
                <c:pt idx="7">
                  <c:v>0.668062</c:v>
                </c:pt>
                <c:pt idx="8">
                  <c:v>0.689968</c:v>
                </c:pt>
                <c:pt idx="9">
                  <c:v>0.643752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>
              <a:solidFill>
                <a:schemeClr val="accent3"/>
              </a:solidFill>
              <a:round/>
            </a:ln>
          </c:spPr>
          <c:marker>
            <c:symbol val="none"/>
          </c:marker>
          <c:val>
            <c:numRef>
              <c:f>Sheet1!$D$2:$D$11</c:f>
              <c:numCache>
                <c:formatCode>0.000000</c:formatCode>
                <c:ptCount val="10"/>
                <c:pt idx="0">
                  <c:v>0.001053</c:v>
                </c:pt>
                <c:pt idx="1">
                  <c:v>0.111769</c:v>
                </c:pt>
                <c:pt idx="2">
                  <c:v>1.04385</c:v>
                </c:pt>
                <c:pt idx="3">
                  <c:v>113.677</c:v>
                </c:pt>
                <c:pt idx="4">
                  <c:v>113.36</c:v>
                </c:pt>
                <c:pt idx="5">
                  <c:v>906.919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CountingSort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val>
            <c:numRef>
              <c:f>Sheet1!$E$2:$E$11</c:f>
              <c:numCache>
                <c:formatCode>0.000000</c:formatCode>
                <c:ptCount val="10"/>
                <c:pt idx="0">
                  <c:v>0.000106</c:v>
                </c:pt>
                <c:pt idx="1">
                  <c:v>0.000167</c:v>
                </c:pt>
                <c:pt idx="2">
                  <c:v>0.000866</c:v>
                </c:pt>
                <c:pt idx="3">
                  <c:v>0.00173</c:v>
                </c:pt>
                <c:pt idx="4">
                  <c:v>0.007571</c:v>
                </c:pt>
                <c:pt idx="5">
                  <c:v>0.01506</c:v>
                </c:pt>
                <c:pt idx="6">
                  <c:v>0.209803</c:v>
                </c:pt>
                <c:pt idx="7">
                  <c:v>0.298961</c:v>
                </c:pt>
                <c:pt idx="8">
                  <c:v>0.456766</c:v>
                </c:pt>
                <c:pt idx="9">
                  <c:v>0.540427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InsertionSort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5"/>
            </a:solidFill>
            <a:ln w="28575" cap="rnd">
              <a:solidFill>
                <a:schemeClr val="accent5"/>
              </a:solidFill>
              <a:round/>
            </a:ln>
          </c:spPr>
          <c:marker>
            <c:symbol val="none"/>
          </c:marker>
          <c:val>
            <c:numRef>
              <c:f>Sheet1!$F$2:$F$11</c:f>
              <c:numCache>
                <c:formatCode>0.000000</c:formatCode>
                <c:ptCount val="10"/>
                <c:pt idx="0">
                  <c:v>0.000086</c:v>
                </c:pt>
                <c:pt idx="1">
                  <c:v>0.002176</c:v>
                </c:pt>
                <c:pt idx="2">
                  <c:v>0.010096</c:v>
                </c:pt>
                <c:pt idx="3">
                  <c:v>0.229453</c:v>
                </c:pt>
                <c:pt idx="4">
                  <c:v>0.22058</c:v>
                </c:pt>
                <c:pt idx="5">
                  <c:v>0.792158</c:v>
                </c:pt>
                <c:pt idx="6">
                  <c:v>4997.67</c:v>
                </c:pt>
                <c:pt idx="7">
                  <c:v>5204.32</c:v>
                </c:pt>
                <c:pt idx="8">
                  <c:v>5837.77</c:v>
                </c:pt>
                <c:pt idx="9">
                  <c:v>4831.5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TimSort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 w="28575" cap="rnd">
              <a:solidFill>
                <a:schemeClr val="accent6"/>
              </a:solidFill>
              <a:round/>
            </a:ln>
          </c:spPr>
          <c:marker>
            <c:symbol val="none"/>
          </c:marker>
          <c:val>
            <c:numRef>
              <c:f>Sheet1!$G$2:$G$11</c:f>
              <c:numCache>
                <c:formatCode>0.000000</c:formatCode>
                <c:ptCount val="10"/>
                <c:pt idx="0">
                  <c:v>0.000159</c:v>
                </c:pt>
                <c:pt idx="1">
                  <c:v>0.001015</c:v>
                </c:pt>
                <c:pt idx="2">
                  <c:v>0.002491</c:v>
                </c:pt>
                <c:pt idx="3">
                  <c:v>0.019949</c:v>
                </c:pt>
                <c:pt idx="4">
                  <c:v>0.018379</c:v>
                </c:pt>
                <c:pt idx="5">
                  <c:v>0.032108</c:v>
                </c:pt>
                <c:pt idx="6">
                  <c:v>5.81159</c:v>
                </c:pt>
                <c:pt idx="7">
                  <c:v>5.69863</c:v>
                </c:pt>
                <c:pt idx="8">
                  <c:v>5.63773</c:v>
                </c:pt>
                <c:pt idx="9">
                  <c:v>5.66248</c:v>
                </c:pt>
              </c:numCache>
            </c:numRef>
          </c:val>
          <c:smooth val="0"/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marker val="0"/>
        <c:smooth val="0"/>
        <c:axId val="511722041"/>
        <c:axId val="511722042"/>
      </c:lineChart>
      <c:catAx>
        <c:axId val="51172204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511722042"/>
        <c:crosses val="autoZero"/>
        <c:auto val="1"/>
        <c:lblAlgn val="ctr"/>
        <c:lblOffset val="100"/>
        <c:noMultiLvlLbl val="0"/>
      </c:catAx>
      <c:valAx>
        <c:axId val="51172204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51172204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9599" y="1340767"/>
      <a:ext cx="10972800" cy="460851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 xml:space="preserve">Test 1</c:v>
                </c:pt>
                <c:pt idx="1">
                  <c:v xml:space="preserve">Test 2</c:v>
                </c:pt>
                <c:pt idx="2">
                  <c:v xml:space="preserve">Test 3</c:v>
                </c:pt>
                <c:pt idx="3">
                  <c:v xml:space="preserve">Test 4</c:v>
                </c:pt>
                <c:pt idx="4">
                  <c:v xml:space="preserve">Test 5</c:v>
                </c:pt>
                <c:pt idx="5">
                  <c:v xml:space="preserve">Test 6</c:v>
                </c:pt>
                <c:pt idx="6">
                  <c:v xml:space="preserve">Test 7</c:v>
                </c:pt>
                <c:pt idx="7">
                  <c:v xml:space="preserve">Test 8</c:v>
                </c:pt>
                <c:pt idx="8">
                  <c:v xml:space="preserve">Test 9</c:v>
                </c:pt>
                <c:pt idx="9">
                  <c:v xml:space="preserve">Test 10</c:v>
                </c:pt>
              </c:strCache>
            </c:strRef>
          </c:cat>
          <c:val>
            <c:numRef>
              <c:f>Sheet1!$B$2:$B$11</c:f>
              <c:numCache>
                <c:formatCode>0.000000</c:formatCode>
                <c:ptCount val="10"/>
                <c:pt idx="0">
                  <c:v>0.000017</c:v>
                </c:pt>
                <c:pt idx="1">
                  <c:v>0.000095</c:v>
                </c:pt>
                <c:pt idx="2">
                  <c:v>0.000159</c:v>
                </c:pt>
                <c:pt idx="3">
                  <c:v>0.001068</c:v>
                </c:pt>
                <c:pt idx="4">
                  <c:v>0.00113</c:v>
                </c:pt>
                <c:pt idx="5">
                  <c:v>0.002764</c:v>
                </c:pt>
                <c:pt idx="6">
                  <c:v>0.247757</c:v>
                </c:pt>
                <c:pt idx="7">
                  <c:v>0.284604</c:v>
                </c:pt>
                <c:pt idx="8">
                  <c:v>0.292008</c:v>
                </c:pt>
                <c:pt idx="9">
                  <c:v>0.422082</c:v>
                </c:pt>
              </c:numCache>
            </c:numRef>
          </c:val>
          <c:smooth val="0"/>
        </c:ser>
        <c:dLbls>
          <c:showBubbleSize val="0"/>
          <c:showCatName val="0"/>
          <c:showLegendKey val="0"/>
          <c:showPercent val="0"/>
          <c:showSerName val="0"/>
          <c:showVal val="0"/>
        </c:dLbls>
        <c:marker val="0"/>
        <c:smooth val="0"/>
        <c:axId val="1866169477"/>
        <c:axId val="1866169478"/>
      </c:lineChart>
      <c:catAx>
        <c:axId val="1866169477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78"/>
        <c:crosses val="autoZero"/>
        <c:auto val="1"/>
        <c:lblAlgn val="ctr"/>
        <c:lblOffset val="100"/>
        <c:noMultiLvlLbl val="0"/>
      </c:catAx>
      <c:valAx>
        <c:axId val="1866169478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77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774099" y="1340767"/>
      <a:ext cx="5808299" cy="460851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General!$E$1</c:f>
              <c:strCache>
                <c:ptCount val="1"/>
                <c:pt idx="0">
                  <c:v>CountingSort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General!$E$2:$E$11</c:f>
              <c:numCache>
                <c:formatCode>0.000000</c:formatCode>
                <c:ptCount val="10"/>
                <c:pt idx="0">
                  <c:v>0.000106</c:v>
                </c:pt>
                <c:pt idx="1">
                  <c:v>0.000167</c:v>
                </c:pt>
                <c:pt idx="2">
                  <c:v>0.000866</c:v>
                </c:pt>
                <c:pt idx="3">
                  <c:v>0.00173</c:v>
                </c:pt>
                <c:pt idx="4">
                  <c:v>0.007571</c:v>
                </c:pt>
                <c:pt idx="5">
                  <c:v>0.01506</c:v>
                </c:pt>
                <c:pt idx="6">
                  <c:v>0.209803</c:v>
                </c:pt>
                <c:pt idx="7">
                  <c:v>0.298961</c:v>
                </c:pt>
                <c:pt idx="8">
                  <c:v>0.456766</c:v>
                </c:pt>
                <c:pt idx="9">
                  <c:v>0.540427</c:v>
                </c:pt>
              </c:numCache>
            </c:numRef>
          </c:val>
          <c:smooth val="0"/>
        </c:ser>
        <c:dLbls>
          <c:showBubbleSize val="0"/>
          <c:showCatName val="0"/>
          <c:showLegendKey val="0"/>
          <c:showPercent val="0"/>
          <c:showSerName val="0"/>
          <c:showVal val="0"/>
        </c:dLbls>
        <c:marker val="0"/>
        <c:smooth val="0"/>
        <c:axId val="1866169479"/>
        <c:axId val="1866169480"/>
      </c:lineChart>
      <c:catAx>
        <c:axId val="1866169479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0"/>
        <c:crosses val="autoZero"/>
        <c:auto val="1"/>
        <c:lblAlgn val="ctr"/>
        <c:lblOffset val="100"/>
        <c:noMultiLvlLbl val="0"/>
      </c:catAx>
      <c:valAx>
        <c:axId val="1866169480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79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51527" y="1414246"/>
      <a:ext cx="5530872" cy="4535034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/>
              <a:t>Counting vs Radix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General!$B$1</c:f>
              <c:strCache>
                <c:ptCount val="1"/>
                <c:pt idx="0">
                  <c:v>RadixSort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General!$B$2:$B$11</c:f>
              <c:numCache>
                <c:formatCode>0.000000</c:formatCode>
                <c:ptCount val="10"/>
                <c:pt idx="0">
                  <c:v>0.000017</c:v>
                </c:pt>
                <c:pt idx="1">
                  <c:v>0.000095</c:v>
                </c:pt>
                <c:pt idx="2">
                  <c:v>0.000159</c:v>
                </c:pt>
                <c:pt idx="3">
                  <c:v>0.001068</c:v>
                </c:pt>
                <c:pt idx="4">
                  <c:v>0.00113</c:v>
                </c:pt>
                <c:pt idx="5">
                  <c:v>0.002764</c:v>
                </c:pt>
                <c:pt idx="6">
                  <c:v>0.247757</c:v>
                </c:pt>
                <c:pt idx="7">
                  <c:v>0.284604</c:v>
                </c:pt>
                <c:pt idx="8">
                  <c:v>0.292008</c:v>
                </c:pt>
                <c:pt idx="9">
                  <c:v>0.422082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General!$E$1</c:f>
              <c:strCache>
                <c:ptCount val="1"/>
                <c:pt idx="0">
                  <c:v>CountingSort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</c:spPr>
          <c:marker>
            <c:symbol val="none"/>
          </c:marker>
          <c:val>
            <c:numRef>
              <c:f>General!$E$2:$E$11</c:f>
              <c:numCache>
                <c:formatCode>0.000000</c:formatCode>
                <c:ptCount val="10"/>
                <c:pt idx="0">
                  <c:v>0.000106</c:v>
                </c:pt>
                <c:pt idx="1">
                  <c:v>0.000167</c:v>
                </c:pt>
                <c:pt idx="2">
                  <c:v>0.000866</c:v>
                </c:pt>
                <c:pt idx="3">
                  <c:v>0.00173</c:v>
                </c:pt>
                <c:pt idx="4">
                  <c:v>0.007571</c:v>
                </c:pt>
                <c:pt idx="5">
                  <c:v>0.01506</c:v>
                </c:pt>
                <c:pt idx="6">
                  <c:v>0.209803</c:v>
                </c:pt>
                <c:pt idx="7">
                  <c:v>0.298961</c:v>
                </c:pt>
                <c:pt idx="8">
                  <c:v>0.456766</c:v>
                </c:pt>
                <c:pt idx="9">
                  <c:v>0.540427</c:v>
                </c:pt>
              </c:numCache>
            </c:numRef>
          </c:val>
          <c:smooth val="0"/>
        </c:ser>
        <c:dLbls>
          <c:showBubbleSize val="0"/>
          <c:showCatName val="0"/>
          <c:showLegendKey val="0"/>
          <c:showPercent val="0"/>
          <c:showSerName val="0"/>
          <c:showVal val="0"/>
        </c:dLbls>
        <c:marker val="0"/>
        <c:smooth val="0"/>
        <c:axId val="1866169481"/>
        <c:axId val="1866169482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9599" y="1340767"/>
      <a:ext cx="10972800" cy="460851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General!$C$1</c:f>
              <c:strCache>
                <c:ptCount val="1"/>
                <c:pt idx="0">
                  <c:v>MergeSort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General!$C$2:$C$11</c:f>
              <c:numCache>
                <c:formatCode>0.000000</c:formatCode>
                <c:ptCount val="10"/>
                <c:pt idx="0">
                  <c:v>0.000033</c:v>
                </c:pt>
                <c:pt idx="1">
                  <c:v>0.000172</c:v>
                </c:pt>
                <c:pt idx="2">
                  <c:v>0.000358</c:v>
                </c:pt>
                <c:pt idx="3">
                  <c:v>0.002613</c:v>
                </c:pt>
                <c:pt idx="4">
                  <c:v>0.002435</c:v>
                </c:pt>
                <c:pt idx="5">
                  <c:v>0.004671</c:v>
                </c:pt>
                <c:pt idx="6">
                  <c:v>0.621487</c:v>
                </c:pt>
                <c:pt idx="7">
                  <c:v>0.668062</c:v>
                </c:pt>
                <c:pt idx="8">
                  <c:v>0.689968</c:v>
                </c:pt>
                <c:pt idx="9">
                  <c:v>0.643752</c:v>
                </c:pt>
              </c:numCache>
            </c:numRef>
          </c:val>
          <c:smooth val="0"/>
        </c:ser>
        <c:dLbls>
          <c:showBubbleSize val="0"/>
          <c:showCatName val="0"/>
          <c:showLegendKey val="0"/>
          <c:showPercent val="0"/>
          <c:showSerName val="0"/>
          <c:showVal val="0"/>
        </c:dLbls>
        <c:marker val="0"/>
        <c:smooth val="0"/>
        <c:axId val="1866169483"/>
        <c:axId val="1866169484"/>
      </c:lineChart>
      <c:catAx>
        <c:axId val="1866169483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51527" y="1340767"/>
      <a:ext cx="5530872" cy="460851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General!$F$1</c:f>
              <c:strCache>
                <c:ptCount val="1"/>
                <c:pt idx="0">
                  <c:v>InsertionSort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General!$F$2:$F$11</c:f>
              <c:numCache>
                <c:formatCode>0.000000</c:formatCode>
                <c:ptCount val="10"/>
                <c:pt idx="0">
                  <c:v>0.000086</c:v>
                </c:pt>
                <c:pt idx="1">
                  <c:v>0.002176</c:v>
                </c:pt>
                <c:pt idx="2">
                  <c:v>0.010096</c:v>
                </c:pt>
                <c:pt idx="3">
                  <c:v>0.229453</c:v>
                </c:pt>
                <c:pt idx="4">
                  <c:v>0.22058</c:v>
                </c:pt>
                <c:pt idx="5">
                  <c:v>0.792158</c:v>
                </c:pt>
                <c:pt idx="6">
                  <c:v>4997.67</c:v>
                </c:pt>
                <c:pt idx="7">
                  <c:v>5204.32</c:v>
                </c:pt>
                <c:pt idx="8">
                  <c:v>5837.77</c:v>
                </c:pt>
                <c:pt idx="9">
                  <c:v>4831.5</c:v>
                </c:pt>
              </c:numCache>
            </c:numRef>
          </c:val>
          <c:smooth val="0"/>
        </c:ser>
        <c:dLbls>
          <c:showBubbleSize val="0"/>
          <c:showCatName val="0"/>
          <c:showLegendKey val="0"/>
          <c:showPercent val="0"/>
          <c:showSerName val="0"/>
          <c:showVal val="0"/>
        </c:dLbls>
        <c:marker val="0"/>
        <c:smooth val="0"/>
        <c:axId val="1866169485"/>
        <c:axId val="1866169486"/>
      </c:lineChart>
      <c:catAx>
        <c:axId val="1866169485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6"/>
        <c:crosses val="autoZero"/>
        <c:auto val="1"/>
        <c:lblAlgn val="ctr"/>
        <c:lblOffset val="100"/>
        <c:noMultiLvlLbl val="0"/>
      </c:catAx>
      <c:valAx>
        <c:axId val="1866169486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5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51527" y="1340767"/>
      <a:ext cx="5530872" cy="460851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/>
              <a:t>Merge, Insertion si Tim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General!$C$1</c:f>
              <c:strCache>
                <c:ptCount val="1"/>
                <c:pt idx="0">
                  <c:v>MergeSort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General!$C$2:$C$7</c:f>
              <c:numCache>
                <c:formatCode>0.000000</c:formatCode>
                <c:ptCount val="6"/>
                <c:pt idx="0">
                  <c:v>0.000033</c:v>
                </c:pt>
                <c:pt idx="1">
                  <c:v>0.000172</c:v>
                </c:pt>
                <c:pt idx="2">
                  <c:v>0.000358</c:v>
                </c:pt>
                <c:pt idx="3">
                  <c:v>0.002613</c:v>
                </c:pt>
                <c:pt idx="4">
                  <c:v>0.002435</c:v>
                </c:pt>
                <c:pt idx="5">
                  <c:v>0.004671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General!$F$1</c:f>
              <c:strCache>
                <c:ptCount val="1"/>
                <c:pt idx="0">
                  <c:v>InsertionSort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</c:spPr>
          <c:marker>
            <c:symbol val="none"/>
          </c:marker>
          <c:val>
            <c:numRef>
              <c:f>General!$F$2:$F$7</c:f>
              <c:numCache>
                <c:formatCode>0.000000</c:formatCode>
                <c:ptCount val="6"/>
                <c:pt idx="0">
                  <c:v>0.000086</c:v>
                </c:pt>
                <c:pt idx="1">
                  <c:v>0.002176</c:v>
                </c:pt>
                <c:pt idx="2">
                  <c:v>0.010096</c:v>
                </c:pt>
                <c:pt idx="3">
                  <c:v>0.229453</c:v>
                </c:pt>
                <c:pt idx="4">
                  <c:v>0.22058</c:v>
                </c:pt>
                <c:pt idx="5">
                  <c:v>0.792158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General!$G$1</c:f>
              <c:strCache>
                <c:ptCount val="1"/>
                <c:pt idx="0">
                  <c:v>TimSort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>
              <a:solidFill>
                <a:schemeClr val="accent3"/>
              </a:solidFill>
              <a:round/>
            </a:ln>
          </c:spPr>
          <c:marker>
            <c:symbol val="none"/>
          </c:marker>
          <c:val>
            <c:numRef>
              <c:f>General!$G$2:$G$7</c:f>
              <c:numCache>
                <c:formatCode>0.000000</c:formatCode>
                <c:ptCount val="6"/>
                <c:pt idx="0">
                  <c:v>0.000159</c:v>
                </c:pt>
                <c:pt idx="1">
                  <c:v>0.001015</c:v>
                </c:pt>
                <c:pt idx="2">
                  <c:v>0.002491</c:v>
                </c:pt>
                <c:pt idx="3">
                  <c:v>0.019949</c:v>
                </c:pt>
                <c:pt idx="4">
                  <c:v>0.018379</c:v>
                </c:pt>
                <c:pt idx="5">
                  <c:v>0.032108</c:v>
                </c:pt>
              </c:numCache>
            </c:numRef>
          </c:val>
          <c:smooth val="0"/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marker val="0"/>
        <c:smooth val="0"/>
        <c:axId val="1866169487"/>
        <c:axId val="1866169488"/>
      </c:lineChart>
      <c:catAx>
        <c:axId val="1866169487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8"/>
        <c:crosses val="autoZero"/>
        <c:auto val="1"/>
        <c:lblAlgn val="ctr"/>
        <c:lblOffset val="100"/>
        <c:noMultiLvlLbl val="0"/>
      </c:catAx>
      <c:valAx>
        <c:axId val="1866169488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7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95999" y="1340767"/>
      <a:ext cx="5486400" cy="460851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General!$H$1</c:f>
              <c:strCache>
                <c:ptCount val="1"/>
                <c:pt idx="0">
                  <c:v>Nativ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General!$H$2:$H$11</c:f>
              <c:numCache>
                <c:formatCode>0.000000</c:formatCode>
                <c:ptCount val="10"/>
                <c:pt idx="0">
                  <c:v>0.000057</c:v>
                </c:pt>
                <c:pt idx="1">
                  <c:v>0.000327</c:v>
                </c:pt>
                <c:pt idx="2">
                  <c:v>0.000626</c:v>
                </c:pt>
                <c:pt idx="3">
                  <c:v>0.004067</c:v>
                </c:pt>
                <c:pt idx="4">
                  <c:v>0.003569</c:v>
                </c:pt>
                <c:pt idx="5">
                  <c:v>0.006755</c:v>
                </c:pt>
                <c:pt idx="6">
                  <c:v>1.04249</c:v>
                </c:pt>
                <c:pt idx="7">
                  <c:v>0.808941</c:v>
                </c:pt>
                <c:pt idx="8">
                  <c:v>0.539317</c:v>
                </c:pt>
                <c:pt idx="9">
                  <c:v>0.36971</c:v>
                </c:pt>
              </c:numCache>
            </c:numRef>
          </c:val>
          <c:smooth val="0"/>
        </c:ser>
        <c:dLbls>
          <c:showBubbleSize val="0"/>
          <c:showCatName val="0"/>
          <c:showLegendKey val="0"/>
          <c:showPercent val="0"/>
          <c:showSerName val="0"/>
          <c:showVal val="0"/>
        </c:dLbls>
        <c:marker val="0"/>
        <c:smooth val="0"/>
        <c:axId val="1866169489"/>
        <c:axId val="1866169490"/>
      </c:lineChart>
      <c:catAx>
        <c:axId val="1866169489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90"/>
        <c:crosses val="autoZero"/>
        <c:auto val="1"/>
        <c:lblAlgn val="ctr"/>
        <c:lblOffset val="100"/>
        <c:noMultiLvlLbl val="0"/>
      </c:catAx>
      <c:valAx>
        <c:axId val="1866169490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89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95999" y="1483178"/>
      <a:ext cx="5486399" cy="4466102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/>
              <a:t>TimSort si Nativ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General!$G$1</c:f>
              <c:strCache>
                <c:ptCount val="1"/>
                <c:pt idx="0">
                  <c:v>TimSort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</c:spPr>
          <c:marker>
            <c:symbol val="none"/>
          </c:marker>
          <c:val>
            <c:numRef>
              <c:f>General!$G$2:$G$11</c:f>
              <c:numCache>
                <c:formatCode>0.000000</c:formatCode>
                <c:ptCount val="10"/>
                <c:pt idx="0">
                  <c:v>0.000159</c:v>
                </c:pt>
                <c:pt idx="1">
                  <c:v>0.001015</c:v>
                </c:pt>
                <c:pt idx="2">
                  <c:v>0.002491</c:v>
                </c:pt>
                <c:pt idx="3">
                  <c:v>0.019949</c:v>
                </c:pt>
                <c:pt idx="4">
                  <c:v>0.018379</c:v>
                </c:pt>
                <c:pt idx="5">
                  <c:v>0.032108</c:v>
                </c:pt>
                <c:pt idx="6">
                  <c:v>5.81159</c:v>
                </c:pt>
                <c:pt idx="7">
                  <c:v>5.69863</c:v>
                </c:pt>
                <c:pt idx="8">
                  <c:v>5.63773</c:v>
                </c:pt>
                <c:pt idx="9">
                  <c:v>5.66248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General!$H$1</c:f>
              <c:strCache>
                <c:ptCount val="1"/>
                <c:pt idx="0">
                  <c:v>Nativ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</c:spPr>
          <c:marker>
            <c:symbol val="none"/>
          </c:marker>
          <c:val>
            <c:numRef>
              <c:f>General!$H$2:$H$11</c:f>
              <c:numCache>
                <c:formatCode>0.000000</c:formatCode>
                <c:ptCount val="10"/>
                <c:pt idx="0">
                  <c:v>0.000057</c:v>
                </c:pt>
                <c:pt idx="1">
                  <c:v>0.000327</c:v>
                </c:pt>
                <c:pt idx="2">
                  <c:v>0.000626</c:v>
                </c:pt>
                <c:pt idx="3">
                  <c:v>0.004067</c:v>
                </c:pt>
                <c:pt idx="4">
                  <c:v>0.003569</c:v>
                </c:pt>
                <c:pt idx="5">
                  <c:v>0.006755</c:v>
                </c:pt>
                <c:pt idx="6">
                  <c:v>1.04249</c:v>
                </c:pt>
                <c:pt idx="7">
                  <c:v>0.808941</c:v>
                </c:pt>
                <c:pt idx="8">
                  <c:v>0.539317</c:v>
                </c:pt>
                <c:pt idx="9">
                  <c:v>0.36971</c:v>
                </c:pt>
              </c:numCache>
            </c:numRef>
          </c:val>
          <c:smooth val="0"/>
        </c:ser>
        <c:dLbls>
          <c:showBubbleSize val="0"/>
          <c:showCatName val="0"/>
          <c:showLegendKey val="0"/>
          <c:showPercent val="0"/>
          <c:showSerName val="0"/>
          <c:showVal val="0"/>
        </c:dLbls>
        <c:marker val="0"/>
        <c:smooth val="0"/>
        <c:axId val="1866169491"/>
        <c:axId val="1866169492"/>
      </c:lineChart>
      <c:catAx>
        <c:axId val="1866169491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92"/>
        <c:crosses val="autoZero"/>
        <c:auto val="1"/>
        <c:lblAlgn val="ctr"/>
        <c:lblOffset val="100"/>
        <c:noMultiLvlLbl val="0"/>
      </c:catAx>
      <c:valAx>
        <c:axId val="186616949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0.000000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186616949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95999" y="1340767"/>
      <a:ext cx="5486399" cy="460851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5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313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383" name="Группа 382" hidden="0"/>
            <p:cNvGrpSpPr/>
            <p:nvPr isPhoto="0"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432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434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 hidden="0"/>
            <p:cNvGrpSpPr/>
            <p:nvPr isPhoto="0"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421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412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 hidden="0"/>
            <p:cNvGrpSpPr/>
            <p:nvPr isPhoto="0"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399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 hidden="0"/>
            <p:cNvGrpSpPr/>
            <p:nvPr isPhoto="0"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388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 hidden="0"/>
            <p:cNvSpPr/>
            <p:nvPr isPhoto="0"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484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0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 hidden="0"/>
          <p:cNvSpPr/>
          <p:nvPr isPhoto="0"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6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58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192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06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216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228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290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292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279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70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257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 hidden="0"/>
          <p:cNvSpPr/>
          <p:nvPr isPhoto="0"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 hidden="0"/>
          <p:cNvSpPr/>
          <p:nvPr isPhoto="0"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 hidden="0"/>
          <p:cNvSpPr/>
          <p:nvPr isPhoto="0"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 hidden="0"/>
          <p:cNvSpPr/>
          <p:nvPr isPhoto="0"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 hidden="0"/>
          <p:cNvSpPr/>
          <p:nvPr isPhoto="0"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 hidden="0"/>
          <p:cNvSpPr/>
          <p:nvPr isPhoto="0"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 hidden="0"/>
          <p:cNvSpPr/>
          <p:nvPr isPhoto="0"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 hidden="0"/>
          <p:cNvSpPr/>
          <p:nvPr isPhoto="0"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 hidden="0"/>
          <p:cNvSpPr/>
          <p:nvPr isPhoto="0"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 hidden="0"/>
          <p:cNvSpPr/>
          <p:nvPr isPhoto="0"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 hidden="0"/>
          <p:cNvSpPr/>
          <p:nvPr isPhoto="0"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 hidden="0"/>
          <p:cNvSpPr/>
          <p:nvPr isPhoto="0"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 hidden="0"/>
          <p:cNvSpPr/>
          <p:nvPr isPhoto="0"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 hidden="0"/>
          <p:cNvSpPr/>
          <p:nvPr isPhoto="0"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 hidden="0"/>
          <p:cNvSpPr/>
          <p:nvPr isPhoto="0"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423" name="Прямоугольник 422" hidden="0"/>
          <p:cNvSpPr/>
          <p:nvPr isPhoto="0"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 hidden="0"/>
          <p:cNvSpPr/>
          <p:nvPr isPhoto="0"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 hidden="0"/>
          <p:cNvSpPr/>
          <p:nvPr isPhoto="0"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 hidden="0"/>
          <p:cNvSpPr/>
          <p:nvPr isPhoto="0"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 hidden="0"/>
          <p:cNvSpPr/>
          <p:nvPr isPhoto="0"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 hidden="0"/>
          <p:cNvSpPr/>
          <p:nvPr isPhoto="0"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 hidden="0"/>
          <p:cNvSpPr/>
          <p:nvPr isPhoto="0"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 hidden="0"/>
          <p:cNvSpPr/>
          <p:nvPr isPhoto="0"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 hidden="0"/>
          <p:cNvSpPr/>
          <p:nvPr isPhoto="0"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 hidden="0"/>
          <p:cNvSpPr/>
          <p:nvPr isPhoto="0"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 hidden="0"/>
          <p:cNvSpPr/>
          <p:nvPr isPhoto="0"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 hidden="0"/>
          <p:cNvSpPr/>
          <p:nvPr isPhoto="0"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 hidden="0"/>
          <p:cNvSpPr/>
          <p:nvPr isPhoto="0"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 hidden="0"/>
          <p:cNvSpPr/>
          <p:nvPr isPhoto="0"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 hidden="0"/>
          <p:cNvSpPr/>
          <p:nvPr isPhoto="0"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 hidden="0"/>
          <p:cNvSpPr/>
          <p:nvPr isPhoto="0"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366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 hidden="0"/>
          <p:cNvSpPr/>
          <p:nvPr isPhoto="0"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 hidden="0"/>
          <p:cNvSpPr/>
          <p:nvPr isPhoto="0"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4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51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52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 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Proiect 1 – Algoritmi de sortare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Dinu Florin – Silviu </a:t>
            </a:r>
            <a:endParaRPr lang="en-US"/>
          </a:p>
          <a:p>
            <a:pPr>
              <a:defRPr/>
            </a:pPr>
            <a:r>
              <a:rPr lang="en-US"/>
              <a:t>Grupa 131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03870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CountingSort si RadixSort</a:t>
            </a:r>
            <a:endParaRPr/>
          </a:p>
        </p:txBody>
      </p:sp>
      <p:sp>
        <p:nvSpPr>
          <p:cNvPr id="84004477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34201942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340767"/>
          <a:ext cx="10972800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43967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MergeSort</a:t>
            </a:r>
            <a:endParaRPr/>
          </a:p>
        </p:txBody>
      </p:sp>
      <p:sp>
        <p:nvSpPr>
          <p:cNvPr id="80273050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Complexitatea algorimtului in scenariul cel mai bun, mediu si cel mai prost este de O(n*log n)</a:t>
            </a:r>
            <a:endParaRPr/>
          </a:p>
          <a:p>
            <a:pPr>
              <a:defRPr/>
            </a:pPr>
            <a:r>
              <a:rPr/>
              <a:t>Algoritmul are nevoie de un vector intermediar de lungime 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6129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MergeSort</a:t>
            </a:r>
            <a:endParaRPr/>
          </a:p>
        </p:txBody>
      </p:sp>
      <p:sp>
        <p:nvSpPr>
          <p:cNvPr id="104113777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89874281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076767"/>
          <a:ext cx="952499" cy="20192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5441927"/>
              </a:tblGrid>
              <a:tr h="43537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MergeSort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0.000033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0.000172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0.000358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0.002613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0.002435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0.004671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0.621487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0.668062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0.689968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0.643752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3891323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51527" y="1340767"/>
          <a:ext cx="5530872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37009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ShellSort</a:t>
            </a:r>
            <a:endParaRPr/>
          </a:p>
        </p:txBody>
      </p:sp>
      <p:sp>
        <p:nvSpPr>
          <p:cNvPr id="119057525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Complexitatea medie este de O(n*log n)</a:t>
            </a:r>
            <a:endParaRPr/>
          </a:p>
          <a:p>
            <a:pPr>
              <a:defRPr/>
            </a:pPr>
            <a:r>
              <a:rPr/>
              <a:t>Complexitatea in scenariul cel mai prost este de O(n</a:t>
            </a:r>
            <a:r>
              <a:rPr baseline="30000"/>
              <a:t>2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Pentru </a:t>
            </a:r>
            <a:r>
              <a:rPr b="1"/>
              <a:t>gap</a:t>
            </a:r>
            <a:r>
              <a:rPr/>
              <a:t> am folosit secventa Knuth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4281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InsertionSort</a:t>
            </a:r>
            <a:endParaRPr/>
          </a:p>
        </p:txBody>
      </p:sp>
      <p:sp>
        <p:nvSpPr>
          <p:cNvPr id="183144429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Complexitatea este O(n</a:t>
            </a:r>
            <a:r>
              <a:rPr baseline="30000"/>
              <a:t>2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Implementarea este cea mai simpla dintre toti algoritmii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26309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InsertionSort</a:t>
            </a:r>
            <a:endParaRPr/>
          </a:p>
        </p:txBody>
      </p:sp>
      <p:sp>
        <p:nvSpPr>
          <p:cNvPr id="130359084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547388901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076767"/>
          <a:ext cx="1257299" cy="20192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5441927"/>
              </a:tblGrid>
              <a:tr h="43537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InsertionSort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0.000086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0.002176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0.010096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0.229453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0.220580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0.792158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4997.670000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beve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5204.320000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5837.770000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4831.500000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11197057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51527" y="1340767"/>
          <a:ext cx="5530872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66179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TimSort</a:t>
            </a:r>
            <a:endParaRPr/>
          </a:p>
        </p:txBody>
      </p:sp>
      <p:sp>
        <p:nvSpPr>
          <p:cNvPr id="125874415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Complexitatea este O(n*log n)</a:t>
            </a:r>
            <a:endParaRPr/>
          </a:p>
          <a:p>
            <a:pPr>
              <a:defRPr/>
            </a:pPr>
            <a:r>
              <a:rPr/>
              <a:t>Este o combinatie intre InsertionSort si MergeSort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0975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TimSort</a:t>
            </a:r>
            <a:endParaRPr/>
          </a:p>
        </p:txBody>
      </p:sp>
      <p:sp>
        <p:nvSpPr>
          <p:cNvPr id="171696317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60194918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076767"/>
          <a:ext cx="4446450" cy="20192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5441927"/>
              </a:tblGrid>
              <a:tr h="43172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TimSort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0.000159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0.001015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0.002491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0.019949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0.018379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0.032108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5.811590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5.698630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5.637730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10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5.662480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4749034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9" y="1340767"/>
          <a:ext cx="5486400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99247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Algoritmul nativ</a:t>
            </a:r>
            <a:endParaRPr/>
          </a:p>
        </p:txBody>
      </p:sp>
      <p:sp>
        <p:nvSpPr>
          <p:cNvPr id="108927879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Complexitatea medie O(n*log n)</a:t>
            </a:r>
            <a:endParaRPr/>
          </a:p>
          <a:p>
            <a:pPr>
              <a:defRPr/>
            </a:pPr>
            <a:r>
              <a:rPr/>
              <a:t>Foloseste o combinatie de IntroSort (combinatie la randul sau dintre QuickSort si HeapSort) si InsertionSort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80688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0029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53864927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076767"/>
          <a:ext cx="771525" cy="20192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5441927"/>
              </a:tblGrid>
              <a:tr h="43537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Nativ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0.000057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0.000327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0.000626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0.004067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0.003569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0.006755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1.042490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0.808941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0.539317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0.369710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72072791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9" y="1483178"/>
          <a:ext cx="5486399" cy="4466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17726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Prezentare Generala</a:t>
            </a:r>
            <a:endParaRPr/>
          </a:p>
        </p:txBody>
      </p:sp>
      <p:sp>
        <p:nvSpPr>
          <p:cNvPr id="7712968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Algortimii implementati sunt:</a:t>
            </a:r>
            <a:endParaRPr/>
          </a:p>
          <a:p>
            <a:pPr lvl="1">
              <a:defRPr/>
            </a:pPr>
            <a:r>
              <a:rPr/>
              <a:t>RadixSort</a:t>
            </a:r>
            <a:endParaRPr/>
          </a:p>
          <a:p>
            <a:pPr lvl="1">
              <a:defRPr/>
            </a:pPr>
            <a:r>
              <a:rPr/>
              <a:t>ShellSort</a:t>
            </a:r>
            <a:endParaRPr/>
          </a:p>
          <a:p>
            <a:pPr lvl="1">
              <a:defRPr/>
            </a:pPr>
            <a:r>
              <a:rPr/>
              <a:t>MergeSort</a:t>
            </a:r>
            <a:endParaRPr/>
          </a:p>
          <a:p>
            <a:pPr lvl="1">
              <a:defRPr/>
            </a:pPr>
            <a:r>
              <a:rPr/>
              <a:t>CountingSort</a:t>
            </a:r>
            <a:endParaRPr/>
          </a:p>
          <a:p>
            <a:pPr lvl="1">
              <a:defRPr/>
            </a:pPr>
            <a:r>
              <a:rPr/>
              <a:t>InsertionSort</a:t>
            </a:r>
            <a:endParaRPr/>
          </a:p>
          <a:p>
            <a:pPr lvl="1">
              <a:defRPr/>
            </a:pPr>
            <a:r>
              <a:rPr/>
              <a:t>TimSort</a:t>
            </a:r>
            <a:endParaRPr/>
          </a:p>
          <a:p>
            <a:pPr lvl="1">
              <a:defRPr/>
            </a:pPr>
            <a:r>
              <a:rPr/>
              <a:t>Algoritmul nativ pentru C++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0926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TimSort vs Nativ</a:t>
            </a:r>
            <a:endParaRPr/>
          </a:p>
        </p:txBody>
      </p:sp>
      <p:sp>
        <p:nvSpPr>
          <p:cNvPr id="84133161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14273689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340767"/>
          <a:ext cx="1743075" cy="20192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3057993"/>
                <a:gridCol w="2428406"/>
              </a:tblGrid>
              <a:tr h="41213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TimSort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Nativ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0.000159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0.000057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0.001015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0.000327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0.002491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0.000626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0.019949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0.004067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0.018379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0.003569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0.032108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0.006755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5.811590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1.042490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5.698630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0.808941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5.637730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0.539317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  <a:tr h="42662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5.662480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0.369710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8723313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9" y="1340767"/>
          <a:ext cx="5486399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10309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TimSort vs Nativ</a:t>
            </a:r>
            <a:endParaRPr/>
          </a:p>
        </p:txBody>
      </p:sp>
      <p:sp>
        <p:nvSpPr>
          <p:cNvPr id="166227697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Comparatia este relevanta deoarece TimSort este folosit nativ de python</a:t>
            </a:r>
            <a:endParaRPr/>
          </a:p>
          <a:p>
            <a:pPr>
              <a:defRPr/>
            </a:pPr>
            <a:r>
              <a:rPr/>
              <a:t>In toate cazurile algoritmul nativ de C++ a avut o viteza mai mare</a:t>
            </a:r>
            <a:endParaRPr/>
          </a:p>
          <a:p>
            <a:pPr>
              <a:defRPr/>
            </a:pPr>
            <a:r>
              <a:rPr/>
              <a:t>Pentru n mic diferenta nu este semnificativa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59235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Sfarsit</a:t>
            </a:r>
            <a:endParaRPr/>
          </a:p>
        </p:txBody>
      </p:sp>
      <p:sp>
        <p:nvSpPr>
          <p:cNvPr id="16367454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Fiecare algoritm este implementat in proiectul sau</a:t>
            </a:r>
            <a:endParaRPr/>
          </a:p>
          <a:p>
            <a:pPr>
              <a:defRPr/>
            </a:pPr>
            <a:r>
              <a:rPr/>
              <a:t>In fiecare proiect exista folderul </a:t>
            </a:r>
            <a:r>
              <a:rPr b="1"/>
              <a:t>cmake-build-debug</a:t>
            </a:r>
            <a:r>
              <a:rPr b="0"/>
              <a:t> care are </a:t>
            </a:r>
            <a:r>
              <a:rPr b="1"/>
              <a:t>teste_generale.in</a:t>
            </a:r>
            <a:r>
              <a:rPr b="0"/>
              <a:t> si </a:t>
            </a:r>
            <a:r>
              <a:rPr b="1"/>
              <a:t>raport.out</a:t>
            </a:r>
            <a:endParaRPr b="0"/>
          </a:p>
          <a:p>
            <a:pPr>
              <a:defRPr/>
            </a:pPr>
            <a:r>
              <a:rPr b="0"/>
              <a:t>In folderul </a:t>
            </a:r>
            <a:r>
              <a:rPr b="1"/>
              <a:t>Analytics </a:t>
            </a:r>
            <a:r>
              <a:rPr b="0"/>
              <a:t>exista un fisier xlsx cu 2 spreadsheeturi ce contin datele folosite in prezentare</a:t>
            </a:r>
            <a:endParaRPr b="0"/>
          </a:p>
          <a:p>
            <a:pPr>
              <a:defRPr/>
            </a:pPr>
            <a:r>
              <a:rPr b="0"/>
              <a:t>Pentru implementare am folosit </a:t>
            </a:r>
            <a:r>
              <a:rPr b="1"/>
              <a:t>JetBrains CLion</a:t>
            </a:r>
            <a:r>
              <a:rPr b="0"/>
              <a:t> si sistemul de operare </a:t>
            </a:r>
            <a:r>
              <a:rPr b="1"/>
              <a:t>Ubuntu 21.10</a:t>
            </a:r>
            <a:endParaRPr b="1"/>
          </a:p>
          <a:p>
            <a:pPr>
              <a:defRPr/>
            </a:pPr>
            <a:r>
              <a:rPr b="0"/>
              <a:t>Standardul folosit pentru cmake este </a:t>
            </a:r>
            <a:r>
              <a:rPr b="1"/>
              <a:t>C++ 14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70407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Va multumesc</a:t>
            </a:r>
            <a:endParaRPr/>
          </a:p>
        </p:txBody>
      </p:sp>
      <p:sp>
        <p:nvSpPr>
          <p:cNvPr id="40251252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Dinu Florin - Silviu</a:t>
            </a:r>
            <a:endParaRPr/>
          </a:p>
          <a:p>
            <a:pPr marL="0" indent="0" algn="ctr">
              <a:buFont typeface="Arial"/>
              <a:buNone/>
              <a:defRPr/>
            </a:pPr>
            <a:r>
              <a:rPr/>
              <a:t>Grupa 131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47996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Prezentare Generala</a:t>
            </a:r>
            <a:endParaRPr/>
          </a:p>
        </p:txBody>
      </p:sp>
      <p:sp>
        <p:nvSpPr>
          <p:cNvPr id="3926659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74319347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340767"/>
          <a:ext cx="10972800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68464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Teste folosite</a:t>
            </a:r>
            <a:endParaRPr/>
          </a:p>
        </p:txBody>
      </p:sp>
      <p:sp>
        <p:nvSpPr>
          <p:cNvPr id="17128806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Pentru a avea date comparabile, am generat un fisier denumit </a:t>
            </a:r>
            <a:r>
              <a:rPr b="1"/>
              <a:t>teste_generale.in</a:t>
            </a:r>
            <a:r>
              <a:rPr b="0"/>
              <a:t> pe care l-am pus in folderul </a:t>
            </a:r>
            <a:r>
              <a:rPr b="1"/>
              <a:t>cmake-build-debug</a:t>
            </a:r>
            <a:r>
              <a:rPr b="0"/>
              <a:t> al fiecarui proiect</a:t>
            </a:r>
            <a:endParaRPr b="0"/>
          </a:p>
          <a:p>
            <a:pPr>
              <a:defRPr/>
            </a:pPr>
            <a:r>
              <a:rPr b="0"/>
              <a:t>Pentru scriptul de generare: GeneratorTeste/main.py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endParaRPr b="0"/>
          </a:p>
        </p:txBody>
      </p:sp>
      <p:graphicFrame>
        <p:nvGraphicFramePr>
          <p:cNvPr id="54028375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3486150"/>
          <a:ext cx="1181099" cy="19557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5840361"/>
                <a:gridCol w="5132438"/>
              </a:tblGrid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1" i="0" u="none">
                          <a:latin typeface="Arial"/>
                          <a:ea typeface="Arial"/>
                          <a:cs typeface="Arial"/>
                        </a:rPr>
                        <a:t>Max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>
                      <a:round/>
                    </a:lnT>
                    <a:lnB w="9524" algn="ctr"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1" i="0" u="none">
                          <a:latin typeface="Arial"/>
                          <a:ea typeface="Arial"/>
                          <a:cs typeface="Arial"/>
                        </a:rPr>
                        <a:t>N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>
                      <a:round/>
                    </a:lnT>
                    <a:lnB w="9524" algn="ctr">
                      <a:round/>
                    </a:lnB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/>
                    <a:lnB w="9524" algn="ctr"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/>
                    <a:lnT w="9524" algn="ctr">
                      <a:round/>
                    </a:lnT>
                    <a:lnB w="9524" algn="ctr">
                      <a:round/>
                    </a:lnB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20000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/>
                    <a:lnB w="9524" algn="ctr"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500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/>
                    <a:lnT w="9524" algn="ctr">
                      <a:round/>
                    </a:lnT>
                    <a:lnB w="9524" algn="ctr">
                      <a:round/>
                    </a:lnB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/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/>
                    <a:lnT w="9524" algn="ctr"/>
                    <a:lnB w="9524" algn="ctr"/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200000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/>
                    <a:lnB w="9524" algn="ctr"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5000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/>
                    <a:lnB w="9524" algn="ctr"/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/>
                    <a:lnB w="9524" algn="ctr"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5000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/>
                    <a:lnT w="9524" algn="ctr">
                      <a:round/>
                    </a:lnT>
                    <a:lnB w="9524" algn="ctr">
                      <a:round/>
                    </a:lnB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2000000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w="9524" algn="ctr"/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w="9524" algn="ctr"/>
                    <a:lnT w="9524" algn="ctr"/>
                    <a:lnB w="9524" algn="ctr"/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10000000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w="9524" algn="ctr"/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1000000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w="9524" algn="ctr"/>
                    <a:lnT w="9524" algn="ctr"/>
                    <a:lnB w="9524" algn="ctr"/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20000000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/>
                    <a:lnB w="9524" algn="ctr"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>
                      <a:round/>
                    </a:lnR>
                    <a:lnT w="9524" algn="ctr"/>
                    <a:lnB w="9524" algn="ctr"/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40000000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/>
                    <a:lnT w="9524" algn="ctr"/>
                    <a:lnB w="9524" algn="ctr"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1000000</a:t>
                      </a:r>
                      <a:endParaRPr/>
                    </a:p>
                  </a:txBody>
                  <a:tcPr marL="0" marR="0" marT="0" marB="0" anchor="b">
                    <a:lnL w="9524" algn="ctr">
                      <a:round/>
                    </a:lnL>
                    <a:lnR w="9524" algn="ctr"/>
                    <a:lnT w="9524" algn="ctr"/>
                    <a:lnB w="9524" algn="ctr">
                      <a:round/>
                    </a:lnB>
                  </a:tcPr>
                </a:tc>
              </a:tr>
              <a:tr h="2334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50000000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w="9524" algn="ctr"/>
                    <a:lnT w="9524" algn="ctr"/>
                    <a:lnB w="9524" algn="ctr"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1000000</a:t>
                      </a:r>
                      <a:endParaRPr/>
                    </a:p>
                  </a:txBody>
                  <a:tcPr marL="0" marR="0" marT="0" marB="0" anchor="b">
                    <a:lnL w="9524" algn="ctr"/>
                    <a:lnR w="9524" algn="ctr"/>
                    <a:lnT w="9524" algn="ctr"/>
                    <a:lnB w="9524" algn="ctr"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8503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RadixSort</a:t>
            </a:r>
            <a:endParaRPr/>
          </a:p>
        </p:txBody>
      </p:sp>
      <p:sp>
        <p:nvSpPr>
          <p:cNvPr id="12066384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Cea mai buna complexitate O(n*log n)</a:t>
            </a:r>
            <a:endParaRPr/>
          </a:p>
          <a:p>
            <a:pPr>
              <a:defRPr/>
            </a:pPr>
            <a:r>
              <a:rPr/>
              <a:t>Calculul complexitatii este: O(log</a:t>
            </a:r>
            <a:r>
              <a:rPr baseline="-25000"/>
              <a:t>b</a:t>
            </a:r>
            <a:r>
              <a:rPr/>
              <a:t> (max) * (n + b)), unde </a:t>
            </a:r>
            <a:r>
              <a:rPr b="1"/>
              <a:t>n </a:t>
            </a:r>
            <a:r>
              <a:rPr/>
              <a:t>reprezinta numarul de numere, </a:t>
            </a:r>
            <a:r>
              <a:rPr b="1"/>
              <a:t>b </a:t>
            </a:r>
            <a:r>
              <a:rPr/>
              <a:t>baza si </a:t>
            </a:r>
            <a:r>
              <a:rPr b="1"/>
              <a:t>max </a:t>
            </a:r>
            <a:r>
              <a:rPr/>
              <a:t>numarul maxim</a:t>
            </a:r>
            <a:endParaRPr/>
          </a:p>
          <a:p>
            <a:pPr>
              <a:defRPr/>
            </a:pPr>
            <a:r>
              <a:rPr/>
              <a:t>Pentru a putea folosi numere in orice baza, am facut algoritmul cu impartiri</a:t>
            </a:r>
            <a:endParaRPr/>
          </a:p>
          <a:p>
            <a:pPr>
              <a:defRPr/>
            </a:pPr>
            <a:r>
              <a:rPr/>
              <a:t>Pentru numere in baze puteri ale lui 2 se poate face o implementare alternativa cu sortare pe biti (grupuri de 1, 4, 8...) – deoarece sunt numere naturale, putem ignora MSB daca folosim int (nu si daca folosim unsigned_int)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93055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Radix Sort</a:t>
            </a:r>
            <a:endParaRPr/>
          </a:p>
        </p:txBody>
      </p:sp>
      <p:sp>
        <p:nvSpPr>
          <p:cNvPr id="142668051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49710932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774099" y="1340767"/>
          <a:ext cx="5808299" cy="460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485952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95999" y="1076767"/>
          <a:ext cx="981074" cy="20192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5078099"/>
              </a:tblGrid>
              <a:tr h="43537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RadixSort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0.000017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0.000095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0.000159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0.001068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0.001130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0.002764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0.247757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0.284604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0.292008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</a:lnR>
                    <a:lnT algn="ctr">
                      <a:noFill/>
                      <a:round/>
                    </a:lnT>
                    <a:lnB algn="ctr">
                      <a:noFill/>
                      <a:round/>
                    </a:lnB>
                  </a:tcPr>
                </a:tc>
              </a:tr>
              <a:tr h="45069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0.422082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  <a:round/>
                    </a:lnL>
                    <a:lnR algn="ctr">
                      <a:noFill/>
                      <a:round/>
                    </a:lnR>
                    <a:lnT algn="ctr">
                      <a:noFill/>
                      <a:round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729519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CountingSort</a:t>
            </a:r>
            <a:endParaRPr/>
          </a:p>
        </p:txBody>
      </p:sp>
      <p:sp>
        <p:nvSpPr>
          <p:cNvPr id="11756040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Cea mai buna complexitate: O(n*log n)</a:t>
            </a:r>
            <a:endParaRPr/>
          </a:p>
          <a:p>
            <a:pPr>
              <a:defRPr/>
            </a:pPr>
            <a:r>
              <a:rPr/>
              <a:t>Algoritmul foloseste un vector separat pentru numarare cu lungimea </a:t>
            </a:r>
            <a:r>
              <a:rPr b="1"/>
              <a:t>max – min + 1 </a:t>
            </a:r>
            <a:r>
              <a:rPr b="0"/>
              <a:t>din vectorul initial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831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CountingSort</a:t>
            </a:r>
            <a:endParaRPr/>
          </a:p>
        </p:txBody>
      </p:sp>
      <p:sp>
        <p:nvSpPr>
          <p:cNvPr id="11567915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283419871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076767"/>
          <a:ext cx="1266824" cy="20192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{A5ACA6A7-0D48-981F-2106-AB969E294317}</a:tableStyleId>
              </a:tblPr>
              <a:tblGrid>
                <a:gridCol w="5486400"/>
              </a:tblGrid>
              <a:tr h="4415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 b="0" i="0" u="none">
                          <a:latin typeface="Arial"/>
                          <a:ea typeface="Arial"/>
                          <a:cs typeface="Arial"/>
                        </a:rPr>
                        <a:t>CountingSort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0.000106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0.000167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0.000866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0.001730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0.007571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0.015060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0.209803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0.298961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0.456766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45712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50" b="0" i="0" u="none">
                          <a:latin typeface="Hack"/>
                          <a:ea typeface="Hack"/>
                          <a:cs typeface="Hack"/>
                        </a:rPr>
                        <a:t>0.540427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7606443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51527" y="1414246"/>
          <a:ext cx="5530872" cy="453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63844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CountingSort si RadixSort</a:t>
            </a:r>
            <a:endParaRPr/>
          </a:p>
        </p:txBody>
      </p:sp>
      <p:sp>
        <p:nvSpPr>
          <p:cNvPr id="13258097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Timpul </a:t>
            </a:r>
            <a:r>
              <a:rPr i="1"/>
              <a:t>mediu</a:t>
            </a:r>
            <a:r>
              <a:rPr/>
              <a:t> de rulare pentru RadixSort este </a:t>
            </a:r>
            <a:r>
              <a:rPr b="1"/>
              <a:t>0.1251684</a:t>
            </a:r>
            <a:endParaRPr b="1"/>
          </a:p>
          <a:p>
            <a:pPr>
              <a:defRPr/>
            </a:pPr>
            <a:r>
              <a:rPr b="0"/>
              <a:t>Timpul </a:t>
            </a:r>
            <a:r>
              <a:rPr b="0" i="1"/>
              <a:t>mediu</a:t>
            </a:r>
            <a:r>
              <a:rPr b="0" i="0"/>
              <a:t> de rulare pentru CountingSort este </a:t>
            </a:r>
            <a:r>
              <a:rPr b="1" i="0"/>
              <a:t>0.1531457</a:t>
            </a:r>
            <a:endParaRPr b="0" i="0"/>
          </a:p>
          <a:p>
            <a:pPr>
              <a:defRPr/>
            </a:pPr>
            <a:r>
              <a:rPr b="0" i="0"/>
              <a:t>Observam faptul ca RadixSort este in medie mai rapid decat CountingSort</a:t>
            </a:r>
            <a:endParaRPr b="0" i="0"/>
          </a:p>
          <a:p>
            <a:pPr>
              <a:defRPr/>
            </a:pPr>
            <a:r>
              <a:rPr b="0" i="0"/>
              <a:t>Timpul de rulare pe testul 7 (max = </a:t>
            </a:r>
            <a:r>
              <a:rPr lang="en-US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10000000, n = </a:t>
            </a:r>
            <a:r>
              <a:rPr lang="en-US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1000000) a fost mai slab pentru RadixSort</a:t>
            </a:r>
            <a:endParaRPr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2022-03-14T10:17:50Z</dcterms:modified>
  <cp:category/>
  <cp:contentStatus/>
  <cp:version/>
</cp:coreProperties>
</file>