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jpg"/>
  <Override PartName="/ppt/media/image12.jpg" ContentType="image/jpg"/>
  <Override PartName="/ppt/media/image14.jpg" ContentType="image/jpg"/>
  <Override PartName="/ppt/media/image17.jpg" ContentType="image/jpg"/>
  <Override PartName="/ppt/media/image24.jpg" ContentType="image/jpg"/>
  <Override PartName="/ppt/media/image25.jpg" ContentType="image/jpg"/>
  <Override PartName="/ppt/media/image30.jpg" ContentType="image/jpg"/>
  <Override PartName="/ppt/media/image31.jpg" ContentType="image/jpg"/>
  <Override PartName="/ppt/media/image3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75"/>
  </p:notesMasterIdLst>
  <p:sldIdLst>
    <p:sldId id="266" r:id="rId2"/>
    <p:sldId id="349" r:id="rId3"/>
    <p:sldId id="350" r:id="rId4"/>
    <p:sldId id="310" r:id="rId5"/>
    <p:sldId id="311" r:id="rId6"/>
    <p:sldId id="351" r:id="rId7"/>
    <p:sldId id="352" r:id="rId8"/>
    <p:sldId id="256" r:id="rId9"/>
    <p:sldId id="258" r:id="rId10"/>
    <p:sldId id="25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4" r:id="rId30"/>
    <p:sldId id="295" r:id="rId31"/>
    <p:sldId id="296" r:id="rId32"/>
    <p:sldId id="297" r:id="rId33"/>
    <p:sldId id="298" r:id="rId34"/>
    <p:sldId id="299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2" r:id="rId44"/>
    <p:sldId id="313" r:id="rId45"/>
    <p:sldId id="314" r:id="rId46"/>
    <p:sldId id="317" r:id="rId47"/>
    <p:sldId id="318" r:id="rId48"/>
    <p:sldId id="319" r:id="rId49"/>
    <p:sldId id="320" r:id="rId50"/>
    <p:sldId id="322" r:id="rId51"/>
    <p:sldId id="323" r:id="rId52"/>
    <p:sldId id="324" r:id="rId53"/>
    <p:sldId id="325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6" r:id="rId62"/>
    <p:sldId id="337" r:id="rId63"/>
    <p:sldId id="338" r:id="rId64"/>
    <p:sldId id="340" r:id="rId65"/>
    <p:sldId id="341" r:id="rId66"/>
    <p:sldId id="342" r:id="rId67"/>
    <p:sldId id="343" r:id="rId68"/>
    <p:sldId id="345" r:id="rId69"/>
    <p:sldId id="346" r:id="rId70"/>
    <p:sldId id="347" r:id="rId71"/>
    <p:sldId id="348" r:id="rId72"/>
    <p:sldId id="353" r:id="rId73"/>
    <p:sldId id="354" r:id="rId74"/>
  </p:sldIdLst>
  <p:sldSz cx="10083800" cy="7562850"/>
  <p:notesSz cx="100838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79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>
              <a:solidFill>
                <a:schemeClr val="tx1"/>
              </a:solidFill>
            </a:rPr>
            <a:t>núcleo de código aberto</a:t>
          </a:r>
          <a:r>
            <a:rPr lang="pt-BR" noProof="0" dirty="0">
              <a:solidFill>
                <a:schemeClr val="tx1"/>
              </a:solidFill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0" dirty="0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 err="1"/>
            <a:t>Puppet</a:t>
          </a:r>
          <a:r>
            <a:rPr lang="pt-BR" dirty="0"/>
            <a:t> Enterprise </a:t>
          </a:r>
          <a:endParaRPr lang="pt-BR" noProof="0" dirty="0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dirty="0"/>
            <a:t>mais de 10 anos</a:t>
          </a:r>
          <a:r>
            <a:rPr lang="pt-BR" noProof="0" dirty="0"/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0" dirty="0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496567" y="215702"/>
          <a:ext cx="1509750" cy="1509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818317" y="537452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3942" y="2195702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>
              <a:solidFill>
                <a:schemeClr val="tx1"/>
              </a:solidFill>
            </a:rPr>
            <a:t>núcleo de código aberto</a:t>
          </a:r>
          <a:r>
            <a:rPr lang="pt-BR" sz="2300" kern="1200" noProof="0" dirty="0">
              <a:solidFill>
                <a:schemeClr val="tx1"/>
              </a:solidFill>
            </a:rPr>
            <a:t>. </a:t>
          </a:r>
        </a:p>
      </dsp:txBody>
      <dsp:txXfrm>
        <a:off x="13942" y="2195702"/>
        <a:ext cx="2475000" cy="720000"/>
      </dsp:txXfrm>
    </dsp:sp>
    <dsp:sp modelId="{543C18BC-1989-44B2-9862-C670C61D3452}">
      <dsp:nvSpPr>
        <dsp:cNvPr id="0" name=""/>
        <dsp:cNvSpPr/>
      </dsp:nvSpPr>
      <dsp:spPr>
        <a:xfrm>
          <a:off x="3404692" y="215702"/>
          <a:ext cx="1509750" cy="1509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726442" y="537452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922067" y="2195702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 err="1"/>
            <a:t>Puppet</a:t>
          </a:r>
          <a:r>
            <a:rPr lang="pt-BR" sz="2300" kern="1200" dirty="0"/>
            <a:t> Enterprise </a:t>
          </a:r>
          <a:endParaRPr lang="pt-BR" sz="2300" kern="1200" noProof="0" dirty="0"/>
        </a:p>
      </dsp:txBody>
      <dsp:txXfrm>
        <a:off x="2922067" y="2195702"/>
        <a:ext cx="2475000" cy="720000"/>
      </dsp:txXfrm>
    </dsp:sp>
    <dsp:sp modelId="{5BDDFF18-9AEC-4E5E-B9AA-33D86F01A63E}">
      <dsp:nvSpPr>
        <dsp:cNvPr id="0" name=""/>
        <dsp:cNvSpPr/>
      </dsp:nvSpPr>
      <dsp:spPr>
        <a:xfrm>
          <a:off x="6312817" y="215702"/>
          <a:ext cx="1509750" cy="1509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6634567" y="537452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830192" y="2195702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 dirty="0"/>
            <a:t>mais de 10 anos</a:t>
          </a:r>
          <a:r>
            <a:rPr lang="pt-BR" sz="2300" kern="1200" noProof="0" dirty="0"/>
            <a:t>.</a:t>
          </a:r>
        </a:p>
      </dsp:txBody>
      <dsp:txXfrm>
        <a:off x="5830192" y="2195702"/>
        <a:ext cx="24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Lista de Rótulos de Folha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ACAD-098C-449D-9009-CBE16F4C39C5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08063" y="3640138"/>
            <a:ext cx="806767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B7988-7008-497D-97E5-08DA35ECF7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6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18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1ADD-0F0F-7447-C95D-CF36E754F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628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EB532-2AD1-F9D5-3A7F-11089DBA7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628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EC2B5-9DF1-6768-9F2D-37B9BC58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DE597-FC24-3FC9-3907-7F2D6A2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5B244C-AFA3-CA79-7279-B0A92A3E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F4A88-0DFE-10DC-A8EB-1F94C2C6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BD01A8-5A63-67F5-BB98-0C8C59226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F2D49-E321-CEA5-3FBB-B5464823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6C433-BF2F-CA0F-E5BD-9351ACE5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EEAF7-3E48-0136-C032-3A1A480F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97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27258A-CDC1-700D-35B5-0155463F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775" y="403225"/>
            <a:ext cx="2173288" cy="64087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6D76C8-8FFB-86E3-A92A-E8A92F25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70637" cy="64087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03C7B-1C6D-4D53-B81A-4519FD79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73C30-5462-C51D-E7AD-DAC31C5C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A4D82-1329-64C3-11D1-3FC76575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2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1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6943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04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58779" y="1376902"/>
            <a:ext cx="1366240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7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99EE5-CE11-8077-22BD-5C11F0C9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EDB03-FA4D-491B-8D9D-18DF3EAE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438A7-85CC-65FB-8A46-4331429F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17D60-5E8C-30D2-FF65-0D1B6865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A1367-FFDA-4721-29D2-C4408700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5C168-A3B4-683E-ECCF-DBF31A40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791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D34DF-AF52-657A-3330-0F68DBF2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791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E4642-1BB0-5844-4EE6-487C6C15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FE12C-8D45-7DDB-B5FF-9A88EECE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053E8-038F-6E31-774F-F0F427D4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7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F6892-2139-ABBB-3E58-859AA5F4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68460-F40C-D586-F179-B5FE29C2C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1962" cy="47990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10D9F0-2C67-1F1C-082E-CB5ADFDF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100" y="2012950"/>
            <a:ext cx="4271963" cy="47990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6057C1-CF71-40C2-C5DE-DF23DBCF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FC9776-3BE6-2E1A-2401-AB5AE11F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E9A643-4DC5-2F43-3E8C-D019C256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14072-0BE3-2C2E-5243-095DB7E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3225"/>
            <a:ext cx="86963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8C4C68-A6B9-552D-432C-8C8CAC27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854200"/>
            <a:ext cx="42656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52A4BC-9530-5AD4-118F-6220D831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25" y="2762250"/>
            <a:ext cx="4265613" cy="4064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F9C09-88E8-71D1-2FAD-DE99C679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5400" y="1854200"/>
            <a:ext cx="42862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5F9FB9-3C67-BA80-B701-258530EFB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5400" y="2762250"/>
            <a:ext cx="4286250" cy="4064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8E2A76-E5A1-1567-C717-BC35BD72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0543C6-37B3-782E-5EDB-F579A9A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BEF708-25EB-3602-C310-52AC8B84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6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E130F-6B4C-A076-FA39-89CAA5AA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B14E13-A521-4ED5-9BD7-D959F2CE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00736B-586F-BC08-6E86-CB9DE569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3BBD47-F88C-D416-EFEC-0F2F7825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27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4E5814-4B46-51E5-3942-381564DD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A3A254-91C8-6E75-C6C3-4644BA03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62B5AF-96C6-F4D5-D6CC-D6B7A8C2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4B089-88A9-C721-A41D-1B87A9B7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BCB9D-4363-C39D-4432-9FA89CBE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5400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1F9934-2062-87B8-CBBE-E27D483F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5AA4D-3B3A-0A33-F1CB-FE85FC0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795E2D-7AC8-66A4-72A5-383F4A4D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B56532-18E6-4FF7-A19A-0FEB49F8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197DA-CB2D-7932-46D1-3642878B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D84D0C-B199-6094-9BE0-EE7389A45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5400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90F2E7-2340-D173-58A9-D2E3E7FA5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09693-3F61-010F-6566-F3302047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41DBD7-8C37-4E6C-E283-264492C5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77F8BF-158C-E286-A550-334E650C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6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adrão do plano de fundo">
            <a:extLst>
              <a:ext uri="{FF2B5EF4-FFF2-40B4-BE49-F238E27FC236}">
                <a16:creationId xmlns:a16="http://schemas.microsoft.com/office/drawing/2014/main" id="{C078E68C-C0AF-948F-80F8-EC6C467240C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0"/>
            <a:ext cx="10132958" cy="7562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208621-7DCA-AA9D-445B-BABF7C56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63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96F34E-7067-19BA-525C-5C4E847C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632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579CC-DDC3-5012-BAF5-3F2C3EEF3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10400"/>
            <a:ext cx="226853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D18D-CE09-4FBC-B000-FDD1BB208AB9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C0564-6362-4C44-10D5-08C80FE0C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0100" y="7010400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BB1D51-E6C3-7816-E600-364C512CF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525" y="7010400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8A50-CB27-421D-8BCE-F40B77E6D4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41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ache.org/licenses/LICENSE-2.0" TargetMode="External"/><Relationship Id="rId4" Type="http://schemas.openxmlformats.org/officeDocument/2006/relationships/hyperlink" Target="https://github.com/ansible/aw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Ursula_K._Le_Guin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mazon.com.br/Rocannons-World-Ursula-K-Guin/dp/143321083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ichaeldehaan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openshift.com/blog/introducing-the-operator-framework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dk.operatorframework.io/" TargetMode="External"/><Relationship Id="rId5" Type="http://schemas.openxmlformats.org/officeDocument/2006/relationships/hyperlink" Target="https://operatorframework.io/" TargetMode="Externa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playbooks_variable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9mvTD04FjELqvdyFVQ92AKK7fMeUKFX/view?usp=sharing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271" y="1473944"/>
            <a:ext cx="3833272" cy="2307481"/>
          </a:xfrm>
        </p:spPr>
        <p:txBody>
          <a:bodyPr rtlCol="0">
            <a:normAutofit fontScale="9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Puppet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Ansible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6270" y="4630526"/>
            <a:ext cx="3994069" cy="1024439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Augusto Lopes Alves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945365"/>
            <a:ext cx="5041900" cy="56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243" y="2078904"/>
            <a:ext cx="2915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Conhecimentos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básicos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em: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solidFill>
                <a:schemeClr val="bg1"/>
              </a:solidFill>
              <a:latin typeface="Arial MT"/>
              <a:cs typeface="Arial MT"/>
            </a:endParaRPr>
          </a:p>
          <a:p>
            <a:pPr marL="241300" indent="-215900">
              <a:lnSpc>
                <a:spcPct val="100000"/>
              </a:lnSpc>
              <a:buFont typeface="Segoe UI Symbol"/>
              <a:buChar char="•"/>
              <a:tabLst>
                <a:tab pos="241935" algn="l"/>
              </a:tabLst>
            </a:pP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Redes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024" y="295910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24" y="323342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24" y="350774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578" y="2901864"/>
            <a:ext cx="3166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916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Endereçamento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IP 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40" dirty="0">
                <a:solidFill>
                  <a:schemeClr val="bg1"/>
                </a:solidFill>
                <a:latin typeface="Arial MT"/>
                <a:cs typeface="Arial MT"/>
              </a:rPr>
              <a:t>Tabela</a:t>
            </a:r>
            <a:r>
              <a:rPr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roteamento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Configuração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DNS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(Cliente)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23" y="3999144"/>
            <a:ext cx="319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Segoe UI Symbol"/>
              <a:buChar char="•"/>
              <a:tabLst>
                <a:tab pos="227965" algn="l"/>
              </a:tabLst>
            </a:pP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Sistemas</a:t>
            </a:r>
            <a:r>
              <a:rPr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Operacionais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Linux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24" y="433070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024" y="487934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024" y="515366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578" y="4273464"/>
            <a:ext cx="38061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Gerenciamento</a:t>
            </a:r>
            <a:r>
              <a:rPr spc="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pacotes</a:t>
            </a:r>
            <a:r>
              <a:rPr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utilizando </a:t>
            </a:r>
            <a:r>
              <a:rPr spc="-48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apt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e/ou yum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28320">
              <a:lnSpc>
                <a:spcPct val="100000"/>
              </a:lnSpc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Edição de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arquivos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de texto 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Configurações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básicas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de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redes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0026" y="542798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026" y="570230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026" y="597662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4580" y="5370744"/>
            <a:ext cx="1230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IP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DNS</a:t>
            </a:r>
            <a:r>
              <a:rPr spc="-8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cliente </a:t>
            </a:r>
            <a:r>
              <a:rPr spc="-48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Rotas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5660" y="323342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5660" y="405638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5660" y="433070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5660" y="460502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5660" y="487934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65660" y="515366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5660" y="542798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5660" y="5702303"/>
            <a:ext cx="67945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solidFill>
                  <a:schemeClr val="bg1"/>
                </a:solidFill>
                <a:latin typeface="Segoe UI Symbol"/>
                <a:cs typeface="Segoe UI Symbol"/>
              </a:rPr>
              <a:t>•</a:t>
            </a:r>
            <a:endParaRPr sz="8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4614" y="2627544"/>
            <a:ext cx="428371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marR="30480" indent="-214629">
              <a:lnSpc>
                <a:spcPct val="100000"/>
              </a:lnSpc>
              <a:spcBef>
                <a:spcPts val="100"/>
              </a:spcBef>
              <a:buFont typeface="Segoe UI Symbol"/>
              <a:buChar char="•"/>
              <a:tabLst>
                <a:tab pos="252729" algn="l"/>
                <a:tab pos="1577340" algn="l"/>
                <a:tab pos="3307715" algn="l"/>
              </a:tabLst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Sistem</a:t>
            </a: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s	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Oper</a:t>
            </a: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ci</a:t>
            </a: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o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na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i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s	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M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icro</a:t>
            </a: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$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oft 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Window$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 marL="468630">
              <a:lnSpc>
                <a:spcPct val="100000"/>
              </a:lnSpc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Next,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next,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finish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solidFill>
                <a:schemeClr val="bg1"/>
              </a:solidFill>
              <a:latin typeface="Arial MT"/>
              <a:cs typeface="Arial MT"/>
            </a:endParaRPr>
          </a:p>
          <a:p>
            <a:pPr marL="252729" marR="513080" indent="-252729">
              <a:lnSpc>
                <a:spcPct val="100000"/>
              </a:lnSpc>
              <a:buFont typeface="Segoe UI Symbol"/>
              <a:buChar char="•"/>
              <a:tabLst>
                <a:tab pos="252729" algn="l"/>
              </a:tabLst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Configuração de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máquinas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virtuais </a:t>
            </a:r>
            <a:r>
              <a:rPr spc="-4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Virtual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Box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 marL="468630" marR="1663700">
              <a:lnSpc>
                <a:spcPct val="100000"/>
              </a:lnSpc>
            </a:pP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VMWare</a:t>
            </a:r>
            <a:r>
              <a:rPr spc="-7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Workstation </a:t>
            </a:r>
            <a:r>
              <a:rPr spc="-48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KVM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 marL="468630" marR="2667635">
              <a:lnSpc>
                <a:spcPct val="100000"/>
              </a:lnSpc>
            </a:pP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Proxmox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 Xen</a:t>
            </a:r>
            <a:r>
              <a:rPr spc="-8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Server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  <a:p>
            <a:pPr marL="468630" marR="1595755">
              <a:lnSpc>
                <a:spcPct val="100000"/>
              </a:lnSpc>
            </a:pP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VMWare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ESXI 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5" dirty="0">
                <a:solidFill>
                  <a:schemeClr val="bg1"/>
                </a:solidFill>
                <a:latin typeface="Arial MT"/>
                <a:cs typeface="Arial MT"/>
              </a:rPr>
              <a:t>I</a:t>
            </a: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n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pc="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pc="-15" dirty="0">
                <a:solidFill>
                  <a:schemeClr val="bg1"/>
                </a:solidFill>
                <a:latin typeface="Arial MT"/>
                <a:cs typeface="Arial MT"/>
              </a:rPr>
              <a:t>â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nc</a:t>
            </a:r>
            <a:r>
              <a:rPr spc="-10" dirty="0">
                <a:solidFill>
                  <a:schemeClr val="bg1"/>
                </a:solidFill>
                <a:latin typeface="Arial MT"/>
                <a:cs typeface="Arial MT"/>
              </a:rPr>
              <a:t>i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s</a:t>
            </a:r>
            <a:r>
              <a:rPr spc="-10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75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WS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,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GCP</a:t>
            </a:r>
            <a:endParaRPr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821303" y="1255944"/>
            <a:ext cx="198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Requisitos</a:t>
            </a:r>
            <a:r>
              <a:rPr sz="1800" spc="-45" dirty="0"/>
              <a:t> </a:t>
            </a:r>
            <a:r>
              <a:rPr sz="1800" spc="-5" dirty="0"/>
              <a:t>técnicos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59" y="238324"/>
            <a:ext cx="9562465" cy="5212080"/>
          </a:xfrm>
          <a:custGeom>
            <a:avLst/>
            <a:gdLst/>
            <a:ahLst/>
            <a:cxnLst/>
            <a:rect l="l" t="t" r="r" b="b"/>
            <a:pathLst>
              <a:path w="9562465" h="5212080">
                <a:moveTo>
                  <a:pt x="4781156" y="5212080"/>
                </a:moveTo>
                <a:lnTo>
                  <a:pt x="0" y="5212080"/>
                </a:lnTo>
                <a:lnTo>
                  <a:pt x="0" y="0"/>
                </a:lnTo>
                <a:lnTo>
                  <a:pt x="9562325" y="0"/>
                </a:lnTo>
                <a:lnTo>
                  <a:pt x="9562325" y="5212080"/>
                </a:lnTo>
                <a:lnTo>
                  <a:pt x="4781156" y="5212080"/>
                </a:lnTo>
                <a:close/>
              </a:path>
            </a:pathLst>
          </a:custGeom>
          <a:ln w="1907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957" y="47887"/>
            <a:ext cx="1124635" cy="572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8982" y="1464026"/>
            <a:ext cx="8759825" cy="8972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270" algn="ctr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latin typeface="Arial MT"/>
                <a:cs typeface="Arial MT"/>
              </a:rPr>
              <a:t>“… </a:t>
            </a:r>
            <a:r>
              <a:rPr sz="2000" spc="-5" dirty="0">
                <a:latin typeface="Arial MT"/>
                <a:cs typeface="Arial MT"/>
              </a:rPr>
              <a:t>Interface </a:t>
            </a:r>
            <a:r>
              <a:rPr sz="2000" spc="-10" dirty="0">
                <a:latin typeface="Arial MT"/>
                <a:cs typeface="Arial MT"/>
              </a:rPr>
              <a:t>Web </a:t>
            </a:r>
            <a:r>
              <a:rPr sz="2000" spc="-5" dirty="0">
                <a:latin typeface="Arial MT"/>
                <a:cs typeface="Arial MT"/>
              </a:rPr>
              <a:t>REST API </a:t>
            </a:r>
            <a:r>
              <a:rPr sz="2000" dirty="0">
                <a:latin typeface="Arial MT"/>
                <a:cs typeface="Arial MT"/>
              </a:rPr>
              <a:t>(Open Source) baseada no </a:t>
            </a:r>
            <a:r>
              <a:rPr sz="2000" b="1" spc="-5" dirty="0">
                <a:solidFill>
                  <a:srgbClr val="295F99"/>
                </a:solidFill>
                <a:latin typeface="Arial"/>
                <a:cs typeface="Arial"/>
              </a:rPr>
              <a:t>Ansible </a:t>
            </a:r>
            <a:r>
              <a:rPr sz="2000" b="1" spc="-25" dirty="0">
                <a:solidFill>
                  <a:srgbClr val="295F99"/>
                </a:solidFill>
                <a:latin typeface="Arial"/>
                <a:cs typeface="Arial"/>
              </a:rPr>
              <a:t>Tower</a:t>
            </a:r>
            <a:r>
              <a:rPr sz="2000" spc="-25" dirty="0">
                <a:latin typeface="Arial MT"/>
                <a:cs typeface="Arial MT"/>
              </a:rPr>
              <a:t>, 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atuando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como</a:t>
            </a:r>
            <a:r>
              <a:rPr sz="2000" spc="-5" dirty="0">
                <a:latin typeface="Arial MT"/>
                <a:cs typeface="Arial MT"/>
              </a:rPr>
              <a:t> um </a:t>
            </a:r>
            <a:r>
              <a:rPr sz="2000" i="1" dirty="0">
                <a:latin typeface="Arial"/>
                <a:cs typeface="Arial"/>
              </a:rPr>
              <a:t>Frontend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Engine</a:t>
            </a:r>
            <a:r>
              <a:rPr sz="2000" i="1" spc="-8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Ansible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permitindo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execução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suas tasks,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playbooks,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roles e</a:t>
            </a:r>
            <a:r>
              <a:rPr sz="2000" spc="-5" dirty="0">
                <a:latin typeface="Arial MT"/>
                <a:cs typeface="Arial MT"/>
              </a:rPr>
              <a:t> todos</a:t>
            </a:r>
            <a:r>
              <a:rPr sz="2000" dirty="0">
                <a:latin typeface="Arial MT"/>
                <a:cs typeface="Arial MT"/>
              </a:rPr>
              <a:t> os demais </a:t>
            </a:r>
            <a:r>
              <a:rPr sz="2000" spc="-5" dirty="0">
                <a:latin typeface="Arial MT"/>
                <a:cs typeface="Arial MT"/>
              </a:rPr>
              <a:t>componentes...”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04" y="364587"/>
            <a:ext cx="1606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Arial MT"/>
                <a:cs typeface="Arial MT"/>
              </a:rPr>
              <a:t>C</a:t>
            </a:r>
            <a:r>
              <a:rPr sz="2800" spc="1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ncei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84816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29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4639" y="3210492"/>
            <a:ext cx="4268876" cy="1818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59" y="238324"/>
            <a:ext cx="9562465" cy="5212080"/>
          </a:xfrm>
          <a:custGeom>
            <a:avLst/>
            <a:gdLst/>
            <a:ahLst/>
            <a:cxnLst/>
            <a:rect l="l" t="t" r="r" b="b"/>
            <a:pathLst>
              <a:path w="9562465" h="5212080">
                <a:moveTo>
                  <a:pt x="4781156" y="5212080"/>
                </a:moveTo>
                <a:lnTo>
                  <a:pt x="0" y="5212080"/>
                </a:lnTo>
                <a:lnTo>
                  <a:pt x="0" y="0"/>
                </a:lnTo>
                <a:lnTo>
                  <a:pt x="9562325" y="0"/>
                </a:lnTo>
                <a:lnTo>
                  <a:pt x="9562325" y="5212080"/>
                </a:lnTo>
                <a:lnTo>
                  <a:pt x="4781156" y="5212080"/>
                </a:lnTo>
                <a:close/>
              </a:path>
            </a:pathLst>
          </a:custGeom>
          <a:ln w="1907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957" y="47887"/>
            <a:ext cx="1124635" cy="572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504" y="364587"/>
            <a:ext cx="1428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0000"/>
                </a:solidFill>
              </a:rPr>
              <a:t>F</a:t>
            </a:r>
            <a:r>
              <a:rPr sz="2800" spc="-5" dirty="0">
                <a:solidFill>
                  <a:srgbClr val="000000"/>
                </a:solidFill>
              </a:rPr>
              <a:t>ea</a:t>
            </a:r>
            <a:r>
              <a:rPr sz="2800" dirty="0">
                <a:solidFill>
                  <a:srgbClr val="000000"/>
                </a:solidFill>
              </a:rPr>
              <a:t>t</a:t>
            </a:r>
            <a:r>
              <a:rPr sz="2800" spc="-5" dirty="0">
                <a:solidFill>
                  <a:srgbClr val="000000"/>
                </a:solidFill>
              </a:rPr>
              <a:t>u</a:t>
            </a:r>
            <a:r>
              <a:rPr sz="2800" spc="5" dirty="0">
                <a:solidFill>
                  <a:srgbClr val="000000"/>
                </a:solidFill>
              </a:rPr>
              <a:t>r</a:t>
            </a:r>
            <a:r>
              <a:rPr sz="2800" spc="-5" dirty="0">
                <a:solidFill>
                  <a:srgbClr val="000000"/>
                </a:solidFill>
              </a:rPr>
              <a:t>es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457200" y="84816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29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904" y="1136417"/>
            <a:ext cx="5748020" cy="401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216535">
              <a:lnSpc>
                <a:spcPct val="100000"/>
              </a:lnSpc>
              <a:spcBef>
                <a:spcPts val="100"/>
              </a:spcBef>
              <a:buSzPct val="45000"/>
              <a:buFont typeface="Segoe UI Symbol"/>
              <a:buChar char="●"/>
              <a:tabLst>
                <a:tab pos="330835" algn="l"/>
              </a:tabLst>
            </a:pPr>
            <a:r>
              <a:rPr sz="2000" spc="-5" dirty="0">
                <a:latin typeface="Arial MT"/>
                <a:cs typeface="Arial MT"/>
              </a:rPr>
              <a:t>Interface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gráfica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 Symbol"/>
              <a:buChar char="●"/>
            </a:pPr>
            <a:endParaRPr sz="1750">
              <a:latin typeface="Arial MT"/>
              <a:cs typeface="Arial MT"/>
            </a:endParaRPr>
          </a:p>
          <a:p>
            <a:pPr marL="330200" indent="-216535">
              <a:lnSpc>
                <a:spcPts val="2315"/>
              </a:lnSpc>
              <a:buSzPct val="45000"/>
              <a:buFont typeface="Segoe UI Symbol"/>
              <a:buChar char="●"/>
              <a:tabLst>
                <a:tab pos="330835" algn="l"/>
              </a:tabLst>
            </a:pPr>
            <a:r>
              <a:rPr sz="2000" dirty="0">
                <a:latin typeface="Arial MT"/>
                <a:cs typeface="Arial MT"/>
              </a:rPr>
              <a:t>Regras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baseadas</a:t>
            </a:r>
            <a:r>
              <a:rPr sz="2000" spc="-5" dirty="0">
                <a:latin typeface="Arial MT"/>
                <a:cs typeface="Arial MT"/>
              </a:rPr>
              <a:t> em </a:t>
            </a:r>
            <a:r>
              <a:rPr sz="2000" dirty="0">
                <a:latin typeface="Arial MT"/>
                <a:cs typeface="Arial MT"/>
              </a:rPr>
              <a:t>“Access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Control”</a:t>
            </a:r>
            <a:endParaRPr sz="2000">
              <a:latin typeface="Arial MT"/>
              <a:cs typeface="Arial MT"/>
            </a:endParaRPr>
          </a:p>
          <a:p>
            <a:pPr marL="546100" lvl="1" indent="-216535">
              <a:lnSpc>
                <a:spcPts val="2315"/>
              </a:lnSpc>
              <a:buSzPct val="45000"/>
              <a:buFont typeface="Segoe UI Symbol"/>
              <a:buChar char="●"/>
              <a:tabLst>
                <a:tab pos="546735" algn="l"/>
              </a:tabLst>
            </a:pPr>
            <a:r>
              <a:rPr sz="2000" dirty="0">
                <a:latin typeface="Arial MT"/>
                <a:cs typeface="Arial MT"/>
              </a:rPr>
              <a:t>Usuários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Grupos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(teams)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egoe UI Symbol"/>
              <a:buChar char="●"/>
            </a:pPr>
            <a:endParaRPr sz="1750">
              <a:latin typeface="Arial MT"/>
              <a:cs typeface="Arial MT"/>
            </a:endParaRPr>
          </a:p>
          <a:p>
            <a:pPr marL="330200" indent="-216535">
              <a:lnSpc>
                <a:spcPct val="100000"/>
              </a:lnSpc>
              <a:buSzPct val="45000"/>
              <a:buFont typeface="Segoe UI Symbol"/>
              <a:buChar char="●"/>
              <a:tabLst>
                <a:tab pos="330835" algn="l"/>
              </a:tabLst>
            </a:pPr>
            <a:r>
              <a:rPr sz="2000" spc="-5" dirty="0">
                <a:latin typeface="Arial MT"/>
                <a:cs typeface="Arial MT"/>
              </a:rPr>
              <a:t>Agendamento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tarefas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 Symbol"/>
              <a:buChar char="●"/>
            </a:pPr>
            <a:endParaRPr sz="1750">
              <a:latin typeface="Arial MT"/>
              <a:cs typeface="Arial MT"/>
            </a:endParaRPr>
          </a:p>
          <a:p>
            <a:pPr marL="330200" indent="-216535">
              <a:lnSpc>
                <a:spcPct val="100000"/>
              </a:lnSpc>
              <a:buSzPct val="45000"/>
              <a:buFont typeface="Segoe UI Symbol"/>
              <a:buChar char="●"/>
              <a:tabLst>
                <a:tab pos="330835" algn="l"/>
              </a:tabLst>
            </a:pPr>
            <a:r>
              <a:rPr sz="2000" dirty="0">
                <a:latin typeface="Arial MT"/>
                <a:cs typeface="Arial MT"/>
              </a:rPr>
              <a:t>Inventários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dinâmicos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 Symbol"/>
              <a:buChar char="●"/>
            </a:pPr>
            <a:endParaRPr sz="1750">
              <a:latin typeface="Arial MT"/>
              <a:cs typeface="Arial MT"/>
            </a:endParaRPr>
          </a:p>
          <a:p>
            <a:pPr marL="330200" indent="-216535">
              <a:lnSpc>
                <a:spcPct val="100000"/>
              </a:lnSpc>
              <a:buSzPct val="45000"/>
              <a:buFont typeface="Segoe UI Symbol"/>
              <a:buChar char="●"/>
              <a:tabLst>
                <a:tab pos="330835" algn="l"/>
              </a:tabLst>
            </a:pPr>
            <a:r>
              <a:rPr sz="2000" spc="-5" dirty="0">
                <a:latin typeface="Arial MT"/>
                <a:cs typeface="Arial MT"/>
              </a:rPr>
              <a:t>Multi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Playbook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egoe UI Symbol"/>
              <a:buChar char="●"/>
            </a:pPr>
            <a:endParaRPr sz="1800">
              <a:latin typeface="Arial MT"/>
              <a:cs typeface="Arial MT"/>
            </a:endParaRPr>
          </a:p>
          <a:p>
            <a:pPr marL="330200" indent="-216535">
              <a:lnSpc>
                <a:spcPct val="100000"/>
              </a:lnSpc>
              <a:buSzPct val="45000"/>
              <a:buFont typeface="Segoe UI Symbol"/>
              <a:buChar char="●"/>
              <a:tabLst>
                <a:tab pos="330835" algn="l"/>
              </a:tabLst>
            </a:pPr>
            <a:r>
              <a:rPr sz="2000" dirty="0">
                <a:latin typeface="Arial MT"/>
                <a:cs typeface="Arial MT"/>
              </a:rPr>
              <a:t>Acompanhamento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jobs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 Symbol"/>
              <a:buChar char="●"/>
            </a:pPr>
            <a:endParaRPr sz="1750">
              <a:latin typeface="Arial MT"/>
              <a:cs typeface="Arial MT"/>
            </a:endParaRPr>
          </a:p>
          <a:p>
            <a:pPr marL="330200" indent="-216535">
              <a:lnSpc>
                <a:spcPct val="100000"/>
              </a:lnSpc>
              <a:buSzPct val="45000"/>
              <a:buFont typeface="Segoe UI Symbol"/>
              <a:buChar char="●"/>
              <a:tabLst>
                <a:tab pos="330835" algn="l"/>
              </a:tabLst>
            </a:pPr>
            <a:r>
              <a:rPr sz="2000" spc="-5" dirty="0">
                <a:latin typeface="Arial MT"/>
                <a:cs typeface="Arial MT"/>
              </a:rPr>
              <a:t>Notificações</a:t>
            </a:r>
            <a:r>
              <a:rPr sz="2000" dirty="0">
                <a:latin typeface="Arial MT"/>
                <a:cs typeface="Arial MT"/>
              </a:rPr>
              <a:t> através de </a:t>
            </a:r>
            <a:r>
              <a:rPr sz="2000" spc="-55" dirty="0">
                <a:latin typeface="Arial MT"/>
                <a:cs typeface="Arial MT"/>
              </a:rPr>
              <a:t>SMTP,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Slack,</a:t>
            </a:r>
            <a:r>
              <a:rPr sz="2000" spc="-5" dirty="0">
                <a:latin typeface="Arial MT"/>
                <a:cs typeface="Arial MT"/>
              </a:rPr>
              <a:t> Webhook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59" y="238324"/>
            <a:ext cx="9562465" cy="5212080"/>
          </a:xfrm>
          <a:custGeom>
            <a:avLst/>
            <a:gdLst/>
            <a:ahLst/>
            <a:cxnLst/>
            <a:rect l="l" t="t" r="r" b="b"/>
            <a:pathLst>
              <a:path w="9562465" h="5212080">
                <a:moveTo>
                  <a:pt x="4781156" y="5212080"/>
                </a:moveTo>
                <a:lnTo>
                  <a:pt x="0" y="5212080"/>
                </a:lnTo>
                <a:lnTo>
                  <a:pt x="0" y="0"/>
                </a:lnTo>
                <a:lnTo>
                  <a:pt x="9562325" y="0"/>
                </a:lnTo>
                <a:lnTo>
                  <a:pt x="9562325" y="5212080"/>
                </a:lnTo>
                <a:lnTo>
                  <a:pt x="4781156" y="5212080"/>
                </a:lnTo>
                <a:close/>
              </a:path>
            </a:pathLst>
          </a:custGeom>
          <a:ln w="1907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957" y="47887"/>
            <a:ext cx="1124635" cy="572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504" y="364587"/>
            <a:ext cx="1428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0000"/>
                </a:solidFill>
              </a:rPr>
              <a:t>F</a:t>
            </a:r>
            <a:r>
              <a:rPr sz="2800" spc="-5" dirty="0">
                <a:solidFill>
                  <a:srgbClr val="000000"/>
                </a:solidFill>
              </a:rPr>
              <a:t>ea</a:t>
            </a:r>
            <a:r>
              <a:rPr sz="2800" dirty="0">
                <a:solidFill>
                  <a:srgbClr val="000000"/>
                </a:solidFill>
              </a:rPr>
              <a:t>t</a:t>
            </a:r>
            <a:r>
              <a:rPr sz="2800" spc="-5" dirty="0">
                <a:solidFill>
                  <a:srgbClr val="000000"/>
                </a:solidFill>
              </a:rPr>
              <a:t>u</a:t>
            </a:r>
            <a:r>
              <a:rPr sz="2800" spc="5" dirty="0">
                <a:solidFill>
                  <a:srgbClr val="000000"/>
                </a:solidFill>
              </a:rPr>
              <a:t>r</a:t>
            </a:r>
            <a:r>
              <a:rPr sz="2800" spc="-5" dirty="0">
                <a:solidFill>
                  <a:srgbClr val="000000"/>
                </a:solidFill>
              </a:rPr>
              <a:t>es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457200" y="84816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29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504" y="1136417"/>
            <a:ext cx="76142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0"/>
              </a:spcBef>
              <a:buSzPct val="45000"/>
              <a:buFont typeface="Segoe UI Symbol"/>
              <a:buChar char="●"/>
              <a:tabLst>
                <a:tab pos="229235" algn="l"/>
              </a:tabLst>
            </a:pPr>
            <a:r>
              <a:rPr sz="2000" spc="-5" dirty="0">
                <a:latin typeface="Arial MT"/>
                <a:cs typeface="Arial MT"/>
              </a:rPr>
              <a:t>Integração</a:t>
            </a:r>
            <a:r>
              <a:rPr sz="2000" dirty="0">
                <a:latin typeface="Arial MT"/>
                <a:cs typeface="Arial MT"/>
              </a:rPr>
              <a:t> com </a:t>
            </a:r>
            <a:r>
              <a:rPr sz="2000" spc="-5" dirty="0">
                <a:latin typeface="Arial MT"/>
                <a:cs typeface="Arial MT"/>
              </a:rPr>
              <a:t>diferente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mecanismos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autenticação (console):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93" y="178047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93" y="206342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93" y="1419741"/>
            <a:ext cx="991235" cy="8972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28600" marR="5080" indent="-216535">
              <a:lnSpc>
                <a:spcPct val="92900"/>
              </a:lnSpc>
              <a:spcBef>
                <a:spcPts val="270"/>
              </a:spcBef>
              <a:buSzPct val="45000"/>
              <a:buFont typeface="Segoe UI Symbol"/>
              <a:buChar char="●"/>
              <a:tabLst>
                <a:tab pos="229235" algn="l"/>
              </a:tabLst>
            </a:pPr>
            <a:r>
              <a:rPr sz="2000" dirty="0">
                <a:latin typeface="Arial MT"/>
                <a:cs typeface="Arial MT"/>
              </a:rPr>
              <a:t>Ldap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Azure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</a:t>
            </a: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spc="-5" dirty="0">
                <a:latin typeface="Arial MT"/>
                <a:cs typeface="Arial MT"/>
              </a:rPr>
              <a:t>h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504" y="263115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493" y="2552657"/>
            <a:ext cx="5443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Diferente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mecanismos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autenticação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(targets)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93" y="319779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493" y="34807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493" y="376407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493" y="4047397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0493" y="2835626"/>
            <a:ext cx="3721735" cy="14649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8600" marR="5080" indent="-216535">
              <a:lnSpc>
                <a:spcPts val="2230"/>
              </a:lnSpc>
              <a:spcBef>
                <a:spcPts val="315"/>
              </a:spcBef>
              <a:buSzPct val="45000"/>
              <a:buFont typeface="Segoe UI Symbol"/>
              <a:buChar char="●"/>
              <a:tabLst>
                <a:tab pos="229235" algn="l"/>
              </a:tabLst>
            </a:pPr>
            <a:r>
              <a:rPr sz="2000" dirty="0">
                <a:latin typeface="Arial MT"/>
                <a:cs typeface="Arial MT"/>
              </a:rPr>
              <a:t>Usuários/Senha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(SSH/WinRM)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Private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 </a:t>
            </a:r>
            <a:r>
              <a:rPr sz="2000" spc="-5" dirty="0">
                <a:latin typeface="Arial MT"/>
                <a:cs typeface="Arial MT"/>
              </a:rPr>
              <a:t>(SSH)</a:t>
            </a:r>
            <a:endParaRPr sz="2000">
              <a:latin typeface="Arial MT"/>
              <a:cs typeface="Arial MT"/>
            </a:endParaRPr>
          </a:p>
          <a:p>
            <a:pPr marL="228600">
              <a:lnSpc>
                <a:spcPts val="2100"/>
              </a:lnSpc>
            </a:pPr>
            <a:r>
              <a:rPr sz="2000" spc="-25" dirty="0">
                <a:latin typeface="Arial MT"/>
                <a:cs typeface="Arial MT"/>
              </a:rPr>
              <a:t>AWS</a:t>
            </a:r>
            <a:endParaRPr sz="2000">
              <a:latin typeface="Arial MT"/>
              <a:cs typeface="Arial MT"/>
            </a:endParaRPr>
          </a:p>
          <a:p>
            <a:pPr marL="228600" marR="2819400">
              <a:lnSpc>
                <a:spcPts val="2240"/>
              </a:lnSpc>
              <a:spcBef>
                <a:spcPts val="125"/>
              </a:spcBef>
            </a:pPr>
            <a:r>
              <a:rPr sz="2000" spc="-5" dirty="0">
                <a:latin typeface="Arial MT"/>
                <a:cs typeface="Arial MT"/>
              </a:rPr>
              <a:t>Git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zu</a:t>
            </a:r>
            <a:r>
              <a:rPr sz="2000" dirty="0">
                <a:latin typeface="Arial MT"/>
                <a:cs typeface="Arial MT"/>
              </a:rPr>
              <a:t>re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59" y="238324"/>
            <a:ext cx="9562465" cy="5212080"/>
          </a:xfrm>
          <a:custGeom>
            <a:avLst/>
            <a:gdLst/>
            <a:ahLst/>
            <a:cxnLst/>
            <a:rect l="l" t="t" r="r" b="b"/>
            <a:pathLst>
              <a:path w="9562465" h="5212080">
                <a:moveTo>
                  <a:pt x="4781156" y="5212080"/>
                </a:moveTo>
                <a:lnTo>
                  <a:pt x="0" y="5212080"/>
                </a:lnTo>
                <a:lnTo>
                  <a:pt x="0" y="0"/>
                </a:lnTo>
                <a:lnTo>
                  <a:pt x="9562325" y="0"/>
                </a:lnTo>
                <a:lnTo>
                  <a:pt x="9562325" y="5212080"/>
                </a:lnTo>
                <a:lnTo>
                  <a:pt x="4781156" y="5212080"/>
                </a:lnTo>
                <a:close/>
              </a:path>
            </a:pathLst>
          </a:custGeom>
          <a:ln w="1907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957" y="47887"/>
            <a:ext cx="1124635" cy="572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504" y="364587"/>
            <a:ext cx="23196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Licenciamento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457200" y="84816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29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504" y="121383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504" y="1497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504" y="178047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93" y="1136417"/>
            <a:ext cx="588391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Apache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2.0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(2004)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30"/>
              </a:lnSpc>
            </a:pPr>
            <a:r>
              <a:rPr sz="2000" spc="-5" dirty="0">
                <a:latin typeface="Arial MT"/>
                <a:cs typeface="Arial MT"/>
              </a:rPr>
              <a:t>Software </a:t>
            </a:r>
            <a:r>
              <a:rPr sz="2000" dirty="0">
                <a:latin typeface="Arial MT"/>
                <a:cs typeface="Arial MT"/>
              </a:rPr>
              <a:t>Livre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código</a:t>
            </a:r>
            <a:r>
              <a:rPr sz="2000" spc="-5" dirty="0">
                <a:latin typeface="Arial MT"/>
                <a:cs typeface="Arial MT"/>
              </a:rPr>
              <a:t> aberto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latin typeface="Arial MT"/>
                <a:cs typeface="Arial MT"/>
              </a:rPr>
              <a:t>Licença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permissiva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Apache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Foundation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204" y="2269346"/>
            <a:ext cx="1102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ç</a:t>
            </a:r>
            <a:r>
              <a:rPr sz="2000" b="1" spc="-5" dirty="0">
                <a:latin typeface="Arial"/>
                <a:cs typeface="Arial"/>
              </a:rPr>
              <a:t>ã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93" y="2914468"/>
            <a:ext cx="10413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r>
              <a:rPr sz="900" spc="-60" dirty="0">
                <a:latin typeface="Segoe UI Symbol"/>
                <a:cs typeface="Segoe UI Symbol"/>
              </a:rPr>
              <a:t>●</a:t>
            </a:r>
            <a:endParaRPr sz="9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9195" y="2835626"/>
            <a:ext cx="853884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315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Permite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livre,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redistribuição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alteração</a:t>
            </a:r>
            <a:endParaRPr sz="2000">
              <a:latin typeface="Arial MT"/>
              <a:cs typeface="Arial MT"/>
            </a:endParaRPr>
          </a:p>
          <a:p>
            <a:pPr marR="5080">
              <a:lnSpc>
                <a:spcPts val="2230"/>
              </a:lnSpc>
              <a:spcBef>
                <a:spcPts val="130"/>
              </a:spcBef>
            </a:pPr>
            <a:r>
              <a:rPr sz="2000" spc="-55" dirty="0">
                <a:latin typeface="Arial MT"/>
                <a:cs typeface="Arial MT"/>
              </a:rPr>
              <a:t>Todo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contribuidor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código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concede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uma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licença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mundial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perpétua para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suas </a:t>
            </a:r>
            <a:r>
              <a:rPr sz="2000" spc="-5" dirty="0">
                <a:latin typeface="Arial MT"/>
                <a:cs typeface="Arial MT"/>
              </a:rPr>
              <a:t>patentes.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9199" y="2200334"/>
            <a:ext cx="9344025" cy="1645920"/>
            <a:chOff x="349199" y="2200334"/>
            <a:chExt cx="9344025" cy="1645920"/>
          </a:xfrm>
        </p:grpSpPr>
        <p:sp>
          <p:nvSpPr>
            <p:cNvPr id="14" name="object 14"/>
            <p:cNvSpPr/>
            <p:nvPr/>
          </p:nvSpPr>
          <p:spPr>
            <a:xfrm>
              <a:off x="349199" y="2200334"/>
              <a:ext cx="9344025" cy="1645920"/>
            </a:xfrm>
            <a:custGeom>
              <a:avLst/>
              <a:gdLst/>
              <a:ahLst/>
              <a:cxnLst/>
              <a:rect l="l" t="t" r="r" b="b"/>
              <a:pathLst>
                <a:path w="9344025" h="1645920">
                  <a:moveTo>
                    <a:pt x="9343440" y="0"/>
                  </a:moveTo>
                  <a:lnTo>
                    <a:pt x="0" y="0"/>
                  </a:lnTo>
                  <a:lnTo>
                    <a:pt x="0" y="1645920"/>
                  </a:lnTo>
                  <a:lnTo>
                    <a:pt x="4671720" y="1645920"/>
                  </a:lnTo>
                  <a:lnTo>
                    <a:pt x="9343440" y="1645920"/>
                  </a:lnTo>
                  <a:lnTo>
                    <a:pt x="9343440" y="0"/>
                  </a:lnTo>
                  <a:close/>
                </a:path>
              </a:pathLst>
            </a:custGeom>
            <a:solidFill>
              <a:srgbClr val="719ECE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199" y="2200334"/>
              <a:ext cx="9344025" cy="1645920"/>
            </a:xfrm>
            <a:custGeom>
              <a:avLst/>
              <a:gdLst/>
              <a:ahLst/>
              <a:cxnLst/>
              <a:rect l="l" t="t" r="r" b="b"/>
              <a:pathLst>
                <a:path w="9344025" h="1645920">
                  <a:moveTo>
                    <a:pt x="4671720" y="1645920"/>
                  </a:moveTo>
                  <a:lnTo>
                    <a:pt x="0" y="1645920"/>
                  </a:lnTo>
                  <a:lnTo>
                    <a:pt x="0" y="0"/>
                  </a:lnTo>
                  <a:lnTo>
                    <a:pt x="9343440" y="0"/>
                  </a:lnTo>
                  <a:lnTo>
                    <a:pt x="9343440" y="1645920"/>
                  </a:lnTo>
                  <a:lnTo>
                    <a:pt x="4671720" y="164592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916" y="47887"/>
            <a:ext cx="9582150" cy="5412740"/>
            <a:chOff x="247916" y="47887"/>
            <a:chExt cx="9582150" cy="5412740"/>
          </a:xfrm>
        </p:grpSpPr>
        <p:sp>
          <p:nvSpPr>
            <p:cNvPr id="3" name="object 3"/>
            <p:cNvSpPr/>
            <p:nvPr/>
          </p:nvSpPr>
          <p:spPr>
            <a:xfrm>
              <a:off x="257759" y="238324"/>
              <a:ext cx="9562465" cy="5212080"/>
            </a:xfrm>
            <a:custGeom>
              <a:avLst/>
              <a:gdLst/>
              <a:ahLst/>
              <a:cxnLst/>
              <a:rect l="l" t="t" r="r" b="b"/>
              <a:pathLst>
                <a:path w="9562465" h="5212080">
                  <a:moveTo>
                    <a:pt x="4781156" y="5212080"/>
                  </a:moveTo>
                  <a:lnTo>
                    <a:pt x="0" y="5212080"/>
                  </a:lnTo>
                  <a:lnTo>
                    <a:pt x="0" y="0"/>
                  </a:lnTo>
                  <a:lnTo>
                    <a:pt x="9562325" y="0"/>
                  </a:lnTo>
                  <a:lnTo>
                    <a:pt x="9562325" y="5212080"/>
                  </a:lnTo>
                  <a:lnTo>
                    <a:pt x="4781156" y="5212080"/>
                  </a:lnTo>
                  <a:close/>
                </a:path>
              </a:pathLst>
            </a:custGeom>
            <a:ln w="19079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8957" y="47887"/>
              <a:ext cx="1124635" cy="5724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504" y="364587"/>
            <a:ext cx="19240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Referências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432003" y="833585"/>
            <a:ext cx="3500120" cy="1566545"/>
            <a:chOff x="432003" y="833585"/>
            <a:chExt cx="3500120" cy="1566545"/>
          </a:xfrm>
        </p:grpSpPr>
        <p:sp>
          <p:nvSpPr>
            <p:cNvPr id="7" name="object 7"/>
            <p:cNvSpPr/>
            <p:nvPr/>
          </p:nvSpPr>
          <p:spPr>
            <a:xfrm>
              <a:off x="457199" y="848165"/>
              <a:ext cx="3474720" cy="0"/>
            </a:xfrm>
            <a:custGeom>
              <a:avLst/>
              <a:gdLst/>
              <a:ahLst/>
              <a:cxnLst/>
              <a:rect l="l" t="t" r="r" b="b"/>
              <a:pathLst>
                <a:path w="3474720">
                  <a:moveTo>
                    <a:pt x="0" y="0"/>
                  </a:moveTo>
                  <a:lnTo>
                    <a:pt x="3474720" y="0"/>
                  </a:lnTo>
                </a:path>
              </a:pathLst>
            </a:custGeom>
            <a:ln w="2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003" y="1096933"/>
              <a:ext cx="383755" cy="403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003" y="1996931"/>
              <a:ext cx="383755" cy="4031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83144" y="1207702"/>
            <a:ext cx="525716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C70B7"/>
                </a:solidFill>
                <a:latin typeface="Arial MT"/>
                <a:cs typeface="Arial MT"/>
                <a:hlinkClick r:id="rId4"/>
              </a:rPr>
              <a:t>https://github.com/ansible/awx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000" spc="-5" dirty="0">
                <a:solidFill>
                  <a:srgbClr val="2C70B7"/>
                </a:solidFill>
                <a:latin typeface="Arial MT"/>
                <a:cs typeface="Arial MT"/>
                <a:hlinkClick r:id="rId5"/>
              </a:rPr>
              <a:t>https://www.apache.org/licenses/LICENSE-2.0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001" y="1871996"/>
            <a:ext cx="5687060" cy="3239770"/>
            <a:chOff x="216001" y="1871996"/>
            <a:chExt cx="5687060" cy="3239770"/>
          </a:xfrm>
        </p:grpSpPr>
        <p:sp>
          <p:nvSpPr>
            <p:cNvPr id="3" name="object 3"/>
            <p:cNvSpPr/>
            <p:nvPr/>
          </p:nvSpPr>
          <p:spPr>
            <a:xfrm>
              <a:off x="287997" y="1944360"/>
              <a:ext cx="5614670" cy="3167380"/>
            </a:xfrm>
            <a:custGeom>
              <a:avLst/>
              <a:gdLst/>
              <a:ahLst/>
              <a:cxnLst/>
              <a:rect l="l" t="t" r="r" b="b"/>
              <a:pathLst>
                <a:path w="5614670" h="3167379">
                  <a:moveTo>
                    <a:pt x="5614568" y="0"/>
                  </a:moveTo>
                  <a:lnTo>
                    <a:pt x="0" y="0"/>
                  </a:lnTo>
                  <a:lnTo>
                    <a:pt x="0" y="3166922"/>
                  </a:lnTo>
                  <a:lnTo>
                    <a:pt x="5614568" y="3166922"/>
                  </a:lnTo>
                  <a:lnTo>
                    <a:pt x="5614568" y="0"/>
                  </a:lnTo>
                  <a:close/>
                </a:path>
              </a:pathLst>
            </a:custGeom>
            <a:solidFill>
              <a:srgbClr val="7F7F7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001" y="1871996"/>
              <a:ext cx="5614555" cy="316692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221780" y="2336663"/>
            <a:ext cx="33216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“…em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ficção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científica,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 forma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comunicação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superlumínica,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inicialmente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proposta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por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Ursula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K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em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seu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livro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Rocannon’s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World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1966...”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293" y="5130980"/>
            <a:ext cx="2261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Filme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“Ender’s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Game”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338" y="1408585"/>
            <a:ext cx="176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qu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le?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374" y="22884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297" y="2231545"/>
            <a:ext cx="680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Ferramenta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automação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800" spc="-5" dirty="0">
                <a:solidFill>
                  <a:srgbClr val="FFBE00"/>
                </a:solidFill>
                <a:latin typeface="Arial MT"/>
                <a:cs typeface="Arial MT"/>
              </a:rPr>
              <a:t>Gestão</a:t>
            </a:r>
            <a:r>
              <a:rPr sz="1800" dirty="0">
                <a:solidFill>
                  <a:srgbClr val="FFB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BE00"/>
                </a:solidFill>
                <a:latin typeface="Arial MT"/>
                <a:cs typeface="Arial MT"/>
              </a:rPr>
              <a:t>de Configuração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374" y="283706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297" y="2780185"/>
            <a:ext cx="458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Desenvolvido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Michael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 DeHaan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(Red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Hat)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634" y="4176004"/>
            <a:ext cx="2375535" cy="1511300"/>
            <a:chOff x="323634" y="4176004"/>
            <a:chExt cx="2375535" cy="1511300"/>
          </a:xfrm>
        </p:grpSpPr>
        <p:sp>
          <p:nvSpPr>
            <p:cNvPr id="8" name="object 8"/>
            <p:cNvSpPr/>
            <p:nvPr/>
          </p:nvSpPr>
          <p:spPr>
            <a:xfrm>
              <a:off x="395643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7F7F7F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643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634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29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48" y="1438922"/>
                  </a:lnTo>
                  <a:lnTo>
                    <a:pt x="2302929" y="1438922"/>
                  </a:lnTo>
                  <a:lnTo>
                    <a:pt x="230292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34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48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29" y="0"/>
                  </a:lnTo>
                  <a:lnTo>
                    <a:pt x="2302929" y="1438922"/>
                  </a:lnTo>
                  <a:lnTo>
                    <a:pt x="1151648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5643" y="4615107"/>
            <a:ext cx="2231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204470" indent="-4133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Gerenciamento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mudanças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35643" y="4176004"/>
            <a:ext cx="2375535" cy="1511300"/>
            <a:chOff x="2735643" y="4176004"/>
            <a:chExt cx="2375535" cy="1511300"/>
          </a:xfrm>
        </p:grpSpPr>
        <p:sp>
          <p:nvSpPr>
            <p:cNvPr id="14" name="object 14"/>
            <p:cNvSpPr/>
            <p:nvPr/>
          </p:nvSpPr>
          <p:spPr>
            <a:xfrm>
              <a:off x="2807639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7F7F7F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07639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35643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5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5643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5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5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07639" y="4723107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Provisionamento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11635" y="4176004"/>
            <a:ext cx="2375535" cy="1511300"/>
            <a:chOff x="5111635" y="4176004"/>
            <a:chExt cx="2375535" cy="1511300"/>
          </a:xfrm>
        </p:grpSpPr>
        <p:sp>
          <p:nvSpPr>
            <p:cNvPr id="20" name="object 20"/>
            <p:cNvSpPr/>
            <p:nvPr/>
          </p:nvSpPr>
          <p:spPr>
            <a:xfrm>
              <a:off x="5183644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7F7F7F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3644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11635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29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48" y="1438922"/>
                  </a:lnTo>
                  <a:lnTo>
                    <a:pt x="2302929" y="1438922"/>
                  </a:lnTo>
                  <a:lnTo>
                    <a:pt x="23029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635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48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29" y="0"/>
                  </a:lnTo>
                  <a:lnTo>
                    <a:pt x="2302929" y="1438922"/>
                  </a:lnTo>
                  <a:lnTo>
                    <a:pt x="1151648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83644" y="4724543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Automação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23645" y="4176004"/>
            <a:ext cx="2375535" cy="1511300"/>
            <a:chOff x="7523645" y="4176004"/>
            <a:chExt cx="2375535" cy="1511300"/>
          </a:xfrm>
        </p:grpSpPr>
        <p:sp>
          <p:nvSpPr>
            <p:cNvPr id="26" name="object 26"/>
            <p:cNvSpPr/>
            <p:nvPr/>
          </p:nvSpPr>
          <p:spPr>
            <a:xfrm>
              <a:off x="7595641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5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7F7F7F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95641" y="424800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5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5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3645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5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3645" y="417600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5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5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95641" y="4724543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Orquestração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Padrão do plano de fundo">
            <a:extLst>
              <a:ext uri="{FF2B5EF4-FFF2-40B4-BE49-F238E27FC236}">
                <a16:creationId xmlns:a16="http://schemas.microsoft.com/office/drawing/2014/main" id="{1BA94A44-16D4-F53D-6115-67ADBB09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14018" y="171457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4018" y="198889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4018" y="226321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4018" y="253753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9665" y="1656260"/>
            <a:ext cx="23063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836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7A101"/>
                </a:solidFill>
              </a:rPr>
              <a:t>Idempotente </a:t>
            </a:r>
            <a:r>
              <a:rPr sz="1800" spc="-5" dirty="0">
                <a:solidFill>
                  <a:srgbClr val="E7A101"/>
                </a:solidFill>
              </a:rPr>
              <a:t> </a:t>
            </a:r>
            <a:r>
              <a:rPr sz="1800" spc="-5" dirty="0"/>
              <a:t>System</a:t>
            </a:r>
            <a:r>
              <a:rPr sz="1800" spc="-95" dirty="0"/>
              <a:t> </a:t>
            </a:r>
            <a:r>
              <a:rPr sz="1800" spc="-5" dirty="0"/>
              <a:t>State</a:t>
            </a:r>
            <a:endParaRPr sz="1800"/>
          </a:p>
          <a:p>
            <a:pPr marL="12700" marR="5080">
              <a:lnSpc>
                <a:spcPct val="100000"/>
              </a:lnSpc>
            </a:pPr>
            <a:r>
              <a:rPr sz="1800" spc="-20" dirty="0"/>
              <a:t>Versões </a:t>
            </a:r>
            <a:r>
              <a:rPr sz="1800" spc="-5" dirty="0"/>
              <a:t>de </a:t>
            </a:r>
            <a:r>
              <a:rPr sz="1800" spc="-10" dirty="0"/>
              <a:t>aplicações </a:t>
            </a:r>
            <a:r>
              <a:rPr sz="1800" spc="-490" dirty="0"/>
              <a:t> </a:t>
            </a:r>
            <a:r>
              <a:rPr sz="1800" spc="-10" dirty="0"/>
              <a:t>Alertas</a:t>
            </a:r>
            <a:r>
              <a:rPr sz="1800" spc="-15" dirty="0"/>
              <a:t> </a:t>
            </a:r>
            <a:r>
              <a:rPr sz="1800" spc="-5" dirty="0"/>
              <a:t>de</a:t>
            </a:r>
            <a:r>
              <a:rPr sz="1800" spc="-15" dirty="0"/>
              <a:t> </a:t>
            </a:r>
            <a:r>
              <a:rPr sz="1800" spc="-10" dirty="0"/>
              <a:t>mudanças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4607636" y="1620002"/>
            <a:ext cx="2375535" cy="1511300"/>
            <a:chOff x="4607636" y="1620002"/>
            <a:chExt cx="2375535" cy="1511300"/>
          </a:xfrm>
        </p:grpSpPr>
        <p:sp>
          <p:nvSpPr>
            <p:cNvPr id="9" name="object 9"/>
            <p:cNvSpPr/>
            <p:nvPr/>
          </p:nvSpPr>
          <p:spPr>
            <a:xfrm>
              <a:off x="4679645" y="1691998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7F7F7F">
                <a:alpha val="1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9645" y="1691998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7636" y="1620002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29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48" y="1438922"/>
                  </a:lnTo>
                  <a:lnTo>
                    <a:pt x="2302929" y="1438922"/>
                  </a:lnTo>
                  <a:lnTo>
                    <a:pt x="230292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7636" y="1620002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48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29" y="0"/>
                  </a:lnTo>
                  <a:lnTo>
                    <a:pt x="2302929" y="1438922"/>
                  </a:lnTo>
                  <a:lnTo>
                    <a:pt x="1151648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4245" y="2059828"/>
            <a:ext cx="2282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120" marR="158115" indent="-413384">
              <a:lnSpc>
                <a:spcPct val="100000"/>
              </a:lnSpc>
              <a:spcBef>
                <a:spcPts val="100"/>
              </a:spcBef>
            </a:pPr>
            <a:r>
              <a:rPr sz="1800" spc="-830" dirty="0">
                <a:latin typeface="Arial MT"/>
                <a:cs typeface="Arial MT"/>
              </a:rPr>
              <a:t>G</a:t>
            </a:r>
            <a:r>
              <a:rPr sz="2700" spc="-855" baseline="-16975" dirty="0">
                <a:solidFill>
                  <a:srgbClr val="7F7F7F"/>
                </a:solidFill>
                <a:latin typeface="Arial MT"/>
                <a:cs typeface="Arial MT"/>
              </a:rPr>
              <a:t>G</a:t>
            </a:r>
            <a:r>
              <a:rPr sz="1800" spc="-440" dirty="0">
                <a:latin typeface="Arial MT"/>
                <a:cs typeface="Arial MT"/>
              </a:rPr>
              <a:t>e</a:t>
            </a:r>
            <a:r>
              <a:rPr sz="2700" spc="-847" baseline="-1697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1800" spc="-40" dirty="0">
                <a:latin typeface="Arial MT"/>
                <a:cs typeface="Arial MT"/>
              </a:rPr>
              <a:t>r</a:t>
            </a:r>
            <a:r>
              <a:rPr sz="2700" spc="-862" baseline="-16975" dirty="0">
                <a:solidFill>
                  <a:srgbClr val="7F7F7F"/>
                </a:solidFill>
                <a:latin typeface="Arial MT"/>
                <a:cs typeface="Arial MT"/>
              </a:rPr>
              <a:t>r</a:t>
            </a:r>
            <a:r>
              <a:rPr sz="1800" spc="-434" dirty="0">
                <a:latin typeface="Arial MT"/>
                <a:cs typeface="Arial MT"/>
              </a:rPr>
              <a:t>e</a:t>
            </a:r>
            <a:r>
              <a:rPr sz="2700" spc="-862" baseline="-1697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1800" spc="-434" dirty="0">
                <a:latin typeface="Arial MT"/>
                <a:cs typeface="Arial MT"/>
              </a:rPr>
              <a:t>n</a:t>
            </a:r>
            <a:r>
              <a:rPr sz="2700" spc="-855" baseline="-16975" dirty="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sz="1800" spc="-345" dirty="0">
                <a:latin typeface="Arial MT"/>
                <a:cs typeface="Arial MT"/>
              </a:rPr>
              <a:t>c</a:t>
            </a:r>
            <a:r>
              <a:rPr sz="2700" spc="-839" baseline="-16975" dirty="0">
                <a:solidFill>
                  <a:srgbClr val="7F7F7F"/>
                </a:solidFill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spc="-835" dirty="0">
                <a:latin typeface="Arial MT"/>
                <a:cs typeface="Arial MT"/>
              </a:rPr>
              <a:t>a</a:t>
            </a:r>
            <a:r>
              <a:rPr sz="2700" baseline="-16975" dirty="0">
                <a:solidFill>
                  <a:srgbClr val="7F7F7F"/>
                </a:solidFill>
                <a:latin typeface="Arial MT"/>
                <a:cs typeface="Arial MT"/>
              </a:rPr>
              <a:t>i</a:t>
            </a:r>
            <a:r>
              <a:rPr sz="2700" spc="-855" baseline="-16975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800" spc="-935" dirty="0">
                <a:latin typeface="Arial MT"/>
                <a:cs typeface="Arial MT"/>
              </a:rPr>
              <a:t>m</a:t>
            </a:r>
            <a:r>
              <a:rPr sz="2700" spc="-855" baseline="-16975" dirty="0">
                <a:solidFill>
                  <a:srgbClr val="7F7F7F"/>
                </a:solidFill>
                <a:latin typeface="Arial MT"/>
                <a:cs typeface="Arial MT"/>
              </a:rPr>
              <a:t>m</a:t>
            </a:r>
            <a:r>
              <a:rPr sz="1800" spc="-434" dirty="0">
                <a:latin typeface="Arial MT"/>
                <a:cs typeface="Arial MT"/>
              </a:rPr>
              <a:t>e</a:t>
            </a:r>
            <a:r>
              <a:rPr sz="2700" spc="-869" baseline="-1697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445" dirty="0">
                <a:latin typeface="Arial MT"/>
                <a:cs typeface="Arial MT"/>
              </a:rPr>
              <a:t>d</a:t>
            </a:r>
            <a:r>
              <a:rPr sz="2700" spc="-855" baseline="-16975" dirty="0">
                <a:solidFill>
                  <a:srgbClr val="7F7F7F"/>
                </a:solidFill>
                <a:latin typeface="Arial MT"/>
                <a:cs typeface="Arial MT"/>
              </a:rPr>
              <a:t>d</a:t>
            </a:r>
            <a:r>
              <a:rPr sz="1800" spc="-434" dirty="0">
                <a:latin typeface="Arial MT"/>
                <a:cs typeface="Arial MT"/>
              </a:rPr>
              <a:t>e</a:t>
            </a:r>
            <a:r>
              <a:rPr sz="2700" spc="-7" baseline="-16975" dirty="0">
                <a:solidFill>
                  <a:srgbClr val="7F7F7F"/>
                </a:solidFill>
                <a:latin typeface="Arial MT"/>
                <a:cs typeface="Arial MT"/>
              </a:rPr>
              <a:t>e  </a:t>
            </a:r>
            <a:r>
              <a:rPr sz="1800" spc="-490" dirty="0">
                <a:latin typeface="Arial MT"/>
                <a:cs typeface="Arial MT"/>
              </a:rPr>
              <a:t>m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m</a:t>
            </a:r>
            <a:r>
              <a:rPr sz="1800" spc="-490" dirty="0">
                <a:latin typeface="Arial MT"/>
                <a:cs typeface="Arial MT"/>
              </a:rPr>
              <a:t>u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u</a:t>
            </a:r>
            <a:r>
              <a:rPr sz="1800" spc="-490" dirty="0">
                <a:latin typeface="Arial MT"/>
                <a:cs typeface="Arial MT"/>
              </a:rPr>
              <a:t>d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d</a:t>
            </a:r>
            <a:r>
              <a:rPr sz="1800" spc="-490" dirty="0">
                <a:latin typeface="Arial MT"/>
                <a:cs typeface="Arial MT"/>
              </a:rPr>
              <a:t>a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800" spc="-490" dirty="0">
                <a:latin typeface="Arial MT"/>
                <a:cs typeface="Arial MT"/>
              </a:rPr>
              <a:t>n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r>
              <a:rPr sz="1800" spc="-490" dirty="0">
                <a:latin typeface="Arial MT"/>
                <a:cs typeface="Arial MT"/>
              </a:rPr>
              <a:t>ç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ç</a:t>
            </a:r>
            <a:r>
              <a:rPr sz="1800" spc="-490" dirty="0">
                <a:latin typeface="Arial MT"/>
                <a:cs typeface="Arial MT"/>
              </a:rPr>
              <a:t>a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800" spc="-490" dirty="0">
                <a:latin typeface="Arial MT"/>
                <a:cs typeface="Arial MT"/>
              </a:rPr>
              <a:t>s</a:t>
            </a:r>
            <a:r>
              <a:rPr sz="2700" spc="-735" baseline="-16975" dirty="0">
                <a:solidFill>
                  <a:srgbClr val="7F7F7F"/>
                </a:solidFill>
                <a:latin typeface="Arial MT"/>
                <a:cs typeface="Arial MT"/>
              </a:rPr>
              <a:t>s</a:t>
            </a:r>
            <a:endParaRPr sz="2700" baseline="-16975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4002" y="1641960"/>
            <a:ext cx="3887470" cy="3377565"/>
            <a:chOff x="324002" y="1641960"/>
            <a:chExt cx="3887470" cy="3377565"/>
          </a:xfrm>
        </p:grpSpPr>
        <p:sp>
          <p:nvSpPr>
            <p:cNvPr id="15" name="object 15"/>
            <p:cNvSpPr/>
            <p:nvPr/>
          </p:nvSpPr>
          <p:spPr>
            <a:xfrm>
              <a:off x="395998" y="1713957"/>
              <a:ext cx="3815715" cy="3305810"/>
            </a:xfrm>
            <a:custGeom>
              <a:avLst/>
              <a:gdLst/>
              <a:ahLst/>
              <a:cxnLst/>
              <a:rect l="l" t="t" r="r" b="b"/>
              <a:pathLst>
                <a:path w="3815715" h="3305810">
                  <a:moveTo>
                    <a:pt x="3815283" y="0"/>
                  </a:moveTo>
                  <a:lnTo>
                    <a:pt x="0" y="0"/>
                  </a:lnTo>
                  <a:lnTo>
                    <a:pt x="0" y="3305530"/>
                  </a:lnTo>
                  <a:lnTo>
                    <a:pt x="1907641" y="3305530"/>
                  </a:lnTo>
                  <a:lnTo>
                    <a:pt x="3815283" y="3305530"/>
                  </a:lnTo>
                  <a:lnTo>
                    <a:pt x="3815283" y="0"/>
                  </a:lnTo>
                  <a:close/>
                </a:path>
              </a:pathLst>
            </a:custGeom>
            <a:solidFill>
              <a:srgbClr val="7F7F7F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998" y="1713957"/>
              <a:ext cx="3815715" cy="3305810"/>
            </a:xfrm>
            <a:custGeom>
              <a:avLst/>
              <a:gdLst/>
              <a:ahLst/>
              <a:cxnLst/>
              <a:rect l="l" t="t" r="r" b="b"/>
              <a:pathLst>
                <a:path w="3815715" h="3305810">
                  <a:moveTo>
                    <a:pt x="1907641" y="3305530"/>
                  </a:moveTo>
                  <a:lnTo>
                    <a:pt x="0" y="3305530"/>
                  </a:lnTo>
                  <a:lnTo>
                    <a:pt x="0" y="0"/>
                  </a:lnTo>
                  <a:lnTo>
                    <a:pt x="3815283" y="0"/>
                  </a:lnTo>
                  <a:lnTo>
                    <a:pt x="3815283" y="3305530"/>
                  </a:lnTo>
                  <a:lnTo>
                    <a:pt x="1907641" y="330553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002" y="1641960"/>
              <a:ext cx="3815715" cy="3305810"/>
            </a:xfrm>
            <a:custGeom>
              <a:avLst/>
              <a:gdLst/>
              <a:ahLst/>
              <a:cxnLst/>
              <a:rect l="l" t="t" r="r" b="b"/>
              <a:pathLst>
                <a:path w="3815715" h="3305810">
                  <a:moveTo>
                    <a:pt x="3815283" y="0"/>
                  </a:moveTo>
                  <a:lnTo>
                    <a:pt x="0" y="0"/>
                  </a:lnTo>
                  <a:lnTo>
                    <a:pt x="0" y="3305517"/>
                  </a:lnTo>
                  <a:lnTo>
                    <a:pt x="1907641" y="3305517"/>
                  </a:lnTo>
                  <a:lnTo>
                    <a:pt x="3815283" y="3305517"/>
                  </a:lnTo>
                  <a:lnTo>
                    <a:pt x="381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002" y="1641960"/>
              <a:ext cx="3815715" cy="3305810"/>
            </a:xfrm>
            <a:custGeom>
              <a:avLst/>
              <a:gdLst/>
              <a:ahLst/>
              <a:cxnLst/>
              <a:rect l="l" t="t" r="r" b="b"/>
              <a:pathLst>
                <a:path w="3815715" h="3305810">
                  <a:moveTo>
                    <a:pt x="1907641" y="3305517"/>
                  </a:moveTo>
                  <a:lnTo>
                    <a:pt x="0" y="3305517"/>
                  </a:lnTo>
                  <a:lnTo>
                    <a:pt x="0" y="0"/>
                  </a:lnTo>
                  <a:lnTo>
                    <a:pt x="3815283" y="0"/>
                  </a:lnTo>
                  <a:lnTo>
                    <a:pt x="3815283" y="3305517"/>
                  </a:lnTo>
                  <a:lnTo>
                    <a:pt x="1907641" y="3305517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61" y="1815480"/>
              <a:ext cx="3555365" cy="297036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01294" y="5151148"/>
            <a:ext cx="10928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Fonte: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ansible.com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643" y="1515964"/>
            <a:ext cx="2375535" cy="1511300"/>
            <a:chOff x="395643" y="1515964"/>
            <a:chExt cx="2375535" cy="1511300"/>
          </a:xfrm>
        </p:grpSpPr>
        <p:sp>
          <p:nvSpPr>
            <p:cNvPr id="3" name="object 3"/>
            <p:cNvSpPr/>
            <p:nvPr/>
          </p:nvSpPr>
          <p:spPr>
            <a:xfrm>
              <a:off x="467639" y="158796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7F7F7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639" y="158796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5643" y="151596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643" y="151596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7639" y="2063778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Provisionamento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0385" y="160657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0385" y="188089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0385" y="215521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0385" y="242953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44938" y="1548260"/>
            <a:ext cx="2726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48105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</a:t>
            </a:r>
            <a:r>
              <a:rPr sz="1800" spc="-15" dirty="0"/>
              <a:t>n</a:t>
            </a:r>
            <a:r>
              <a:rPr sz="1800" spc="5" dirty="0"/>
              <a:t>f</a:t>
            </a:r>
            <a:r>
              <a:rPr sz="1800" spc="-10" dirty="0"/>
              <a:t>i</a:t>
            </a:r>
            <a:r>
              <a:rPr sz="1800" spc="-5" dirty="0"/>
              <a:t>g</a:t>
            </a:r>
            <a:r>
              <a:rPr sz="1800" spc="-15" dirty="0"/>
              <a:t>u</a:t>
            </a:r>
            <a:r>
              <a:rPr sz="1800" dirty="0"/>
              <a:t>ração  </a:t>
            </a:r>
            <a:r>
              <a:rPr sz="1800" spc="-10" dirty="0"/>
              <a:t>Instalação </a:t>
            </a:r>
            <a:r>
              <a:rPr sz="1800" spc="-5" dirty="0"/>
              <a:t> Preparação</a:t>
            </a:r>
            <a:endParaRPr sz="1800"/>
          </a:p>
          <a:p>
            <a:pPr marL="12700">
              <a:lnSpc>
                <a:spcPct val="100000"/>
              </a:lnSpc>
            </a:pPr>
            <a:r>
              <a:rPr sz="1800" spc="-10" dirty="0"/>
              <a:t>Alteração</a:t>
            </a:r>
            <a:r>
              <a:rPr sz="1800" spc="-20" dirty="0"/>
              <a:t> </a:t>
            </a:r>
            <a:r>
              <a:rPr sz="1800" spc="-5" dirty="0"/>
              <a:t>do</a:t>
            </a:r>
            <a:r>
              <a:rPr sz="1800" spc="-15" dirty="0"/>
              <a:t> </a:t>
            </a:r>
            <a:r>
              <a:rPr sz="1800" spc="-5" dirty="0"/>
              <a:t>System</a:t>
            </a:r>
            <a:r>
              <a:rPr sz="1800" spc="-20" dirty="0"/>
              <a:t> </a:t>
            </a:r>
            <a:r>
              <a:rPr sz="1800" spc="-5" dirty="0"/>
              <a:t>State</a:t>
            </a:r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6521297" y="6367592"/>
            <a:ext cx="10928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Fonte: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ansible.com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64714" y="3649678"/>
            <a:ext cx="5074920" cy="2686050"/>
            <a:chOff x="2664714" y="3649678"/>
            <a:chExt cx="5074920" cy="2686050"/>
          </a:xfrm>
        </p:grpSpPr>
        <p:sp>
          <p:nvSpPr>
            <p:cNvPr id="15" name="object 15"/>
            <p:cNvSpPr/>
            <p:nvPr/>
          </p:nvSpPr>
          <p:spPr>
            <a:xfrm>
              <a:off x="2736723" y="3722042"/>
              <a:ext cx="5003165" cy="2613660"/>
            </a:xfrm>
            <a:custGeom>
              <a:avLst/>
              <a:gdLst/>
              <a:ahLst/>
              <a:cxnLst/>
              <a:rect l="l" t="t" r="r" b="b"/>
              <a:pathLst>
                <a:path w="5003165" h="2613660">
                  <a:moveTo>
                    <a:pt x="5002555" y="0"/>
                  </a:moveTo>
                  <a:lnTo>
                    <a:pt x="0" y="0"/>
                  </a:lnTo>
                  <a:lnTo>
                    <a:pt x="0" y="2613240"/>
                  </a:lnTo>
                  <a:lnTo>
                    <a:pt x="5002555" y="2613240"/>
                  </a:lnTo>
                  <a:lnTo>
                    <a:pt x="5002555" y="0"/>
                  </a:lnTo>
                  <a:close/>
                </a:path>
              </a:pathLst>
            </a:custGeom>
            <a:solidFill>
              <a:srgbClr val="7F7F7F">
                <a:alpha val="1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4714" y="3649678"/>
              <a:ext cx="5002555" cy="2613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42" y="1182401"/>
            <a:ext cx="8319135" cy="1199897"/>
          </a:xfrm>
        </p:spPr>
        <p:txBody>
          <a:bodyPr rtlCol="0">
            <a:normAutofit/>
          </a:bodyPr>
          <a:lstStyle/>
          <a:p>
            <a:pPr algn="ctr"/>
            <a:r>
              <a:rPr lang="pt-BR" dirty="0" err="1"/>
              <a:t>Puppet</a:t>
            </a:r>
            <a:endParaRPr lang="pt-BR" dirty="0"/>
          </a:p>
        </p:txBody>
      </p:sp>
      <p:graphicFrame>
        <p:nvGraphicFramePr>
          <p:cNvPr id="4" name="Espaço Reservado para Conteúdo 2" descr="Elemento gráfico do SmartArt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694308"/>
              </p:ext>
            </p:extLst>
          </p:nvPr>
        </p:nvGraphicFramePr>
        <p:xfrm>
          <a:off x="907280" y="2681003"/>
          <a:ext cx="8319135" cy="3131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Padrão do plano de fundo">
            <a:extLst>
              <a:ext uri="{FF2B5EF4-FFF2-40B4-BE49-F238E27FC236}">
                <a16:creationId xmlns:a16="http://schemas.microsoft.com/office/drawing/2014/main" id="{0858A556-72A3-EF8E-D34E-F7F7116CB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4"/>
            <a:ext cx="10083800" cy="75430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106" y="3621865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659" y="3564982"/>
            <a:ext cx="4248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Execução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tarefas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automática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095" y="4170505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095" y="4444825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095" y="3839302"/>
            <a:ext cx="3195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5080" indent="-214629">
              <a:lnSpc>
                <a:spcPct val="100000"/>
              </a:lnSpc>
              <a:spcBef>
                <a:spcPts val="100"/>
              </a:spcBef>
              <a:buSzPct val="44444"/>
              <a:buFont typeface="Segoe UI Symbol"/>
              <a:buChar char="●"/>
              <a:tabLst>
                <a:tab pos="227329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Ordenação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 tarefas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(tasks)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decisões</a:t>
            </a:r>
            <a:endParaRPr sz="1800">
              <a:latin typeface="Arial MT"/>
              <a:cs typeface="Arial MT"/>
            </a:endParaRPr>
          </a:p>
          <a:p>
            <a:pPr marL="2266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Ad-hoc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tasks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5643" y="1799644"/>
            <a:ext cx="2375535" cy="1511300"/>
            <a:chOff x="395643" y="1799644"/>
            <a:chExt cx="2375535" cy="1511300"/>
          </a:xfrm>
        </p:grpSpPr>
        <p:sp>
          <p:nvSpPr>
            <p:cNvPr id="9" name="object 9"/>
            <p:cNvSpPr/>
            <p:nvPr/>
          </p:nvSpPr>
          <p:spPr>
            <a:xfrm>
              <a:off x="467639" y="187164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7F7F7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639" y="1871640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5643" y="179964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5643" y="1799644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67639" y="2348182"/>
            <a:ext cx="2231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Automação</a:t>
            </a:r>
            <a:endParaRPr sz="2000"/>
          </a:p>
        </p:txBody>
      </p:sp>
      <p:grpSp>
        <p:nvGrpSpPr>
          <p:cNvPr id="14" name="object 14"/>
          <p:cNvGrpSpPr/>
          <p:nvPr/>
        </p:nvGrpSpPr>
        <p:grpSpPr>
          <a:xfrm>
            <a:off x="5940006" y="1547637"/>
            <a:ext cx="3502025" cy="2968625"/>
            <a:chOff x="5940006" y="1547637"/>
            <a:chExt cx="3502025" cy="296862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002" y="1619989"/>
              <a:ext cx="3429723" cy="28962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0006" y="1547637"/>
              <a:ext cx="3429723" cy="28965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Padrão do plano de fundo">
            <a:extLst>
              <a:ext uri="{FF2B5EF4-FFF2-40B4-BE49-F238E27FC236}">
                <a16:creationId xmlns:a16="http://schemas.microsoft.com/office/drawing/2014/main" id="{4E4A547A-7FBC-61C5-C93C-AEE8DF4B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30955"/>
            <a:ext cx="10813109" cy="7824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023" y="3329905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023" y="3604225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023" y="3878545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023" y="4152865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577" y="3272666"/>
            <a:ext cx="20650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Múltiplos servidores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Múltiplas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aplicações </a:t>
            </a:r>
            <a:r>
              <a:rPr sz="1800" spc="-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Diferentes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tarefas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Ambiente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hibrido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5640" y="1584366"/>
            <a:ext cx="2375535" cy="1511300"/>
            <a:chOff x="575640" y="1584366"/>
            <a:chExt cx="2375535" cy="1511300"/>
          </a:xfrm>
        </p:grpSpPr>
        <p:sp>
          <p:nvSpPr>
            <p:cNvPr id="9" name="object 9"/>
            <p:cNvSpPr/>
            <p:nvPr/>
          </p:nvSpPr>
          <p:spPr>
            <a:xfrm>
              <a:off x="647636" y="1656362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29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48" y="1438922"/>
                  </a:lnTo>
                  <a:lnTo>
                    <a:pt x="2302929" y="1438922"/>
                  </a:lnTo>
                  <a:lnTo>
                    <a:pt x="2302929" y="0"/>
                  </a:lnTo>
                  <a:close/>
                </a:path>
              </a:pathLst>
            </a:custGeom>
            <a:solidFill>
              <a:srgbClr val="7F7F7F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636" y="1656362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48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29" y="0"/>
                  </a:lnTo>
                  <a:lnTo>
                    <a:pt x="2302929" y="1438922"/>
                  </a:lnTo>
                  <a:lnTo>
                    <a:pt x="1151648" y="143892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640" y="1584366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2302916" y="0"/>
                  </a:moveTo>
                  <a:lnTo>
                    <a:pt x="0" y="0"/>
                  </a:lnTo>
                  <a:lnTo>
                    <a:pt x="0" y="1438922"/>
                  </a:lnTo>
                  <a:lnTo>
                    <a:pt x="1151636" y="1438922"/>
                  </a:lnTo>
                  <a:lnTo>
                    <a:pt x="2302916" y="1438922"/>
                  </a:lnTo>
                  <a:lnTo>
                    <a:pt x="2302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640" y="1584366"/>
              <a:ext cx="2303145" cy="1439545"/>
            </a:xfrm>
            <a:custGeom>
              <a:avLst/>
              <a:gdLst/>
              <a:ahLst/>
              <a:cxnLst/>
              <a:rect l="l" t="t" r="r" b="b"/>
              <a:pathLst>
                <a:path w="2303145" h="1439545">
                  <a:moveTo>
                    <a:pt x="1151636" y="1438922"/>
                  </a:moveTo>
                  <a:lnTo>
                    <a:pt x="0" y="1438922"/>
                  </a:lnTo>
                  <a:lnTo>
                    <a:pt x="0" y="0"/>
                  </a:lnTo>
                  <a:lnTo>
                    <a:pt x="2302916" y="0"/>
                  </a:lnTo>
                  <a:lnTo>
                    <a:pt x="2302916" y="1438922"/>
                  </a:lnTo>
                  <a:lnTo>
                    <a:pt x="1151636" y="143892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47636" y="2132180"/>
            <a:ext cx="2231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</a:rPr>
              <a:t>Orquestração</a:t>
            </a:r>
            <a:endParaRPr sz="2000"/>
          </a:p>
        </p:txBody>
      </p:sp>
      <p:grpSp>
        <p:nvGrpSpPr>
          <p:cNvPr id="14" name="object 14"/>
          <p:cNvGrpSpPr/>
          <p:nvPr/>
        </p:nvGrpSpPr>
        <p:grpSpPr>
          <a:xfrm>
            <a:off x="4678197" y="1511646"/>
            <a:ext cx="4358005" cy="4566285"/>
            <a:chOff x="4678197" y="1511646"/>
            <a:chExt cx="4358005" cy="4566285"/>
          </a:xfrm>
        </p:grpSpPr>
        <p:sp>
          <p:nvSpPr>
            <p:cNvPr id="15" name="object 15"/>
            <p:cNvSpPr/>
            <p:nvPr/>
          </p:nvSpPr>
          <p:spPr>
            <a:xfrm>
              <a:off x="4750193" y="1583998"/>
              <a:ext cx="4285615" cy="4493895"/>
            </a:xfrm>
            <a:custGeom>
              <a:avLst/>
              <a:gdLst/>
              <a:ahLst/>
              <a:cxnLst/>
              <a:rect l="l" t="t" r="r" b="b"/>
              <a:pathLst>
                <a:path w="4285615" h="4493895">
                  <a:moveTo>
                    <a:pt x="4285449" y="0"/>
                  </a:moveTo>
                  <a:lnTo>
                    <a:pt x="0" y="0"/>
                  </a:lnTo>
                  <a:lnTo>
                    <a:pt x="0" y="4493526"/>
                  </a:lnTo>
                  <a:lnTo>
                    <a:pt x="4285449" y="4493526"/>
                  </a:lnTo>
                  <a:lnTo>
                    <a:pt x="4285449" y="0"/>
                  </a:lnTo>
                  <a:close/>
                </a:path>
              </a:pathLst>
            </a:custGeom>
            <a:solidFill>
              <a:srgbClr val="7F7F7F">
                <a:alpha val="1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197" y="1511646"/>
              <a:ext cx="4285437" cy="4493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998" y="3738248"/>
            <a:ext cx="1583994" cy="1949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1" y="1871640"/>
            <a:ext cx="1573923" cy="16844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9199" y="1727635"/>
            <a:ext cx="1900796" cy="18720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9557" y="1801434"/>
            <a:ext cx="4600435" cy="10782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365" y="1862280"/>
            <a:ext cx="4999316" cy="37537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460" y="1163424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Po</a:t>
            </a:r>
            <a:r>
              <a:rPr sz="1800" dirty="0"/>
              <a:t>r</a:t>
            </a:r>
            <a:r>
              <a:rPr sz="1800" spc="-10" dirty="0"/>
              <a:t> </a:t>
            </a:r>
            <a:r>
              <a:rPr sz="1800" spc="-5" dirty="0"/>
              <a:t>qu</a:t>
            </a:r>
            <a:r>
              <a:rPr sz="1800" dirty="0"/>
              <a:t>e</a:t>
            </a:r>
            <a:r>
              <a:rPr sz="1800" spc="-114" dirty="0"/>
              <a:t> </a:t>
            </a:r>
            <a:r>
              <a:rPr sz="1800" spc="-5" dirty="0"/>
              <a:t>An</a:t>
            </a:r>
            <a:r>
              <a:rPr sz="1800" spc="-15" dirty="0"/>
              <a:t>s</a:t>
            </a:r>
            <a:r>
              <a:rPr sz="1800" spc="-5" dirty="0"/>
              <a:t>ib</a:t>
            </a:r>
            <a:r>
              <a:rPr sz="1800" spc="-10" dirty="0"/>
              <a:t>l</a:t>
            </a:r>
            <a:r>
              <a:rPr sz="1800" spc="-5" dirty="0"/>
              <a:t>e?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81659" y="225530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661" y="2186905"/>
            <a:ext cx="2611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Ferramenta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27686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661" y="2698829"/>
            <a:ext cx="306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Simples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(YAML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chave:valor)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32802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661" y="3210740"/>
            <a:ext cx="285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Baixa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curva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aprendizado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379214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661" y="3722296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BE00"/>
                </a:solidFill>
                <a:latin typeface="Arial MT"/>
                <a:cs typeface="Arial MT"/>
              </a:rPr>
              <a:t>Agentless</a:t>
            </a:r>
            <a:r>
              <a:rPr sz="1800" spc="5" dirty="0">
                <a:solidFill>
                  <a:srgbClr val="FFB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(Sem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agentes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100%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limpa)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430405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661" y="4234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Fácil	interpretação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87999" y="2160006"/>
            <a:ext cx="4032250" cy="1368425"/>
            <a:chOff x="5687999" y="2160006"/>
            <a:chExt cx="4032250" cy="1368425"/>
          </a:xfrm>
        </p:grpSpPr>
        <p:sp>
          <p:nvSpPr>
            <p:cNvPr id="14" name="object 14"/>
            <p:cNvSpPr/>
            <p:nvPr/>
          </p:nvSpPr>
          <p:spPr>
            <a:xfrm>
              <a:off x="5759996" y="2232002"/>
              <a:ext cx="3960495" cy="1296035"/>
            </a:xfrm>
            <a:custGeom>
              <a:avLst/>
              <a:gdLst/>
              <a:ahLst/>
              <a:cxnLst/>
              <a:rect l="l" t="t" r="r" b="b"/>
              <a:pathLst>
                <a:path w="3960495" h="1296035">
                  <a:moveTo>
                    <a:pt x="1980006" y="1295996"/>
                  </a:moveTo>
                  <a:lnTo>
                    <a:pt x="0" y="1295996"/>
                  </a:lnTo>
                  <a:lnTo>
                    <a:pt x="0" y="0"/>
                  </a:lnTo>
                  <a:lnTo>
                    <a:pt x="3959999" y="0"/>
                  </a:lnTo>
                  <a:lnTo>
                    <a:pt x="3959999" y="1295996"/>
                  </a:lnTo>
                  <a:lnTo>
                    <a:pt x="1980006" y="1295996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7999" y="2160006"/>
              <a:ext cx="3960495" cy="1296035"/>
            </a:xfrm>
            <a:custGeom>
              <a:avLst/>
              <a:gdLst/>
              <a:ahLst/>
              <a:cxnLst/>
              <a:rect l="l" t="t" r="r" b="b"/>
              <a:pathLst>
                <a:path w="3960495" h="1296035">
                  <a:moveTo>
                    <a:pt x="1980006" y="1295996"/>
                  </a:moveTo>
                  <a:lnTo>
                    <a:pt x="0" y="1295996"/>
                  </a:lnTo>
                  <a:lnTo>
                    <a:pt x="0" y="0"/>
                  </a:lnTo>
                  <a:lnTo>
                    <a:pt x="3959999" y="0"/>
                  </a:lnTo>
                  <a:lnTo>
                    <a:pt x="3959999" y="1295996"/>
                  </a:lnTo>
                  <a:lnTo>
                    <a:pt x="1980006" y="1295996"/>
                  </a:lnTo>
                  <a:close/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21997" y="2312546"/>
            <a:ext cx="80645" cy="916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-110" dirty="0">
                <a:solidFill>
                  <a:srgbClr val="FFFFFF"/>
                </a:solidFill>
                <a:latin typeface="Segoe UI Symbol"/>
                <a:cs typeface="Segoe UI Symbol"/>
              </a:rPr>
              <a:t>✔</a:t>
            </a:r>
            <a:endParaRPr sz="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r>
              <a:rPr sz="800" spc="-110" dirty="0">
                <a:solidFill>
                  <a:srgbClr val="FFFFFF"/>
                </a:solidFill>
                <a:latin typeface="Segoe UI Symbol"/>
                <a:cs typeface="Segoe UI Symbol"/>
              </a:rPr>
              <a:t>✔</a:t>
            </a:r>
            <a:endParaRPr sz="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r>
              <a:rPr sz="800" spc="-110" dirty="0">
                <a:solidFill>
                  <a:srgbClr val="FFFFFF"/>
                </a:solidFill>
                <a:latin typeface="Segoe UI Symbol"/>
                <a:cs typeface="Segoe UI Symbol"/>
              </a:rPr>
              <a:t>✔</a:t>
            </a:r>
            <a:endParaRPr sz="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r>
              <a:rPr sz="800" spc="-110" dirty="0">
                <a:solidFill>
                  <a:srgbClr val="FFFFFF"/>
                </a:solidFill>
                <a:latin typeface="Segoe UI Symbol"/>
                <a:cs typeface="Segoe UI Symbol"/>
              </a:rPr>
              <a:t>✔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7998" y="2242708"/>
            <a:ext cx="2926715" cy="10687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>
              <a:lnSpc>
                <a:spcPts val="2020"/>
              </a:lnSpc>
              <a:spcBef>
                <a:spcPts val="28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Colaboração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da comunidade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custos</a:t>
            </a:r>
            <a:endParaRPr sz="1800">
              <a:latin typeface="Arial MT"/>
              <a:cs typeface="Arial MT"/>
            </a:endParaRPr>
          </a:p>
          <a:p>
            <a:pPr>
              <a:lnSpc>
                <a:spcPts val="1895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Liberdade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utilização</a:t>
            </a:r>
            <a:endParaRPr sz="1800">
              <a:latin typeface="Arial MT"/>
              <a:cs typeface="Arial MT"/>
            </a:endParaRPr>
          </a:p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Liberdade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customização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7996" y="2314438"/>
            <a:ext cx="2088514" cy="123189"/>
            <a:chOff x="3527996" y="2314438"/>
            <a:chExt cx="2088514" cy="123189"/>
          </a:xfrm>
        </p:grpSpPr>
        <p:sp>
          <p:nvSpPr>
            <p:cNvPr id="19" name="object 19"/>
            <p:cNvSpPr/>
            <p:nvPr/>
          </p:nvSpPr>
          <p:spPr>
            <a:xfrm>
              <a:off x="3527996" y="2376008"/>
              <a:ext cx="1911985" cy="0"/>
            </a:xfrm>
            <a:custGeom>
              <a:avLst/>
              <a:gdLst/>
              <a:ahLst/>
              <a:cxnLst/>
              <a:rect l="l" t="t" r="r" b="b"/>
              <a:pathLst>
                <a:path w="1911985">
                  <a:moveTo>
                    <a:pt x="0" y="0"/>
                  </a:moveTo>
                  <a:lnTo>
                    <a:pt x="1911603" y="0"/>
                  </a:lnTo>
                </a:path>
              </a:pathLst>
            </a:custGeom>
            <a:ln w="1007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31320" y="2314438"/>
              <a:ext cx="184785" cy="123189"/>
            </a:xfrm>
            <a:custGeom>
              <a:avLst/>
              <a:gdLst/>
              <a:ahLst/>
              <a:cxnLst/>
              <a:rect l="l" t="t" r="r" b="b"/>
              <a:pathLst>
                <a:path w="184785" h="123189">
                  <a:moveTo>
                    <a:pt x="0" y="0"/>
                  </a:moveTo>
                  <a:lnTo>
                    <a:pt x="0" y="123126"/>
                  </a:lnTo>
                  <a:lnTo>
                    <a:pt x="184683" y="61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460" y="1163424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Po</a:t>
            </a:r>
            <a:r>
              <a:rPr sz="1800" dirty="0"/>
              <a:t>r</a:t>
            </a:r>
            <a:r>
              <a:rPr sz="1800" spc="-10" dirty="0"/>
              <a:t> </a:t>
            </a:r>
            <a:r>
              <a:rPr sz="1800" spc="-5" dirty="0"/>
              <a:t>qu</a:t>
            </a:r>
            <a:r>
              <a:rPr sz="1800" dirty="0"/>
              <a:t>e</a:t>
            </a:r>
            <a:r>
              <a:rPr sz="1800" spc="-114" dirty="0"/>
              <a:t> </a:t>
            </a:r>
            <a:r>
              <a:rPr sz="1800" spc="-5" dirty="0"/>
              <a:t>An</a:t>
            </a:r>
            <a:r>
              <a:rPr sz="1800" spc="-15" dirty="0"/>
              <a:t>s</a:t>
            </a:r>
            <a:r>
              <a:rPr sz="1800" spc="-5" dirty="0"/>
              <a:t>ib</a:t>
            </a:r>
            <a:r>
              <a:rPr sz="1800" spc="-10" dirty="0"/>
              <a:t>l</a:t>
            </a:r>
            <a:r>
              <a:rPr sz="1800" spc="-5" dirty="0"/>
              <a:t>e?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81659" y="225530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661" y="2186905"/>
            <a:ext cx="2611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Ferramenta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27686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661" y="2698829"/>
            <a:ext cx="306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Simples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(YAML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chave:valor)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32802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661" y="3210740"/>
            <a:ext cx="285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Baixa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curva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aprendizado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379214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661" y="3722296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BE00"/>
                </a:solidFill>
                <a:latin typeface="Arial MT"/>
                <a:cs typeface="Arial MT"/>
              </a:rPr>
              <a:t>Agentless</a:t>
            </a:r>
            <a:r>
              <a:rPr sz="1800" spc="5" dirty="0">
                <a:solidFill>
                  <a:srgbClr val="FFB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(Sem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agentes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100%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limpa)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430405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661" y="4234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Fácil	interpretação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59994" y="2160006"/>
            <a:ext cx="3024505" cy="3240405"/>
            <a:chOff x="6659994" y="2160006"/>
            <a:chExt cx="3024505" cy="3240405"/>
          </a:xfrm>
        </p:grpSpPr>
        <p:sp>
          <p:nvSpPr>
            <p:cNvPr id="14" name="object 14"/>
            <p:cNvSpPr/>
            <p:nvPr/>
          </p:nvSpPr>
          <p:spPr>
            <a:xfrm>
              <a:off x="6732003" y="2232002"/>
              <a:ext cx="2952115" cy="3168015"/>
            </a:xfrm>
            <a:custGeom>
              <a:avLst/>
              <a:gdLst/>
              <a:ahLst/>
              <a:cxnLst/>
              <a:rect l="l" t="t" r="r" b="b"/>
              <a:pathLst>
                <a:path w="2952115" h="3168015">
                  <a:moveTo>
                    <a:pt x="1475994" y="3168002"/>
                  </a:moveTo>
                  <a:lnTo>
                    <a:pt x="0" y="3168002"/>
                  </a:lnTo>
                  <a:lnTo>
                    <a:pt x="0" y="0"/>
                  </a:lnTo>
                  <a:lnTo>
                    <a:pt x="2952000" y="0"/>
                  </a:lnTo>
                  <a:lnTo>
                    <a:pt x="2952000" y="3168002"/>
                  </a:lnTo>
                  <a:lnTo>
                    <a:pt x="1475994" y="3168002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59994" y="2160006"/>
              <a:ext cx="2952115" cy="3168015"/>
            </a:xfrm>
            <a:custGeom>
              <a:avLst/>
              <a:gdLst/>
              <a:ahLst/>
              <a:cxnLst/>
              <a:rect l="l" t="t" r="r" b="b"/>
              <a:pathLst>
                <a:path w="2952115" h="3168015">
                  <a:moveTo>
                    <a:pt x="1476006" y="3168002"/>
                  </a:moveTo>
                  <a:lnTo>
                    <a:pt x="0" y="3168002"/>
                  </a:lnTo>
                  <a:lnTo>
                    <a:pt x="0" y="0"/>
                  </a:lnTo>
                  <a:lnTo>
                    <a:pt x="2952000" y="0"/>
                  </a:lnTo>
                  <a:lnTo>
                    <a:pt x="2952000" y="3168002"/>
                  </a:lnTo>
                  <a:lnTo>
                    <a:pt x="1476006" y="3168002"/>
                  </a:lnTo>
                  <a:close/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93636" y="2242708"/>
            <a:ext cx="2448560" cy="260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---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50">
              <a:latin typeface="Arial MT"/>
              <a:cs typeface="Arial MT"/>
            </a:endParaRPr>
          </a:p>
          <a:p>
            <a:pPr marR="5080">
              <a:lnSpc>
                <a:spcPct val="933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name: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“Ozzy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Osbourne”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band: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“Black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Sabbath”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guitar_players:</a:t>
            </a:r>
            <a:endParaRPr sz="1800">
              <a:latin typeface="Arial MT"/>
              <a:cs typeface="Arial MT"/>
            </a:endParaRPr>
          </a:p>
          <a:p>
            <a:pPr marL="332105" indent="-141605">
              <a:lnSpc>
                <a:spcPts val="1945"/>
              </a:lnSpc>
              <a:buChar char="-"/>
              <a:tabLst>
                <a:tab pos="332740" algn="l"/>
              </a:tabLst>
            </a:pP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“Tony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Iommi”</a:t>
            </a:r>
            <a:endParaRPr sz="1800">
              <a:latin typeface="Arial MT"/>
              <a:cs typeface="Arial MT"/>
            </a:endParaRPr>
          </a:p>
          <a:p>
            <a:pPr marL="332105" indent="-141605">
              <a:lnSpc>
                <a:spcPts val="2014"/>
              </a:lnSpc>
              <a:buChar char="-"/>
              <a:tabLst>
                <a:tab pos="33274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“Randy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Rhoads”</a:t>
            </a:r>
            <a:endParaRPr sz="1800">
              <a:latin typeface="Arial MT"/>
              <a:cs typeface="Arial MT"/>
            </a:endParaRPr>
          </a:p>
          <a:p>
            <a:pPr marL="332105" indent="-141605">
              <a:lnSpc>
                <a:spcPts val="2090"/>
              </a:lnSpc>
              <a:buChar char="-"/>
              <a:tabLst>
                <a:tab pos="3327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“Zakk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Wylde”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9999" y="2818438"/>
            <a:ext cx="2520315" cy="123189"/>
            <a:chOff x="3959999" y="2818438"/>
            <a:chExt cx="2520315" cy="123189"/>
          </a:xfrm>
        </p:grpSpPr>
        <p:sp>
          <p:nvSpPr>
            <p:cNvPr id="18" name="object 18"/>
            <p:cNvSpPr/>
            <p:nvPr/>
          </p:nvSpPr>
          <p:spPr>
            <a:xfrm>
              <a:off x="3959999" y="2880007"/>
              <a:ext cx="2343785" cy="0"/>
            </a:xfrm>
            <a:custGeom>
              <a:avLst/>
              <a:gdLst/>
              <a:ahLst/>
              <a:cxnLst/>
              <a:rect l="l" t="t" r="r" b="b"/>
              <a:pathLst>
                <a:path w="2343785">
                  <a:moveTo>
                    <a:pt x="0" y="0"/>
                  </a:moveTo>
                  <a:lnTo>
                    <a:pt x="2343594" y="0"/>
                  </a:lnTo>
                </a:path>
              </a:pathLst>
            </a:custGeom>
            <a:ln w="1007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5313" y="2818438"/>
              <a:ext cx="184785" cy="123189"/>
            </a:xfrm>
            <a:custGeom>
              <a:avLst/>
              <a:gdLst/>
              <a:ahLst/>
              <a:cxnLst/>
              <a:rect l="l" t="t" r="r" b="b"/>
              <a:pathLst>
                <a:path w="184785" h="123189">
                  <a:moveTo>
                    <a:pt x="0" y="0"/>
                  </a:moveTo>
                  <a:lnTo>
                    <a:pt x="0" y="123126"/>
                  </a:lnTo>
                  <a:lnTo>
                    <a:pt x="184683" y="61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460" y="1163424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Po</a:t>
            </a:r>
            <a:r>
              <a:rPr sz="1800" dirty="0"/>
              <a:t>r</a:t>
            </a:r>
            <a:r>
              <a:rPr sz="1800" spc="-10" dirty="0"/>
              <a:t> </a:t>
            </a:r>
            <a:r>
              <a:rPr sz="1800" spc="-5" dirty="0"/>
              <a:t>qu</a:t>
            </a:r>
            <a:r>
              <a:rPr sz="1800" dirty="0"/>
              <a:t>e</a:t>
            </a:r>
            <a:r>
              <a:rPr sz="1800" spc="-114" dirty="0"/>
              <a:t> </a:t>
            </a:r>
            <a:r>
              <a:rPr sz="1800" spc="-5" dirty="0"/>
              <a:t>An</a:t>
            </a:r>
            <a:r>
              <a:rPr sz="1800" spc="-15" dirty="0"/>
              <a:t>s</a:t>
            </a:r>
            <a:r>
              <a:rPr sz="1800" spc="-5" dirty="0"/>
              <a:t>ib</a:t>
            </a:r>
            <a:r>
              <a:rPr sz="1800" spc="-10" dirty="0"/>
              <a:t>l</a:t>
            </a:r>
            <a:r>
              <a:rPr sz="1800" spc="-5" dirty="0"/>
              <a:t>e?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81659" y="225530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661" y="2186905"/>
            <a:ext cx="2611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Ferramenta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27686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661" y="2698829"/>
            <a:ext cx="306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Simples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(YAML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chave:valor)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32802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661" y="3210740"/>
            <a:ext cx="285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Baixa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curva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aprendizado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379214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661" y="3722296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BE00"/>
                </a:solidFill>
                <a:latin typeface="Arial MT"/>
                <a:cs typeface="Arial MT"/>
              </a:rPr>
              <a:t>Agentless</a:t>
            </a:r>
            <a:r>
              <a:rPr sz="1800" spc="5" dirty="0">
                <a:solidFill>
                  <a:srgbClr val="FFB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(Sem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agentes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100%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limpa)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59" y="430405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661" y="4234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Fácil	interpretação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52006" y="3168005"/>
            <a:ext cx="3024505" cy="1440180"/>
            <a:chOff x="6552006" y="3168005"/>
            <a:chExt cx="3024505" cy="1440180"/>
          </a:xfrm>
        </p:grpSpPr>
        <p:sp>
          <p:nvSpPr>
            <p:cNvPr id="14" name="object 14"/>
            <p:cNvSpPr/>
            <p:nvPr/>
          </p:nvSpPr>
          <p:spPr>
            <a:xfrm>
              <a:off x="6624002" y="3240001"/>
              <a:ext cx="2952115" cy="1368425"/>
            </a:xfrm>
            <a:custGeom>
              <a:avLst/>
              <a:gdLst/>
              <a:ahLst/>
              <a:cxnLst/>
              <a:rect l="l" t="t" r="r" b="b"/>
              <a:pathLst>
                <a:path w="2952115" h="1368425">
                  <a:moveTo>
                    <a:pt x="1475993" y="1368005"/>
                  </a:moveTo>
                  <a:lnTo>
                    <a:pt x="0" y="1368005"/>
                  </a:lnTo>
                  <a:lnTo>
                    <a:pt x="0" y="0"/>
                  </a:lnTo>
                  <a:lnTo>
                    <a:pt x="2952000" y="0"/>
                  </a:lnTo>
                  <a:lnTo>
                    <a:pt x="2952000" y="1368005"/>
                  </a:lnTo>
                  <a:lnTo>
                    <a:pt x="1475993" y="1368005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2006" y="3168005"/>
              <a:ext cx="2952115" cy="1368425"/>
            </a:xfrm>
            <a:custGeom>
              <a:avLst/>
              <a:gdLst/>
              <a:ahLst/>
              <a:cxnLst/>
              <a:rect l="l" t="t" r="r" b="b"/>
              <a:pathLst>
                <a:path w="2952115" h="1368425">
                  <a:moveTo>
                    <a:pt x="1475994" y="1367993"/>
                  </a:moveTo>
                  <a:lnTo>
                    <a:pt x="0" y="1367993"/>
                  </a:lnTo>
                  <a:lnTo>
                    <a:pt x="0" y="0"/>
                  </a:lnTo>
                  <a:lnTo>
                    <a:pt x="2951988" y="0"/>
                  </a:lnTo>
                  <a:lnTo>
                    <a:pt x="2951988" y="1367993"/>
                  </a:lnTo>
                  <a:lnTo>
                    <a:pt x="1475994" y="1367993"/>
                  </a:lnTo>
                  <a:close/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24002" y="3251063"/>
            <a:ext cx="2880360" cy="10687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 marR="332740" algn="just">
              <a:lnSpc>
                <a:spcPct val="93400"/>
              </a:lnSpc>
              <a:spcBef>
                <a:spcPts val="24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poucas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horas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estudos,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já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é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possível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automações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simples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ambiente.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3998" y="3322437"/>
            <a:ext cx="2520315" cy="123189"/>
            <a:chOff x="3743998" y="3322437"/>
            <a:chExt cx="2520315" cy="123189"/>
          </a:xfrm>
        </p:grpSpPr>
        <p:sp>
          <p:nvSpPr>
            <p:cNvPr id="18" name="object 18"/>
            <p:cNvSpPr/>
            <p:nvPr/>
          </p:nvSpPr>
          <p:spPr>
            <a:xfrm>
              <a:off x="3743998" y="3384007"/>
              <a:ext cx="2343785" cy="0"/>
            </a:xfrm>
            <a:custGeom>
              <a:avLst/>
              <a:gdLst/>
              <a:ahLst/>
              <a:cxnLst/>
              <a:rect l="l" t="t" r="r" b="b"/>
              <a:pathLst>
                <a:path w="2343785">
                  <a:moveTo>
                    <a:pt x="0" y="0"/>
                  </a:moveTo>
                  <a:lnTo>
                    <a:pt x="2343607" y="0"/>
                  </a:lnTo>
                </a:path>
              </a:pathLst>
            </a:custGeom>
            <a:ln w="1007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79325" y="3322437"/>
              <a:ext cx="184785" cy="123189"/>
            </a:xfrm>
            <a:custGeom>
              <a:avLst/>
              <a:gdLst/>
              <a:ahLst/>
              <a:cxnLst/>
              <a:rect l="l" t="t" r="r" b="b"/>
              <a:pathLst>
                <a:path w="184785" h="123189">
                  <a:moveTo>
                    <a:pt x="0" y="0"/>
                  </a:moveTo>
                  <a:lnTo>
                    <a:pt x="0" y="123126"/>
                  </a:lnTo>
                  <a:lnTo>
                    <a:pt x="184670" y="61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Padrão do plano de fundo">
            <a:extLst>
              <a:ext uri="{FF2B5EF4-FFF2-40B4-BE49-F238E27FC236}">
                <a16:creationId xmlns:a16="http://schemas.microsoft.com/office/drawing/2014/main" id="{88358BAF-9263-023A-B34B-AB27EA64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922"/>
            <a:ext cx="10267487" cy="7429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5460" y="1163424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Po</a:t>
            </a:r>
            <a:r>
              <a:rPr sz="1800" dirty="0"/>
              <a:t>r</a:t>
            </a:r>
            <a:r>
              <a:rPr sz="1800" spc="-10" dirty="0"/>
              <a:t> </a:t>
            </a:r>
            <a:r>
              <a:rPr sz="1800" spc="-5" dirty="0"/>
              <a:t>qu</a:t>
            </a:r>
            <a:r>
              <a:rPr sz="1800" dirty="0"/>
              <a:t>e</a:t>
            </a:r>
            <a:r>
              <a:rPr sz="1800" spc="-114" dirty="0"/>
              <a:t> </a:t>
            </a:r>
            <a:r>
              <a:rPr sz="1800" spc="-5" dirty="0"/>
              <a:t>An</a:t>
            </a:r>
            <a:r>
              <a:rPr sz="1800" spc="-15" dirty="0"/>
              <a:t>s</a:t>
            </a:r>
            <a:r>
              <a:rPr sz="1800" spc="-5" dirty="0"/>
              <a:t>ib</a:t>
            </a:r>
            <a:r>
              <a:rPr sz="1800" spc="-10" dirty="0"/>
              <a:t>l</a:t>
            </a:r>
            <a:r>
              <a:rPr sz="1800" spc="-5" dirty="0"/>
              <a:t>e?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581659" y="225530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661" y="2186905"/>
            <a:ext cx="2611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Ferramenta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27686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661" y="2698829"/>
            <a:ext cx="306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Simples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(YAML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chave:valor)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32802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661" y="3210740"/>
            <a:ext cx="285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Baixa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curva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aprendizado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59" y="379214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661" y="3722296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BE00"/>
                </a:solidFill>
                <a:latin typeface="Arial MT"/>
                <a:cs typeface="Arial MT"/>
              </a:rPr>
              <a:t>Agentless</a:t>
            </a:r>
            <a:r>
              <a:rPr sz="1800" spc="5" dirty="0">
                <a:solidFill>
                  <a:srgbClr val="FFB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(Sem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agentes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100%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limpa)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59" y="430405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61" y="4234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Fácil	interpretação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12000" y="3672004"/>
            <a:ext cx="3024505" cy="1440180"/>
            <a:chOff x="6912000" y="3672004"/>
            <a:chExt cx="3024505" cy="1440180"/>
          </a:xfrm>
        </p:grpSpPr>
        <p:sp>
          <p:nvSpPr>
            <p:cNvPr id="15" name="object 15"/>
            <p:cNvSpPr/>
            <p:nvPr/>
          </p:nvSpPr>
          <p:spPr>
            <a:xfrm>
              <a:off x="6983996" y="3744001"/>
              <a:ext cx="2952115" cy="1368425"/>
            </a:xfrm>
            <a:custGeom>
              <a:avLst/>
              <a:gdLst/>
              <a:ahLst/>
              <a:cxnLst/>
              <a:rect l="l" t="t" r="r" b="b"/>
              <a:pathLst>
                <a:path w="2952115" h="1368425">
                  <a:moveTo>
                    <a:pt x="1476006" y="1368005"/>
                  </a:moveTo>
                  <a:lnTo>
                    <a:pt x="0" y="1368005"/>
                  </a:lnTo>
                  <a:lnTo>
                    <a:pt x="0" y="0"/>
                  </a:lnTo>
                  <a:lnTo>
                    <a:pt x="2952000" y="0"/>
                  </a:lnTo>
                  <a:lnTo>
                    <a:pt x="2952000" y="1368005"/>
                  </a:lnTo>
                  <a:lnTo>
                    <a:pt x="1476006" y="1368005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2000" y="3672004"/>
              <a:ext cx="2952115" cy="1368425"/>
            </a:xfrm>
            <a:custGeom>
              <a:avLst/>
              <a:gdLst/>
              <a:ahLst/>
              <a:cxnLst/>
              <a:rect l="l" t="t" r="r" b="b"/>
              <a:pathLst>
                <a:path w="2952115" h="1368425">
                  <a:moveTo>
                    <a:pt x="1475994" y="1367993"/>
                  </a:moveTo>
                  <a:lnTo>
                    <a:pt x="0" y="1367993"/>
                  </a:lnTo>
                  <a:lnTo>
                    <a:pt x="0" y="0"/>
                  </a:lnTo>
                  <a:lnTo>
                    <a:pt x="2952000" y="0"/>
                  </a:lnTo>
                  <a:lnTo>
                    <a:pt x="2952000" y="1367993"/>
                  </a:lnTo>
                  <a:lnTo>
                    <a:pt x="1475994" y="1367993"/>
                  </a:lnTo>
                  <a:close/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83996" y="3755418"/>
            <a:ext cx="2880360" cy="10674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33045" marR="260985" algn="just">
              <a:lnSpc>
                <a:spcPct val="93200"/>
              </a:lnSpc>
              <a:spcBef>
                <a:spcPts val="24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Pronto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executar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no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ambiente,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sem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nenhuma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interversão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modificação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prévia.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96002" y="3826436"/>
            <a:ext cx="1872614" cy="123189"/>
            <a:chOff x="4896002" y="3826436"/>
            <a:chExt cx="1872614" cy="123189"/>
          </a:xfrm>
        </p:grpSpPr>
        <p:sp>
          <p:nvSpPr>
            <p:cNvPr id="19" name="object 19"/>
            <p:cNvSpPr/>
            <p:nvPr/>
          </p:nvSpPr>
          <p:spPr>
            <a:xfrm>
              <a:off x="4896002" y="3888006"/>
              <a:ext cx="1696085" cy="0"/>
            </a:xfrm>
            <a:custGeom>
              <a:avLst/>
              <a:gdLst/>
              <a:ahLst/>
              <a:cxnLst/>
              <a:rect l="l" t="t" r="r" b="b"/>
              <a:pathLst>
                <a:path w="1696084">
                  <a:moveTo>
                    <a:pt x="0" y="0"/>
                  </a:moveTo>
                  <a:lnTo>
                    <a:pt x="1695602" y="0"/>
                  </a:lnTo>
                </a:path>
              </a:pathLst>
            </a:custGeom>
            <a:ln w="1007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3324" y="3826436"/>
              <a:ext cx="184785" cy="123189"/>
            </a:xfrm>
            <a:custGeom>
              <a:avLst/>
              <a:gdLst/>
              <a:ahLst/>
              <a:cxnLst/>
              <a:rect l="l" t="t" r="r" b="b"/>
              <a:pathLst>
                <a:path w="184784" h="123189">
                  <a:moveTo>
                    <a:pt x="0" y="0"/>
                  </a:moveTo>
                  <a:lnTo>
                    <a:pt x="0" y="123126"/>
                  </a:lnTo>
                  <a:lnTo>
                    <a:pt x="184670" y="61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Padrão do plano de fundo&#10;&#10;Descrição gerada automaticamente">
            <a:extLst>
              <a:ext uri="{FF2B5EF4-FFF2-40B4-BE49-F238E27FC236}">
                <a16:creationId xmlns:a16="http://schemas.microsoft.com/office/drawing/2014/main" id="{49F53934-BC2A-2484-D3E5-4B717D7E0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844" y="-9149"/>
            <a:ext cx="10463818" cy="7571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5460" y="1163424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Po</a:t>
            </a:r>
            <a:r>
              <a:rPr sz="1800" dirty="0"/>
              <a:t>r</a:t>
            </a:r>
            <a:r>
              <a:rPr sz="1800" spc="-10" dirty="0"/>
              <a:t> </a:t>
            </a:r>
            <a:r>
              <a:rPr sz="1800" spc="-5" dirty="0"/>
              <a:t>qu</a:t>
            </a:r>
            <a:r>
              <a:rPr sz="1800" dirty="0"/>
              <a:t>e</a:t>
            </a:r>
            <a:r>
              <a:rPr sz="1800" spc="-114" dirty="0"/>
              <a:t> </a:t>
            </a:r>
            <a:r>
              <a:rPr sz="1800" spc="-5" dirty="0"/>
              <a:t>An</a:t>
            </a:r>
            <a:r>
              <a:rPr sz="1800" spc="-15" dirty="0"/>
              <a:t>s</a:t>
            </a:r>
            <a:r>
              <a:rPr sz="1800" spc="-5" dirty="0"/>
              <a:t>ib</a:t>
            </a:r>
            <a:r>
              <a:rPr sz="1800" spc="-10" dirty="0"/>
              <a:t>l</a:t>
            </a:r>
            <a:r>
              <a:rPr sz="1800" spc="-5" dirty="0"/>
              <a:t>e?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581659" y="225530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661" y="2186905"/>
            <a:ext cx="2611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Ferramenta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27686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661" y="2698829"/>
            <a:ext cx="306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Simples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(YAML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chave:valor)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328022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661" y="3210740"/>
            <a:ext cx="285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Baixa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curva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aprendizado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59" y="379214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7661" y="3722296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BE00"/>
                </a:solidFill>
                <a:latin typeface="Arial MT"/>
                <a:cs typeface="Arial MT"/>
              </a:rPr>
              <a:t>Agentless</a:t>
            </a:r>
            <a:r>
              <a:rPr sz="1800" spc="5" dirty="0">
                <a:solidFill>
                  <a:srgbClr val="FFBE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(Sem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agentes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100%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limpa)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59" y="430405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61" y="4234221"/>
            <a:ext cx="1964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Fácil	interpretação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63993" y="4104008"/>
            <a:ext cx="2196465" cy="576580"/>
            <a:chOff x="7163993" y="4104008"/>
            <a:chExt cx="2196465" cy="576580"/>
          </a:xfrm>
        </p:grpSpPr>
        <p:sp>
          <p:nvSpPr>
            <p:cNvPr id="15" name="object 15"/>
            <p:cNvSpPr/>
            <p:nvPr/>
          </p:nvSpPr>
          <p:spPr>
            <a:xfrm>
              <a:off x="7236002" y="4176004"/>
              <a:ext cx="2124075" cy="504190"/>
            </a:xfrm>
            <a:custGeom>
              <a:avLst/>
              <a:gdLst/>
              <a:ahLst/>
              <a:cxnLst/>
              <a:rect l="l" t="t" r="r" b="b"/>
              <a:pathLst>
                <a:path w="2124075" h="504189">
                  <a:moveTo>
                    <a:pt x="1061999" y="503999"/>
                  </a:moveTo>
                  <a:lnTo>
                    <a:pt x="0" y="503999"/>
                  </a:lnTo>
                  <a:lnTo>
                    <a:pt x="0" y="0"/>
                  </a:lnTo>
                  <a:lnTo>
                    <a:pt x="2123998" y="0"/>
                  </a:lnTo>
                  <a:lnTo>
                    <a:pt x="2123998" y="503999"/>
                  </a:lnTo>
                  <a:lnTo>
                    <a:pt x="1061999" y="503999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63993" y="4104008"/>
              <a:ext cx="2124075" cy="504190"/>
            </a:xfrm>
            <a:custGeom>
              <a:avLst/>
              <a:gdLst/>
              <a:ahLst/>
              <a:cxnLst/>
              <a:rect l="l" t="t" r="r" b="b"/>
              <a:pathLst>
                <a:path w="2124075" h="504189">
                  <a:moveTo>
                    <a:pt x="1062012" y="503999"/>
                  </a:moveTo>
                  <a:lnTo>
                    <a:pt x="0" y="503999"/>
                  </a:lnTo>
                  <a:lnTo>
                    <a:pt x="0" y="0"/>
                  </a:lnTo>
                  <a:lnTo>
                    <a:pt x="2124011" y="0"/>
                  </a:lnTo>
                  <a:lnTo>
                    <a:pt x="2124011" y="503999"/>
                  </a:lnTo>
                  <a:lnTo>
                    <a:pt x="1062012" y="503999"/>
                  </a:lnTo>
                  <a:close/>
                </a:path>
              </a:pathLst>
            </a:custGeom>
            <a:ln w="317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36002" y="4187066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YAML,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pronto!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52000" y="4330449"/>
            <a:ext cx="4104004" cy="123189"/>
            <a:chOff x="2952000" y="4330449"/>
            <a:chExt cx="4104004" cy="123189"/>
          </a:xfrm>
        </p:grpSpPr>
        <p:sp>
          <p:nvSpPr>
            <p:cNvPr id="19" name="object 19"/>
            <p:cNvSpPr/>
            <p:nvPr/>
          </p:nvSpPr>
          <p:spPr>
            <a:xfrm>
              <a:off x="2952000" y="4392006"/>
              <a:ext cx="3928110" cy="0"/>
            </a:xfrm>
            <a:custGeom>
              <a:avLst/>
              <a:gdLst/>
              <a:ahLst/>
              <a:cxnLst/>
              <a:rect l="l" t="t" r="r" b="b"/>
              <a:pathLst>
                <a:path w="3928109">
                  <a:moveTo>
                    <a:pt x="0" y="0"/>
                  </a:moveTo>
                  <a:lnTo>
                    <a:pt x="3927602" y="0"/>
                  </a:lnTo>
                </a:path>
              </a:pathLst>
            </a:custGeom>
            <a:ln w="1007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1322" y="4330449"/>
              <a:ext cx="184785" cy="123189"/>
            </a:xfrm>
            <a:custGeom>
              <a:avLst/>
              <a:gdLst/>
              <a:ahLst/>
              <a:cxnLst/>
              <a:rect l="l" t="t" r="r" b="b"/>
              <a:pathLst>
                <a:path w="184784" h="123189">
                  <a:moveTo>
                    <a:pt x="0" y="0"/>
                  </a:moveTo>
                  <a:lnTo>
                    <a:pt x="0" y="123113"/>
                  </a:lnTo>
                  <a:lnTo>
                    <a:pt x="184683" y="6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825" y="2947584"/>
            <a:ext cx="5918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6270" marR="5080" indent="-189420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Arquitetura </a:t>
            </a:r>
            <a:r>
              <a:rPr sz="3600" dirty="0"/>
              <a:t>e </a:t>
            </a:r>
            <a:r>
              <a:rPr sz="3600" spc="-5" dirty="0"/>
              <a:t>Funcionamento </a:t>
            </a:r>
            <a:r>
              <a:rPr sz="3600" spc="-994" dirty="0"/>
              <a:t> </a:t>
            </a:r>
            <a:r>
              <a:rPr sz="3600" spc="-5" dirty="0"/>
              <a:t>do</a:t>
            </a:r>
            <a:r>
              <a:rPr sz="3600" spc="-200" dirty="0"/>
              <a:t> </a:t>
            </a:r>
            <a:r>
              <a:rPr sz="3600" spc="-5" dirty="0"/>
              <a:t>Ansible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BA2D9-647E-B64A-AC64-4446194D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VMS chamado </a:t>
            </a:r>
            <a:r>
              <a:rPr lang="pt-BR" dirty="0" err="1"/>
              <a:t>Puppet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B5AB2-3935-5555-BEB1-DDAE93B8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vagrant</a:t>
            </a:r>
            <a:r>
              <a:rPr lang="pt-BR" dirty="0"/>
              <a:t>, é uma ferramenta de virtualização leve que permite que você criar e desmontar ambientes de teste virtual usando vários provedores de VM diferentes.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Virtual Box e VMware Fusion.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8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4363" y="1368009"/>
            <a:ext cx="6912609" cy="4680585"/>
            <a:chOff x="1584363" y="1368009"/>
            <a:chExt cx="6912609" cy="4680585"/>
          </a:xfrm>
        </p:grpSpPr>
        <p:sp>
          <p:nvSpPr>
            <p:cNvPr id="3" name="object 3"/>
            <p:cNvSpPr/>
            <p:nvPr/>
          </p:nvSpPr>
          <p:spPr>
            <a:xfrm>
              <a:off x="1656359" y="1440005"/>
              <a:ext cx="6840220" cy="4608195"/>
            </a:xfrm>
            <a:custGeom>
              <a:avLst/>
              <a:gdLst/>
              <a:ahLst/>
              <a:cxnLst/>
              <a:rect l="l" t="t" r="r" b="b"/>
              <a:pathLst>
                <a:path w="6840220" h="4608195">
                  <a:moveTo>
                    <a:pt x="6840004" y="0"/>
                  </a:moveTo>
                  <a:lnTo>
                    <a:pt x="0" y="0"/>
                  </a:lnTo>
                  <a:lnTo>
                    <a:pt x="0" y="4607991"/>
                  </a:lnTo>
                  <a:lnTo>
                    <a:pt x="3419995" y="4607991"/>
                  </a:lnTo>
                  <a:lnTo>
                    <a:pt x="6840004" y="4607991"/>
                  </a:lnTo>
                  <a:lnTo>
                    <a:pt x="6840004" y="0"/>
                  </a:lnTo>
                  <a:close/>
                </a:path>
              </a:pathLst>
            </a:custGeom>
            <a:solidFill>
              <a:srgbClr val="7F7F7F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56359" y="1440005"/>
              <a:ext cx="6840220" cy="4608195"/>
            </a:xfrm>
            <a:custGeom>
              <a:avLst/>
              <a:gdLst/>
              <a:ahLst/>
              <a:cxnLst/>
              <a:rect l="l" t="t" r="r" b="b"/>
              <a:pathLst>
                <a:path w="6840220" h="4608195">
                  <a:moveTo>
                    <a:pt x="3419995" y="4607991"/>
                  </a:moveTo>
                  <a:lnTo>
                    <a:pt x="0" y="4607991"/>
                  </a:lnTo>
                  <a:lnTo>
                    <a:pt x="0" y="0"/>
                  </a:lnTo>
                  <a:lnTo>
                    <a:pt x="6840004" y="0"/>
                  </a:lnTo>
                  <a:lnTo>
                    <a:pt x="6840004" y="4607991"/>
                  </a:lnTo>
                  <a:lnTo>
                    <a:pt x="3419995" y="4607991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4363" y="1368009"/>
              <a:ext cx="6840220" cy="4608195"/>
            </a:xfrm>
            <a:custGeom>
              <a:avLst/>
              <a:gdLst/>
              <a:ahLst/>
              <a:cxnLst/>
              <a:rect l="l" t="t" r="r" b="b"/>
              <a:pathLst>
                <a:path w="6840220" h="4608195">
                  <a:moveTo>
                    <a:pt x="6839991" y="0"/>
                  </a:moveTo>
                  <a:lnTo>
                    <a:pt x="0" y="0"/>
                  </a:lnTo>
                  <a:lnTo>
                    <a:pt x="0" y="4607991"/>
                  </a:lnTo>
                  <a:lnTo>
                    <a:pt x="3419995" y="4607991"/>
                  </a:lnTo>
                  <a:lnTo>
                    <a:pt x="6839991" y="4607991"/>
                  </a:lnTo>
                  <a:lnTo>
                    <a:pt x="6839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4363" y="1368009"/>
              <a:ext cx="6840220" cy="4608195"/>
            </a:xfrm>
            <a:custGeom>
              <a:avLst/>
              <a:gdLst/>
              <a:ahLst/>
              <a:cxnLst/>
              <a:rect l="l" t="t" r="r" b="b"/>
              <a:pathLst>
                <a:path w="6840220" h="4608195">
                  <a:moveTo>
                    <a:pt x="3419995" y="4607991"/>
                  </a:moveTo>
                  <a:lnTo>
                    <a:pt x="0" y="4607991"/>
                  </a:lnTo>
                  <a:lnTo>
                    <a:pt x="0" y="0"/>
                  </a:lnTo>
                  <a:lnTo>
                    <a:pt x="6839991" y="0"/>
                  </a:lnTo>
                  <a:lnTo>
                    <a:pt x="6839991" y="4607991"/>
                  </a:lnTo>
                  <a:lnTo>
                    <a:pt x="3419995" y="46079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355" y="1439637"/>
              <a:ext cx="6336004" cy="443052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45742" y="6068063"/>
            <a:ext cx="10382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.: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Padrão do plano de fundo&#10;&#10;Descrição gerada automaticamente">
            <a:extLst>
              <a:ext uri="{FF2B5EF4-FFF2-40B4-BE49-F238E27FC236}">
                <a16:creationId xmlns:a16="http://schemas.microsoft.com/office/drawing/2014/main" id="{3A60162F-D086-D7AF-209E-790385583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123824"/>
            <a:ext cx="10280059" cy="7439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9903" y="145538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Como</a:t>
            </a:r>
            <a:r>
              <a:rPr sz="1800" spc="-40" dirty="0"/>
              <a:t> </a:t>
            </a:r>
            <a:r>
              <a:rPr sz="1800" spc="-5" dirty="0"/>
              <a:t>ele</a:t>
            </a:r>
            <a:r>
              <a:rPr sz="1800" spc="-40" dirty="0"/>
              <a:t> </a:t>
            </a:r>
            <a:r>
              <a:rPr sz="1800" spc="-10" dirty="0"/>
              <a:t>funciona?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36943" y="229237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45" y="2223620"/>
            <a:ext cx="254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Desenvolvido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6015" y="254870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015" y="280394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6015" y="306062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1661" y="2479221"/>
            <a:ext cx="6874509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10" dirty="0">
                <a:solidFill>
                  <a:srgbClr val="E7A101"/>
                </a:solidFill>
                <a:latin typeface="Arial MT"/>
                <a:cs typeface="Arial MT"/>
              </a:rPr>
              <a:t>Pyhton</a:t>
            </a:r>
            <a:r>
              <a:rPr sz="1800" spc="-15" dirty="0">
                <a:solidFill>
                  <a:srgbClr val="E7A10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E7A101"/>
                </a:solidFill>
                <a:latin typeface="Arial MT"/>
                <a:cs typeface="Arial MT"/>
              </a:rPr>
              <a:t>&gt;=3.5</a:t>
            </a:r>
            <a:r>
              <a:rPr sz="1800" spc="-5" dirty="0">
                <a:solidFill>
                  <a:srgbClr val="E7A10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E7A101"/>
                </a:solidFill>
                <a:latin typeface="Arial MT"/>
                <a:cs typeface="Arial MT"/>
              </a:rPr>
              <a:t>Python</a:t>
            </a:r>
            <a:r>
              <a:rPr sz="1800" dirty="0">
                <a:solidFill>
                  <a:srgbClr val="E7A10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7A101"/>
                </a:solidFill>
                <a:latin typeface="Arial MT"/>
                <a:cs typeface="Arial MT"/>
              </a:rPr>
              <a:t>&gt;=2.7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14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Procura sempre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interpretador em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E7A101"/>
                </a:solidFill>
                <a:latin typeface="Arial MT"/>
                <a:cs typeface="Arial MT"/>
              </a:rPr>
              <a:t>/usr/bin/python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85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Utiliza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variável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E7A101"/>
                </a:solidFill>
                <a:latin typeface="Arial MT"/>
                <a:cs typeface="Arial MT"/>
              </a:rPr>
              <a:t>ansible_python_interpreter</a:t>
            </a:r>
            <a:r>
              <a:rPr sz="1800" spc="5" dirty="0">
                <a:solidFill>
                  <a:srgbClr val="E7A10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configurar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PATH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943" y="357253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945" y="3502701"/>
            <a:ext cx="9062085" cy="5568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padrão,</a:t>
            </a:r>
            <a:r>
              <a:rPr sz="18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utiliza-se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serviço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7A101"/>
                </a:solidFill>
                <a:latin typeface="Arial MT"/>
                <a:cs typeface="Arial MT"/>
              </a:rPr>
              <a:t>SSH</a:t>
            </a:r>
            <a:r>
              <a:rPr sz="1800" spc="229" dirty="0">
                <a:solidFill>
                  <a:srgbClr val="E7A10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comunicação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seus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targets</a:t>
            </a:r>
            <a:r>
              <a:rPr sz="18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(servidores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Unix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Like,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Roteadores,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Switches)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943" y="433933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945" y="4270936"/>
            <a:ext cx="771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servidores Micro$oft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Window$,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utiliza-se do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E7A101"/>
                </a:solidFill>
                <a:latin typeface="Arial MT"/>
                <a:cs typeface="Arial MT"/>
              </a:rPr>
              <a:t>WinRM</a:t>
            </a:r>
            <a:r>
              <a:rPr sz="1800" spc="10" dirty="0">
                <a:solidFill>
                  <a:srgbClr val="E7A10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comunicação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Padrão do plano de fundo&#10;&#10;Descrição gerada automaticamente">
            <a:extLst>
              <a:ext uri="{FF2B5EF4-FFF2-40B4-BE49-F238E27FC236}">
                <a16:creationId xmlns:a16="http://schemas.microsoft.com/office/drawing/2014/main" id="{2B38BE6F-E62E-6F43-9E20-02417944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9903" y="1455385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Como</a:t>
            </a:r>
            <a:r>
              <a:rPr sz="1800" spc="-40" dirty="0"/>
              <a:t> </a:t>
            </a:r>
            <a:r>
              <a:rPr sz="1800" spc="-5" dirty="0"/>
              <a:t>ele</a:t>
            </a:r>
            <a:r>
              <a:rPr sz="1800" spc="-40" dirty="0"/>
              <a:t> </a:t>
            </a:r>
            <a:r>
              <a:rPr sz="1800" spc="-10" dirty="0"/>
              <a:t>funciona?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36943" y="2292378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45" y="2223620"/>
            <a:ext cx="352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Realiza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autenticação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através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de: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945" y="2548702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578" y="2479221"/>
            <a:ext cx="173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Usuário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Senha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578" y="280394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6015" y="2735545"/>
            <a:ext cx="548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Pode-se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autenticar/conectar-se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LDAP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kerberos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945" y="3060627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578" y="2990777"/>
            <a:ext cx="3611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Chave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SSH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(para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servidores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Linux)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3045" y="4270936"/>
            <a:ext cx="452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242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Autenticação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descentralizada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10956" y="3990967"/>
            <a:ext cx="4690110" cy="1018540"/>
            <a:chOff x="2910956" y="3990967"/>
            <a:chExt cx="4690110" cy="1018540"/>
          </a:xfrm>
        </p:grpSpPr>
        <p:sp>
          <p:nvSpPr>
            <p:cNvPr id="14" name="object 14"/>
            <p:cNvSpPr/>
            <p:nvPr/>
          </p:nvSpPr>
          <p:spPr>
            <a:xfrm>
              <a:off x="2988005" y="4068003"/>
              <a:ext cx="4608195" cy="936625"/>
            </a:xfrm>
            <a:custGeom>
              <a:avLst/>
              <a:gdLst/>
              <a:ahLst/>
              <a:cxnLst/>
              <a:rect l="l" t="t" r="r" b="b"/>
              <a:pathLst>
                <a:path w="4608195" h="936625">
                  <a:moveTo>
                    <a:pt x="2303995" y="936002"/>
                  </a:moveTo>
                  <a:lnTo>
                    <a:pt x="0" y="936002"/>
                  </a:lnTo>
                  <a:lnTo>
                    <a:pt x="0" y="0"/>
                  </a:lnTo>
                  <a:lnTo>
                    <a:pt x="4607991" y="0"/>
                  </a:lnTo>
                  <a:lnTo>
                    <a:pt x="4607991" y="936002"/>
                  </a:lnTo>
                  <a:lnTo>
                    <a:pt x="2303995" y="936002"/>
                  </a:lnTo>
                  <a:close/>
                </a:path>
              </a:pathLst>
            </a:custGeom>
            <a:ln w="10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5996" y="3996007"/>
              <a:ext cx="4608195" cy="935990"/>
            </a:xfrm>
            <a:custGeom>
              <a:avLst/>
              <a:gdLst/>
              <a:ahLst/>
              <a:cxnLst/>
              <a:rect l="l" t="t" r="r" b="b"/>
              <a:pathLst>
                <a:path w="4608195" h="935989">
                  <a:moveTo>
                    <a:pt x="2304008" y="935989"/>
                  </a:moveTo>
                  <a:lnTo>
                    <a:pt x="0" y="935989"/>
                  </a:lnTo>
                  <a:lnTo>
                    <a:pt x="0" y="0"/>
                  </a:lnTo>
                  <a:lnTo>
                    <a:pt x="4608004" y="0"/>
                  </a:lnTo>
                  <a:lnTo>
                    <a:pt x="4608004" y="935989"/>
                  </a:lnTo>
                  <a:lnTo>
                    <a:pt x="2304008" y="935989"/>
                  </a:lnTo>
                  <a:close/>
                </a:path>
              </a:pathLst>
            </a:custGeom>
            <a:ln w="10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8004" y="1727647"/>
            <a:ext cx="6192520" cy="4424680"/>
            <a:chOff x="2268004" y="1727647"/>
            <a:chExt cx="6192520" cy="4424680"/>
          </a:xfrm>
        </p:grpSpPr>
        <p:sp>
          <p:nvSpPr>
            <p:cNvPr id="3" name="object 3"/>
            <p:cNvSpPr/>
            <p:nvPr/>
          </p:nvSpPr>
          <p:spPr>
            <a:xfrm>
              <a:off x="2340000" y="1799999"/>
              <a:ext cx="6120130" cy="4352290"/>
            </a:xfrm>
            <a:custGeom>
              <a:avLst/>
              <a:gdLst/>
              <a:ahLst/>
              <a:cxnLst/>
              <a:rect l="l" t="t" r="r" b="b"/>
              <a:pathLst>
                <a:path w="6120130" h="4352290">
                  <a:moveTo>
                    <a:pt x="6120003" y="0"/>
                  </a:moveTo>
                  <a:lnTo>
                    <a:pt x="0" y="0"/>
                  </a:lnTo>
                  <a:lnTo>
                    <a:pt x="0" y="4352048"/>
                  </a:lnTo>
                  <a:lnTo>
                    <a:pt x="6120003" y="4352048"/>
                  </a:lnTo>
                  <a:lnTo>
                    <a:pt x="6120003" y="0"/>
                  </a:lnTo>
                  <a:close/>
                </a:path>
              </a:pathLst>
            </a:custGeom>
            <a:solidFill>
              <a:srgbClr val="7F7F7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8004" y="1727647"/>
              <a:ext cx="6120003" cy="4352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664" y="5383342"/>
            <a:ext cx="9023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.: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ed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20799" y="1547637"/>
            <a:ext cx="6991350" cy="3744595"/>
            <a:chOff x="1720799" y="1547637"/>
            <a:chExt cx="6991350" cy="3744595"/>
          </a:xfrm>
        </p:grpSpPr>
        <p:sp>
          <p:nvSpPr>
            <p:cNvPr id="4" name="object 4"/>
            <p:cNvSpPr/>
            <p:nvPr/>
          </p:nvSpPr>
          <p:spPr>
            <a:xfrm>
              <a:off x="1792795" y="1620002"/>
              <a:ext cx="6919595" cy="3672204"/>
            </a:xfrm>
            <a:custGeom>
              <a:avLst/>
              <a:gdLst/>
              <a:ahLst/>
              <a:cxnLst/>
              <a:rect l="l" t="t" r="r" b="b"/>
              <a:pathLst>
                <a:path w="6919595" h="3672204">
                  <a:moveTo>
                    <a:pt x="6919201" y="0"/>
                  </a:moveTo>
                  <a:lnTo>
                    <a:pt x="0" y="0"/>
                  </a:lnTo>
                  <a:lnTo>
                    <a:pt x="0" y="3672001"/>
                  </a:lnTo>
                  <a:lnTo>
                    <a:pt x="6919201" y="3672001"/>
                  </a:lnTo>
                  <a:lnTo>
                    <a:pt x="6919201" y="0"/>
                  </a:lnTo>
                  <a:close/>
                </a:path>
              </a:pathLst>
            </a:custGeom>
            <a:solidFill>
              <a:srgbClr val="7F7F7F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0799" y="1547637"/>
              <a:ext cx="6919201" cy="36720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661" y="2947584"/>
            <a:ext cx="6158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YAML</a:t>
            </a:r>
            <a:endParaRPr sz="3600"/>
          </a:p>
          <a:p>
            <a:pPr algn="ctr">
              <a:lnSpc>
                <a:spcPct val="100000"/>
              </a:lnSpc>
            </a:pPr>
            <a:r>
              <a:rPr sz="3600" spc="-114" dirty="0"/>
              <a:t>Yet</a:t>
            </a:r>
            <a:r>
              <a:rPr sz="3600" spc="-30" dirty="0"/>
              <a:t> </a:t>
            </a:r>
            <a:r>
              <a:rPr sz="3600" spc="-5" dirty="0"/>
              <a:t>antoher</a:t>
            </a:r>
            <a:r>
              <a:rPr sz="3600" spc="-25" dirty="0"/>
              <a:t> </a:t>
            </a:r>
            <a:r>
              <a:rPr sz="3600" dirty="0"/>
              <a:t>markup</a:t>
            </a:r>
            <a:r>
              <a:rPr sz="3600" spc="-25" dirty="0"/>
              <a:t> </a:t>
            </a:r>
            <a:r>
              <a:rPr sz="3600" spc="-5" dirty="0"/>
              <a:t>Language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Padrão do plano de fundo">
            <a:extLst>
              <a:ext uri="{FF2B5EF4-FFF2-40B4-BE49-F238E27FC236}">
                <a16:creationId xmlns:a16="http://schemas.microsoft.com/office/drawing/2014/main" id="{57C0DCEF-D4D4-67B6-B698-6CA9AD9C6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" y="132922"/>
            <a:ext cx="10147300" cy="73429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44001" y="5039998"/>
            <a:ext cx="6912609" cy="1224280"/>
            <a:chOff x="1944001" y="5039998"/>
            <a:chExt cx="6912609" cy="1224280"/>
          </a:xfrm>
        </p:grpSpPr>
        <p:sp>
          <p:nvSpPr>
            <p:cNvPr id="4" name="object 4"/>
            <p:cNvSpPr/>
            <p:nvPr/>
          </p:nvSpPr>
          <p:spPr>
            <a:xfrm>
              <a:off x="2015997" y="5112007"/>
              <a:ext cx="6840220" cy="1152525"/>
            </a:xfrm>
            <a:custGeom>
              <a:avLst/>
              <a:gdLst/>
              <a:ahLst/>
              <a:cxnLst/>
              <a:rect l="l" t="t" r="r" b="b"/>
              <a:pathLst>
                <a:path w="6840220" h="1152525">
                  <a:moveTo>
                    <a:pt x="6840004" y="0"/>
                  </a:moveTo>
                  <a:lnTo>
                    <a:pt x="0" y="0"/>
                  </a:lnTo>
                  <a:lnTo>
                    <a:pt x="0" y="1151991"/>
                  </a:lnTo>
                  <a:lnTo>
                    <a:pt x="3419995" y="1151991"/>
                  </a:lnTo>
                  <a:lnTo>
                    <a:pt x="6840004" y="1151991"/>
                  </a:lnTo>
                  <a:lnTo>
                    <a:pt x="6840004" y="0"/>
                  </a:lnTo>
                  <a:close/>
                </a:path>
              </a:pathLst>
            </a:custGeom>
            <a:solidFill>
              <a:srgbClr val="7F7F7F">
                <a:alpha val="13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5997" y="5112007"/>
              <a:ext cx="6840220" cy="1152525"/>
            </a:xfrm>
            <a:custGeom>
              <a:avLst/>
              <a:gdLst/>
              <a:ahLst/>
              <a:cxnLst/>
              <a:rect l="l" t="t" r="r" b="b"/>
              <a:pathLst>
                <a:path w="6840220" h="1152525">
                  <a:moveTo>
                    <a:pt x="3419995" y="1151991"/>
                  </a:moveTo>
                  <a:lnTo>
                    <a:pt x="0" y="1151991"/>
                  </a:lnTo>
                  <a:lnTo>
                    <a:pt x="0" y="0"/>
                  </a:lnTo>
                  <a:lnTo>
                    <a:pt x="6840004" y="0"/>
                  </a:lnTo>
                  <a:lnTo>
                    <a:pt x="6840004" y="1151991"/>
                  </a:lnTo>
                  <a:lnTo>
                    <a:pt x="3419995" y="1151991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4001" y="5039998"/>
              <a:ext cx="6840220" cy="1152525"/>
            </a:xfrm>
            <a:custGeom>
              <a:avLst/>
              <a:gdLst/>
              <a:ahLst/>
              <a:cxnLst/>
              <a:rect l="l" t="t" r="r" b="b"/>
              <a:pathLst>
                <a:path w="6840220" h="1152525">
                  <a:moveTo>
                    <a:pt x="6840004" y="0"/>
                  </a:moveTo>
                  <a:lnTo>
                    <a:pt x="0" y="0"/>
                  </a:lnTo>
                  <a:lnTo>
                    <a:pt x="0" y="1152004"/>
                  </a:lnTo>
                  <a:lnTo>
                    <a:pt x="3419995" y="1152004"/>
                  </a:lnTo>
                  <a:lnTo>
                    <a:pt x="6840004" y="1152004"/>
                  </a:lnTo>
                  <a:lnTo>
                    <a:pt x="6840004" y="0"/>
                  </a:lnTo>
                  <a:close/>
                </a:path>
              </a:pathLst>
            </a:custGeom>
            <a:solidFill>
              <a:srgbClr val="DCDCDC">
                <a:alpha val="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4001" y="5039998"/>
              <a:ext cx="6840220" cy="1152525"/>
            </a:xfrm>
            <a:custGeom>
              <a:avLst/>
              <a:gdLst/>
              <a:ahLst/>
              <a:cxnLst/>
              <a:rect l="l" t="t" r="r" b="b"/>
              <a:pathLst>
                <a:path w="6840220" h="1152525">
                  <a:moveTo>
                    <a:pt x="3419995" y="1152004"/>
                  </a:moveTo>
                  <a:lnTo>
                    <a:pt x="0" y="1152004"/>
                  </a:lnTo>
                  <a:lnTo>
                    <a:pt x="0" y="0"/>
                  </a:lnTo>
                  <a:lnTo>
                    <a:pt x="6840004" y="0"/>
                  </a:lnTo>
                  <a:lnTo>
                    <a:pt x="6840004" y="1152004"/>
                  </a:lnTo>
                  <a:lnTo>
                    <a:pt x="3419995" y="1152004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53306" y="1475908"/>
            <a:ext cx="1644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YAML,</a:t>
            </a:r>
            <a:r>
              <a:rPr sz="1800" spc="-40" dirty="0"/>
              <a:t> </a:t>
            </a:r>
            <a:r>
              <a:rPr sz="1800" dirty="0"/>
              <a:t>o</a:t>
            </a:r>
            <a:r>
              <a:rPr sz="1800" spc="-35" dirty="0"/>
              <a:t> </a:t>
            </a:r>
            <a:r>
              <a:rPr sz="1800" spc="-10" dirty="0"/>
              <a:t>que</a:t>
            </a:r>
            <a:r>
              <a:rPr sz="1800" spc="-35" dirty="0"/>
              <a:t> </a:t>
            </a:r>
            <a:r>
              <a:rPr sz="1800" spc="-5" dirty="0"/>
              <a:t>é?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945" y="2298868"/>
            <a:ext cx="645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Yet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Another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Markup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sz="1800" spc="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YAML</a:t>
            </a:r>
            <a:r>
              <a:rPr sz="1800" spc="-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Ain’t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markup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023" y="290582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945" y="2847508"/>
            <a:ext cx="373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Linguagem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serialização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de dados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023" y="345446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945" y="3396148"/>
            <a:ext cx="530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Amplamente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utilizada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arquivos de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configurações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023" y="400310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945" y="3944788"/>
            <a:ext cx="603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linguagem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progração,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famoso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pela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simplicidade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023" y="455174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945" y="4493428"/>
            <a:ext cx="5932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usa recuo no estilo Python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para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indicar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alinhamento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5998" y="5316388"/>
            <a:ext cx="676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2875" marR="882015" indent="-12388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necessário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utilizar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espaços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em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branco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pois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caracteres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 tapulação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não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são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permitidos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Padrão do plano de fundo&#10;&#10;Descrição gerada automaticamente">
            <a:extLst>
              <a:ext uri="{FF2B5EF4-FFF2-40B4-BE49-F238E27FC236}">
                <a16:creationId xmlns:a16="http://schemas.microsoft.com/office/drawing/2014/main" id="{06301592-22B4-D139-C7BC-0AF5E9B89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922"/>
            <a:ext cx="10267487" cy="7429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339" y="1475908"/>
            <a:ext cx="161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Estrutura</a:t>
            </a:r>
            <a:r>
              <a:rPr sz="1800" spc="-114" dirty="0"/>
              <a:t> </a:t>
            </a:r>
            <a:r>
              <a:rPr sz="1800" spc="-40" dirty="0"/>
              <a:t>YAML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45" y="2298868"/>
            <a:ext cx="7557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inclui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funcionalidades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vêm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Perl,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C,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XML,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HTML,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outras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023" y="290582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945" y="2847508"/>
            <a:ext cx="493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arquivos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têm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extensão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.yml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.yaml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023" y="345446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945" y="3396148"/>
            <a:ext cx="673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arquivos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estruturados em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formato de mapas ou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lista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945" y="400310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578" y="3944788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Map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578" y="427742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578" y="455174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6015" y="4219108"/>
            <a:ext cx="580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os mapas,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possivel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associar pares de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chave-valor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Cada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chave precisa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única,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qualquer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ordem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aceita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945" y="510038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8578" y="5042068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Listas: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8578" y="537470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8578" y="592334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8578" y="6197666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4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6015" y="5316388"/>
            <a:ext cx="8627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Incluem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valores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ordem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específica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podem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conter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qualquer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quantidade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itens</a:t>
            </a:r>
            <a:endParaRPr sz="1800">
              <a:latin typeface="Arial MT"/>
              <a:cs typeface="Arial MT"/>
            </a:endParaRPr>
          </a:p>
          <a:p>
            <a:pPr marL="12700" marR="23812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sequência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 lista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inicia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 traço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(-) 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um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espaço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separada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da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sequência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mãe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um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recuo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339" y="1475908"/>
            <a:ext cx="161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Estrutura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998" y="2366178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642" y="2914818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---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642" y="3463458"/>
            <a:ext cx="23647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Idenficacao:</a:t>
            </a:r>
            <a:endParaRPr sz="1800">
              <a:latin typeface="Arial MT"/>
              <a:cs typeface="Arial MT"/>
            </a:endParaRPr>
          </a:p>
          <a:p>
            <a:pPr marL="450850" marR="50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nome: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Phillipe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sobrenome: Farias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idade: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32</a:t>
            </a:r>
            <a:endParaRPr sz="1800">
              <a:latin typeface="Arial MT"/>
              <a:cs typeface="Arial MT"/>
            </a:endParaRPr>
          </a:p>
          <a:p>
            <a:pPr marL="4508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sexo: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masculino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642" y="510937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515" y="2294906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365" y="2843545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---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365" y="3392185"/>
            <a:ext cx="15024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Frutas:</a:t>
            </a:r>
            <a:endParaRPr sz="1800">
              <a:latin typeface="Arial MT"/>
              <a:cs typeface="Arial MT"/>
            </a:endParaRPr>
          </a:p>
          <a:p>
            <a:pPr marL="588645" indent="-140335">
              <a:lnSpc>
                <a:spcPct val="100000"/>
              </a:lnSpc>
              <a:buChar char="-"/>
              <a:tabLst>
                <a:tab pos="58928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laranja</a:t>
            </a:r>
            <a:endParaRPr sz="1800">
              <a:latin typeface="Arial MT"/>
              <a:cs typeface="Arial MT"/>
            </a:endParaRPr>
          </a:p>
          <a:p>
            <a:pPr marL="588645" indent="-140335">
              <a:lnSpc>
                <a:spcPct val="100000"/>
              </a:lnSpc>
              <a:buChar char="-"/>
              <a:tabLst>
                <a:tab pos="58928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maça</a:t>
            </a:r>
            <a:endParaRPr sz="1800">
              <a:latin typeface="Arial MT"/>
              <a:cs typeface="Arial MT"/>
            </a:endParaRPr>
          </a:p>
          <a:p>
            <a:pPr marL="588645" indent="-140335">
              <a:lnSpc>
                <a:spcPct val="100000"/>
              </a:lnSpc>
              <a:buChar char="-"/>
              <a:tabLst>
                <a:tab pos="58928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uva</a:t>
            </a:r>
            <a:endParaRPr sz="1800">
              <a:latin typeface="Arial MT"/>
              <a:cs typeface="Arial MT"/>
            </a:endParaRPr>
          </a:p>
          <a:p>
            <a:pPr marL="588645" indent="-140335">
              <a:lnSpc>
                <a:spcPct val="100000"/>
              </a:lnSpc>
              <a:buChar char="-"/>
              <a:tabLst>
                <a:tab pos="589280" algn="l"/>
              </a:tabLst>
            </a:pP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6365" y="5038105"/>
            <a:ext cx="20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7636" y="2160006"/>
            <a:ext cx="3347085" cy="3456304"/>
            <a:chOff x="647636" y="2160006"/>
            <a:chExt cx="3347085" cy="3456304"/>
          </a:xfrm>
        </p:grpSpPr>
        <p:sp>
          <p:nvSpPr>
            <p:cNvPr id="12" name="object 12"/>
            <p:cNvSpPr/>
            <p:nvPr/>
          </p:nvSpPr>
          <p:spPr>
            <a:xfrm>
              <a:off x="719645" y="2232002"/>
              <a:ext cx="3275329" cy="3384550"/>
            </a:xfrm>
            <a:custGeom>
              <a:avLst/>
              <a:gdLst/>
              <a:ahLst/>
              <a:cxnLst/>
              <a:rect l="l" t="t" r="r" b="b"/>
              <a:pathLst>
                <a:path w="3275329" h="3384550">
                  <a:moveTo>
                    <a:pt x="1637639" y="3384003"/>
                  </a:moveTo>
                  <a:lnTo>
                    <a:pt x="0" y="3384003"/>
                  </a:lnTo>
                  <a:lnTo>
                    <a:pt x="0" y="0"/>
                  </a:lnTo>
                  <a:lnTo>
                    <a:pt x="3274910" y="0"/>
                  </a:lnTo>
                  <a:lnTo>
                    <a:pt x="3274910" y="3384003"/>
                  </a:lnTo>
                  <a:lnTo>
                    <a:pt x="1637639" y="3384003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636" y="2160006"/>
              <a:ext cx="3275329" cy="3384550"/>
            </a:xfrm>
            <a:custGeom>
              <a:avLst/>
              <a:gdLst/>
              <a:ahLst/>
              <a:cxnLst/>
              <a:rect l="l" t="t" r="r" b="b"/>
              <a:pathLst>
                <a:path w="3275329" h="3384550">
                  <a:moveTo>
                    <a:pt x="1637639" y="3383991"/>
                  </a:moveTo>
                  <a:lnTo>
                    <a:pt x="0" y="3383991"/>
                  </a:lnTo>
                  <a:lnTo>
                    <a:pt x="0" y="0"/>
                  </a:lnTo>
                  <a:lnTo>
                    <a:pt x="3274923" y="0"/>
                  </a:lnTo>
                  <a:lnTo>
                    <a:pt x="3274923" y="3383991"/>
                  </a:lnTo>
                  <a:lnTo>
                    <a:pt x="1637639" y="3383991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976721" y="2160006"/>
            <a:ext cx="3347085" cy="3456304"/>
            <a:chOff x="5976721" y="2160006"/>
            <a:chExt cx="3347085" cy="3456304"/>
          </a:xfrm>
        </p:grpSpPr>
        <p:sp>
          <p:nvSpPr>
            <p:cNvPr id="15" name="object 15"/>
            <p:cNvSpPr/>
            <p:nvPr/>
          </p:nvSpPr>
          <p:spPr>
            <a:xfrm>
              <a:off x="6048717" y="2232002"/>
              <a:ext cx="3275329" cy="3384550"/>
            </a:xfrm>
            <a:custGeom>
              <a:avLst/>
              <a:gdLst/>
              <a:ahLst/>
              <a:cxnLst/>
              <a:rect l="l" t="t" r="r" b="b"/>
              <a:pathLst>
                <a:path w="3275329" h="3384550">
                  <a:moveTo>
                    <a:pt x="1637639" y="3384003"/>
                  </a:moveTo>
                  <a:lnTo>
                    <a:pt x="0" y="3384003"/>
                  </a:lnTo>
                  <a:lnTo>
                    <a:pt x="0" y="0"/>
                  </a:lnTo>
                  <a:lnTo>
                    <a:pt x="3274923" y="0"/>
                  </a:lnTo>
                  <a:lnTo>
                    <a:pt x="3274923" y="3384003"/>
                  </a:lnTo>
                  <a:lnTo>
                    <a:pt x="1637639" y="3384003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6721" y="2160006"/>
              <a:ext cx="3275329" cy="3384550"/>
            </a:xfrm>
            <a:custGeom>
              <a:avLst/>
              <a:gdLst/>
              <a:ahLst/>
              <a:cxnLst/>
              <a:rect l="l" t="t" r="r" b="b"/>
              <a:pathLst>
                <a:path w="3275329" h="3384550">
                  <a:moveTo>
                    <a:pt x="1637639" y="3383991"/>
                  </a:moveTo>
                  <a:lnTo>
                    <a:pt x="0" y="3383991"/>
                  </a:lnTo>
                  <a:lnTo>
                    <a:pt x="0" y="0"/>
                  </a:lnTo>
                  <a:lnTo>
                    <a:pt x="3274923" y="0"/>
                  </a:lnTo>
                  <a:lnTo>
                    <a:pt x="3274923" y="3383991"/>
                  </a:lnTo>
                  <a:lnTo>
                    <a:pt x="1637639" y="3383991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5344" y="1475908"/>
            <a:ext cx="266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que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usado?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45" y="2298868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Arquivos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configuração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23" y="290582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945" y="2847508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23" y="345446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945" y="3396148"/>
            <a:ext cx="119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Kubernetes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84162-6C4E-77B4-67D4-ADBE6A1D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vagrant</a:t>
            </a:r>
            <a:r>
              <a:rPr lang="pt-BR" dirty="0"/>
              <a:t> </a:t>
            </a:r>
            <a:r>
              <a:rPr lang="pt-BR" dirty="0" err="1"/>
              <a:t>door-to-door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E8E8F-547E-AE6F-CDD6-98C43458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você precisa baixar e descompactar o arquivo </a:t>
            </a:r>
            <a:r>
              <a:rPr lang="pt-BR" dirty="0" err="1"/>
              <a:t>vagrant</a:t>
            </a:r>
            <a:r>
              <a:rPr lang="pt-BR" dirty="0"/>
              <a:t> </a:t>
            </a:r>
            <a:r>
              <a:rPr lang="pt-BR" dirty="0" err="1"/>
              <a:t>door-to-door</a:t>
            </a:r>
            <a:r>
              <a:rPr lang="pt-BR" dirty="0"/>
              <a:t> GZ+</a:t>
            </a:r>
          </a:p>
          <a:p>
            <a:endParaRPr lang="pt-BR" dirty="0"/>
          </a:p>
          <a:p>
            <a:pPr marL="378150" indent="-378150">
              <a:buFont typeface="+mj-lt"/>
              <a:buAutoNum type="arabicPeriod"/>
            </a:pPr>
            <a:r>
              <a:rPr lang="pt-BR" dirty="0"/>
              <a:t>o arquivo </a:t>
            </a:r>
            <a:r>
              <a:rPr lang="pt-BR" dirty="0" err="1"/>
              <a:t>vagrant</a:t>
            </a:r>
            <a:r>
              <a:rPr lang="pt-BR" dirty="0"/>
              <a:t> é um arquivo de texto que define nossos dois VMS e como eles devem ser configurados</a:t>
            </a:r>
          </a:p>
          <a:p>
            <a:pPr marL="378150" indent="-378150">
              <a:buFont typeface="+mj-lt"/>
              <a:buAutoNum type="arabicPeriod"/>
            </a:pPr>
            <a:endParaRPr lang="pt-BR" dirty="0"/>
          </a:p>
          <a:p>
            <a:pPr marL="378150" indent="-378150">
              <a:buFont typeface="+mj-lt"/>
              <a:buAutoNum type="arabicPeriod"/>
            </a:pPr>
            <a:r>
              <a:rPr lang="pt-BR" dirty="0" err="1"/>
              <a:t>vagrant</a:t>
            </a:r>
            <a:r>
              <a:rPr lang="pt-BR" dirty="0"/>
              <a:t>, você pode ler sobre isso e </a:t>
            </a:r>
            <a:r>
              <a:rPr lang="pt-BR" dirty="0" err="1"/>
              <a:t>vagrant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dot</a:t>
            </a:r>
            <a:r>
              <a:rPr lang="pt-BR" dirty="0"/>
              <a:t> com.</a:t>
            </a:r>
          </a:p>
        </p:txBody>
      </p:sp>
    </p:spTree>
    <p:extLst>
      <p:ext uri="{BB962C8B-B14F-4D97-AF65-F5344CB8AC3E}">
        <p14:creationId xmlns:p14="http://schemas.microsoft.com/office/powerpoint/2010/main" val="2763625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5344" y="1475908"/>
            <a:ext cx="266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que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usado?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45" y="2298868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Arquivos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configuração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23" y="290582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945" y="2847508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23" y="345446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945" y="3396148"/>
            <a:ext cx="119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Kubernetes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00003" y="2206805"/>
            <a:ext cx="5195570" cy="2005330"/>
            <a:chOff x="4500003" y="2206805"/>
            <a:chExt cx="5195570" cy="2005330"/>
          </a:xfrm>
        </p:grpSpPr>
        <p:sp>
          <p:nvSpPr>
            <p:cNvPr id="10" name="object 10"/>
            <p:cNvSpPr/>
            <p:nvPr/>
          </p:nvSpPr>
          <p:spPr>
            <a:xfrm>
              <a:off x="4571999" y="2279157"/>
              <a:ext cx="5123180" cy="1932939"/>
            </a:xfrm>
            <a:custGeom>
              <a:avLst/>
              <a:gdLst/>
              <a:ahLst/>
              <a:cxnLst/>
              <a:rect l="l" t="t" r="r" b="b"/>
              <a:pathLst>
                <a:path w="5123180" h="1932939">
                  <a:moveTo>
                    <a:pt x="5123154" y="0"/>
                  </a:moveTo>
                  <a:lnTo>
                    <a:pt x="0" y="0"/>
                  </a:lnTo>
                  <a:lnTo>
                    <a:pt x="0" y="1932851"/>
                  </a:lnTo>
                  <a:lnTo>
                    <a:pt x="5123154" y="1932851"/>
                  </a:lnTo>
                  <a:lnTo>
                    <a:pt x="5123154" y="0"/>
                  </a:lnTo>
                  <a:close/>
                </a:path>
              </a:pathLst>
            </a:custGeom>
            <a:solidFill>
              <a:srgbClr val="000000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0003" y="2206805"/>
              <a:ext cx="5123154" cy="193283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311994" y="2394004"/>
            <a:ext cx="1080135" cy="108585"/>
            <a:chOff x="3311994" y="2394004"/>
            <a:chExt cx="1080135" cy="108585"/>
          </a:xfrm>
        </p:grpSpPr>
        <p:sp>
          <p:nvSpPr>
            <p:cNvPr id="13" name="object 13"/>
            <p:cNvSpPr/>
            <p:nvPr/>
          </p:nvSpPr>
          <p:spPr>
            <a:xfrm>
              <a:off x="3311994" y="2448004"/>
              <a:ext cx="925830" cy="0"/>
            </a:xfrm>
            <a:custGeom>
              <a:avLst/>
              <a:gdLst/>
              <a:ahLst/>
              <a:cxnLst/>
              <a:rect l="l" t="t" r="r" b="b"/>
              <a:pathLst>
                <a:path w="925829">
                  <a:moveTo>
                    <a:pt x="0" y="0"/>
                  </a:moveTo>
                  <a:lnTo>
                    <a:pt x="925207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30001" y="2394004"/>
              <a:ext cx="162560" cy="108585"/>
            </a:xfrm>
            <a:custGeom>
              <a:avLst/>
              <a:gdLst/>
              <a:ahLst/>
              <a:cxnLst/>
              <a:rect l="l" t="t" r="r" b="b"/>
              <a:pathLst>
                <a:path w="162560" h="108585">
                  <a:moveTo>
                    <a:pt x="0" y="0"/>
                  </a:moveTo>
                  <a:lnTo>
                    <a:pt x="0" y="108000"/>
                  </a:lnTo>
                  <a:lnTo>
                    <a:pt x="162001" y="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5344" y="1475908"/>
            <a:ext cx="266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que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usado?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45" y="2298868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Arquivos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configuração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23" y="290582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945" y="2847508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23" y="345446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945" y="3396148"/>
            <a:ext cx="119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Kubernetes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1998" y="2969999"/>
            <a:ext cx="3240405" cy="108585"/>
            <a:chOff x="1511998" y="2969999"/>
            <a:chExt cx="3240405" cy="108585"/>
          </a:xfrm>
        </p:grpSpPr>
        <p:sp>
          <p:nvSpPr>
            <p:cNvPr id="10" name="object 10"/>
            <p:cNvSpPr/>
            <p:nvPr/>
          </p:nvSpPr>
          <p:spPr>
            <a:xfrm>
              <a:off x="1511998" y="3024000"/>
              <a:ext cx="3085465" cy="0"/>
            </a:xfrm>
            <a:custGeom>
              <a:avLst/>
              <a:gdLst/>
              <a:ahLst/>
              <a:cxnLst/>
              <a:rect l="l" t="t" r="r" b="b"/>
              <a:pathLst>
                <a:path w="3085465">
                  <a:moveTo>
                    <a:pt x="0" y="0"/>
                  </a:moveTo>
                  <a:lnTo>
                    <a:pt x="308519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89995" y="2969999"/>
              <a:ext cx="162560" cy="108585"/>
            </a:xfrm>
            <a:custGeom>
              <a:avLst/>
              <a:gdLst/>
              <a:ahLst/>
              <a:cxnLst/>
              <a:rect l="l" t="t" r="r" b="b"/>
              <a:pathLst>
                <a:path w="162560" h="108585">
                  <a:moveTo>
                    <a:pt x="0" y="0"/>
                  </a:moveTo>
                  <a:lnTo>
                    <a:pt x="0" y="108000"/>
                  </a:lnTo>
                  <a:lnTo>
                    <a:pt x="162001" y="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06886" y="2591641"/>
            <a:ext cx="4821555" cy="2387600"/>
            <a:chOff x="5006886" y="2591641"/>
            <a:chExt cx="4821555" cy="2387600"/>
          </a:xfrm>
        </p:grpSpPr>
        <p:sp>
          <p:nvSpPr>
            <p:cNvPr id="13" name="object 13"/>
            <p:cNvSpPr/>
            <p:nvPr/>
          </p:nvSpPr>
          <p:spPr>
            <a:xfrm>
              <a:off x="5078882" y="2664006"/>
              <a:ext cx="4749165" cy="2315210"/>
            </a:xfrm>
            <a:custGeom>
              <a:avLst/>
              <a:gdLst/>
              <a:ahLst/>
              <a:cxnLst/>
              <a:rect l="l" t="t" r="r" b="b"/>
              <a:pathLst>
                <a:path w="4749165" h="2315210">
                  <a:moveTo>
                    <a:pt x="4749114" y="0"/>
                  </a:moveTo>
                  <a:lnTo>
                    <a:pt x="0" y="0"/>
                  </a:lnTo>
                  <a:lnTo>
                    <a:pt x="0" y="2314790"/>
                  </a:lnTo>
                  <a:lnTo>
                    <a:pt x="4749114" y="2314790"/>
                  </a:lnTo>
                  <a:lnTo>
                    <a:pt x="4749114" y="0"/>
                  </a:lnTo>
                  <a:close/>
                </a:path>
              </a:pathLst>
            </a:custGeom>
            <a:solidFill>
              <a:srgbClr val="000000">
                <a:alpha val="1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6886" y="2591641"/>
              <a:ext cx="4749114" cy="2314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5344" y="1475908"/>
            <a:ext cx="266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que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YAML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usado?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945" y="2298868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Arquivos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configuração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023" y="290582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945" y="2847508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23" y="345446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945" y="3396148"/>
            <a:ext cx="119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Kubernetes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44001" y="3473999"/>
            <a:ext cx="2952115" cy="108585"/>
            <a:chOff x="1944001" y="3473999"/>
            <a:chExt cx="2952115" cy="108585"/>
          </a:xfrm>
        </p:grpSpPr>
        <p:sp>
          <p:nvSpPr>
            <p:cNvPr id="10" name="object 10"/>
            <p:cNvSpPr/>
            <p:nvPr/>
          </p:nvSpPr>
          <p:spPr>
            <a:xfrm>
              <a:off x="1944001" y="3527999"/>
              <a:ext cx="2797810" cy="0"/>
            </a:xfrm>
            <a:custGeom>
              <a:avLst/>
              <a:gdLst/>
              <a:ahLst/>
              <a:cxnLst/>
              <a:rect l="l" t="t" r="r" b="b"/>
              <a:pathLst>
                <a:path w="2797810">
                  <a:moveTo>
                    <a:pt x="0" y="0"/>
                  </a:moveTo>
                  <a:lnTo>
                    <a:pt x="27972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4001" y="3473999"/>
              <a:ext cx="162560" cy="108585"/>
            </a:xfrm>
            <a:custGeom>
              <a:avLst/>
              <a:gdLst/>
              <a:ahLst/>
              <a:cxnLst/>
              <a:rect l="l" t="t" r="r" b="b"/>
              <a:pathLst>
                <a:path w="162560" h="108585">
                  <a:moveTo>
                    <a:pt x="0" y="0"/>
                  </a:moveTo>
                  <a:lnTo>
                    <a:pt x="0" y="108000"/>
                  </a:lnTo>
                  <a:lnTo>
                    <a:pt x="162001" y="5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130355" y="3110398"/>
            <a:ext cx="4518025" cy="3225800"/>
            <a:chOff x="5130355" y="3110398"/>
            <a:chExt cx="4518025" cy="3225800"/>
          </a:xfrm>
        </p:grpSpPr>
        <p:sp>
          <p:nvSpPr>
            <p:cNvPr id="13" name="object 13"/>
            <p:cNvSpPr/>
            <p:nvPr/>
          </p:nvSpPr>
          <p:spPr>
            <a:xfrm>
              <a:off x="5202364" y="3182762"/>
              <a:ext cx="4445635" cy="3153410"/>
            </a:xfrm>
            <a:custGeom>
              <a:avLst/>
              <a:gdLst/>
              <a:ahLst/>
              <a:cxnLst/>
              <a:rect l="l" t="t" r="r" b="b"/>
              <a:pathLst>
                <a:path w="4445634" h="3153410">
                  <a:moveTo>
                    <a:pt x="4445634" y="0"/>
                  </a:moveTo>
                  <a:lnTo>
                    <a:pt x="0" y="0"/>
                  </a:lnTo>
                  <a:lnTo>
                    <a:pt x="0" y="3153244"/>
                  </a:lnTo>
                  <a:lnTo>
                    <a:pt x="4445634" y="3153244"/>
                  </a:lnTo>
                  <a:lnTo>
                    <a:pt x="4445634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355" y="3110398"/>
              <a:ext cx="4445635" cy="3153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063" y="2947584"/>
            <a:ext cx="37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Conceitos</a:t>
            </a:r>
            <a:r>
              <a:rPr sz="3600" spc="-75" dirty="0"/>
              <a:t> </a:t>
            </a:r>
            <a:r>
              <a:rPr sz="3600" spc="-5" dirty="0"/>
              <a:t>básicos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adrão do plano de fundo">
            <a:extLst>
              <a:ext uri="{FF2B5EF4-FFF2-40B4-BE49-F238E27FC236}">
                <a16:creationId xmlns:a16="http://schemas.microsoft.com/office/drawing/2014/main" id="{B1D04CDE-F44B-2277-8F81-ECFB8669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3" y="0"/>
            <a:ext cx="10280059" cy="7562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0814" y="1475908"/>
            <a:ext cx="208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Principais</a:t>
            </a:r>
            <a:r>
              <a:rPr sz="1800" spc="-30" dirty="0"/>
              <a:t> </a:t>
            </a:r>
            <a:r>
              <a:rPr sz="1800" spc="-10" dirty="0"/>
              <a:t>Conceitos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45" y="2298868"/>
            <a:ext cx="373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Target: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Host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gerenciado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pelo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023" y="290582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23" y="37287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945" y="2847508"/>
            <a:ext cx="90595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Inventário: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conhecido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também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como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“Inventory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File”,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representa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arquivo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lista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 targets do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Ansible,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quais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serão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utilizados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para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executar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 tarefa.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969010" algn="l"/>
                <a:tab pos="1619250" algn="l"/>
                <a:tab pos="2042795" algn="l"/>
                <a:tab pos="3150235" algn="l"/>
                <a:tab pos="3560445" algn="l"/>
                <a:tab pos="4540885" algn="l"/>
                <a:tab pos="5458460" algn="l"/>
                <a:tab pos="5882640" algn="l"/>
                <a:tab pos="6734175" algn="l"/>
                <a:tab pos="858964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Ad-h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c: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	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sib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,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atrav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ári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“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nsi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”	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ara  automatizar tarefas únicas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através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um ou mais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módulos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gerenciados.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023" y="455174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945" y="4493428"/>
            <a:ext cx="906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Módulos: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“conjunto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códigos”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podem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utilizadas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pela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linha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comando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ad-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hoc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Playbook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prover determinada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ação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targets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gerenciáveis.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023" y="537470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945" y="5316388"/>
            <a:ext cx="906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Tasks: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definição</a:t>
            </a:r>
            <a:r>
              <a:rPr sz="18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ação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aplicada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determinado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gerenciado.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tarefa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executada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um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módulo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996FA20A-18A4-9461-D5E9-147FB556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0814" y="1475908"/>
            <a:ext cx="208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Principais</a:t>
            </a:r>
            <a:r>
              <a:rPr sz="1800" spc="-30" dirty="0"/>
              <a:t> </a:t>
            </a:r>
            <a:r>
              <a:rPr sz="1800" spc="-10" dirty="0"/>
              <a:t>Conceitos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38023" y="235718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45" y="2298868"/>
            <a:ext cx="9058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72224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Roles: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“distribuição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limitada”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reutilizada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conteúdo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(automação)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Ansible.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Em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role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temos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Tasks,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Handlers,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Variáveis,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Templates,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outros.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023" y="318014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945" y="3121828"/>
            <a:ext cx="9058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Playbooks: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Conjunto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instruções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serem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executadas.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Nela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encontra-se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Tasks,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Roles,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Vars,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entre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outros.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023" y="400310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945" y="3944788"/>
            <a:ext cx="9058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Collections: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distribuição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conteúdo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Ansible,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incluindo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manuais,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tarefas,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módulos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plugins.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023" y="4826066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945" y="4767748"/>
            <a:ext cx="9059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9150" algn="l"/>
                <a:tab pos="2084705" algn="l"/>
                <a:tab pos="2476500" algn="l"/>
                <a:tab pos="3958590" algn="l"/>
                <a:tab pos="4932680" algn="l"/>
                <a:tab pos="5528310" algn="l"/>
                <a:tab pos="6541770" algn="l"/>
                <a:tab pos="6921500" algn="l"/>
                <a:tab pos="7922259" algn="l"/>
              </a:tabLst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YAML: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Linguagem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programação	utilizada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	escrever	os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arquivos	do</a:t>
            </a:r>
            <a:r>
              <a:rPr sz="18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(Playbooks,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Tasks,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Inventory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files,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etc)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59" y="238324"/>
            <a:ext cx="9562465" cy="5212080"/>
          </a:xfrm>
          <a:custGeom>
            <a:avLst/>
            <a:gdLst/>
            <a:ahLst/>
            <a:cxnLst/>
            <a:rect l="l" t="t" r="r" b="b"/>
            <a:pathLst>
              <a:path w="9562465" h="5212080">
                <a:moveTo>
                  <a:pt x="4781156" y="5212080"/>
                </a:moveTo>
                <a:lnTo>
                  <a:pt x="0" y="5212080"/>
                </a:lnTo>
                <a:lnTo>
                  <a:pt x="0" y="0"/>
                </a:lnTo>
                <a:lnTo>
                  <a:pt x="9562325" y="0"/>
                </a:lnTo>
                <a:lnTo>
                  <a:pt x="9562325" y="5212080"/>
                </a:lnTo>
                <a:lnTo>
                  <a:pt x="4781156" y="5212080"/>
                </a:lnTo>
                <a:close/>
              </a:path>
            </a:pathLst>
          </a:custGeom>
          <a:ln w="1907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957" y="47887"/>
            <a:ext cx="1124635" cy="572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504" y="369629"/>
            <a:ext cx="283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Operator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Framework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57200" y="84816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29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1255" y="1395992"/>
            <a:ext cx="8453755" cy="946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3175" algn="ctr">
              <a:lnSpc>
                <a:spcPct val="92500"/>
              </a:lnSpc>
              <a:spcBef>
                <a:spcPts val="240"/>
              </a:spcBef>
            </a:pPr>
            <a:r>
              <a:rPr sz="1600" spc="-10" dirty="0">
                <a:latin typeface="Arial MT"/>
                <a:cs typeface="Arial MT"/>
              </a:rPr>
              <a:t>“...Operator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Framework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é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um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conjunto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ferramentas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desenvolvido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pela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comunidade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Source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 </a:t>
            </a:r>
            <a:r>
              <a:rPr sz="1600" spc="-10" dirty="0">
                <a:latin typeface="Arial MT"/>
                <a:cs typeface="Arial MT"/>
              </a:rPr>
              <a:t>Red Hat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spc="-10" dirty="0">
                <a:latin typeface="Arial MT"/>
                <a:cs typeface="Arial MT"/>
              </a:rPr>
              <a:t> Kurbenetes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lançado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2018.</a:t>
            </a:r>
            <a:r>
              <a:rPr sz="1600" spc="-5" dirty="0">
                <a:latin typeface="Arial MT"/>
                <a:cs typeface="Arial MT"/>
              </a:rPr>
              <a:t> Possui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objetivo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realizar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gerenciamento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aplicações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nativamente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desenvolvidas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para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Kurbenetes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chamadas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operações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efetivamente, automação/escalabilidade…”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504" y="2812944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93" y="2749596"/>
            <a:ext cx="7158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Método de </a:t>
            </a:r>
            <a:r>
              <a:rPr sz="1600" spc="-10" dirty="0">
                <a:latin typeface="Arial MT"/>
                <a:cs typeface="Arial MT"/>
              </a:rPr>
              <a:t>empacotamento,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 gerenciamento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aplicações </a:t>
            </a:r>
            <a:r>
              <a:rPr sz="1600" spc="-10" dirty="0">
                <a:latin typeface="Arial MT"/>
                <a:cs typeface="Arial MT"/>
              </a:rPr>
              <a:t>Kurbenetes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504" y="3265102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493" y="3201754"/>
            <a:ext cx="8759825" cy="4953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275"/>
              </a:spcBef>
            </a:pPr>
            <a:r>
              <a:rPr sz="1600" spc="-5" dirty="0">
                <a:latin typeface="Arial MT"/>
                <a:cs typeface="Arial MT"/>
              </a:rPr>
              <a:t>Inicialmente</a:t>
            </a:r>
            <a:r>
              <a:rPr sz="1600" spc="2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utilizado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para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aplicações,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consequentemente,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aplicando</a:t>
            </a:r>
            <a:r>
              <a:rPr sz="1600" spc="2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gerenciamento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mais complexos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504" y="3942266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93" y="3878919"/>
            <a:ext cx="5921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“Elimina” conhecimentos </a:t>
            </a:r>
            <a:r>
              <a:rPr sz="1600" spc="-10" dirty="0">
                <a:latin typeface="Arial MT"/>
                <a:cs typeface="Arial MT"/>
              </a:rPr>
              <a:t>avançados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em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Kurbenetes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(kubectl)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0" y="397087"/>
            <a:ext cx="2103120" cy="51696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59" y="238324"/>
            <a:ext cx="9562465" cy="5212080"/>
          </a:xfrm>
          <a:custGeom>
            <a:avLst/>
            <a:gdLst/>
            <a:ahLst/>
            <a:cxnLst/>
            <a:rect l="l" t="t" r="r" b="b"/>
            <a:pathLst>
              <a:path w="9562465" h="5212080">
                <a:moveTo>
                  <a:pt x="4781156" y="5212080"/>
                </a:moveTo>
                <a:lnTo>
                  <a:pt x="0" y="5212080"/>
                </a:lnTo>
                <a:lnTo>
                  <a:pt x="0" y="0"/>
                </a:lnTo>
                <a:lnTo>
                  <a:pt x="9562325" y="0"/>
                </a:lnTo>
                <a:lnTo>
                  <a:pt x="9562325" y="5212080"/>
                </a:lnTo>
                <a:lnTo>
                  <a:pt x="4781156" y="5212080"/>
                </a:lnTo>
                <a:close/>
              </a:path>
            </a:pathLst>
          </a:custGeom>
          <a:ln w="1907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957" y="47887"/>
            <a:ext cx="1124635" cy="572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504" y="369629"/>
            <a:ext cx="283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Operator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Framework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57200" y="84816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29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504" y="1169920"/>
            <a:ext cx="3265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Componentes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Operator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Framework: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93" y="1685425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93" y="2588306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495" y="1622078"/>
            <a:ext cx="8555355" cy="13970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13335" algn="just">
              <a:lnSpc>
                <a:spcPct val="92400"/>
              </a:lnSpc>
              <a:spcBef>
                <a:spcPts val="244"/>
              </a:spcBef>
            </a:pPr>
            <a:r>
              <a:rPr sz="1600" b="1" spc="-10" dirty="0">
                <a:latin typeface="Arial"/>
                <a:cs typeface="Arial"/>
              </a:rPr>
              <a:t>Operator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SDK: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Permique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desenvolvimento,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empacotamento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testes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Operators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baseando-se</a:t>
            </a:r>
            <a:r>
              <a:rPr sz="1600" spc="-5" dirty="0">
                <a:latin typeface="Arial MT"/>
                <a:cs typeface="Arial MT"/>
              </a:rPr>
              <a:t> em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experiência,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requerimento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</a:t>
            </a:r>
            <a:r>
              <a:rPr sz="1600" spc="-5" dirty="0">
                <a:latin typeface="Arial MT"/>
                <a:cs typeface="Arial MT"/>
              </a:rPr>
              <a:t> conhecimentos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sobre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API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Kurbenetes.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 MT"/>
              <a:cs typeface="Arial MT"/>
            </a:endParaRPr>
          </a:p>
          <a:p>
            <a:pPr marL="12700" marR="5080" algn="just">
              <a:lnSpc>
                <a:spcPts val="1770"/>
              </a:lnSpc>
            </a:pPr>
            <a:r>
              <a:rPr sz="1600" b="1" spc="-10" dirty="0">
                <a:latin typeface="Arial"/>
                <a:cs typeface="Arial"/>
              </a:rPr>
              <a:t>Operator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Lifecycle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Management: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Ajuda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no</a:t>
            </a:r>
            <a:r>
              <a:rPr sz="1600" spc="-5" dirty="0">
                <a:latin typeface="Arial MT"/>
                <a:cs typeface="Arial MT"/>
              </a:rPr>
              <a:t> processo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instalação,</a:t>
            </a:r>
            <a:r>
              <a:rPr sz="1600" spc="434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updates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gerenciamento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cluster K8s.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493" y="3265102"/>
            <a:ext cx="9842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35" dirty="0">
                <a:latin typeface="Segoe UI Symbol"/>
                <a:cs typeface="Segoe UI Symbol"/>
              </a:rPr>
              <a:t>●</a:t>
            </a:r>
            <a:endParaRPr sz="7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6495" y="3201754"/>
            <a:ext cx="8473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Operator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Metering: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Habilita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relatórios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utilização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seus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Operators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 recursos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Kurbenetes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0" y="397087"/>
            <a:ext cx="2103120" cy="51696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1492" y="4105654"/>
            <a:ext cx="5637637" cy="84705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759" y="238324"/>
            <a:ext cx="9562465" cy="5212080"/>
          </a:xfrm>
          <a:custGeom>
            <a:avLst/>
            <a:gdLst/>
            <a:ahLst/>
            <a:cxnLst/>
            <a:rect l="l" t="t" r="r" b="b"/>
            <a:pathLst>
              <a:path w="9562465" h="5212080">
                <a:moveTo>
                  <a:pt x="4781156" y="5212080"/>
                </a:moveTo>
                <a:lnTo>
                  <a:pt x="0" y="5212080"/>
                </a:lnTo>
                <a:lnTo>
                  <a:pt x="0" y="0"/>
                </a:lnTo>
                <a:lnTo>
                  <a:pt x="9562325" y="0"/>
                </a:lnTo>
                <a:lnTo>
                  <a:pt x="9562325" y="5212080"/>
                </a:lnTo>
                <a:lnTo>
                  <a:pt x="4781156" y="5212080"/>
                </a:lnTo>
                <a:close/>
              </a:path>
            </a:pathLst>
          </a:custGeom>
          <a:ln w="19079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8957" y="47887"/>
            <a:ext cx="1124635" cy="572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504" y="369629"/>
            <a:ext cx="283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Operator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Framework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57200" y="848165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29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1760" y="1645205"/>
            <a:ext cx="4663440" cy="33242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8080" y="397087"/>
            <a:ext cx="2103120" cy="51696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916" y="47887"/>
            <a:ext cx="9582150" cy="5412740"/>
            <a:chOff x="247916" y="47887"/>
            <a:chExt cx="9582150" cy="5412740"/>
          </a:xfrm>
        </p:grpSpPr>
        <p:sp>
          <p:nvSpPr>
            <p:cNvPr id="3" name="object 3"/>
            <p:cNvSpPr/>
            <p:nvPr/>
          </p:nvSpPr>
          <p:spPr>
            <a:xfrm>
              <a:off x="257759" y="238324"/>
              <a:ext cx="9562465" cy="5212080"/>
            </a:xfrm>
            <a:custGeom>
              <a:avLst/>
              <a:gdLst/>
              <a:ahLst/>
              <a:cxnLst/>
              <a:rect l="l" t="t" r="r" b="b"/>
              <a:pathLst>
                <a:path w="9562465" h="5212080">
                  <a:moveTo>
                    <a:pt x="4781156" y="5212080"/>
                  </a:moveTo>
                  <a:lnTo>
                    <a:pt x="0" y="5212080"/>
                  </a:lnTo>
                  <a:lnTo>
                    <a:pt x="0" y="0"/>
                  </a:lnTo>
                  <a:lnTo>
                    <a:pt x="9562325" y="0"/>
                  </a:lnTo>
                  <a:lnTo>
                    <a:pt x="9562325" y="5212080"/>
                  </a:lnTo>
                  <a:lnTo>
                    <a:pt x="4781156" y="5212080"/>
                  </a:lnTo>
                  <a:close/>
                </a:path>
              </a:pathLst>
            </a:custGeom>
            <a:ln w="19079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8957" y="47887"/>
              <a:ext cx="1124635" cy="5724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504" y="364587"/>
            <a:ext cx="19240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00"/>
                </a:solidFill>
              </a:rPr>
              <a:t>Referências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432003" y="833585"/>
            <a:ext cx="3500120" cy="2404110"/>
            <a:chOff x="432003" y="833585"/>
            <a:chExt cx="3500120" cy="2404110"/>
          </a:xfrm>
        </p:grpSpPr>
        <p:sp>
          <p:nvSpPr>
            <p:cNvPr id="7" name="object 7"/>
            <p:cNvSpPr/>
            <p:nvPr/>
          </p:nvSpPr>
          <p:spPr>
            <a:xfrm>
              <a:off x="457199" y="848165"/>
              <a:ext cx="3474720" cy="0"/>
            </a:xfrm>
            <a:custGeom>
              <a:avLst/>
              <a:gdLst/>
              <a:ahLst/>
              <a:cxnLst/>
              <a:rect l="l" t="t" r="r" b="b"/>
              <a:pathLst>
                <a:path w="3474720">
                  <a:moveTo>
                    <a:pt x="0" y="0"/>
                  </a:moveTo>
                  <a:lnTo>
                    <a:pt x="3474720" y="0"/>
                  </a:lnTo>
                </a:path>
              </a:pathLst>
            </a:custGeom>
            <a:ln w="2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003" y="1096933"/>
              <a:ext cx="383755" cy="403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003" y="1996931"/>
              <a:ext cx="383755" cy="403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2834293"/>
              <a:ext cx="383755" cy="403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83144" y="1207702"/>
            <a:ext cx="7592695" cy="203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C70B7"/>
                </a:solidFill>
                <a:latin typeface="Arial MT"/>
                <a:cs typeface="Arial MT"/>
                <a:hlinkClick r:id="rId5"/>
              </a:rPr>
              <a:t>https://operatorframework.io/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278700"/>
              </a:lnSpc>
              <a:spcBef>
                <a:spcPts val="10"/>
              </a:spcBef>
            </a:pPr>
            <a:r>
              <a:rPr sz="2000" spc="-5" dirty="0">
                <a:solidFill>
                  <a:srgbClr val="2C70B7"/>
                </a:solidFill>
                <a:latin typeface="Arial MT"/>
                <a:cs typeface="Arial MT"/>
                <a:hlinkClick r:id="rId6"/>
              </a:rPr>
              <a:t>https://sdk.operatorframework.io/ </a:t>
            </a:r>
            <a:r>
              <a:rPr sz="2000" dirty="0">
                <a:solidFill>
                  <a:srgbClr val="2C70B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C70B7"/>
                </a:solidFill>
                <a:latin typeface="Arial MT"/>
                <a:cs typeface="Arial MT"/>
                <a:hlinkClick r:id="rId7"/>
              </a:rPr>
              <a:t>https://www.openshift.com/blog/introducing-the-operator-framework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672CD-423F-2132-D556-88E4C788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VMD chamado fantoche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2AD48-83E3-63D2-C166-CC627BA6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host de domínio local do fantoche.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 padrão, o servidor de marionetes é configurado com quatro GB de RAM, se você estiver executando em uma máquina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pvm</a:t>
            </a:r>
            <a:r>
              <a:rPr lang="pt-BR" dirty="0"/>
              <a:t>, instalamos os laboratórios de fantoches, liberamos o RPM para que os </a:t>
            </a:r>
            <a:r>
              <a:rPr lang="pt-BR" dirty="0" err="1"/>
              <a:t>Repos</a:t>
            </a:r>
            <a:r>
              <a:rPr lang="pt-BR" dirty="0"/>
              <a:t> fiquem disponíveis.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ativar esse ambiente, devemos ser capazes de executar o </a:t>
            </a:r>
            <a:r>
              <a:rPr lang="pt-BR" dirty="0" err="1"/>
              <a:t>vagrant</a:t>
            </a:r>
            <a:r>
              <a:rPr lang="pt-BR" dirty="0"/>
              <a:t> a partir dos diretórios,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/>
              <a:t>Vagrant</a:t>
            </a:r>
            <a:r>
              <a:rPr lang="pt-BR" dirty="0"/>
              <a:t> vai trazer os dois fantoches e agentes VMS usando caixas virtuais do provedor de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1262257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701" y="2407936"/>
            <a:ext cx="31280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00000"/>
              </a:lnSpc>
              <a:spcBef>
                <a:spcPts val="100"/>
              </a:spcBef>
              <a:tabLst>
                <a:tab pos="2550160" algn="l"/>
              </a:tabLst>
            </a:pPr>
            <a:r>
              <a:rPr sz="4000" spc="-5" dirty="0"/>
              <a:t>I</a:t>
            </a:r>
            <a:r>
              <a:rPr sz="4000" spc="-10" dirty="0"/>
              <a:t>n</a:t>
            </a:r>
            <a:r>
              <a:rPr sz="4000" dirty="0"/>
              <a:t>t</a:t>
            </a:r>
            <a:r>
              <a:rPr sz="4000" spc="-5" dirty="0"/>
              <a:t>rodu</a:t>
            </a:r>
            <a:r>
              <a:rPr sz="4000" dirty="0"/>
              <a:t>ç</a:t>
            </a:r>
            <a:r>
              <a:rPr sz="4000" spc="-5" dirty="0"/>
              <a:t>ã</a:t>
            </a:r>
            <a:r>
              <a:rPr sz="4000" dirty="0"/>
              <a:t>o	</a:t>
            </a:r>
            <a:r>
              <a:rPr sz="4000" spc="-5" dirty="0"/>
              <a:t>a</a:t>
            </a:r>
            <a:r>
              <a:rPr sz="4000" dirty="0"/>
              <a:t>o  </a:t>
            </a:r>
            <a:r>
              <a:rPr sz="4000" spc="-10" dirty="0"/>
              <a:t>ansible.cfg</a:t>
            </a:r>
            <a:endParaRPr sz="4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0080713" cy="75592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458" y="1407137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ans</a:t>
            </a:r>
            <a:r>
              <a:rPr sz="1800" spc="-10" dirty="0"/>
              <a:t>i</a:t>
            </a:r>
            <a:r>
              <a:rPr sz="1800" spc="-5" dirty="0"/>
              <a:t>b</a:t>
            </a:r>
            <a:r>
              <a:rPr sz="1800" spc="-10" dirty="0"/>
              <a:t>l</a:t>
            </a:r>
            <a:r>
              <a:rPr sz="1800" spc="-5" dirty="0"/>
              <a:t>e.</a:t>
            </a:r>
            <a:r>
              <a:rPr sz="1800" spc="5" dirty="0"/>
              <a:t>c</a:t>
            </a:r>
            <a:r>
              <a:rPr sz="1800" spc="-5" dirty="0"/>
              <a:t>fg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511822" y="228734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297" y="2230097"/>
            <a:ext cx="529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Principal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arquivo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configuração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do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(ini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file)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822" y="283598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297" y="2778737"/>
            <a:ext cx="884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81405" algn="l"/>
                <a:tab pos="1466215" algn="l"/>
                <a:tab pos="2383155" algn="l"/>
                <a:tab pos="3921125" algn="l"/>
                <a:tab pos="4507230" algn="l"/>
                <a:tab pos="5133975" algn="l"/>
                <a:tab pos="6190615" algn="l"/>
                <a:tab pos="6765290" algn="l"/>
                <a:tab pos="7821930" algn="l"/>
                <a:tab pos="807974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iza-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itári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FF7F00"/>
                </a:solidFill>
                <a:latin typeface="Arial MT"/>
                <a:cs typeface="Arial MT"/>
              </a:rPr>
              <a:t>an</a:t>
            </a:r>
            <a:r>
              <a:rPr sz="1800" spc="-15" dirty="0">
                <a:solidFill>
                  <a:srgbClr val="FF7F00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FF7F00"/>
                </a:solidFill>
                <a:latin typeface="Arial MT"/>
                <a:cs typeface="Arial MT"/>
              </a:rPr>
              <a:t>ib</a:t>
            </a:r>
            <a:r>
              <a:rPr sz="1800" spc="-10" dirty="0">
                <a:solidFill>
                  <a:srgbClr val="FF7F00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7F00"/>
                </a:solidFill>
                <a:latin typeface="Arial MT"/>
                <a:cs typeface="Arial MT"/>
              </a:rPr>
              <a:t>e-co</a:t>
            </a:r>
            <a:r>
              <a:rPr sz="1800" spc="-15" dirty="0">
                <a:solidFill>
                  <a:srgbClr val="FF7F00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7F00"/>
                </a:solidFill>
                <a:latin typeface="Arial MT"/>
                <a:cs typeface="Arial MT"/>
              </a:rPr>
              <a:t>fi</a:t>
            </a:r>
            <a:r>
              <a:rPr sz="1800" dirty="0">
                <a:solidFill>
                  <a:srgbClr val="FF7F00"/>
                </a:solidFill>
                <a:latin typeface="Arial MT"/>
                <a:cs typeface="Arial MT"/>
              </a:rPr>
              <a:t>g	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	c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,	mod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fica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	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	co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	o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uivo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ansible.cfg.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22" y="365894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297" y="3601697"/>
            <a:ext cx="5045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padrão,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localizado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7F00"/>
                </a:solidFill>
                <a:latin typeface="Arial MT"/>
                <a:cs typeface="Arial MT"/>
              </a:rPr>
              <a:t>/etc/ansible/ansible.cfg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822" y="420758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297" y="4150337"/>
            <a:ext cx="880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nenhum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arquivo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configuração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localizado,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opções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padrões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serão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aplicadas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95" y="5247617"/>
            <a:ext cx="9056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71880" algn="l"/>
                <a:tab pos="2534920" algn="l"/>
                <a:tab pos="2948940" algn="l"/>
                <a:tab pos="3690620" algn="l"/>
                <a:tab pos="4104640" algn="l"/>
                <a:tab pos="5289550" algn="l"/>
                <a:tab pos="5703570" algn="l"/>
                <a:tab pos="6583680" algn="l"/>
                <a:tab pos="7186295" algn="l"/>
                <a:tab pos="8499475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Atenç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ã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nstal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ção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nsi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e/o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distrib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iç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ã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x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utilizada,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arquivo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7F00"/>
                </a:solidFill>
                <a:latin typeface="Arial MT"/>
                <a:cs typeface="Arial MT"/>
              </a:rPr>
              <a:t>/etc/ansible/ansible.cfg</a:t>
            </a:r>
            <a:r>
              <a:rPr sz="1800" spc="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pode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não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ser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criado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(processo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normal).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366" y="4896361"/>
            <a:ext cx="9502775" cy="1367155"/>
          </a:xfrm>
          <a:custGeom>
            <a:avLst/>
            <a:gdLst/>
            <a:ahLst/>
            <a:cxnLst/>
            <a:rect l="l" t="t" r="r" b="b"/>
            <a:pathLst>
              <a:path w="9502775" h="1367154">
                <a:moveTo>
                  <a:pt x="9502559" y="0"/>
                </a:moveTo>
                <a:lnTo>
                  <a:pt x="0" y="0"/>
                </a:lnTo>
                <a:lnTo>
                  <a:pt x="0" y="1366558"/>
                </a:lnTo>
                <a:lnTo>
                  <a:pt x="4751273" y="1366558"/>
                </a:lnTo>
                <a:lnTo>
                  <a:pt x="9502559" y="1366558"/>
                </a:lnTo>
                <a:lnTo>
                  <a:pt x="9502559" y="0"/>
                </a:lnTo>
                <a:close/>
              </a:path>
            </a:pathLst>
          </a:custGeom>
          <a:solidFill>
            <a:srgbClr val="DCDCDC">
              <a:alpha val="2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366" y="4896361"/>
            <a:ext cx="9502775" cy="1367155"/>
          </a:xfrm>
          <a:custGeom>
            <a:avLst/>
            <a:gdLst/>
            <a:ahLst/>
            <a:cxnLst/>
            <a:rect l="l" t="t" r="r" b="b"/>
            <a:pathLst>
              <a:path w="9502775" h="1367154">
                <a:moveTo>
                  <a:pt x="4751273" y="1366558"/>
                </a:moveTo>
                <a:lnTo>
                  <a:pt x="0" y="1366558"/>
                </a:lnTo>
                <a:lnTo>
                  <a:pt x="0" y="0"/>
                </a:lnTo>
                <a:lnTo>
                  <a:pt x="9502559" y="0"/>
                </a:lnTo>
                <a:lnTo>
                  <a:pt x="9502559" y="1366558"/>
                </a:lnTo>
                <a:lnTo>
                  <a:pt x="4751273" y="1366558"/>
                </a:lnTo>
                <a:close/>
              </a:path>
            </a:pathLst>
          </a:custGeom>
          <a:ln w="317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458" y="1407137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ans</a:t>
            </a:r>
            <a:r>
              <a:rPr sz="1800" spc="-10" dirty="0"/>
              <a:t>i</a:t>
            </a:r>
            <a:r>
              <a:rPr sz="1800" spc="-5" dirty="0"/>
              <a:t>b</a:t>
            </a:r>
            <a:r>
              <a:rPr sz="1800" spc="-10" dirty="0"/>
              <a:t>l</a:t>
            </a:r>
            <a:r>
              <a:rPr sz="1800" spc="-5" dirty="0"/>
              <a:t>e.</a:t>
            </a:r>
            <a:r>
              <a:rPr sz="1800" spc="5" dirty="0"/>
              <a:t>c</a:t>
            </a:r>
            <a:r>
              <a:rPr sz="1800" spc="-5" dirty="0"/>
              <a:t>fg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11822" y="228734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297" y="2230097"/>
            <a:ext cx="2294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Ordem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prioridades: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36000" y="3060004"/>
            <a:ext cx="6118860" cy="3274695"/>
            <a:chOff x="1836000" y="3060004"/>
            <a:chExt cx="6118860" cy="3274695"/>
          </a:xfrm>
        </p:grpSpPr>
        <p:sp>
          <p:nvSpPr>
            <p:cNvPr id="6" name="object 6"/>
            <p:cNvSpPr/>
            <p:nvPr/>
          </p:nvSpPr>
          <p:spPr>
            <a:xfrm>
              <a:off x="2160003" y="3096009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2158555" y="0"/>
                  </a:moveTo>
                  <a:lnTo>
                    <a:pt x="0" y="0"/>
                  </a:lnTo>
                  <a:lnTo>
                    <a:pt x="0" y="1078560"/>
                  </a:lnTo>
                  <a:lnTo>
                    <a:pt x="1079271" y="1078560"/>
                  </a:lnTo>
                  <a:lnTo>
                    <a:pt x="2158555" y="1078560"/>
                  </a:lnTo>
                  <a:lnTo>
                    <a:pt x="2158555" y="0"/>
                  </a:lnTo>
                  <a:close/>
                </a:path>
              </a:pathLst>
            </a:custGeom>
            <a:solidFill>
              <a:srgbClr val="DCDCDC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003" y="3096009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1079271" y="1078560"/>
                  </a:moveTo>
                  <a:lnTo>
                    <a:pt x="0" y="1078560"/>
                  </a:lnTo>
                  <a:lnTo>
                    <a:pt x="0" y="0"/>
                  </a:lnTo>
                  <a:lnTo>
                    <a:pt x="2158555" y="0"/>
                  </a:lnTo>
                  <a:lnTo>
                    <a:pt x="2158555" y="1078560"/>
                  </a:lnTo>
                  <a:lnTo>
                    <a:pt x="1079271" y="1078560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6000" y="3996007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273" y="0"/>
                  </a:moveTo>
                  <a:lnTo>
                    <a:pt x="132841" y="6121"/>
                  </a:lnTo>
                  <a:lnTo>
                    <a:pt x="89636" y="24117"/>
                  </a:lnTo>
                  <a:lnTo>
                    <a:pt x="52565" y="52552"/>
                  </a:lnTo>
                  <a:lnTo>
                    <a:pt x="24117" y="89636"/>
                  </a:lnTo>
                  <a:lnTo>
                    <a:pt x="6121" y="132841"/>
                  </a:lnTo>
                  <a:lnTo>
                    <a:pt x="0" y="179273"/>
                  </a:lnTo>
                  <a:lnTo>
                    <a:pt x="355" y="188633"/>
                  </a:lnTo>
                  <a:lnTo>
                    <a:pt x="9004" y="234721"/>
                  </a:lnTo>
                  <a:lnTo>
                    <a:pt x="29159" y="276834"/>
                  </a:lnTo>
                  <a:lnTo>
                    <a:pt x="59397" y="312115"/>
                  </a:lnTo>
                  <a:lnTo>
                    <a:pt x="97916" y="338759"/>
                  </a:lnTo>
                  <a:lnTo>
                    <a:pt x="142201" y="354241"/>
                  </a:lnTo>
                  <a:lnTo>
                    <a:pt x="179273" y="358190"/>
                  </a:lnTo>
                  <a:lnTo>
                    <a:pt x="179273" y="358559"/>
                  </a:lnTo>
                  <a:lnTo>
                    <a:pt x="225717" y="352437"/>
                  </a:lnTo>
                  <a:lnTo>
                    <a:pt x="268922" y="334441"/>
                  </a:lnTo>
                  <a:lnTo>
                    <a:pt x="305638" y="305993"/>
                  </a:lnTo>
                  <a:lnTo>
                    <a:pt x="334073" y="268909"/>
                  </a:lnTo>
                  <a:lnTo>
                    <a:pt x="352082" y="225717"/>
                  </a:lnTo>
                  <a:lnTo>
                    <a:pt x="358203" y="179273"/>
                  </a:lnTo>
                  <a:lnTo>
                    <a:pt x="358559" y="179273"/>
                  </a:lnTo>
                  <a:lnTo>
                    <a:pt x="352437" y="132841"/>
                  </a:lnTo>
                  <a:lnTo>
                    <a:pt x="334441" y="89636"/>
                  </a:lnTo>
                  <a:lnTo>
                    <a:pt x="305993" y="52552"/>
                  </a:lnTo>
                  <a:lnTo>
                    <a:pt x="268922" y="24117"/>
                  </a:lnTo>
                  <a:lnTo>
                    <a:pt x="225717" y="6121"/>
                  </a:lnTo>
                  <a:lnTo>
                    <a:pt x="188633" y="355"/>
                  </a:lnTo>
                  <a:lnTo>
                    <a:pt x="179273" y="0"/>
                  </a:lnTo>
                  <a:close/>
                </a:path>
              </a:pathLst>
            </a:custGeom>
            <a:solidFill>
              <a:srgbClr val="DCDCDC">
                <a:alpha val="2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36000" y="3996007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273"/>
                  </a:moveTo>
                  <a:lnTo>
                    <a:pt x="355" y="169913"/>
                  </a:lnTo>
                  <a:lnTo>
                    <a:pt x="1079" y="160553"/>
                  </a:lnTo>
                  <a:lnTo>
                    <a:pt x="11874" y="115201"/>
                  </a:lnTo>
                  <a:lnTo>
                    <a:pt x="34201" y="73799"/>
                  </a:lnTo>
                  <a:lnTo>
                    <a:pt x="66598" y="39954"/>
                  </a:lnTo>
                  <a:lnTo>
                    <a:pt x="106197" y="15481"/>
                  </a:lnTo>
                  <a:lnTo>
                    <a:pt x="151193" y="2159"/>
                  </a:lnTo>
                  <a:lnTo>
                    <a:pt x="179273" y="0"/>
                  </a:lnTo>
                  <a:lnTo>
                    <a:pt x="225717" y="6121"/>
                  </a:lnTo>
                  <a:lnTo>
                    <a:pt x="268922" y="24117"/>
                  </a:lnTo>
                  <a:lnTo>
                    <a:pt x="305993" y="52552"/>
                  </a:lnTo>
                  <a:lnTo>
                    <a:pt x="334441" y="89636"/>
                  </a:lnTo>
                  <a:lnTo>
                    <a:pt x="352437" y="132841"/>
                  </a:lnTo>
                  <a:lnTo>
                    <a:pt x="358559" y="179273"/>
                  </a:lnTo>
                  <a:lnTo>
                    <a:pt x="358203" y="179273"/>
                  </a:lnTo>
                  <a:lnTo>
                    <a:pt x="357835" y="188633"/>
                  </a:lnTo>
                  <a:lnTo>
                    <a:pt x="349554" y="234721"/>
                  </a:lnTo>
                  <a:lnTo>
                    <a:pt x="329399" y="276834"/>
                  </a:lnTo>
                  <a:lnTo>
                    <a:pt x="299161" y="312470"/>
                  </a:lnTo>
                  <a:lnTo>
                    <a:pt x="260642" y="338759"/>
                  </a:lnTo>
                  <a:lnTo>
                    <a:pt x="216357" y="354596"/>
                  </a:lnTo>
                  <a:lnTo>
                    <a:pt x="179273" y="358559"/>
                  </a:lnTo>
                  <a:lnTo>
                    <a:pt x="179273" y="358190"/>
                  </a:lnTo>
                  <a:lnTo>
                    <a:pt x="169913" y="357835"/>
                  </a:lnTo>
                  <a:lnTo>
                    <a:pt x="123837" y="349554"/>
                  </a:lnTo>
                  <a:lnTo>
                    <a:pt x="81724" y="329399"/>
                  </a:lnTo>
                  <a:lnTo>
                    <a:pt x="46075" y="299161"/>
                  </a:lnTo>
                  <a:lnTo>
                    <a:pt x="19799" y="260642"/>
                  </a:lnTo>
                  <a:lnTo>
                    <a:pt x="3962" y="216357"/>
                  </a:lnTo>
                  <a:lnTo>
                    <a:pt x="0" y="179273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0003" y="5255999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2158555" y="0"/>
                  </a:moveTo>
                  <a:lnTo>
                    <a:pt x="0" y="0"/>
                  </a:lnTo>
                  <a:lnTo>
                    <a:pt x="0" y="1078560"/>
                  </a:lnTo>
                  <a:lnTo>
                    <a:pt x="1079271" y="1078560"/>
                  </a:lnTo>
                  <a:lnTo>
                    <a:pt x="2158555" y="1078560"/>
                  </a:lnTo>
                  <a:lnTo>
                    <a:pt x="2158555" y="0"/>
                  </a:lnTo>
                  <a:close/>
                </a:path>
              </a:pathLst>
            </a:custGeom>
            <a:solidFill>
              <a:srgbClr val="DCDCDC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0003" y="5255999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1079271" y="1078560"/>
                  </a:moveTo>
                  <a:lnTo>
                    <a:pt x="0" y="1078560"/>
                  </a:lnTo>
                  <a:lnTo>
                    <a:pt x="0" y="0"/>
                  </a:lnTo>
                  <a:lnTo>
                    <a:pt x="2158555" y="0"/>
                  </a:lnTo>
                  <a:lnTo>
                    <a:pt x="2158555" y="1078560"/>
                  </a:lnTo>
                  <a:lnTo>
                    <a:pt x="1079271" y="1078560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6000" y="5255999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2158555" y="0"/>
                  </a:moveTo>
                  <a:lnTo>
                    <a:pt x="0" y="0"/>
                  </a:lnTo>
                  <a:lnTo>
                    <a:pt x="0" y="1078560"/>
                  </a:lnTo>
                  <a:lnTo>
                    <a:pt x="1079284" y="1078560"/>
                  </a:lnTo>
                  <a:lnTo>
                    <a:pt x="2158555" y="1078560"/>
                  </a:lnTo>
                  <a:lnTo>
                    <a:pt x="2158555" y="0"/>
                  </a:lnTo>
                  <a:close/>
                </a:path>
              </a:pathLst>
            </a:custGeom>
            <a:solidFill>
              <a:srgbClr val="DCDCDC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6000" y="5255999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1079284" y="1078560"/>
                  </a:moveTo>
                  <a:lnTo>
                    <a:pt x="0" y="1078560"/>
                  </a:lnTo>
                  <a:lnTo>
                    <a:pt x="0" y="0"/>
                  </a:lnTo>
                  <a:lnTo>
                    <a:pt x="2158555" y="0"/>
                  </a:lnTo>
                  <a:lnTo>
                    <a:pt x="2158555" y="1078560"/>
                  </a:lnTo>
                  <a:lnTo>
                    <a:pt x="1079284" y="1078560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6000" y="3060004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2158555" y="0"/>
                  </a:moveTo>
                  <a:lnTo>
                    <a:pt x="0" y="0"/>
                  </a:lnTo>
                  <a:lnTo>
                    <a:pt x="0" y="1078560"/>
                  </a:lnTo>
                  <a:lnTo>
                    <a:pt x="1079284" y="1078560"/>
                  </a:lnTo>
                  <a:lnTo>
                    <a:pt x="2158555" y="1078560"/>
                  </a:lnTo>
                  <a:lnTo>
                    <a:pt x="2158555" y="0"/>
                  </a:lnTo>
                  <a:close/>
                </a:path>
              </a:pathLst>
            </a:custGeom>
            <a:solidFill>
              <a:srgbClr val="DCDCDC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6000" y="3060004"/>
              <a:ext cx="2159000" cy="1078865"/>
            </a:xfrm>
            <a:custGeom>
              <a:avLst/>
              <a:gdLst/>
              <a:ahLst/>
              <a:cxnLst/>
              <a:rect l="l" t="t" r="r" b="b"/>
              <a:pathLst>
                <a:path w="2159000" h="1078864">
                  <a:moveTo>
                    <a:pt x="1079284" y="1078560"/>
                  </a:moveTo>
                  <a:lnTo>
                    <a:pt x="0" y="1078560"/>
                  </a:lnTo>
                  <a:lnTo>
                    <a:pt x="0" y="0"/>
                  </a:lnTo>
                  <a:lnTo>
                    <a:pt x="2158555" y="0"/>
                  </a:lnTo>
                  <a:lnTo>
                    <a:pt x="2158555" y="1078560"/>
                  </a:lnTo>
                  <a:lnTo>
                    <a:pt x="1079284" y="1078560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45703" y="3501634"/>
            <a:ext cx="2240280" cy="80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$ANSIBLE_CONFIG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36000" y="6120006"/>
            <a:ext cx="358775" cy="358775"/>
            <a:chOff x="1836000" y="6120006"/>
            <a:chExt cx="358775" cy="358775"/>
          </a:xfrm>
        </p:grpSpPr>
        <p:sp>
          <p:nvSpPr>
            <p:cNvPr id="18" name="object 18"/>
            <p:cNvSpPr/>
            <p:nvPr/>
          </p:nvSpPr>
          <p:spPr>
            <a:xfrm>
              <a:off x="1836000" y="6120006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273" y="0"/>
                  </a:moveTo>
                  <a:lnTo>
                    <a:pt x="132841" y="6121"/>
                  </a:lnTo>
                  <a:lnTo>
                    <a:pt x="89636" y="24117"/>
                  </a:lnTo>
                  <a:lnTo>
                    <a:pt x="52565" y="52552"/>
                  </a:lnTo>
                  <a:lnTo>
                    <a:pt x="24117" y="89636"/>
                  </a:lnTo>
                  <a:lnTo>
                    <a:pt x="6121" y="132841"/>
                  </a:lnTo>
                  <a:lnTo>
                    <a:pt x="0" y="179273"/>
                  </a:lnTo>
                  <a:lnTo>
                    <a:pt x="355" y="188633"/>
                  </a:lnTo>
                  <a:lnTo>
                    <a:pt x="9004" y="234721"/>
                  </a:lnTo>
                  <a:lnTo>
                    <a:pt x="29159" y="276834"/>
                  </a:lnTo>
                  <a:lnTo>
                    <a:pt x="59397" y="312115"/>
                  </a:lnTo>
                  <a:lnTo>
                    <a:pt x="97916" y="338759"/>
                  </a:lnTo>
                  <a:lnTo>
                    <a:pt x="142201" y="354241"/>
                  </a:lnTo>
                  <a:lnTo>
                    <a:pt x="179273" y="358190"/>
                  </a:lnTo>
                  <a:lnTo>
                    <a:pt x="179273" y="358559"/>
                  </a:lnTo>
                  <a:lnTo>
                    <a:pt x="225717" y="352437"/>
                  </a:lnTo>
                  <a:lnTo>
                    <a:pt x="268922" y="334441"/>
                  </a:lnTo>
                  <a:lnTo>
                    <a:pt x="305638" y="305993"/>
                  </a:lnTo>
                  <a:lnTo>
                    <a:pt x="334073" y="268922"/>
                  </a:lnTo>
                  <a:lnTo>
                    <a:pt x="352082" y="225717"/>
                  </a:lnTo>
                  <a:lnTo>
                    <a:pt x="358203" y="179273"/>
                  </a:lnTo>
                  <a:lnTo>
                    <a:pt x="358559" y="179273"/>
                  </a:lnTo>
                  <a:lnTo>
                    <a:pt x="352437" y="132841"/>
                  </a:lnTo>
                  <a:lnTo>
                    <a:pt x="334441" y="89636"/>
                  </a:lnTo>
                  <a:lnTo>
                    <a:pt x="305993" y="52552"/>
                  </a:lnTo>
                  <a:lnTo>
                    <a:pt x="268922" y="24117"/>
                  </a:lnTo>
                  <a:lnTo>
                    <a:pt x="225717" y="6121"/>
                  </a:lnTo>
                  <a:lnTo>
                    <a:pt x="188633" y="355"/>
                  </a:lnTo>
                  <a:lnTo>
                    <a:pt x="179273" y="0"/>
                  </a:lnTo>
                  <a:close/>
                </a:path>
              </a:pathLst>
            </a:custGeom>
            <a:solidFill>
              <a:srgbClr val="DCDCDC">
                <a:alpha val="2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36000" y="6120006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273"/>
                  </a:moveTo>
                  <a:lnTo>
                    <a:pt x="355" y="169913"/>
                  </a:lnTo>
                  <a:lnTo>
                    <a:pt x="1079" y="160553"/>
                  </a:lnTo>
                  <a:lnTo>
                    <a:pt x="11874" y="115201"/>
                  </a:lnTo>
                  <a:lnTo>
                    <a:pt x="34201" y="73799"/>
                  </a:lnTo>
                  <a:lnTo>
                    <a:pt x="66598" y="39954"/>
                  </a:lnTo>
                  <a:lnTo>
                    <a:pt x="106197" y="15481"/>
                  </a:lnTo>
                  <a:lnTo>
                    <a:pt x="151193" y="2158"/>
                  </a:lnTo>
                  <a:lnTo>
                    <a:pt x="179273" y="0"/>
                  </a:lnTo>
                  <a:lnTo>
                    <a:pt x="225717" y="6121"/>
                  </a:lnTo>
                  <a:lnTo>
                    <a:pt x="268922" y="24117"/>
                  </a:lnTo>
                  <a:lnTo>
                    <a:pt x="305993" y="52552"/>
                  </a:lnTo>
                  <a:lnTo>
                    <a:pt x="334441" y="89636"/>
                  </a:lnTo>
                  <a:lnTo>
                    <a:pt x="352437" y="132841"/>
                  </a:lnTo>
                  <a:lnTo>
                    <a:pt x="358559" y="179273"/>
                  </a:lnTo>
                  <a:lnTo>
                    <a:pt x="358203" y="179273"/>
                  </a:lnTo>
                  <a:lnTo>
                    <a:pt x="357835" y="188633"/>
                  </a:lnTo>
                  <a:lnTo>
                    <a:pt x="349554" y="234721"/>
                  </a:lnTo>
                  <a:lnTo>
                    <a:pt x="329399" y="276834"/>
                  </a:lnTo>
                  <a:lnTo>
                    <a:pt x="299161" y="312470"/>
                  </a:lnTo>
                  <a:lnTo>
                    <a:pt x="260642" y="338759"/>
                  </a:lnTo>
                  <a:lnTo>
                    <a:pt x="216357" y="354596"/>
                  </a:lnTo>
                  <a:lnTo>
                    <a:pt x="179273" y="358559"/>
                  </a:lnTo>
                  <a:lnTo>
                    <a:pt x="179273" y="358190"/>
                  </a:lnTo>
                  <a:lnTo>
                    <a:pt x="169913" y="357835"/>
                  </a:lnTo>
                  <a:lnTo>
                    <a:pt x="123837" y="349554"/>
                  </a:lnTo>
                  <a:lnTo>
                    <a:pt x="81724" y="329399"/>
                  </a:lnTo>
                  <a:lnTo>
                    <a:pt x="46075" y="299161"/>
                  </a:lnTo>
                  <a:lnTo>
                    <a:pt x="19799" y="260642"/>
                  </a:lnTo>
                  <a:lnTo>
                    <a:pt x="3962" y="216357"/>
                  </a:lnTo>
                  <a:lnTo>
                    <a:pt x="0" y="179273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45703" y="5661993"/>
            <a:ext cx="18478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./ansible.cfg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21434" y="6193437"/>
            <a:ext cx="358775" cy="358775"/>
            <a:chOff x="7921434" y="6193437"/>
            <a:chExt cx="358775" cy="358775"/>
          </a:xfrm>
        </p:grpSpPr>
        <p:sp>
          <p:nvSpPr>
            <p:cNvPr id="22" name="object 22"/>
            <p:cNvSpPr/>
            <p:nvPr/>
          </p:nvSpPr>
          <p:spPr>
            <a:xfrm>
              <a:off x="7921434" y="6193437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285" y="0"/>
                  </a:moveTo>
                  <a:lnTo>
                    <a:pt x="132842" y="6121"/>
                  </a:lnTo>
                  <a:lnTo>
                    <a:pt x="89649" y="24129"/>
                  </a:lnTo>
                  <a:lnTo>
                    <a:pt x="52565" y="52565"/>
                  </a:lnTo>
                  <a:lnTo>
                    <a:pt x="24129" y="89649"/>
                  </a:lnTo>
                  <a:lnTo>
                    <a:pt x="6121" y="132841"/>
                  </a:lnTo>
                  <a:lnTo>
                    <a:pt x="0" y="179285"/>
                  </a:lnTo>
                  <a:lnTo>
                    <a:pt x="368" y="188645"/>
                  </a:lnTo>
                  <a:lnTo>
                    <a:pt x="9004" y="234721"/>
                  </a:lnTo>
                  <a:lnTo>
                    <a:pt x="29159" y="276847"/>
                  </a:lnTo>
                  <a:lnTo>
                    <a:pt x="59410" y="312127"/>
                  </a:lnTo>
                  <a:lnTo>
                    <a:pt x="97929" y="338759"/>
                  </a:lnTo>
                  <a:lnTo>
                    <a:pt x="142201" y="354241"/>
                  </a:lnTo>
                  <a:lnTo>
                    <a:pt x="179285" y="358203"/>
                  </a:lnTo>
                  <a:lnTo>
                    <a:pt x="179285" y="358571"/>
                  </a:lnTo>
                  <a:lnTo>
                    <a:pt x="225729" y="352450"/>
                  </a:lnTo>
                  <a:lnTo>
                    <a:pt x="268922" y="334441"/>
                  </a:lnTo>
                  <a:lnTo>
                    <a:pt x="305650" y="306006"/>
                  </a:lnTo>
                  <a:lnTo>
                    <a:pt x="334086" y="268922"/>
                  </a:lnTo>
                  <a:lnTo>
                    <a:pt x="352082" y="225729"/>
                  </a:lnTo>
                  <a:lnTo>
                    <a:pt x="358203" y="179285"/>
                  </a:lnTo>
                  <a:lnTo>
                    <a:pt x="358571" y="179285"/>
                  </a:lnTo>
                  <a:lnTo>
                    <a:pt x="352450" y="132841"/>
                  </a:lnTo>
                  <a:lnTo>
                    <a:pt x="334441" y="89649"/>
                  </a:lnTo>
                  <a:lnTo>
                    <a:pt x="306006" y="52565"/>
                  </a:lnTo>
                  <a:lnTo>
                    <a:pt x="268922" y="24129"/>
                  </a:lnTo>
                  <a:lnTo>
                    <a:pt x="225729" y="6121"/>
                  </a:lnTo>
                  <a:lnTo>
                    <a:pt x="188645" y="368"/>
                  </a:lnTo>
                  <a:lnTo>
                    <a:pt x="179285" y="0"/>
                  </a:lnTo>
                  <a:close/>
                </a:path>
              </a:pathLst>
            </a:custGeom>
            <a:solidFill>
              <a:srgbClr val="DCDCDC">
                <a:alpha val="2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1434" y="6193437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285"/>
                  </a:moveTo>
                  <a:lnTo>
                    <a:pt x="368" y="169925"/>
                  </a:lnTo>
                  <a:lnTo>
                    <a:pt x="1079" y="160566"/>
                  </a:lnTo>
                  <a:lnTo>
                    <a:pt x="11887" y="115201"/>
                  </a:lnTo>
                  <a:lnTo>
                    <a:pt x="34201" y="73799"/>
                  </a:lnTo>
                  <a:lnTo>
                    <a:pt x="66611" y="39966"/>
                  </a:lnTo>
                  <a:lnTo>
                    <a:pt x="106210" y="15481"/>
                  </a:lnTo>
                  <a:lnTo>
                    <a:pt x="151206" y="2171"/>
                  </a:lnTo>
                  <a:lnTo>
                    <a:pt x="179285" y="0"/>
                  </a:lnTo>
                  <a:lnTo>
                    <a:pt x="225729" y="6121"/>
                  </a:lnTo>
                  <a:lnTo>
                    <a:pt x="268922" y="24129"/>
                  </a:lnTo>
                  <a:lnTo>
                    <a:pt x="306006" y="52565"/>
                  </a:lnTo>
                  <a:lnTo>
                    <a:pt x="334441" y="89649"/>
                  </a:lnTo>
                  <a:lnTo>
                    <a:pt x="352450" y="132841"/>
                  </a:lnTo>
                  <a:lnTo>
                    <a:pt x="358571" y="179285"/>
                  </a:lnTo>
                  <a:lnTo>
                    <a:pt x="358203" y="179285"/>
                  </a:lnTo>
                  <a:lnTo>
                    <a:pt x="357847" y="188645"/>
                  </a:lnTo>
                  <a:lnTo>
                    <a:pt x="349567" y="234721"/>
                  </a:lnTo>
                  <a:lnTo>
                    <a:pt x="329399" y="276847"/>
                  </a:lnTo>
                  <a:lnTo>
                    <a:pt x="299161" y="312483"/>
                  </a:lnTo>
                  <a:lnTo>
                    <a:pt x="260642" y="338759"/>
                  </a:lnTo>
                  <a:lnTo>
                    <a:pt x="216369" y="354609"/>
                  </a:lnTo>
                  <a:lnTo>
                    <a:pt x="179285" y="358571"/>
                  </a:lnTo>
                  <a:lnTo>
                    <a:pt x="179285" y="358203"/>
                  </a:lnTo>
                  <a:lnTo>
                    <a:pt x="169925" y="357847"/>
                  </a:lnTo>
                  <a:lnTo>
                    <a:pt x="123850" y="349567"/>
                  </a:lnTo>
                  <a:lnTo>
                    <a:pt x="81724" y="329399"/>
                  </a:lnTo>
                  <a:lnTo>
                    <a:pt x="46088" y="299161"/>
                  </a:lnTo>
                  <a:lnTo>
                    <a:pt x="19799" y="260642"/>
                  </a:lnTo>
                  <a:lnTo>
                    <a:pt x="3962" y="216369"/>
                  </a:lnTo>
                  <a:lnTo>
                    <a:pt x="0" y="179285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61023" y="5661993"/>
            <a:ext cx="1908810" cy="845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~/.ansible.cfg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919999" y="3996007"/>
            <a:ext cx="358775" cy="358775"/>
            <a:chOff x="7919999" y="3996007"/>
            <a:chExt cx="358775" cy="358775"/>
          </a:xfrm>
        </p:grpSpPr>
        <p:sp>
          <p:nvSpPr>
            <p:cNvPr id="26" name="object 26"/>
            <p:cNvSpPr/>
            <p:nvPr/>
          </p:nvSpPr>
          <p:spPr>
            <a:xfrm>
              <a:off x="7919999" y="3996007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285" y="0"/>
                  </a:moveTo>
                  <a:lnTo>
                    <a:pt x="132842" y="6121"/>
                  </a:lnTo>
                  <a:lnTo>
                    <a:pt x="89636" y="24117"/>
                  </a:lnTo>
                  <a:lnTo>
                    <a:pt x="52565" y="52552"/>
                  </a:lnTo>
                  <a:lnTo>
                    <a:pt x="24117" y="89636"/>
                  </a:lnTo>
                  <a:lnTo>
                    <a:pt x="6121" y="132841"/>
                  </a:lnTo>
                  <a:lnTo>
                    <a:pt x="0" y="179273"/>
                  </a:lnTo>
                  <a:lnTo>
                    <a:pt x="355" y="188633"/>
                  </a:lnTo>
                  <a:lnTo>
                    <a:pt x="9004" y="234721"/>
                  </a:lnTo>
                  <a:lnTo>
                    <a:pt x="29159" y="276834"/>
                  </a:lnTo>
                  <a:lnTo>
                    <a:pt x="59397" y="312115"/>
                  </a:lnTo>
                  <a:lnTo>
                    <a:pt x="97917" y="338759"/>
                  </a:lnTo>
                  <a:lnTo>
                    <a:pt x="142201" y="354241"/>
                  </a:lnTo>
                  <a:lnTo>
                    <a:pt x="179285" y="358190"/>
                  </a:lnTo>
                  <a:lnTo>
                    <a:pt x="179285" y="358559"/>
                  </a:lnTo>
                  <a:lnTo>
                    <a:pt x="225717" y="352437"/>
                  </a:lnTo>
                  <a:lnTo>
                    <a:pt x="268922" y="334441"/>
                  </a:lnTo>
                  <a:lnTo>
                    <a:pt x="305638" y="305993"/>
                  </a:lnTo>
                  <a:lnTo>
                    <a:pt x="334086" y="268909"/>
                  </a:lnTo>
                  <a:lnTo>
                    <a:pt x="352082" y="225717"/>
                  </a:lnTo>
                  <a:lnTo>
                    <a:pt x="358203" y="179273"/>
                  </a:lnTo>
                  <a:lnTo>
                    <a:pt x="358559" y="179273"/>
                  </a:lnTo>
                  <a:lnTo>
                    <a:pt x="352437" y="132841"/>
                  </a:lnTo>
                  <a:lnTo>
                    <a:pt x="334441" y="89636"/>
                  </a:lnTo>
                  <a:lnTo>
                    <a:pt x="306006" y="52552"/>
                  </a:lnTo>
                  <a:lnTo>
                    <a:pt x="268922" y="24117"/>
                  </a:lnTo>
                  <a:lnTo>
                    <a:pt x="225717" y="6121"/>
                  </a:lnTo>
                  <a:lnTo>
                    <a:pt x="188645" y="355"/>
                  </a:lnTo>
                  <a:lnTo>
                    <a:pt x="179285" y="0"/>
                  </a:lnTo>
                  <a:close/>
                </a:path>
              </a:pathLst>
            </a:custGeom>
            <a:solidFill>
              <a:srgbClr val="DCDCDC">
                <a:alpha val="2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19999" y="3996007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0" y="179273"/>
                  </a:moveTo>
                  <a:lnTo>
                    <a:pt x="355" y="169913"/>
                  </a:lnTo>
                  <a:lnTo>
                    <a:pt x="1079" y="160553"/>
                  </a:lnTo>
                  <a:lnTo>
                    <a:pt x="11874" y="115201"/>
                  </a:lnTo>
                  <a:lnTo>
                    <a:pt x="34201" y="73799"/>
                  </a:lnTo>
                  <a:lnTo>
                    <a:pt x="66598" y="39954"/>
                  </a:lnTo>
                  <a:lnTo>
                    <a:pt x="106197" y="15481"/>
                  </a:lnTo>
                  <a:lnTo>
                    <a:pt x="151206" y="2159"/>
                  </a:lnTo>
                  <a:lnTo>
                    <a:pt x="179285" y="0"/>
                  </a:lnTo>
                  <a:lnTo>
                    <a:pt x="225717" y="6121"/>
                  </a:lnTo>
                  <a:lnTo>
                    <a:pt x="268922" y="24117"/>
                  </a:lnTo>
                  <a:lnTo>
                    <a:pt x="306006" y="52552"/>
                  </a:lnTo>
                  <a:lnTo>
                    <a:pt x="334441" y="89636"/>
                  </a:lnTo>
                  <a:lnTo>
                    <a:pt x="352437" y="132841"/>
                  </a:lnTo>
                  <a:lnTo>
                    <a:pt x="358559" y="179273"/>
                  </a:lnTo>
                  <a:lnTo>
                    <a:pt x="358203" y="179273"/>
                  </a:lnTo>
                  <a:lnTo>
                    <a:pt x="357835" y="188633"/>
                  </a:lnTo>
                  <a:lnTo>
                    <a:pt x="349554" y="234721"/>
                  </a:lnTo>
                  <a:lnTo>
                    <a:pt x="329399" y="276834"/>
                  </a:lnTo>
                  <a:lnTo>
                    <a:pt x="299161" y="312470"/>
                  </a:lnTo>
                  <a:lnTo>
                    <a:pt x="260642" y="338759"/>
                  </a:lnTo>
                  <a:lnTo>
                    <a:pt x="216357" y="354596"/>
                  </a:lnTo>
                  <a:lnTo>
                    <a:pt x="179285" y="358559"/>
                  </a:lnTo>
                  <a:lnTo>
                    <a:pt x="179285" y="358190"/>
                  </a:lnTo>
                  <a:lnTo>
                    <a:pt x="169925" y="357835"/>
                  </a:lnTo>
                  <a:lnTo>
                    <a:pt x="123837" y="349554"/>
                  </a:lnTo>
                  <a:lnTo>
                    <a:pt x="81724" y="329399"/>
                  </a:lnTo>
                  <a:lnTo>
                    <a:pt x="46075" y="299161"/>
                  </a:lnTo>
                  <a:lnTo>
                    <a:pt x="19799" y="260642"/>
                  </a:lnTo>
                  <a:lnTo>
                    <a:pt x="3962" y="216357"/>
                  </a:lnTo>
                  <a:lnTo>
                    <a:pt x="0" y="179273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834418" y="3464905"/>
            <a:ext cx="2334260" cy="845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/etc/ansible/ansible.cfg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46044" y="4138564"/>
            <a:ext cx="3822700" cy="1750060"/>
            <a:chOff x="3146044" y="4138564"/>
            <a:chExt cx="3822700" cy="1750060"/>
          </a:xfrm>
        </p:grpSpPr>
        <p:sp>
          <p:nvSpPr>
            <p:cNvPr id="30" name="object 30"/>
            <p:cNvSpPr/>
            <p:nvPr/>
          </p:nvSpPr>
          <p:spPr>
            <a:xfrm>
              <a:off x="3239274" y="4174569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h="814704">
                  <a:moveTo>
                    <a:pt x="0" y="0"/>
                  </a:moveTo>
                  <a:lnTo>
                    <a:pt x="0" y="814311"/>
                  </a:lnTo>
                </a:path>
              </a:pathLst>
            </a:custGeom>
            <a:ln w="76318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46044" y="4976282"/>
              <a:ext cx="186690" cy="280035"/>
            </a:xfrm>
            <a:custGeom>
              <a:avLst/>
              <a:gdLst/>
              <a:ahLst/>
              <a:cxnLst/>
              <a:rect l="l" t="t" r="r" b="b"/>
              <a:pathLst>
                <a:path w="186689" h="280035">
                  <a:moveTo>
                    <a:pt x="186474" y="0"/>
                  </a:moveTo>
                  <a:lnTo>
                    <a:pt x="0" y="0"/>
                  </a:lnTo>
                  <a:lnTo>
                    <a:pt x="93230" y="279717"/>
                  </a:lnTo>
                  <a:lnTo>
                    <a:pt x="186474" y="0"/>
                  </a:lnTo>
                  <a:close/>
                </a:path>
              </a:pathLst>
            </a:custGeom>
            <a:solidFill>
              <a:srgbClr val="DCDCD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8558" y="5795279"/>
              <a:ext cx="1210945" cy="0"/>
            </a:xfrm>
            <a:custGeom>
              <a:avLst/>
              <a:gdLst/>
              <a:ahLst/>
              <a:cxnLst/>
              <a:rect l="l" t="t" r="r" b="b"/>
              <a:pathLst>
                <a:path w="1210945">
                  <a:moveTo>
                    <a:pt x="0" y="0"/>
                  </a:moveTo>
                  <a:lnTo>
                    <a:pt x="1210322" y="0"/>
                  </a:lnTo>
                </a:path>
              </a:pathLst>
            </a:custGeom>
            <a:ln w="76318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16283" y="5702049"/>
              <a:ext cx="280035" cy="186690"/>
            </a:xfrm>
            <a:custGeom>
              <a:avLst/>
              <a:gdLst/>
              <a:ahLst/>
              <a:cxnLst/>
              <a:rect l="l" t="t" r="r" b="b"/>
              <a:pathLst>
                <a:path w="280035" h="186689">
                  <a:moveTo>
                    <a:pt x="0" y="0"/>
                  </a:moveTo>
                  <a:lnTo>
                    <a:pt x="0" y="186474"/>
                  </a:lnTo>
                  <a:lnTo>
                    <a:pt x="279717" y="9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D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75284" y="4405683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h="850900">
                  <a:moveTo>
                    <a:pt x="0" y="850315"/>
                  </a:moveTo>
                  <a:lnTo>
                    <a:pt x="0" y="0"/>
                  </a:lnTo>
                </a:path>
              </a:pathLst>
            </a:custGeom>
            <a:ln w="76318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82041" y="4138564"/>
              <a:ext cx="186690" cy="280035"/>
            </a:xfrm>
            <a:custGeom>
              <a:avLst/>
              <a:gdLst/>
              <a:ahLst/>
              <a:cxnLst/>
              <a:rect l="l" t="t" r="r" b="b"/>
              <a:pathLst>
                <a:path w="186690" h="280035">
                  <a:moveTo>
                    <a:pt x="93243" y="0"/>
                  </a:moveTo>
                  <a:lnTo>
                    <a:pt x="0" y="279717"/>
                  </a:lnTo>
                  <a:lnTo>
                    <a:pt x="186474" y="279717"/>
                  </a:lnTo>
                  <a:lnTo>
                    <a:pt x="93243" y="0"/>
                  </a:lnTo>
                  <a:close/>
                </a:path>
              </a:pathLst>
            </a:custGeom>
            <a:solidFill>
              <a:srgbClr val="DCDCD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997" y="2663637"/>
            <a:ext cx="9502775" cy="2807335"/>
            <a:chOff x="287997" y="2663637"/>
            <a:chExt cx="9502775" cy="2807335"/>
          </a:xfrm>
        </p:grpSpPr>
        <p:sp>
          <p:nvSpPr>
            <p:cNvPr id="3" name="object 3"/>
            <p:cNvSpPr/>
            <p:nvPr/>
          </p:nvSpPr>
          <p:spPr>
            <a:xfrm>
              <a:off x="287997" y="2663637"/>
              <a:ext cx="9502775" cy="2807335"/>
            </a:xfrm>
            <a:custGeom>
              <a:avLst/>
              <a:gdLst/>
              <a:ahLst/>
              <a:cxnLst/>
              <a:rect l="l" t="t" r="r" b="b"/>
              <a:pathLst>
                <a:path w="9502775" h="2807335">
                  <a:moveTo>
                    <a:pt x="9502559" y="0"/>
                  </a:moveTo>
                  <a:lnTo>
                    <a:pt x="0" y="0"/>
                  </a:lnTo>
                  <a:lnTo>
                    <a:pt x="0" y="2806928"/>
                  </a:lnTo>
                  <a:lnTo>
                    <a:pt x="4751285" y="2806928"/>
                  </a:lnTo>
                  <a:lnTo>
                    <a:pt x="9502559" y="2806928"/>
                  </a:lnTo>
                  <a:lnTo>
                    <a:pt x="9502559" y="0"/>
                  </a:lnTo>
                  <a:close/>
                </a:path>
              </a:pathLst>
            </a:custGeom>
            <a:solidFill>
              <a:srgbClr val="DCDCDC">
                <a:alpha val="2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7997" y="2663637"/>
              <a:ext cx="9502775" cy="2807335"/>
            </a:xfrm>
            <a:custGeom>
              <a:avLst/>
              <a:gdLst/>
              <a:ahLst/>
              <a:cxnLst/>
              <a:rect l="l" t="t" r="r" b="b"/>
              <a:pathLst>
                <a:path w="9502775" h="2807335">
                  <a:moveTo>
                    <a:pt x="4751285" y="2806928"/>
                  </a:moveTo>
                  <a:lnTo>
                    <a:pt x="0" y="2806928"/>
                  </a:lnTo>
                  <a:lnTo>
                    <a:pt x="0" y="0"/>
                  </a:lnTo>
                  <a:lnTo>
                    <a:pt x="9502559" y="0"/>
                  </a:lnTo>
                  <a:lnTo>
                    <a:pt x="9502559" y="2806928"/>
                  </a:lnTo>
                  <a:lnTo>
                    <a:pt x="4751285" y="2806928"/>
                  </a:lnTo>
                  <a:close/>
                </a:path>
              </a:pathLst>
            </a:custGeom>
            <a:ln w="3175">
              <a:solidFill>
                <a:srgbClr val="DCDC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57903" y="1407137"/>
            <a:ext cx="1762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Ponto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importante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95" y="3053057"/>
            <a:ext cx="905954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Caso você precise </a:t>
            </a:r>
            <a:r>
              <a:rPr sz="1800" spc="-5" dirty="0">
                <a:solidFill>
                  <a:srgbClr val="FF7F00"/>
                </a:solidFill>
                <a:latin typeface="Arial MT"/>
                <a:cs typeface="Arial MT"/>
              </a:rPr>
              <a:t>utilizar </a:t>
            </a:r>
            <a:r>
              <a:rPr sz="1800" dirty="0">
                <a:solidFill>
                  <a:srgbClr val="FF7F00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FF7F00"/>
                </a:solidFill>
                <a:latin typeface="Arial MT"/>
                <a:cs typeface="Arial MT"/>
              </a:rPr>
              <a:t>arquivo </a:t>
            </a:r>
            <a:r>
              <a:rPr sz="1800" spc="-10" dirty="0">
                <a:solidFill>
                  <a:srgbClr val="FF7F00"/>
                </a:solidFill>
                <a:latin typeface="Arial MT"/>
                <a:cs typeface="Arial MT"/>
              </a:rPr>
              <a:t>ansible.cfg no diretório </a:t>
            </a:r>
            <a:r>
              <a:rPr sz="1800" spc="-5" dirty="0">
                <a:solidFill>
                  <a:srgbClr val="FF7F00"/>
                </a:solidFill>
                <a:latin typeface="Arial MT"/>
                <a:cs typeface="Arial MT"/>
              </a:rPr>
              <a:t>corrente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, certifique-se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que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mesmo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só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possui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permissões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(especialmente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escrita)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usuários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5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grupos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autorizados,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tendo em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vista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que,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uma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má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configuração no mesmo,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poderá expor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seu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ambiente.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283972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-rw-rw----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ph</a:t>
            </a:r>
            <a:r>
              <a:rPr sz="1800" spc="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ph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1.1K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Jul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4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2020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ansible.cfg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584" y="2407936"/>
            <a:ext cx="31565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897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Utilitário </a:t>
            </a:r>
            <a:r>
              <a:rPr sz="4000" dirty="0"/>
              <a:t> </a:t>
            </a:r>
            <a:r>
              <a:rPr sz="4000" spc="-5" dirty="0"/>
              <a:t>an</a:t>
            </a:r>
            <a:r>
              <a:rPr sz="4000" dirty="0"/>
              <a:t>si</a:t>
            </a:r>
            <a:r>
              <a:rPr sz="4000" spc="-5" dirty="0"/>
              <a:t>ble-</a:t>
            </a:r>
            <a:r>
              <a:rPr sz="4000" dirty="0"/>
              <a:t>c</a:t>
            </a:r>
            <a:r>
              <a:rPr sz="4000" spc="-5" dirty="0"/>
              <a:t>on</a:t>
            </a:r>
            <a:r>
              <a:rPr sz="4000" dirty="0"/>
              <a:t>f</a:t>
            </a:r>
            <a:r>
              <a:rPr sz="4000" spc="-5" dirty="0"/>
              <a:t>ig</a:t>
            </a:r>
            <a:endParaRPr sz="4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48FF0416-4740-5F98-3F50-144610201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9977" y="1408585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Utilitário</a:t>
            </a:r>
            <a:r>
              <a:rPr sz="1800" spc="-45" dirty="0"/>
              <a:t> </a:t>
            </a:r>
            <a:r>
              <a:rPr sz="1800" spc="-10" dirty="0"/>
              <a:t>ansible-config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511822" y="22884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297" y="2231545"/>
            <a:ext cx="802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Comando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utilizado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criação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e/ou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alteração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arquivo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ansible.cfg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822" y="283706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297" y="2780185"/>
            <a:ext cx="805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Permite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visualização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todas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configurações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padrões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aplicadas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ao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22" y="338570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297" y="3328825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Sintaxe: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7642" y="4211640"/>
            <a:ext cx="5039995" cy="791845"/>
          </a:xfrm>
          <a:prstGeom prst="rect">
            <a:avLst/>
          </a:prstGeom>
          <a:ln w="3175">
            <a:solidFill>
              <a:srgbClr val="CCCCCC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785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[opções]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[argumentos]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27642" y="4211640"/>
            <a:ext cx="5039995" cy="791845"/>
          </a:xfrm>
          <a:custGeom>
            <a:avLst/>
            <a:gdLst/>
            <a:ahLst/>
            <a:cxnLst/>
            <a:rect l="l" t="t" r="r" b="b"/>
            <a:pathLst>
              <a:path w="5039995" h="791845">
                <a:moveTo>
                  <a:pt x="5039639" y="0"/>
                </a:moveTo>
                <a:lnTo>
                  <a:pt x="0" y="0"/>
                </a:lnTo>
                <a:lnTo>
                  <a:pt x="0" y="791641"/>
                </a:lnTo>
                <a:lnTo>
                  <a:pt x="2519997" y="791641"/>
                </a:lnTo>
                <a:lnTo>
                  <a:pt x="5039639" y="791641"/>
                </a:lnTo>
                <a:lnTo>
                  <a:pt x="5039639" y="0"/>
                </a:lnTo>
                <a:close/>
              </a:path>
            </a:pathLst>
          </a:custGeom>
          <a:solidFill>
            <a:srgbClr val="DCDCDC">
              <a:alpha val="1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9977" y="1408585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Utilitário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822" y="22884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797" y="2231545"/>
            <a:ext cx="20008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Principais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opções: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dump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31636" y="2519645"/>
            <a:ext cx="3528060" cy="1440180"/>
          </a:xfrm>
          <a:custGeom>
            <a:avLst/>
            <a:gdLst/>
            <a:ahLst/>
            <a:cxnLst/>
            <a:rect l="l" t="t" r="r" b="b"/>
            <a:pathLst>
              <a:path w="3528059" h="1440179">
                <a:moveTo>
                  <a:pt x="3527640" y="0"/>
                </a:moveTo>
                <a:lnTo>
                  <a:pt x="0" y="0"/>
                </a:lnTo>
                <a:lnTo>
                  <a:pt x="0" y="1439633"/>
                </a:lnTo>
                <a:lnTo>
                  <a:pt x="1764004" y="1439633"/>
                </a:lnTo>
                <a:lnTo>
                  <a:pt x="3527640" y="1439633"/>
                </a:lnTo>
                <a:lnTo>
                  <a:pt x="3527640" y="0"/>
                </a:lnTo>
                <a:close/>
              </a:path>
            </a:pathLst>
          </a:custGeom>
          <a:solidFill>
            <a:srgbClr val="DCDCDC">
              <a:alpha val="1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1636" y="2519645"/>
            <a:ext cx="3528060" cy="1440180"/>
          </a:xfrm>
          <a:prstGeom prst="rect">
            <a:avLst/>
          </a:prstGeom>
          <a:ln w="3175">
            <a:solidFill>
              <a:srgbClr val="CCCCC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76530" marR="365125">
              <a:lnSpc>
                <a:spcPct val="100000"/>
              </a:lnSpc>
              <a:spcBef>
                <a:spcPts val="97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Exibe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todas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configurações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disponíveis.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78486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40002" y="2894764"/>
            <a:ext cx="4248150" cy="114935"/>
            <a:chOff x="1440002" y="2894764"/>
            <a:chExt cx="4248150" cy="114935"/>
          </a:xfrm>
        </p:grpSpPr>
        <p:sp>
          <p:nvSpPr>
            <p:cNvPr id="8" name="object 8"/>
            <p:cNvSpPr/>
            <p:nvPr/>
          </p:nvSpPr>
          <p:spPr>
            <a:xfrm>
              <a:off x="1440002" y="2952003"/>
              <a:ext cx="4141470" cy="0"/>
            </a:xfrm>
            <a:custGeom>
              <a:avLst/>
              <a:gdLst/>
              <a:ahLst/>
              <a:cxnLst/>
              <a:rect l="l" t="t" r="r" b="b"/>
              <a:pathLst>
                <a:path w="4141470">
                  <a:moveTo>
                    <a:pt x="0" y="0"/>
                  </a:moveTo>
                  <a:lnTo>
                    <a:pt x="4141076" y="0"/>
                  </a:lnTo>
                </a:path>
              </a:pathLst>
            </a:custGeom>
            <a:ln w="3815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3522" y="2894764"/>
              <a:ext cx="114935" cy="114935"/>
            </a:xfrm>
            <a:custGeom>
              <a:avLst/>
              <a:gdLst/>
              <a:ahLst/>
              <a:cxnLst/>
              <a:rect l="l" t="t" r="r" b="b"/>
              <a:pathLst>
                <a:path w="114935" h="114935">
                  <a:moveTo>
                    <a:pt x="0" y="0"/>
                  </a:moveTo>
                  <a:lnTo>
                    <a:pt x="0" y="114477"/>
                  </a:lnTo>
                  <a:lnTo>
                    <a:pt x="114477" y="57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B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9977" y="1408585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Utilitário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822" y="22884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797" y="2231545"/>
            <a:ext cx="20008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Principais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opções: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dump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39637" y="3095640"/>
            <a:ext cx="3528060" cy="1871980"/>
            <a:chOff x="5939637" y="3095640"/>
            <a:chExt cx="3528060" cy="1871980"/>
          </a:xfrm>
        </p:grpSpPr>
        <p:sp>
          <p:nvSpPr>
            <p:cNvPr id="6" name="object 6"/>
            <p:cNvSpPr/>
            <p:nvPr/>
          </p:nvSpPr>
          <p:spPr>
            <a:xfrm>
              <a:off x="5939637" y="3095640"/>
              <a:ext cx="3528060" cy="1871980"/>
            </a:xfrm>
            <a:custGeom>
              <a:avLst/>
              <a:gdLst/>
              <a:ahLst/>
              <a:cxnLst/>
              <a:rect l="l" t="t" r="r" b="b"/>
              <a:pathLst>
                <a:path w="3528059" h="1871979">
                  <a:moveTo>
                    <a:pt x="3527640" y="0"/>
                  </a:moveTo>
                  <a:lnTo>
                    <a:pt x="0" y="0"/>
                  </a:lnTo>
                  <a:lnTo>
                    <a:pt x="0" y="1871637"/>
                  </a:lnTo>
                  <a:lnTo>
                    <a:pt x="1764004" y="1871637"/>
                  </a:lnTo>
                  <a:lnTo>
                    <a:pt x="3527640" y="1871637"/>
                  </a:lnTo>
                  <a:lnTo>
                    <a:pt x="3527640" y="0"/>
                  </a:lnTo>
                  <a:close/>
                </a:path>
              </a:pathLst>
            </a:custGeom>
            <a:solidFill>
              <a:srgbClr val="DCDCDC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9637" y="3095640"/>
              <a:ext cx="3528060" cy="1871980"/>
            </a:xfrm>
            <a:custGeom>
              <a:avLst/>
              <a:gdLst/>
              <a:ahLst/>
              <a:cxnLst/>
              <a:rect l="l" t="t" r="r" b="b"/>
              <a:pathLst>
                <a:path w="3528059" h="1871979">
                  <a:moveTo>
                    <a:pt x="1764004" y="1871637"/>
                  </a:moveTo>
                  <a:lnTo>
                    <a:pt x="0" y="1871637"/>
                  </a:lnTo>
                  <a:lnTo>
                    <a:pt x="0" y="0"/>
                  </a:lnTo>
                  <a:lnTo>
                    <a:pt x="3527640" y="0"/>
                  </a:lnTo>
                  <a:lnTo>
                    <a:pt x="3527640" y="1871637"/>
                  </a:lnTo>
                  <a:lnTo>
                    <a:pt x="1764004" y="1871637"/>
                  </a:lnTo>
                  <a:close/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16396" y="3242427"/>
            <a:ext cx="31673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Exibe todas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configurações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disponíveis,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cruza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aplicadas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arquivo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ansible.cfg.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637" y="4614027"/>
            <a:ext cx="2242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dump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36924" y="3469681"/>
            <a:ext cx="4123690" cy="114935"/>
            <a:chOff x="1636924" y="3469681"/>
            <a:chExt cx="4123690" cy="114935"/>
          </a:xfrm>
        </p:grpSpPr>
        <p:sp>
          <p:nvSpPr>
            <p:cNvPr id="11" name="object 11"/>
            <p:cNvSpPr/>
            <p:nvPr/>
          </p:nvSpPr>
          <p:spPr>
            <a:xfrm>
              <a:off x="1656003" y="3492007"/>
              <a:ext cx="3997325" cy="34925"/>
            </a:xfrm>
            <a:custGeom>
              <a:avLst/>
              <a:gdLst/>
              <a:ahLst/>
              <a:cxnLst/>
              <a:rect l="l" t="t" r="r" b="b"/>
              <a:pathLst>
                <a:path w="3997325" h="34925">
                  <a:moveTo>
                    <a:pt x="0" y="0"/>
                  </a:moveTo>
                  <a:lnTo>
                    <a:pt x="3997071" y="34912"/>
                  </a:lnTo>
                </a:path>
              </a:pathLst>
            </a:custGeom>
            <a:ln w="3815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5162" y="3469681"/>
              <a:ext cx="114935" cy="114935"/>
            </a:xfrm>
            <a:custGeom>
              <a:avLst/>
              <a:gdLst/>
              <a:ahLst/>
              <a:cxnLst/>
              <a:rect l="l" t="t" r="r" b="b"/>
              <a:pathLst>
                <a:path w="114935" h="114935">
                  <a:moveTo>
                    <a:pt x="711" y="0"/>
                  </a:moveTo>
                  <a:lnTo>
                    <a:pt x="0" y="114477"/>
                  </a:lnTo>
                  <a:lnTo>
                    <a:pt x="114833" y="58318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1B1B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9977" y="1408585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Utilitário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822" y="22884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797" y="2231545"/>
            <a:ext cx="20008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Principais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opções: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dump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9996" y="3743645"/>
            <a:ext cx="3456304" cy="1367790"/>
          </a:xfrm>
          <a:custGeom>
            <a:avLst/>
            <a:gdLst/>
            <a:ahLst/>
            <a:cxnLst/>
            <a:rect l="l" t="t" r="r" b="b"/>
            <a:pathLst>
              <a:path w="3456304" h="1367789">
                <a:moveTo>
                  <a:pt x="3456000" y="0"/>
                </a:moveTo>
                <a:lnTo>
                  <a:pt x="0" y="0"/>
                </a:lnTo>
                <a:lnTo>
                  <a:pt x="0" y="1367637"/>
                </a:lnTo>
                <a:lnTo>
                  <a:pt x="1728000" y="1367637"/>
                </a:lnTo>
                <a:lnTo>
                  <a:pt x="3456000" y="1367637"/>
                </a:lnTo>
                <a:lnTo>
                  <a:pt x="3456000" y="0"/>
                </a:lnTo>
                <a:close/>
              </a:path>
            </a:pathLst>
          </a:custGeom>
          <a:solidFill>
            <a:srgbClr val="DCDCDC">
              <a:alpha val="18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9996" y="3743645"/>
            <a:ext cx="3456304" cy="1367790"/>
          </a:xfrm>
          <a:prstGeom prst="rect">
            <a:avLst/>
          </a:prstGeom>
          <a:ln w="3175">
            <a:solidFill>
              <a:srgbClr val="CCCCCC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76530" marR="118110">
              <a:lnSpc>
                <a:spcPct val="100000"/>
              </a:lnSpc>
              <a:spcBef>
                <a:spcPts val="125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Exibe</a:t>
            </a:r>
            <a:r>
              <a:rPr sz="18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configurações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dentro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arquivo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ansible.cfg.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6953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8923" y="4045677"/>
            <a:ext cx="4123690" cy="114935"/>
            <a:chOff x="1528923" y="4045677"/>
            <a:chExt cx="4123690" cy="114935"/>
          </a:xfrm>
        </p:grpSpPr>
        <p:sp>
          <p:nvSpPr>
            <p:cNvPr id="8" name="object 8"/>
            <p:cNvSpPr/>
            <p:nvPr/>
          </p:nvSpPr>
          <p:spPr>
            <a:xfrm>
              <a:off x="1548002" y="4068003"/>
              <a:ext cx="3997325" cy="34925"/>
            </a:xfrm>
            <a:custGeom>
              <a:avLst/>
              <a:gdLst/>
              <a:ahLst/>
              <a:cxnLst/>
              <a:rect l="l" t="t" r="r" b="b"/>
              <a:pathLst>
                <a:path w="3997325" h="34925">
                  <a:moveTo>
                    <a:pt x="0" y="0"/>
                  </a:moveTo>
                  <a:lnTo>
                    <a:pt x="3997071" y="34925"/>
                  </a:lnTo>
                </a:path>
              </a:pathLst>
            </a:custGeom>
            <a:ln w="3815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7162" y="4045677"/>
              <a:ext cx="114935" cy="114935"/>
            </a:xfrm>
            <a:custGeom>
              <a:avLst/>
              <a:gdLst/>
              <a:ahLst/>
              <a:cxnLst/>
              <a:rect l="l" t="t" r="r" b="b"/>
              <a:pathLst>
                <a:path w="114935" h="114935">
                  <a:moveTo>
                    <a:pt x="723" y="0"/>
                  </a:moveTo>
                  <a:lnTo>
                    <a:pt x="0" y="114490"/>
                  </a:lnTo>
                  <a:lnTo>
                    <a:pt x="114833" y="58331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B1B1B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9977" y="1408585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Utilitário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822" y="22884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797" y="2231545"/>
            <a:ext cx="20008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Principais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opções: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dump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Segoe UI Symbol"/>
              <a:buChar char="●"/>
            </a:pPr>
            <a:endParaRPr sz="1850">
              <a:latin typeface="Arial MT"/>
              <a:cs typeface="Arial MT"/>
            </a:endParaRPr>
          </a:p>
          <a:p>
            <a:pPr marL="291465" indent="-215900">
              <a:lnSpc>
                <a:spcPct val="100000"/>
              </a:lnSpc>
              <a:buSzPct val="44444"/>
              <a:buFont typeface="Segoe UI Symbol"/>
              <a:buChar char="●"/>
              <a:tabLst>
                <a:tab pos="29210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59640" y="4283636"/>
            <a:ext cx="3528060" cy="1367790"/>
            <a:chOff x="5759640" y="4283636"/>
            <a:chExt cx="3528060" cy="1367790"/>
          </a:xfrm>
        </p:grpSpPr>
        <p:sp>
          <p:nvSpPr>
            <p:cNvPr id="6" name="object 6"/>
            <p:cNvSpPr/>
            <p:nvPr/>
          </p:nvSpPr>
          <p:spPr>
            <a:xfrm>
              <a:off x="5759640" y="4283636"/>
              <a:ext cx="3528060" cy="1367790"/>
            </a:xfrm>
            <a:custGeom>
              <a:avLst/>
              <a:gdLst/>
              <a:ahLst/>
              <a:cxnLst/>
              <a:rect l="l" t="t" r="r" b="b"/>
              <a:pathLst>
                <a:path w="3528059" h="1367789">
                  <a:moveTo>
                    <a:pt x="3527640" y="0"/>
                  </a:moveTo>
                  <a:lnTo>
                    <a:pt x="0" y="0"/>
                  </a:lnTo>
                  <a:lnTo>
                    <a:pt x="0" y="1367650"/>
                  </a:lnTo>
                  <a:lnTo>
                    <a:pt x="1764004" y="1367650"/>
                  </a:lnTo>
                  <a:lnTo>
                    <a:pt x="3527640" y="1367650"/>
                  </a:lnTo>
                  <a:lnTo>
                    <a:pt x="3527640" y="0"/>
                  </a:lnTo>
                  <a:close/>
                </a:path>
              </a:pathLst>
            </a:custGeom>
            <a:solidFill>
              <a:srgbClr val="DCDCDC">
                <a:alpha val="1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9640" y="4283636"/>
              <a:ext cx="3528060" cy="1367790"/>
            </a:xfrm>
            <a:custGeom>
              <a:avLst/>
              <a:gdLst/>
              <a:ahLst/>
              <a:cxnLst/>
              <a:rect l="l" t="t" r="r" b="b"/>
              <a:pathLst>
                <a:path w="3528059" h="1367789">
                  <a:moveTo>
                    <a:pt x="1764004" y="1367650"/>
                  </a:moveTo>
                  <a:lnTo>
                    <a:pt x="0" y="1367650"/>
                  </a:lnTo>
                  <a:lnTo>
                    <a:pt x="0" y="0"/>
                  </a:lnTo>
                  <a:lnTo>
                    <a:pt x="3527640" y="0"/>
                  </a:lnTo>
                  <a:lnTo>
                    <a:pt x="3527640" y="1367650"/>
                  </a:lnTo>
                  <a:lnTo>
                    <a:pt x="1764004" y="1367650"/>
                  </a:lnTo>
                  <a:close/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35902" y="4429699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7122" y="4429699"/>
            <a:ext cx="244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889635" algn="l"/>
                <a:tab pos="1679575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ria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	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uivo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configuração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inicial.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7959" y="5252660"/>
            <a:ext cx="196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ansible-config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20922" y="4549689"/>
            <a:ext cx="4123690" cy="114935"/>
            <a:chOff x="1420922" y="4549689"/>
            <a:chExt cx="4123690" cy="114935"/>
          </a:xfrm>
        </p:grpSpPr>
        <p:sp>
          <p:nvSpPr>
            <p:cNvPr id="12" name="object 12"/>
            <p:cNvSpPr/>
            <p:nvPr/>
          </p:nvSpPr>
          <p:spPr>
            <a:xfrm>
              <a:off x="1440002" y="4572003"/>
              <a:ext cx="3997325" cy="34925"/>
            </a:xfrm>
            <a:custGeom>
              <a:avLst/>
              <a:gdLst/>
              <a:ahLst/>
              <a:cxnLst/>
              <a:rect l="l" t="t" r="r" b="b"/>
              <a:pathLst>
                <a:path w="3997325" h="34925">
                  <a:moveTo>
                    <a:pt x="0" y="0"/>
                  </a:moveTo>
                  <a:lnTo>
                    <a:pt x="3997083" y="34925"/>
                  </a:lnTo>
                </a:path>
              </a:pathLst>
            </a:custGeom>
            <a:ln w="3815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29161" y="4549689"/>
              <a:ext cx="114935" cy="114935"/>
            </a:xfrm>
            <a:custGeom>
              <a:avLst/>
              <a:gdLst/>
              <a:ahLst/>
              <a:cxnLst/>
              <a:rect l="l" t="t" r="r" b="b"/>
              <a:pathLst>
                <a:path w="114935" h="114935">
                  <a:moveTo>
                    <a:pt x="723" y="0"/>
                  </a:moveTo>
                  <a:lnTo>
                    <a:pt x="0" y="114477"/>
                  </a:lnTo>
                  <a:lnTo>
                    <a:pt x="114833" y="5831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B1B1B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402A8-2BBE-F163-A197-CFB97669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03BE7-675C-15DE-A414-0E1C3F3C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recursos públicos, os blocos de construção do fantoche.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potência </a:t>
            </a:r>
            <a:r>
              <a:rPr lang="pt-BR" dirty="0" err="1"/>
              <a:t>idam</a:t>
            </a:r>
            <a:r>
              <a:rPr lang="pt-BR" dirty="0"/>
              <a:t> e estado declarativo.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linguagens de script como </a:t>
            </a:r>
            <a:r>
              <a:rPr lang="pt-BR" dirty="0" err="1"/>
              <a:t>Basche</a:t>
            </a:r>
            <a:r>
              <a:rPr lang="pt-BR" dirty="0"/>
              <a:t>, escrevemos tarefas.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mistura de </a:t>
            </a:r>
            <a:r>
              <a:rPr lang="pt-BR" dirty="0" err="1"/>
              <a:t>Debiane</a:t>
            </a:r>
            <a:r>
              <a:rPr lang="pt-BR" dirty="0"/>
              <a:t> sistemas baseados em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puppet</a:t>
            </a:r>
            <a:r>
              <a:rPr lang="pt-BR" dirty="0"/>
              <a:t> é declarativo, o que significa que declaramos o estado desejado e </a:t>
            </a:r>
            <a:r>
              <a:rPr lang="pt-BR" dirty="0" err="1"/>
              <a:t>puppet</a:t>
            </a:r>
            <a:r>
              <a:rPr lang="pt-BR" dirty="0"/>
              <a:t> trata da implementação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declaramos quais recursos queremos gerenciar e qual estado</a:t>
            </a:r>
          </a:p>
        </p:txBody>
      </p:sp>
    </p:spTree>
    <p:extLst>
      <p:ext uri="{BB962C8B-B14F-4D97-AF65-F5344CB8AC3E}">
        <p14:creationId xmlns:p14="http://schemas.microsoft.com/office/powerpoint/2010/main" val="2376885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Padrão do plano de fundo&#10;&#10;Descrição gerada automaticamente">
            <a:extLst>
              <a:ext uri="{FF2B5EF4-FFF2-40B4-BE49-F238E27FC236}">
                <a16:creationId xmlns:a16="http://schemas.microsoft.com/office/drawing/2014/main" id="{2C4F5DF5-108D-3912-8818-9036D611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9977" y="1408585"/>
            <a:ext cx="231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Utilitário</a:t>
            </a:r>
            <a:r>
              <a:rPr sz="1800" spc="-45" dirty="0"/>
              <a:t> </a:t>
            </a:r>
            <a:r>
              <a:rPr sz="1800" spc="-10" dirty="0"/>
              <a:t>ansible-config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511822" y="22884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297" y="2231545"/>
            <a:ext cx="3509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Plugins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disponíveis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ansible.cfg: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297" y="283706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297" y="311138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297" y="338570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297" y="36600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297" y="393434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297" y="420866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297" y="448298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297" y="475730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297" y="503162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297" y="530594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297" y="5580269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5297" y="5854588"/>
            <a:ext cx="12890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8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0942" y="2780185"/>
            <a:ext cx="112839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base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become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cache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callback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cliconf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on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httpapi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inventory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lookup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netconf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shell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8B1A12FA-6EF3-4E38-8016-9B6FFFDDE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358779" y="1376902"/>
            <a:ext cx="1360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solidFill>
                  <a:srgbClr val="FFFFFF"/>
                </a:solidFill>
                <a:latin typeface="Arial MT"/>
                <a:cs typeface="Arial MT"/>
              </a:rPr>
              <a:t>Variáveis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785" y="3225870"/>
            <a:ext cx="8881110" cy="9861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algn="ctr">
              <a:lnSpc>
                <a:spcPts val="2460"/>
              </a:lnSpc>
              <a:spcBef>
                <a:spcPts val="33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“… variáveis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são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utilizadas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pelo ansible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lhe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ajudar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trabalhar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com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diferentes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tipos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sistemas,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arquiteturas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e/ou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auxiliar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processo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de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repetição durante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execução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uma role...”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">
            <a:extLst>
              <a:ext uri="{FF2B5EF4-FFF2-40B4-BE49-F238E27FC236}">
                <a16:creationId xmlns:a16="http://schemas.microsoft.com/office/drawing/2014/main" id="{88E6027C-AD9E-DC80-5119-BF3BFCF2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8779" y="1376902"/>
            <a:ext cx="1360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Variáveis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295" y="2119586"/>
            <a:ext cx="9051290" cy="31730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  <a:tabLst>
                <a:tab pos="363855" algn="l"/>
                <a:tab pos="1386205" algn="l"/>
                <a:tab pos="2700020" algn="l"/>
                <a:tab pos="3131185" algn="l"/>
                <a:tab pos="4370070" algn="l"/>
                <a:tab pos="4815840" algn="l"/>
                <a:tab pos="6177915" algn="l"/>
                <a:tab pos="7447915" algn="l"/>
                <a:tab pos="8172450" algn="l"/>
                <a:tab pos="8883015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	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bl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rpr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	as	va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ri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áv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ei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	d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	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rq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iv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os.	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,	o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mesmo mantém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seguinte ordem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prioridades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(do menor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 maior).: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Arial MT"/>
              <a:cs typeface="Arial MT"/>
            </a:endParaRPr>
          </a:p>
          <a:p>
            <a:pPr marL="755650" indent="-312420">
              <a:lnSpc>
                <a:spcPts val="2550"/>
              </a:lnSpc>
              <a:buAutoNum type="arabicPeriod"/>
              <a:tabLst>
                <a:tab pos="756285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role/defaults/main.yml</a:t>
            </a:r>
            <a:endParaRPr sz="2200" dirty="0">
              <a:latin typeface="Arial MT"/>
              <a:cs typeface="Arial MT"/>
            </a:endParaRPr>
          </a:p>
          <a:p>
            <a:pPr marL="755650" indent="-312420">
              <a:lnSpc>
                <a:spcPts val="2460"/>
              </a:lnSpc>
              <a:buAutoNum type="arabicPeriod"/>
              <a:tabLst>
                <a:tab pos="756285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inventory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2200" dirty="0">
              <a:latin typeface="Arial MT"/>
              <a:cs typeface="Arial MT"/>
            </a:endParaRPr>
          </a:p>
          <a:p>
            <a:pPr marL="755650" indent="-312420">
              <a:lnSpc>
                <a:spcPts val="2460"/>
              </a:lnSpc>
              <a:buAutoNum type="arabicPeriod"/>
              <a:tabLst>
                <a:tab pos="756285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host_vars/*</a:t>
            </a:r>
            <a:endParaRPr sz="2200" dirty="0">
              <a:latin typeface="Arial MT"/>
              <a:cs typeface="Arial MT"/>
            </a:endParaRPr>
          </a:p>
          <a:p>
            <a:pPr marL="755650" indent="-312420">
              <a:lnSpc>
                <a:spcPts val="2460"/>
              </a:lnSpc>
              <a:buAutoNum type="arabicPeriod"/>
              <a:tabLst>
                <a:tab pos="756285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group_vars/all</a:t>
            </a:r>
            <a:endParaRPr sz="2200" dirty="0">
              <a:latin typeface="Arial MT"/>
              <a:cs typeface="Arial MT"/>
            </a:endParaRPr>
          </a:p>
          <a:p>
            <a:pPr marL="755650" indent="-312420">
              <a:lnSpc>
                <a:spcPts val="2550"/>
              </a:lnSpc>
              <a:buAutoNum type="arabicPeriod"/>
              <a:tabLst>
                <a:tab pos="756285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roles/vars/main.yml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Doc:</a:t>
            </a:r>
            <a:r>
              <a:rPr sz="22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A69CA"/>
                </a:solidFill>
                <a:latin typeface="Arial MT"/>
                <a:cs typeface="Arial MT"/>
                <a:hlinkClick r:id="rId3"/>
              </a:rPr>
              <a:t>https://docs.ansible.com/ansible/latest/user_guide/playbooks_variables.html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474D2BCD-D609-D32F-BD70-8F854416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8779" y="1376902"/>
            <a:ext cx="1360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Variáveis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295" y="2119586"/>
            <a:ext cx="9061450" cy="31730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ts val="2460"/>
              </a:lnSpc>
              <a:spcBef>
                <a:spcPts val="33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As variáveis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são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comumente utilizadas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pelos SysAdmin para facilitar no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provisionamento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seus sistemas/infraestrutura. Entretanto,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ansible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permite através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do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módulo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setup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obter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que chamamos de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Facts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 MT"/>
              <a:cs typeface="Arial MT"/>
            </a:endParaRPr>
          </a:p>
          <a:p>
            <a:pPr marL="12700" marR="12065" algn="just">
              <a:lnSpc>
                <a:spcPts val="2460"/>
              </a:lnSpc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Systems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Facts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são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descobertos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pelo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através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módulo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setup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, trazendo informações de todo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sistema. Experimente executar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comando.: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R="71755"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ansible hostname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-m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setup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adrão do plano de fundo&#10;&#10;Descrição gerada automaticamente">
            <a:extLst>
              <a:ext uri="{FF2B5EF4-FFF2-40B4-BE49-F238E27FC236}">
                <a16:creationId xmlns:a16="http://schemas.microsoft.com/office/drawing/2014/main" id="{F6531302-BCC8-E300-3D52-5575F94F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4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0" y="1242533"/>
            <a:ext cx="18097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</a:t>
            </a:r>
            <a:r>
              <a:rPr spc="10" dirty="0"/>
              <a:t>o</a:t>
            </a:r>
            <a:r>
              <a:rPr spc="-10" dirty="0"/>
              <a:t>l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269" y="2114550"/>
            <a:ext cx="8976995" cy="13474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48055" marR="5080" indent="-855980">
              <a:lnSpc>
                <a:spcPts val="2440"/>
              </a:lnSpc>
              <a:spcBef>
                <a:spcPts val="34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“As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roles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(funções)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são um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conjunto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itens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independentes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destinados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provisionar uma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determinada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aplicação/infraestrutura...”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Itens.: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69" y="380619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169" y="411607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69" y="44246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169" y="473455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169" y="504444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069" y="3721100"/>
            <a:ext cx="1154430" cy="15989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300"/>
              </a:spcBef>
            </a:pPr>
            <a:r>
              <a:rPr sz="2200" spc="-17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ve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is  Módulos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Modelos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Arial MT"/>
                <a:cs typeface="Arial MT"/>
              </a:rPr>
              <a:t>Tarefas </a:t>
            </a:r>
            <a:r>
              <a:rPr sz="2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Ações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269" y="5887720"/>
            <a:ext cx="6052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Nota.: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Pode-se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associar-se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com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projetos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adrão do plano de fundo">
            <a:extLst>
              <a:ext uri="{FF2B5EF4-FFF2-40B4-BE49-F238E27FC236}">
                <a16:creationId xmlns:a16="http://schemas.microsoft.com/office/drawing/2014/main" id="{D685F25A-4C4E-B969-3FAB-F632A4A2F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8" y="0"/>
            <a:ext cx="10451176" cy="7562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0" y="1242533"/>
            <a:ext cx="16573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</a:t>
            </a:r>
            <a:r>
              <a:rPr spc="10" dirty="0"/>
              <a:t>o</a:t>
            </a:r>
            <a:r>
              <a:rPr spc="-10" dirty="0"/>
              <a:t>l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0665" y="2114550"/>
            <a:ext cx="7715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645" algn="l"/>
                <a:tab pos="2097405" algn="l"/>
                <a:tab pos="3404870" algn="l"/>
                <a:tab pos="4478655" algn="l"/>
                <a:tab pos="4993640" algn="l"/>
                <a:tab pos="6347460" algn="l"/>
                <a:tab pos="7111365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	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	estr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	p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ã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	de	d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ire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óri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os	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	s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69" y="2114550"/>
            <a:ext cx="1162050" cy="6705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440"/>
              </a:lnSpc>
              <a:spcBef>
                <a:spcPts val="345"/>
              </a:spcBef>
              <a:tabLst>
                <a:tab pos="542925" algn="l"/>
              </a:tabLst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projetos: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69" y="3044190"/>
            <a:ext cx="2214880" cy="31470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61975">
              <a:lnSpc>
                <a:spcPts val="2430"/>
              </a:lnSpc>
              <a:spcBef>
                <a:spcPts val="355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ok.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l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roles/</a:t>
            </a:r>
            <a:endParaRPr sz="2200">
              <a:latin typeface="Arial MT"/>
              <a:cs typeface="Arial MT"/>
            </a:endParaRPr>
          </a:p>
          <a:p>
            <a:pPr marL="462280">
              <a:lnSpc>
                <a:spcPts val="2295"/>
              </a:lnSpc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common/</a:t>
            </a:r>
            <a:endParaRPr sz="2200">
              <a:latin typeface="Arial MT"/>
              <a:cs typeface="Arial MT"/>
            </a:endParaRPr>
          </a:p>
          <a:p>
            <a:pPr marL="913130" marR="5080">
              <a:lnSpc>
                <a:spcPct val="924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tasks/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handlers/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files/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templ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/ 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vars/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defaults/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meta/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Padrão do plano de fundo">
            <a:extLst>
              <a:ext uri="{FF2B5EF4-FFF2-40B4-BE49-F238E27FC236}">
                <a16:creationId xmlns:a16="http://schemas.microsoft.com/office/drawing/2014/main" id="{7E6C9C75-960B-9432-47DF-2A0AB286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267487" cy="7429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0381" y="519273"/>
            <a:ext cx="24193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</a:rPr>
              <a:t>R</a:t>
            </a:r>
            <a:r>
              <a:rPr spc="10" dirty="0">
                <a:solidFill>
                  <a:schemeClr val="bg1"/>
                </a:solidFill>
              </a:rPr>
              <a:t>o</a:t>
            </a:r>
            <a:r>
              <a:rPr spc="-10" dirty="0">
                <a:solidFill>
                  <a:schemeClr val="bg1"/>
                </a:solidFill>
              </a:rPr>
              <a:t>l</a:t>
            </a:r>
            <a:r>
              <a:rPr dirty="0">
                <a:solidFill>
                  <a:schemeClr val="bg1"/>
                </a:solidFill>
              </a:rPr>
              <a:t>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693738" y="2012950"/>
            <a:ext cx="8943704" cy="371415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4154" marR="902335">
              <a:lnSpc>
                <a:spcPts val="2440"/>
              </a:lnSpc>
              <a:spcBef>
                <a:spcPts val="345"/>
              </a:spcBef>
            </a:pPr>
            <a:r>
              <a:rPr dirty="0">
                <a:solidFill>
                  <a:schemeClr val="bg1"/>
                </a:solidFill>
              </a:rPr>
              <a:t>tasks – </a:t>
            </a:r>
            <a:r>
              <a:rPr spc="-5" dirty="0">
                <a:solidFill>
                  <a:schemeClr val="bg1"/>
                </a:solidFill>
              </a:rPr>
              <a:t>lista </a:t>
            </a:r>
            <a:r>
              <a:rPr dirty="0">
                <a:solidFill>
                  <a:schemeClr val="bg1"/>
                </a:solidFill>
              </a:rPr>
              <a:t>de </a:t>
            </a:r>
            <a:r>
              <a:rPr spc="-5" dirty="0">
                <a:solidFill>
                  <a:schemeClr val="bg1"/>
                </a:solidFill>
              </a:rPr>
              <a:t>tarefas para serem executadas </a:t>
            </a:r>
            <a:r>
              <a:rPr dirty="0">
                <a:solidFill>
                  <a:schemeClr val="bg1"/>
                </a:solidFill>
              </a:rPr>
              <a:t>em </a:t>
            </a:r>
            <a:r>
              <a:rPr spc="-5" dirty="0">
                <a:solidFill>
                  <a:schemeClr val="bg1"/>
                </a:solidFill>
              </a:rPr>
              <a:t>uma role. 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handlers </a:t>
            </a:r>
            <a:r>
              <a:rPr dirty="0">
                <a:solidFill>
                  <a:schemeClr val="bg1"/>
                </a:solidFill>
              </a:rPr>
              <a:t>–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são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manipuladores/eventos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acionados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por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uma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task. </a:t>
            </a:r>
            <a:r>
              <a:rPr spc="-59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files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–</a:t>
            </a:r>
            <a:r>
              <a:rPr spc="-5" dirty="0">
                <a:solidFill>
                  <a:schemeClr val="bg1"/>
                </a:solidFill>
              </a:rPr>
              <a:t> arquivos utilizados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para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deploy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dentro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de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uma role.</a:t>
            </a:r>
          </a:p>
          <a:p>
            <a:pPr marL="224154" marR="13335">
              <a:lnSpc>
                <a:spcPts val="2430"/>
              </a:lnSpc>
              <a:spcBef>
                <a:spcPts val="10"/>
              </a:spcBef>
            </a:pPr>
            <a:r>
              <a:rPr spc="-5" dirty="0">
                <a:solidFill>
                  <a:schemeClr val="bg1"/>
                </a:solidFill>
              </a:rPr>
              <a:t>templates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–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modelos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para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deploy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dentro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de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uma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role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(permite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uso</a:t>
            </a:r>
            <a:r>
              <a:rPr spc="2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de </a:t>
            </a:r>
            <a:r>
              <a:rPr spc="-59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variáveis)</a:t>
            </a:r>
          </a:p>
          <a:p>
            <a:pPr marL="224154">
              <a:lnSpc>
                <a:spcPts val="2295"/>
              </a:lnSpc>
            </a:pPr>
            <a:r>
              <a:rPr spc="-5" dirty="0">
                <a:solidFill>
                  <a:schemeClr val="bg1"/>
                </a:solidFill>
              </a:rPr>
              <a:t>vars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–</a:t>
            </a:r>
            <a:r>
              <a:rPr spc="-5" dirty="0">
                <a:solidFill>
                  <a:schemeClr val="bg1"/>
                </a:solidFill>
              </a:rPr>
              <a:t> variáveis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adicionais </a:t>
            </a:r>
            <a:r>
              <a:rPr dirty="0">
                <a:solidFill>
                  <a:schemeClr val="bg1"/>
                </a:solidFill>
              </a:rPr>
              <a:t>de</a:t>
            </a:r>
            <a:r>
              <a:rPr spc="-5" dirty="0">
                <a:solidFill>
                  <a:schemeClr val="bg1"/>
                </a:solidFill>
              </a:rPr>
              <a:t> uma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role.</a:t>
            </a:r>
          </a:p>
          <a:p>
            <a:pPr marL="224154">
              <a:lnSpc>
                <a:spcPts val="2440"/>
              </a:lnSpc>
            </a:pPr>
            <a:r>
              <a:rPr spc="-5" dirty="0">
                <a:solidFill>
                  <a:schemeClr val="bg1"/>
                </a:solidFill>
              </a:rPr>
              <a:t>defaults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– </a:t>
            </a:r>
            <a:r>
              <a:rPr spc="-5" dirty="0">
                <a:solidFill>
                  <a:schemeClr val="bg1"/>
                </a:solidFill>
              </a:rPr>
              <a:t>variáveis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padrão</a:t>
            </a:r>
            <a:r>
              <a:rPr dirty="0">
                <a:solidFill>
                  <a:schemeClr val="bg1"/>
                </a:solidFill>
              </a:rPr>
              <a:t> de</a:t>
            </a:r>
            <a:r>
              <a:rPr spc="-5" dirty="0">
                <a:solidFill>
                  <a:schemeClr val="bg1"/>
                </a:solidFill>
              </a:rPr>
              <a:t> uma role.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5" dirty="0">
                <a:solidFill>
                  <a:schemeClr val="bg1"/>
                </a:solidFill>
              </a:rPr>
              <a:t>Prioridade máxima.</a:t>
            </a:r>
          </a:p>
          <a:p>
            <a:pPr marL="224154" marR="5080">
              <a:lnSpc>
                <a:spcPts val="2430"/>
              </a:lnSpc>
              <a:spcBef>
                <a:spcPts val="155"/>
              </a:spcBef>
              <a:tabLst>
                <a:tab pos="993140" algn="l"/>
                <a:tab pos="1297940" algn="l"/>
                <a:tab pos="2005964" algn="l"/>
                <a:tab pos="3895725" algn="l"/>
                <a:tab pos="4355465" algn="l"/>
                <a:tab pos="5046980" algn="l"/>
                <a:tab pos="5662295" algn="l"/>
                <a:tab pos="6214110" algn="l"/>
                <a:tab pos="7000875" algn="l"/>
                <a:tab pos="7616190" algn="l"/>
                <a:tab pos="7927975" algn="l"/>
              </a:tabLst>
            </a:pPr>
            <a:r>
              <a:rPr spc="-15" dirty="0">
                <a:solidFill>
                  <a:schemeClr val="bg1"/>
                </a:solidFill>
              </a:rPr>
              <a:t>m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5" dirty="0">
                <a:solidFill>
                  <a:schemeClr val="bg1"/>
                </a:solidFill>
              </a:rPr>
              <a:t>t</a:t>
            </a:r>
            <a:r>
              <a:rPr dirty="0">
                <a:solidFill>
                  <a:schemeClr val="bg1"/>
                </a:solidFill>
              </a:rPr>
              <a:t>a	–	</a:t>
            </a:r>
            <a:r>
              <a:rPr spc="-5" dirty="0">
                <a:solidFill>
                  <a:schemeClr val="bg1"/>
                </a:solidFill>
              </a:rPr>
              <a:t>tr</a:t>
            </a:r>
            <a:r>
              <a:rPr dirty="0">
                <a:solidFill>
                  <a:schemeClr val="bg1"/>
                </a:solidFill>
              </a:rPr>
              <a:t>a</a:t>
            </a:r>
            <a:r>
              <a:rPr spc="-5" dirty="0">
                <a:solidFill>
                  <a:schemeClr val="bg1"/>
                </a:solidFill>
              </a:rPr>
              <a:t>t</a:t>
            </a:r>
            <a:r>
              <a:rPr dirty="0">
                <a:solidFill>
                  <a:schemeClr val="bg1"/>
                </a:solidFill>
              </a:rPr>
              <a:t>a	</a:t>
            </a:r>
            <a:r>
              <a:rPr spc="-5" dirty="0">
                <a:solidFill>
                  <a:schemeClr val="bg1"/>
                </a:solidFill>
              </a:rPr>
              <a:t>d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5" dirty="0">
                <a:solidFill>
                  <a:schemeClr val="bg1"/>
                </a:solidFill>
              </a:rPr>
              <a:t>pe</a:t>
            </a:r>
            <a:r>
              <a:rPr dirty="0">
                <a:solidFill>
                  <a:schemeClr val="bg1"/>
                </a:solidFill>
              </a:rPr>
              <a:t>n</a:t>
            </a:r>
            <a:r>
              <a:rPr spc="-5" dirty="0">
                <a:solidFill>
                  <a:schemeClr val="bg1"/>
                </a:solidFill>
              </a:rPr>
              <a:t>d</a:t>
            </a:r>
            <a:r>
              <a:rPr dirty="0">
                <a:solidFill>
                  <a:schemeClr val="bg1"/>
                </a:solidFill>
              </a:rPr>
              <a:t>ê</a:t>
            </a:r>
            <a:r>
              <a:rPr spc="-5" dirty="0">
                <a:solidFill>
                  <a:schemeClr val="bg1"/>
                </a:solidFill>
              </a:rPr>
              <a:t>n</a:t>
            </a:r>
            <a:r>
              <a:rPr dirty="0">
                <a:solidFill>
                  <a:schemeClr val="bg1"/>
                </a:solidFill>
              </a:rPr>
              <a:t>c</a:t>
            </a:r>
            <a:r>
              <a:rPr spc="5" dirty="0">
                <a:solidFill>
                  <a:schemeClr val="bg1"/>
                </a:solidFill>
              </a:rPr>
              <a:t>i</a:t>
            </a:r>
            <a:r>
              <a:rPr spc="-5" dirty="0">
                <a:solidFill>
                  <a:schemeClr val="bg1"/>
                </a:solidFill>
              </a:rPr>
              <a:t>a</a:t>
            </a:r>
            <a:r>
              <a:rPr dirty="0">
                <a:solidFill>
                  <a:schemeClr val="bg1"/>
                </a:solidFill>
              </a:rPr>
              <a:t>s	</a:t>
            </a:r>
            <a:r>
              <a:rPr spc="-5" dirty="0">
                <a:solidFill>
                  <a:schemeClr val="bg1"/>
                </a:solidFill>
              </a:rPr>
              <a:t>d</a:t>
            </a:r>
            <a:r>
              <a:rPr dirty="0">
                <a:solidFill>
                  <a:schemeClr val="bg1"/>
                </a:solidFill>
              </a:rPr>
              <a:t>e	u</a:t>
            </a:r>
            <a:r>
              <a:rPr spc="-15" dirty="0">
                <a:solidFill>
                  <a:schemeClr val="bg1"/>
                </a:solidFill>
              </a:rPr>
              <a:t>m</a:t>
            </a:r>
            <a:r>
              <a:rPr dirty="0">
                <a:solidFill>
                  <a:schemeClr val="bg1"/>
                </a:solidFill>
              </a:rPr>
              <a:t>a	</a:t>
            </a:r>
            <a:r>
              <a:rPr spc="-5" dirty="0">
                <a:solidFill>
                  <a:schemeClr val="bg1"/>
                </a:solidFill>
              </a:rPr>
              <a:t>r</a:t>
            </a:r>
            <a:r>
              <a:rPr dirty="0">
                <a:solidFill>
                  <a:schemeClr val="bg1"/>
                </a:solidFill>
              </a:rPr>
              <a:t>o</a:t>
            </a:r>
            <a:r>
              <a:rPr spc="-5" dirty="0">
                <a:solidFill>
                  <a:schemeClr val="bg1"/>
                </a:solidFill>
              </a:rPr>
              <a:t>l</a:t>
            </a:r>
            <a:r>
              <a:rPr dirty="0">
                <a:solidFill>
                  <a:schemeClr val="bg1"/>
                </a:solidFill>
              </a:rPr>
              <a:t>e	</a:t>
            </a:r>
            <a:r>
              <a:rPr spc="-5" dirty="0">
                <a:solidFill>
                  <a:schemeClr val="bg1"/>
                </a:solidFill>
              </a:rPr>
              <a:t>p</a:t>
            </a:r>
            <a:r>
              <a:rPr dirty="0">
                <a:solidFill>
                  <a:schemeClr val="bg1"/>
                </a:solidFill>
              </a:rPr>
              <a:t>or	o</a:t>
            </a:r>
            <a:r>
              <a:rPr spc="-5" dirty="0">
                <a:solidFill>
                  <a:schemeClr val="bg1"/>
                </a:solidFill>
              </a:rPr>
              <a:t>u</a:t>
            </a:r>
            <a:r>
              <a:rPr spc="5" dirty="0">
                <a:solidFill>
                  <a:schemeClr val="bg1"/>
                </a:solidFill>
              </a:rPr>
              <a:t>t</a:t>
            </a:r>
            <a:r>
              <a:rPr spc="-5" dirty="0">
                <a:solidFill>
                  <a:schemeClr val="bg1"/>
                </a:solidFill>
              </a:rPr>
              <a:t>r</a:t>
            </a:r>
            <a:r>
              <a:rPr dirty="0">
                <a:solidFill>
                  <a:schemeClr val="bg1"/>
                </a:solidFill>
              </a:rPr>
              <a:t>a	</a:t>
            </a:r>
            <a:r>
              <a:rPr spc="-5" dirty="0">
                <a:solidFill>
                  <a:schemeClr val="bg1"/>
                </a:solidFill>
              </a:rPr>
              <a:t>rol</a:t>
            </a:r>
            <a:r>
              <a:rPr dirty="0">
                <a:solidFill>
                  <a:schemeClr val="bg1"/>
                </a:solidFill>
              </a:rPr>
              <a:t>e	–	</a:t>
            </a:r>
            <a:r>
              <a:rPr b="1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spc="-1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spc="-1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spc="-1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chemeClr val="bg1"/>
                </a:solidFill>
                <a:latin typeface="Arial"/>
                <a:cs typeface="Arial"/>
              </a:rPr>
              <a:t>o  </a:t>
            </a:r>
            <a:r>
              <a:rPr b="1" spc="-5" dirty="0">
                <a:solidFill>
                  <a:schemeClr val="bg1"/>
                </a:solidFill>
                <a:latin typeface="Arial"/>
                <a:cs typeface="Arial"/>
              </a:rPr>
              <a:t>diretório </a:t>
            </a:r>
            <a:r>
              <a:rPr b="1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b="1" spc="-5" dirty="0">
                <a:solidFill>
                  <a:schemeClr val="bg1"/>
                </a:solidFill>
                <a:latin typeface="Arial"/>
                <a:cs typeface="Arial"/>
              </a:rPr>
              <a:t>ser</a:t>
            </a:r>
            <a:r>
              <a:rPr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chemeClr val="bg1"/>
                </a:solidFill>
                <a:latin typeface="Arial"/>
                <a:cs typeface="Arial"/>
              </a:rPr>
              <a:t>analisado</a:t>
            </a:r>
            <a:r>
              <a:rPr spc="-5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268" y="2199640"/>
            <a:ext cx="129307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chemeClr val="bg1"/>
                </a:solidFill>
                <a:latin typeface="Segoe UI Symbol"/>
                <a:cs typeface="Segoe UI Symbol"/>
              </a:rPr>
              <a:t>●</a:t>
            </a:r>
            <a:endParaRPr sz="10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68" y="2509520"/>
            <a:ext cx="129307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chemeClr val="bg1"/>
                </a:solidFill>
                <a:latin typeface="Segoe UI Symbol"/>
                <a:cs typeface="Segoe UI Symbol"/>
              </a:rPr>
              <a:t>●</a:t>
            </a:r>
            <a:endParaRPr sz="10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68" y="2819400"/>
            <a:ext cx="129307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chemeClr val="bg1"/>
                </a:solidFill>
                <a:latin typeface="Segoe UI Symbol"/>
                <a:cs typeface="Segoe UI Symbol"/>
              </a:rPr>
              <a:t>●</a:t>
            </a:r>
            <a:endParaRPr sz="10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68" y="3129279"/>
            <a:ext cx="129307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chemeClr val="bg1"/>
                </a:solidFill>
                <a:latin typeface="Segoe UI Symbol"/>
                <a:cs typeface="Segoe UI Symbol"/>
              </a:rPr>
              <a:t>●</a:t>
            </a:r>
            <a:endParaRPr sz="10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8" y="3747770"/>
            <a:ext cx="129307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chemeClr val="bg1"/>
                </a:solidFill>
                <a:latin typeface="Segoe UI Symbol"/>
                <a:cs typeface="Segoe UI Symbol"/>
              </a:rPr>
              <a:t>●</a:t>
            </a:r>
            <a:endParaRPr sz="10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268" y="4057650"/>
            <a:ext cx="129307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chemeClr val="bg1"/>
                </a:solidFill>
                <a:latin typeface="Segoe UI Symbol"/>
                <a:cs typeface="Segoe UI Symbol"/>
              </a:rPr>
              <a:t>●</a:t>
            </a:r>
            <a:endParaRPr sz="10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268" y="4367529"/>
            <a:ext cx="129307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chemeClr val="bg1"/>
                </a:solidFill>
                <a:latin typeface="Segoe UI Symbol"/>
                <a:cs typeface="Segoe UI Symbol"/>
              </a:rPr>
              <a:t>●</a:t>
            </a:r>
            <a:endParaRPr sz="1000">
              <a:solidFill>
                <a:schemeClr val="bg1"/>
              </a:solidFill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268" y="5520690"/>
            <a:ext cx="9317909" cy="9791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just">
              <a:lnSpc>
                <a:spcPct val="92200"/>
              </a:lnSpc>
              <a:spcBef>
                <a:spcPts val="305"/>
              </a:spcBef>
            </a:pPr>
            <a:r>
              <a:rPr sz="2200" b="1" spc="-5" dirty="0">
                <a:solidFill>
                  <a:schemeClr val="bg1"/>
                </a:solidFill>
                <a:latin typeface="Arial"/>
                <a:cs typeface="Arial"/>
              </a:rPr>
              <a:t>Nota.:</a:t>
            </a:r>
            <a:r>
              <a:rPr sz="22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dentro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dos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diretórios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tasks,</a:t>
            </a:r>
            <a:r>
              <a:rPr sz="22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handlers,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vars,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defaults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e</a:t>
            </a:r>
            <a:r>
              <a:rPr sz="2200" spc="6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meta, 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deverá 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existir um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arquivo 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com o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nome de </a:t>
            </a:r>
            <a:r>
              <a:rPr sz="2200" b="1" spc="-5" dirty="0">
                <a:solidFill>
                  <a:schemeClr val="bg1"/>
                </a:solidFill>
                <a:latin typeface="Arial"/>
                <a:cs typeface="Arial"/>
              </a:rPr>
              <a:t>main.yml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para que 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o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mesmo </a:t>
            </a:r>
            <a:r>
              <a:rPr sz="2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Arial MT"/>
                <a:cs typeface="Arial MT"/>
              </a:rPr>
              <a:t>seja interpretado.</a:t>
            </a:r>
            <a:endParaRPr sz="22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adrão do plano de fundo&#10;&#10;Descrição gerada automaticamente">
            <a:extLst>
              <a:ext uri="{FF2B5EF4-FFF2-40B4-BE49-F238E27FC236}">
                <a16:creationId xmlns:a16="http://schemas.microsoft.com/office/drawing/2014/main" id="{71F26AB9-C83A-0D96-95C8-44624E88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875" y="47624"/>
            <a:ext cx="10385361" cy="75152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0" y="1242533"/>
            <a:ext cx="20383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5"/>
              <a:t>R</a:t>
            </a:r>
            <a:r>
              <a:rPr lang="pt-BR" spc="10"/>
              <a:t>o</a:t>
            </a:r>
            <a:r>
              <a:rPr lang="pt-BR" spc="-10"/>
              <a:t>l</a:t>
            </a:r>
            <a:r>
              <a:rPr lang="pt-BR"/>
              <a:t>es</a:t>
            </a:r>
            <a:endParaRPr lang="pt-BR" dirty="0"/>
          </a:p>
        </p:txBody>
      </p:sp>
      <p:sp>
        <p:nvSpPr>
          <p:cNvPr id="4" name="object 4"/>
          <p:cNvSpPr txBox="1"/>
          <p:nvPr/>
        </p:nvSpPr>
        <p:spPr>
          <a:xfrm>
            <a:off x="509269" y="2114550"/>
            <a:ext cx="9057640" cy="43853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8890">
              <a:lnSpc>
                <a:spcPts val="2440"/>
              </a:lnSpc>
              <a:spcBef>
                <a:spcPts val="345"/>
              </a:spcBef>
              <a:tabLst>
                <a:tab pos="370205" algn="l"/>
                <a:tab pos="1568450" algn="l"/>
                <a:tab pos="2984500" algn="l"/>
                <a:tab pos="3684904" algn="l"/>
                <a:tab pos="5023485" algn="l"/>
                <a:tab pos="5475605" algn="l"/>
                <a:tab pos="6160135" algn="l"/>
                <a:tab pos="6767830" algn="l"/>
                <a:tab pos="7531100" algn="l"/>
                <a:tab pos="8061325" algn="l"/>
              </a:tabLst>
            </a:pP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lang="pt-BR" sz="2200" spc="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amin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ho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tr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lang="pt-BR" sz="2200" spc="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io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l	p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a	u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ti</a:t>
            </a:r>
            <a:r>
              <a:rPr lang="pt-BR" sz="2200" spc="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iz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r-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se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e	u</a:t>
            </a:r>
            <a:r>
              <a:rPr lang="pt-BR" sz="2200" spc="-1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rol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e	ser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fini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do  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basicamente</a:t>
            </a:r>
            <a:r>
              <a:rPr lang="pt-BR" sz="2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200" spc="-30">
                <a:solidFill>
                  <a:srgbClr val="FFFFFF"/>
                </a:solidFill>
                <a:latin typeface="Arial MT"/>
                <a:cs typeface="Arial MT"/>
              </a:rPr>
              <a:t>por.:</a:t>
            </a:r>
            <a:endParaRPr lang="pt-BR"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pt-BR" sz="1900">
              <a:latin typeface="Arial MT"/>
              <a:cs typeface="Arial MT"/>
            </a:endParaRPr>
          </a:p>
          <a:p>
            <a:pPr marL="12700">
              <a:lnSpc>
                <a:spcPts val="2535"/>
              </a:lnSpc>
            </a:pP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---</a:t>
            </a:r>
            <a:endParaRPr lang="pt-BR" sz="2200">
              <a:latin typeface="Arial MT"/>
              <a:cs typeface="Arial MT"/>
            </a:endParaRPr>
          </a:p>
          <a:p>
            <a:pPr marL="167005" marR="6614159" indent="-154940">
              <a:lnSpc>
                <a:spcPts val="2440"/>
              </a:lnSpc>
              <a:spcBef>
                <a:spcPts val="140"/>
              </a:spcBef>
              <a:buChar char="-"/>
              <a:tabLst>
                <a:tab pos="182880" algn="l"/>
              </a:tabLst>
            </a:pP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hosts: webservers </a:t>
            </a:r>
            <a:r>
              <a:rPr lang="pt-BR" sz="2200" spc="-6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roles:</a:t>
            </a:r>
            <a:endParaRPr lang="pt-BR" sz="2200">
              <a:latin typeface="Arial MT"/>
              <a:cs typeface="Arial MT"/>
            </a:endParaRPr>
          </a:p>
          <a:p>
            <a:pPr marL="633095" lvl="1" indent="-171450">
              <a:lnSpc>
                <a:spcPts val="2290"/>
              </a:lnSpc>
              <a:buChar char="-"/>
              <a:tabLst>
                <a:tab pos="633730" algn="l"/>
              </a:tabLst>
            </a:pP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endParaRPr lang="pt-BR" sz="2200">
              <a:latin typeface="Arial MT"/>
              <a:cs typeface="Arial MT"/>
            </a:endParaRPr>
          </a:p>
          <a:p>
            <a:pPr marL="633095" lvl="1" indent="-171450">
              <a:lnSpc>
                <a:spcPts val="2435"/>
              </a:lnSpc>
              <a:buChar char="-"/>
              <a:tabLst>
                <a:tab pos="633730" algn="l"/>
              </a:tabLst>
            </a:pP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nginx</a:t>
            </a:r>
            <a:endParaRPr lang="pt-BR" sz="2200">
              <a:latin typeface="Arial MT"/>
              <a:cs typeface="Arial MT"/>
            </a:endParaRPr>
          </a:p>
          <a:p>
            <a:pPr marL="633095" lvl="1" indent="-171450">
              <a:lnSpc>
                <a:spcPts val="2435"/>
              </a:lnSpc>
              <a:buChar char="-"/>
              <a:tabLst>
                <a:tab pos="633730" algn="l"/>
              </a:tabLst>
            </a:pP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php</a:t>
            </a:r>
            <a:endParaRPr lang="pt-BR" sz="2200">
              <a:latin typeface="Arial MT"/>
              <a:cs typeface="Arial MT"/>
            </a:endParaRPr>
          </a:p>
          <a:p>
            <a:pPr marL="633095" lvl="1" indent="-171450">
              <a:lnSpc>
                <a:spcPts val="2440"/>
              </a:lnSpc>
              <a:buChar char="-"/>
              <a:tabLst>
                <a:tab pos="633730" algn="l"/>
              </a:tabLst>
            </a:pP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mysql</a:t>
            </a:r>
            <a:endParaRPr lang="pt-BR" sz="2200">
              <a:latin typeface="Arial MT"/>
              <a:cs typeface="Arial MT"/>
            </a:endParaRPr>
          </a:p>
          <a:p>
            <a:pPr marL="12700">
              <a:lnSpc>
                <a:spcPts val="2540"/>
              </a:lnSpc>
            </a:pP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endParaRPr lang="pt-BR"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2150">
              <a:latin typeface="Arial MT"/>
              <a:cs typeface="Arial MT"/>
            </a:endParaRPr>
          </a:p>
          <a:p>
            <a:pPr marL="12700" marR="5080">
              <a:lnSpc>
                <a:spcPts val="2430"/>
              </a:lnSpc>
              <a:tabLst>
                <a:tab pos="1000125" algn="l"/>
                <a:tab pos="1414145" algn="l"/>
                <a:tab pos="2076450" algn="l"/>
                <a:tab pos="3515995" algn="l"/>
                <a:tab pos="3867785" algn="l"/>
                <a:tab pos="5262880" algn="l"/>
                <a:tab pos="5770245" algn="l"/>
                <a:tab pos="6510655" algn="l"/>
                <a:tab pos="7172959" algn="l"/>
                <a:tab pos="7820659" algn="l"/>
                <a:tab pos="8313420" algn="l"/>
              </a:tabLst>
            </a:pPr>
            <a:r>
              <a:rPr lang="pt-BR" sz="2200" b="1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pt-BR" sz="22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pt-BR" sz="2200" b="1" spc="-5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lang="pt-BR" sz="2200" b="1" spc="5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pt-BR" sz="2200" b="1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ue	d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et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lang="pt-BR" sz="2200" spc="-1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lang="pt-BR" sz="2200" spc="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a	a	exec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lang="pt-BR" sz="2200" spc="5">
                <a:solidFill>
                  <a:srgbClr val="FFFFFF"/>
                </a:solidFill>
                <a:latin typeface="Arial MT"/>
                <a:cs typeface="Arial MT"/>
              </a:rPr>
              <a:t>ç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ã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a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rol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lang="pt-BR" sz="2200" spc="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ã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o	as	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lang="pt-BR" sz="2200" spc="5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s,  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cadastradas</a:t>
            </a:r>
            <a:r>
              <a:rPr lang="pt-BR" sz="22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2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 arquivo</a:t>
            </a:r>
            <a:r>
              <a:rPr lang="pt-BR" sz="22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200" b="1" spc="-5">
                <a:solidFill>
                  <a:srgbClr val="FFFFFF"/>
                </a:solidFill>
                <a:latin typeface="Arial"/>
                <a:cs typeface="Arial"/>
              </a:rPr>
              <a:t>tasks/mail.yml</a:t>
            </a:r>
            <a:r>
              <a:rPr lang="pt-BR" sz="2200" spc="-5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lang="pt-BR"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drão do plano de fundo">
            <a:extLst>
              <a:ext uri="{FF2B5EF4-FFF2-40B4-BE49-F238E27FC236}">
                <a16:creationId xmlns:a16="http://schemas.microsoft.com/office/drawing/2014/main" id="{32B4DE27-7F8F-84F8-36D7-F644BF98A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87" y="0"/>
            <a:ext cx="10451173" cy="7562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2120" y="2952750"/>
            <a:ext cx="1552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" dirty="0"/>
              <a:t>l</a:t>
            </a:r>
            <a:r>
              <a:rPr dirty="0"/>
              <a:t>a</a:t>
            </a:r>
            <a:r>
              <a:rPr spc="5" dirty="0"/>
              <a:t>y</a:t>
            </a:r>
            <a:r>
              <a:rPr dirty="0"/>
              <a:t>boo</a:t>
            </a:r>
            <a:r>
              <a:rPr spc="5" dirty="0"/>
              <a:t>k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56A81A93-36C2-2FD5-A7F9-14EA451F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4"/>
            <a:ext cx="10280060" cy="7439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/>
              <a:t>Playbooks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330" y="2522220"/>
            <a:ext cx="9232900" cy="27698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7150" indent="1270" algn="ctr">
              <a:lnSpc>
                <a:spcPct val="92900"/>
              </a:lnSpc>
              <a:spcBef>
                <a:spcPts val="30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‘’…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Playbooks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maneiras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completamente diferente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usar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o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modo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execução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tarefa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ansible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que no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modo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adhoc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são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particularmente poderosos.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Simplificando,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playbooks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base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sistema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gerenciamento 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configuração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multi-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máquina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realmente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simples,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diferente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qualquer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um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já exista,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seja muito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adequado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para implantar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aplicativos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complexos...”</a:t>
            </a:r>
            <a:endParaRPr sz="2400">
              <a:latin typeface="Arial MT"/>
              <a:cs typeface="Arial MT"/>
            </a:endParaRPr>
          </a:p>
          <a:p>
            <a:pPr marL="6228715" algn="ctr">
              <a:lnSpc>
                <a:spcPts val="2670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Documentação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Oficial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B5BA5-AA7E-428B-2EBC-15CF4190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8563EC-8FBB-E0FA-F657-3427B373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https://drive.google.com/file/d/1t9mvTD04FjELqvdyFVQ92AKK7fMeUKFX/view?usp=sharing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6130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adrão do plano de fundo">
            <a:extLst>
              <a:ext uri="{FF2B5EF4-FFF2-40B4-BE49-F238E27FC236}">
                <a16:creationId xmlns:a16="http://schemas.microsoft.com/office/drawing/2014/main" id="{68F0C4D4-949D-0F0E-D85D-21F7ADD3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0060" cy="7439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/>
              <a:t>Playbooks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880" y="26161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80" y="2522220"/>
            <a:ext cx="905446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  <a:tabLst>
                <a:tab pos="586105" algn="l"/>
                <a:tab pos="2209165" algn="l"/>
                <a:tab pos="2919730" algn="l"/>
                <a:tab pos="4865370" algn="l"/>
                <a:tab pos="5502910" algn="l"/>
                <a:tab pos="6520180" algn="l"/>
                <a:tab pos="7484745" algn="l"/>
                <a:tab pos="8702675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ks	são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xpr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	</a:t>
            </a:r>
            <a:r>
              <a:rPr sz="2400" spc="-175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omo	mín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linguagem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possível;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80" y="36360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80" y="3542029"/>
            <a:ext cx="9054465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just">
              <a:lnSpc>
                <a:spcPct val="92900"/>
              </a:lnSpc>
              <a:spcBef>
                <a:spcPts val="30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forma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intencional,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tenta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não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ser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linguagem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de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programação e/ou script,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sim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uma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sequência de instruções e/ou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processo.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80" y="49949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780" y="4900929"/>
            <a:ext cx="7879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Playbooks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são compostos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ou mais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Plays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(tarefas);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880" y="56743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780" y="5580379"/>
            <a:ext cx="905319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  <a:tabLst>
                <a:tab pos="379730" algn="l"/>
                <a:tab pos="1558925" algn="l"/>
                <a:tab pos="1858010" algn="l"/>
                <a:tab pos="2766060" algn="l"/>
                <a:tab pos="3319779" algn="l"/>
                <a:tab pos="4599940" algn="l"/>
                <a:tab pos="5067935" algn="l"/>
                <a:tab pos="5925820" algn="l"/>
                <a:tab pos="6969125" algn="l"/>
                <a:tab pos="7708900" algn="l"/>
                <a:tab pos="8497570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	o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vo	é	re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	c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un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ho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sts	(a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s)	p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ra	ro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es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- 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definidas,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representadas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tarefas.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Padrão do plano de fundo">
            <a:extLst>
              <a:ext uri="{FF2B5EF4-FFF2-40B4-BE49-F238E27FC236}">
                <a16:creationId xmlns:a16="http://schemas.microsoft.com/office/drawing/2014/main" id="{DD63A2E9-D4D0-2471-A884-EA0089BA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74"/>
            <a:ext cx="10455975" cy="7566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/>
              <a:t>Playbooks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880" y="261619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80" y="2522220"/>
            <a:ext cx="9053830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forma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simplificada,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tarefa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nada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mais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é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chamada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um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módulo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ansible.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80" y="36360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FFFFFF"/>
                </a:solidFill>
                <a:latin typeface="Segoe UI Symbol"/>
                <a:cs typeface="Segoe UI Symbol"/>
              </a:rPr>
              <a:t>●</a:t>
            </a:r>
            <a:endParaRPr sz="10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80" y="3542029"/>
            <a:ext cx="9055100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  <a:tabLst>
                <a:tab pos="791210" algn="l"/>
                <a:tab pos="1094740" algn="l"/>
                <a:tab pos="2497455" algn="l"/>
                <a:tab pos="2969895" algn="l"/>
                <a:tab pos="4306570" algn="l"/>
                <a:tab pos="6353175" algn="l"/>
                <a:tab pos="6657340" algn="l"/>
                <a:tab pos="775589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om	a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ili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ç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ã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	de	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ú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ys/</a:t>
            </a:r>
            <a:r>
              <a:rPr sz="2400" spc="-27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,	o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rq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ue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stra  as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implementações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ali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pré-definidas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69B8-238B-1DA3-D162-31E352BF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29DC4E-7856-D374-DB29-28A380B17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4300" y="2028825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update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software-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-common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add-apt-repository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--update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ppa:ansible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ansible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server-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openssh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ansible-playbook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-i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inventories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/server-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/host.ini 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playbooks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apache_ubuntu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playbook.yml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vvvv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041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69B8-238B-1DA3-D162-31E352BF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Arquivos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29DC4E-7856-D374-DB29-28A380B17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0561" y="2333625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9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60" y="0"/>
            <a:ext cx="10081279" cy="7562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0D83D3-3A32-386F-8D11-6FB7DC9D6B51}"/>
              </a:ext>
            </a:extLst>
          </p:cNvPr>
          <p:cNvSpPr txBox="1">
            <a:spLocks/>
          </p:cNvSpPr>
          <p:nvPr/>
        </p:nvSpPr>
        <p:spPr>
          <a:xfrm>
            <a:off x="907542" y="1182401"/>
            <a:ext cx="8319135" cy="1199897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Ansible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655" y="1255944"/>
            <a:ext cx="90004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4704" marR="5080" indent="-334264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chemeClr val="bg1"/>
                </a:solidFill>
                <a:latin typeface="Arial MT"/>
                <a:cs typeface="Arial MT"/>
              </a:rPr>
              <a:t>“O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objetivo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deste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treinamento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é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aprendermos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sobre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utilização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os</a:t>
            </a:r>
            <a:r>
              <a:rPr sz="20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principais conceitos </a:t>
            </a:r>
            <a:r>
              <a:rPr sz="2000" spc="-48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da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ferramenta</a:t>
            </a:r>
            <a:r>
              <a:rPr sz="2000" spc="-10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Ansible”</a:t>
            </a:r>
            <a:endParaRPr sz="20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922" y="2627544"/>
            <a:ext cx="5968365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Dentro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de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nosso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objetivo</a:t>
            </a:r>
            <a:r>
              <a:rPr sz="2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macro,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estudaremos</a:t>
            </a:r>
            <a:r>
              <a:rPr sz="20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sobre: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Funcionamento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arquitetura do</a:t>
            </a:r>
            <a:r>
              <a:rPr sz="2000" spc="-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Ansible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Execução</a:t>
            </a:r>
            <a:r>
              <a:rPr sz="2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tarefas</a:t>
            </a:r>
            <a:r>
              <a:rPr sz="2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ad-hoc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Gerenciando</a:t>
            </a:r>
            <a:r>
              <a:rPr sz="2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inventários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estáticos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2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dinâmicos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Utilização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variáveis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inventários,</a:t>
            </a:r>
            <a:r>
              <a:rPr sz="20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roles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e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playbooks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Criação</a:t>
            </a:r>
            <a:r>
              <a:rPr sz="2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de playbooks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customizadas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Gerenciando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 targets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Linux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Micro$oft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Window$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Utilização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do</a:t>
            </a:r>
            <a:r>
              <a:rPr sz="2000" spc="-1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Ansible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Galaxy</a:t>
            </a:r>
            <a:r>
              <a:rPr sz="20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2000" spc="-1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Ansible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Collections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Consultar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documentações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com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 ansible-doc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Protegendo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 informações sensíveis</a:t>
            </a:r>
            <a:r>
              <a:rPr sz="20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Arial MT"/>
                <a:cs typeface="Arial MT"/>
              </a:rPr>
              <a:t>com</a:t>
            </a:r>
            <a:r>
              <a:rPr sz="2000" spc="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Arial MT"/>
                <a:cs typeface="Arial MT"/>
              </a:rPr>
              <a:t>ansible-vault</a:t>
            </a:r>
            <a:endParaRPr sz="20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65430" indent="-215265">
              <a:lnSpc>
                <a:spcPct val="100000"/>
              </a:lnSpc>
              <a:buFont typeface="Segoe UI Symbol"/>
              <a:buChar char="•"/>
              <a:tabLst>
                <a:tab pos="266065" algn="l"/>
              </a:tabLst>
            </a:pPr>
            <a:r>
              <a:rPr sz="2000" dirty="0">
                <a:solidFill>
                  <a:schemeClr val="bg1"/>
                </a:solidFill>
                <a:latin typeface="Arial MT"/>
                <a:cs typeface="Arial MT"/>
              </a:rPr>
              <a:t>[...]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2978</Words>
  <Application>Microsoft Office PowerPoint</Application>
  <PresentationFormat>Personalizar</PresentationFormat>
  <Paragraphs>588</Paragraphs>
  <Slides>73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0" baseType="lpstr">
      <vt:lpstr>Arial</vt:lpstr>
      <vt:lpstr>Arial MT</vt:lpstr>
      <vt:lpstr>Calibri</vt:lpstr>
      <vt:lpstr>Calibri Light</vt:lpstr>
      <vt:lpstr>Segoe UI Symbol</vt:lpstr>
      <vt:lpstr>Wingdings</vt:lpstr>
      <vt:lpstr>Personalizar design</vt:lpstr>
      <vt:lpstr>Puppet Ansible </vt:lpstr>
      <vt:lpstr>Puppet</vt:lpstr>
      <vt:lpstr>VMS chamado Puppet</vt:lpstr>
      <vt:lpstr>vagrant door-to-door </vt:lpstr>
      <vt:lpstr>VMD chamado fantoche</vt:lpstr>
      <vt:lpstr>Recursos</vt:lpstr>
      <vt:lpstr>Link</vt:lpstr>
      <vt:lpstr>Apresentação do PowerPoint</vt:lpstr>
      <vt:lpstr>Apresentação do PowerPoint</vt:lpstr>
      <vt:lpstr>Requisitos técnicos</vt:lpstr>
      <vt:lpstr>Apresentação do PowerPoint</vt:lpstr>
      <vt:lpstr>Features</vt:lpstr>
      <vt:lpstr>Features</vt:lpstr>
      <vt:lpstr>Licenciamento</vt:lpstr>
      <vt:lpstr>Referências</vt:lpstr>
      <vt:lpstr>Apresentação do PowerPoint</vt:lpstr>
      <vt:lpstr>Apresentação do PowerPoint</vt:lpstr>
      <vt:lpstr>Idempotente  System State Versões de aplicações  Alertas de mudanças</vt:lpstr>
      <vt:lpstr>Configuração  Instalação  Preparação Alteração do System State</vt:lpstr>
      <vt:lpstr>Automação</vt:lpstr>
      <vt:lpstr>Orquestração</vt:lpstr>
      <vt:lpstr>Apresentação do PowerPoint</vt:lpstr>
      <vt:lpstr>Apresentação do PowerPoint</vt:lpstr>
      <vt:lpstr>Por que Ansible?</vt:lpstr>
      <vt:lpstr>Por que Ansible?</vt:lpstr>
      <vt:lpstr>Por que Ansible?</vt:lpstr>
      <vt:lpstr>Por que Ansible?</vt:lpstr>
      <vt:lpstr>Por que Ansible?</vt:lpstr>
      <vt:lpstr>Arquitetura e Funcionamento  do Ansible</vt:lpstr>
      <vt:lpstr>Apresentação do PowerPoint</vt:lpstr>
      <vt:lpstr>Como ele funciona?</vt:lpstr>
      <vt:lpstr>Como ele funciona?</vt:lpstr>
      <vt:lpstr>Apresentação do PowerPoint</vt:lpstr>
      <vt:lpstr>Apresentação do PowerPoint</vt:lpstr>
      <vt:lpstr>YAML Yet antoher markup Language</vt:lpstr>
      <vt:lpstr>YAML, o que é?</vt:lpstr>
      <vt:lpstr>Estrutura YAML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Conceitos básicos</vt:lpstr>
      <vt:lpstr>Principais Conceitos</vt:lpstr>
      <vt:lpstr>Principais Conceitos</vt:lpstr>
      <vt:lpstr>Operator Framework</vt:lpstr>
      <vt:lpstr>Operator Framework</vt:lpstr>
      <vt:lpstr>Operator Framework</vt:lpstr>
      <vt:lpstr>Referências</vt:lpstr>
      <vt:lpstr>Introdução ao  ansible.cfg</vt:lpstr>
      <vt:lpstr>ansible.cfg</vt:lpstr>
      <vt:lpstr>ansible.cfg</vt:lpstr>
      <vt:lpstr>Apresentação do PowerPoint</vt:lpstr>
      <vt:lpstr>Utilitário  ansible-config</vt:lpstr>
      <vt:lpstr>Utilitário ansible-config</vt:lpstr>
      <vt:lpstr>Apresentação do PowerPoint</vt:lpstr>
      <vt:lpstr>Apresentação do PowerPoint</vt:lpstr>
      <vt:lpstr>Apresentação do PowerPoint</vt:lpstr>
      <vt:lpstr>Apresentação do PowerPoint</vt:lpstr>
      <vt:lpstr>Utilitário ansible-config</vt:lpstr>
      <vt:lpstr>Apresentação do PowerPoint</vt:lpstr>
      <vt:lpstr>Variáveis</vt:lpstr>
      <vt:lpstr>Variáveis</vt:lpstr>
      <vt:lpstr>Roles</vt:lpstr>
      <vt:lpstr>Roles</vt:lpstr>
      <vt:lpstr>Roles</vt:lpstr>
      <vt:lpstr>Roles</vt:lpstr>
      <vt:lpstr>Playbooks</vt:lpstr>
      <vt:lpstr>Playbooks</vt:lpstr>
      <vt:lpstr>Playbooks</vt:lpstr>
      <vt:lpstr>Playbooks</vt:lpstr>
      <vt:lpstr>Comandos</vt:lpstr>
      <vt:lpstr>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Lopes Alves</dc:creator>
  <cp:lastModifiedBy>Augusto Lopes Alves</cp:lastModifiedBy>
  <cp:revision>5</cp:revision>
  <dcterms:created xsi:type="dcterms:W3CDTF">2022-10-25T13:49:05Z</dcterms:created>
  <dcterms:modified xsi:type="dcterms:W3CDTF">2022-10-28T18:56:04Z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PDFsam Basic v4.0.5</vt:lpwstr>
  </property>
  <property fmtid="{D5CDD505-2E9C-101B-9397-08002B2CF9AE}" pid="3" name="LastSaved">
    <vt:filetime>2022-10-25T00:00:00Z</vt:filetime>
  </property>
</Properties>
</file>