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426962e7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426962e7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426962e7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426962e7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26962e7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26962e7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426962e7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426962e7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26962e7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26962e7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426962e7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426962e7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26962e7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26962e7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26962e7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26962e7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426962e7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426962e7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426962e7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426962e7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426962e7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426962e7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426962e7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426962e7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26962e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26962e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426962e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426962e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latimes.com/california/story/2020-12-18/we-are-getting-crushed-covid-19-is-hammering-l-a-countys-healthcare-system-as-deaths-soar-statew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publichealth.lacounty.gov/media/coronavirus/locations.htm#top-25" TargetMode="External"/><Relationship Id="rId5" Type="http://schemas.openxmlformats.org/officeDocument/2006/relationships/hyperlink" Target="http://publichealth.lacounty.gov/ohae/cchp/healthIndicator.htm" TargetMode="External"/><Relationship Id="rId6" Type="http://schemas.openxmlformats.org/officeDocument/2006/relationships/hyperlink" Target="http://publichealth.lacounty.gov/ohae/cchp/healthIndicator.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 Cases vs Educational Attainment vs Essential Workers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 Chang</a:t>
            </a:r>
            <a:endParaRPr/>
          </a:p>
        </p:txBody>
      </p:sp>
      <p:pic>
        <p:nvPicPr>
          <p:cNvPr id="88" name="Google Shape;88;p13"/>
          <p:cNvPicPr preferRelativeResize="0"/>
          <p:nvPr/>
        </p:nvPicPr>
        <p:blipFill>
          <a:blip r:embed="rId3">
            <a:alphaModFix/>
          </a:blip>
          <a:stretch>
            <a:fillRect/>
          </a:stretch>
        </p:blipFill>
        <p:spPr>
          <a:xfrm>
            <a:off x="4572000" y="2776475"/>
            <a:ext cx="3735725" cy="210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vs Death</a:t>
            </a:r>
            <a:endParaRPr/>
          </a:p>
        </p:txBody>
      </p:sp>
      <p:pic>
        <p:nvPicPr>
          <p:cNvPr id="157" name="Google Shape;157;p22"/>
          <p:cNvPicPr preferRelativeResize="0"/>
          <p:nvPr/>
        </p:nvPicPr>
        <p:blipFill>
          <a:blip r:embed="rId3">
            <a:alphaModFix/>
          </a:blip>
          <a:stretch>
            <a:fillRect/>
          </a:stretch>
        </p:blipFill>
        <p:spPr>
          <a:xfrm>
            <a:off x="252400" y="2006250"/>
            <a:ext cx="3781425" cy="2647950"/>
          </a:xfrm>
          <a:prstGeom prst="rect">
            <a:avLst/>
          </a:prstGeom>
          <a:noFill/>
          <a:ln>
            <a:noFill/>
          </a:ln>
        </p:spPr>
      </p:pic>
      <p:sp>
        <p:nvSpPr>
          <p:cNvPr id="158" name="Google Shape;158;p22"/>
          <p:cNvSpPr txBox="1"/>
          <p:nvPr/>
        </p:nvSpPr>
        <p:spPr>
          <a:xfrm>
            <a:off x="4033825" y="3882300"/>
            <a:ext cx="44055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Pearson Correlation Coefficient is -0.47172827846729815  with a P-value of P = 0.0001622318484684955</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 Index vs Cases</a:t>
            </a:r>
            <a:endParaRPr/>
          </a:p>
        </p:txBody>
      </p:sp>
      <p:pic>
        <p:nvPicPr>
          <p:cNvPr id="164" name="Google Shape;164;p23"/>
          <p:cNvPicPr preferRelativeResize="0"/>
          <p:nvPr/>
        </p:nvPicPr>
        <p:blipFill>
          <a:blip r:embed="rId3">
            <a:alphaModFix/>
          </a:blip>
          <a:stretch>
            <a:fillRect/>
          </a:stretch>
        </p:blipFill>
        <p:spPr>
          <a:xfrm>
            <a:off x="152400" y="2006250"/>
            <a:ext cx="3829050" cy="2647950"/>
          </a:xfrm>
          <a:prstGeom prst="rect">
            <a:avLst/>
          </a:prstGeom>
          <a:noFill/>
          <a:ln>
            <a:noFill/>
          </a:ln>
        </p:spPr>
      </p:pic>
      <p:sp>
        <p:nvSpPr>
          <p:cNvPr id="165" name="Google Shape;165;p23"/>
          <p:cNvSpPr txBox="1"/>
          <p:nvPr/>
        </p:nvSpPr>
        <p:spPr>
          <a:xfrm>
            <a:off x="4118800" y="3882300"/>
            <a:ext cx="45891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Pearson Correlation Coefficient is -0.36853306682925935  with a P-value of P = 0.004078498019970787</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 Index vs Deaths</a:t>
            </a:r>
            <a:endParaRPr/>
          </a:p>
        </p:txBody>
      </p:sp>
      <p:pic>
        <p:nvPicPr>
          <p:cNvPr id="171" name="Google Shape;171;p24"/>
          <p:cNvPicPr preferRelativeResize="0"/>
          <p:nvPr/>
        </p:nvPicPr>
        <p:blipFill>
          <a:blip r:embed="rId3">
            <a:alphaModFix/>
          </a:blip>
          <a:stretch>
            <a:fillRect/>
          </a:stretch>
        </p:blipFill>
        <p:spPr>
          <a:xfrm>
            <a:off x="152400" y="2006250"/>
            <a:ext cx="3705225" cy="2647950"/>
          </a:xfrm>
          <a:prstGeom prst="rect">
            <a:avLst/>
          </a:prstGeom>
          <a:noFill/>
          <a:ln>
            <a:noFill/>
          </a:ln>
        </p:spPr>
      </p:pic>
      <p:sp>
        <p:nvSpPr>
          <p:cNvPr id="172" name="Google Shape;172;p24"/>
          <p:cNvSpPr txBox="1"/>
          <p:nvPr/>
        </p:nvSpPr>
        <p:spPr>
          <a:xfrm>
            <a:off x="3981150" y="3877875"/>
            <a:ext cx="46236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Pearson Correlation Coefficient is -0.23411668140389894  with a P-value of P = 0.07430970566838907</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78" name="Google Shape;17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Strong correlation between Cases and Deaths (as expected).</a:t>
            </a:r>
            <a:endParaRPr sz="1700"/>
          </a:p>
          <a:p>
            <a:pPr indent="-336550" lvl="0" marL="457200" rtl="0" algn="l">
              <a:spcBef>
                <a:spcPts val="0"/>
              </a:spcBef>
              <a:spcAft>
                <a:spcPts val="0"/>
              </a:spcAft>
              <a:buSzPts val="1700"/>
              <a:buChar char="●"/>
            </a:pPr>
            <a:r>
              <a:rPr lang="en" sz="1700"/>
              <a:t>Some correlation between Income and Cases/Deaths (potentially explaining that Essential Workers are doing jobs that causes higher exposure (minimum wage jobs such as working in the grocery store). Further studies needed</a:t>
            </a:r>
            <a:endParaRPr sz="1700"/>
          </a:p>
          <a:p>
            <a:pPr indent="-336550" lvl="0" marL="457200" rtl="0" algn="l">
              <a:spcBef>
                <a:spcPts val="0"/>
              </a:spcBef>
              <a:spcAft>
                <a:spcPts val="0"/>
              </a:spcAft>
              <a:buSzPts val="1700"/>
              <a:buChar char="●"/>
            </a:pPr>
            <a:r>
              <a:rPr lang="en" sz="1700"/>
              <a:t>Very weak correlation between Edu Index and Cases/Deaths. Further studies should be done on US Census Bureau data to ensure </a:t>
            </a:r>
            <a:r>
              <a:rPr lang="en" sz="1700"/>
              <a:t>methodology</a:t>
            </a:r>
            <a:r>
              <a:rPr lang="en" sz="1700"/>
              <a:t> is not flawed and confirmable.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4" name="Google Shape;18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00000"/>
                </a:solidFill>
                <a:highlight>
                  <a:srgbClr val="FFFFFF"/>
                </a:highlight>
                <a:latin typeface="Arial"/>
                <a:ea typeface="Arial"/>
                <a:cs typeface="Arial"/>
                <a:sym typeface="Arial"/>
              </a:rPr>
              <a:t>While this study does not demonstrate clear indication of education attainment affecting COVID-19 Cases and Death, further investigation should be done with US Census data to confirm. More ways to obtain Super Market location data could allow for further investigation of the essential workers factor as a cause of cases/death as well.</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(1)</a:t>
            </a:r>
            <a:r>
              <a:rPr lang="en" sz="1500" u="sng">
                <a:solidFill>
                  <a:srgbClr val="1155CC"/>
                </a:solidFill>
                <a:latin typeface="Arial"/>
                <a:ea typeface="Arial"/>
                <a:cs typeface="Arial"/>
                <a:sym typeface="Arial"/>
                <a:hlinkClick r:id="rId3">
                  <a:extLst>
                    <a:ext uri="{A12FA001-AC4F-418D-AE19-62706E023703}">
                      <ahyp:hlinkClr val="tx"/>
                    </a:ext>
                  </a:extLst>
                </a:hlinkClick>
              </a:rPr>
              <a:t>L.A. County on verge of becoming COVID-19 epicenter - Los Angeles Times (latimes.com)</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(2) </a:t>
            </a:r>
            <a:r>
              <a:rPr lang="en" sz="1400">
                <a:solidFill>
                  <a:srgbClr val="303030"/>
                </a:solidFill>
                <a:highlight>
                  <a:srgbClr val="FFFFFF"/>
                </a:highlight>
                <a:latin typeface="Arial"/>
                <a:ea typeface="Arial"/>
                <a:cs typeface="Arial"/>
                <a:sym typeface="Arial"/>
              </a:rPr>
              <a:t>Paakkari L, Okan O. COVID-19: health literacy is an underestimated problem. </a:t>
            </a:r>
            <a:r>
              <a:rPr i="1" lang="en" sz="1400">
                <a:solidFill>
                  <a:srgbClr val="303030"/>
                </a:solidFill>
                <a:highlight>
                  <a:srgbClr val="FFFFFF"/>
                </a:highlight>
                <a:latin typeface="Arial"/>
                <a:ea typeface="Arial"/>
                <a:cs typeface="Arial"/>
                <a:sym typeface="Arial"/>
              </a:rPr>
              <a:t>Lancet Public Health</a:t>
            </a:r>
            <a:r>
              <a:rPr lang="en" sz="1400">
                <a:solidFill>
                  <a:srgbClr val="303030"/>
                </a:solidFill>
                <a:highlight>
                  <a:srgbClr val="FFFFFF"/>
                </a:highlight>
                <a:latin typeface="Arial"/>
                <a:ea typeface="Arial"/>
                <a:cs typeface="Arial"/>
                <a:sym typeface="Arial"/>
              </a:rPr>
              <a:t>. 2020;5(5):e249-e250. doi:10.1016/S2468-2667(20)30086-4</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100"/>
              </a:spcBef>
              <a:spcAft>
                <a:spcPts val="800"/>
              </a:spcAft>
              <a:buNone/>
            </a:pPr>
            <a:r>
              <a:rPr lang="en" sz="1500">
                <a:solidFill>
                  <a:srgbClr val="000000"/>
                </a:solidFill>
                <a:latin typeface="Arial"/>
                <a:ea typeface="Arial"/>
                <a:cs typeface="Arial"/>
                <a:sym typeface="Arial"/>
              </a:rPr>
              <a:t>In the city of Los Angeles, the COVID-19 pandemic has been very concerning as it was listed as the epicenter of COVID of the world (1). As misinformation continued to spread, the city was inundated with COVID-19 cases. Although there has been some suggestion of literacy levels playing a factor, no specific studies have been performed in Los Angeles (2). We hypothesize that education level also plays a factor in Los Angeles’s pandemic struggles. However, it is unclear how healthy literacy plays a role, and this study will help determine whether to further investigate this topic (health literacy vs misinformation?) and whether we need to work on public education health efforts to combat the Pandemic in Los Angeles.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pic>
        <p:nvPicPr>
          <p:cNvPr id="100" name="Google Shape;100;p15"/>
          <p:cNvPicPr preferRelativeResize="0"/>
          <p:nvPr/>
        </p:nvPicPr>
        <p:blipFill>
          <a:blip r:embed="rId3">
            <a:alphaModFix/>
          </a:blip>
          <a:stretch>
            <a:fillRect/>
          </a:stretch>
        </p:blipFill>
        <p:spPr>
          <a:xfrm>
            <a:off x="5677850" y="828425"/>
            <a:ext cx="2861650" cy="1025425"/>
          </a:xfrm>
          <a:prstGeom prst="rect">
            <a:avLst/>
          </a:prstGeom>
          <a:noFill/>
          <a:ln>
            <a:noFill/>
          </a:ln>
        </p:spPr>
      </p:pic>
      <p:sp>
        <p:nvSpPr>
          <p:cNvPr id="101" name="Google Shape;101;p15"/>
          <p:cNvSpPr txBox="1"/>
          <p:nvPr/>
        </p:nvSpPr>
        <p:spPr>
          <a:xfrm>
            <a:off x="919000" y="2102200"/>
            <a:ext cx="6846600" cy="234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COVID-19 Cases and Deaths from County of Los Angeles Public Health:</a:t>
            </a:r>
            <a:endParaRPr>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http://publichealth.lacounty.gov/media/coronavirus/locations.htm#top-25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Median Household Income:</a:t>
            </a:r>
            <a:endParaRPr sz="1200" u="sng">
              <a:solidFill>
                <a:schemeClr val="hlink"/>
              </a:solidFill>
              <a:highlight>
                <a:srgbClr val="FFFFFF"/>
              </a:highlight>
            </a:endParaRPr>
          </a:p>
          <a:p>
            <a:pPr indent="0" lvl="0" marL="0" rtl="0" algn="l">
              <a:spcBef>
                <a:spcPts val="0"/>
              </a:spcBef>
              <a:spcAft>
                <a:spcPts val="0"/>
              </a:spcAft>
              <a:buNone/>
            </a:pPr>
            <a:r>
              <a:rPr lang="en" sz="1100" u="sng">
                <a:solidFill>
                  <a:schemeClr val="hlink"/>
                </a:solidFill>
                <a:hlinkClick r:id="rId5"/>
              </a:rPr>
              <a:t>http://publichealth.lacounty.gov/ohae/cchp/healthIndicator.htm</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Highest Level of Education Attained Among Adults (Ages 25 Years and Older):</a:t>
            </a:r>
            <a:endParaRPr>
              <a:latin typeface="Lato"/>
              <a:ea typeface="Lato"/>
              <a:cs typeface="Lato"/>
              <a:sym typeface="Lato"/>
            </a:endParaRPr>
          </a:p>
          <a:p>
            <a:pPr indent="0" lvl="0" marL="0" rtl="0" algn="l">
              <a:spcBef>
                <a:spcPts val="0"/>
              </a:spcBef>
              <a:spcAft>
                <a:spcPts val="0"/>
              </a:spcAft>
              <a:buNone/>
            </a:pPr>
            <a:r>
              <a:rPr lang="en" sz="1100" u="sng">
                <a:solidFill>
                  <a:schemeClr val="accent5"/>
                </a:solidFill>
                <a:hlinkClick r:id="rId6">
                  <a:extLst>
                    <a:ext uri="{A12FA001-AC4F-418D-AE19-62706E023703}">
                      <ahyp:hlinkClr val="tx"/>
                    </a:ext>
                  </a:extLst>
                </a:hlinkClick>
              </a:rPr>
              <a:t>http://publichealth.lacounty.gov/ohae/cchp/healthIndicator.htm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FourSquare API - Query</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Locations Cases and Deaths</a:t>
            </a:r>
            <a:endParaRPr/>
          </a:p>
          <a:p>
            <a:pPr indent="0" lvl="0" marL="0" rtl="0" algn="l">
              <a:spcBef>
                <a:spcPts val="0"/>
              </a:spcBef>
              <a:spcAft>
                <a:spcPts val="0"/>
              </a:spcAft>
              <a:buNone/>
            </a:pPr>
            <a:r>
              <a:t/>
            </a:r>
            <a:endParaRPr/>
          </a:p>
        </p:txBody>
      </p:sp>
      <p:pic>
        <p:nvPicPr>
          <p:cNvPr id="107" name="Google Shape;107;p16"/>
          <p:cNvPicPr preferRelativeResize="0"/>
          <p:nvPr/>
        </p:nvPicPr>
        <p:blipFill>
          <a:blip r:embed="rId3">
            <a:alphaModFix/>
          </a:blip>
          <a:stretch>
            <a:fillRect/>
          </a:stretch>
        </p:blipFill>
        <p:spPr>
          <a:xfrm>
            <a:off x="1579500" y="2672525"/>
            <a:ext cx="1876425" cy="1514475"/>
          </a:xfrm>
          <a:prstGeom prst="rect">
            <a:avLst/>
          </a:prstGeom>
          <a:noFill/>
          <a:ln>
            <a:noFill/>
          </a:ln>
        </p:spPr>
      </p:pic>
      <p:pic>
        <p:nvPicPr>
          <p:cNvPr id="108" name="Google Shape;108;p16"/>
          <p:cNvPicPr preferRelativeResize="0"/>
          <p:nvPr/>
        </p:nvPicPr>
        <p:blipFill>
          <a:blip r:embed="rId4">
            <a:alphaModFix/>
          </a:blip>
          <a:stretch>
            <a:fillRect/>
          </a:stretch>
        </p:blipFill>
        <p:spPr>
          <a:xfrm>
            <a:off x="4871950" y="2672525"/>
            <a:ext cx="2733675" cy="1514475"/>
          </a:xfrm>
          <a:prstGeom prst="rect">
            <a:avLst/>
          </a:prstGeom>
          <a:noFill/>
          <a:ln>
            <a:noFill/>
          </a:ln>
        </p:spPr>
      </p:pic>
      <p:cxnSp>
        <p:nvCxnSpPr>
          <p:cNvPr id="109" name="Google Shape;109;p16"/>
          <p:cNvCxnSpPr/>
          <p:nvPr/>
        </p:nvCxnSpPr>
        <p:spPr>
          <a:xfrm>
            <a:off x="7168150" y="2573175"/>
            <a:ext cx="11400" cy="1803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6"/>
          <p:cNvCxnSpPr/>
          <p:nvPr/>
        </p:nvCxnSpPr>
        <p:spPr>
          <a:xfrm>
            <a:off x="3441275" y="2611963"/>
            <a:ext cx="0" cy="17880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6"/>
          <p:cNvCxnSpPr/>
          <p:nvPr/>
        </p:nvCxnSpPr>
        <p:spPr>
          <a:xfrm>
            <a:off x="7179650" y="2584675"/>
            <a:ext cx="459600" cy="114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6"/>
          <p:cNvCxnSpPr/>
          <p:nvPr/>
        </p:nvCxnSpPr>
        <p:spPr>
          <a:xfrm>
            <a:off x="7179650" y="4349700"/>
            <a:ext cx="459600" cy="114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p:nvPr/>
        </p:nvCxnSpPr>
        <p:spPr>
          <a:xfrm>
            <a:off x="2978300" y="2573175"/>
            <a:ext cx="11400" cy="18036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6"/>
          <p:cNvCxnSpPr/>
          <p:nvPr/>
        </p:nvCxnSpPr>
        <p:spPr>
          <a:xfrm>
            <a:off x="7639250" y="2580963"/>
            <a:ext cx="0" cy="17880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6"/>
          <p:cNvCxnSpPr/>
          <p:nvPr/>
        </p:nvCxnSpPr>
        <p:spPr>
          <a:xfrm>
            <a:off x="2978300" y="4349700"/>
            <a:ext cx="459600" cy="114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6"/>
          <p:cNvCxnSpPr/>
          <p:nvPr/>
        </p:nvCxnSpPr>
        <p:spPr>
          <a:xfrm>
            <a:off x="2981675" y="2584675"/>
            <a:ext cx="459600" cy="114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6"/>
          <p:cNvSpPr/>
          <p:nvPr/>
        </p:nvSpPr>
        <p:spPr>
          <a:xfrm>
            <a:off x="3515150" y="3974650"/>
            <a:ext cx="264300" cy="13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765425" y="3963175"/>
            <a:ext cx="264300" cy="149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the Data</a:t>
            </a:r>
            <a:endParaRPr/>
          </a:p>
        </p:txBody>
      </p:sp>
      <p:pic>
        <p:nvPicPr>
          <p:cNvPr id="124" name="Google Shape;124;p17"/>
          <p:cNvPicPr preferRelativeResize="0"/>
          <p:nvPr/>
        </p:nvPicPr>
        <p:blipFill>
          <a:blip r:embed="rId3">
            <a:alphaModFix/>
          </a:blip>
          <a:stretch>
            <a:fillRect/>
          </a:stretch>
        </p:blipFill>
        <p:spPr>
          <a:xfrm>
            <a:off x="0" y="2082450"/>
            <a:ext cx="3359727" cy="2286000"/>
          </a:xfrm>
          <a:prstGeom prst="rect">
            <a:avLst/>
          </a:prstGeom>
          <a:noFill/>
          <a:ln>
            <a:noFill/>
          </a:ln>
        </p:spPr>
      </p:pic>
      <p:pic>
        <p:nvPicPr>
          <p:cNvPr id="125" name="Google Shape;125;p17"/>
          <p:cNvPicPr preferRelativeResize="0"/>
          <p:nvPr/>
        </p:nvPicPr>
        <p:blipFill>
          <a:blip r:embed="rId4">
            <a:alphaModFix/>
          </a:blip>
          <a:stretch>
            <a:fillRect/>
          </a:stretch>
        </p:blipFill>
        <p:spPr>
          <a:xfrm>
            <a:off x="5896841" y="2082450"/>
            <a:ext cx="3247159" cy="2286000"/>
          </a:xfrm>
          <a:prstGeom prst="rect">
            <a:avLst/>
          </a:prstGeom>
          <a:noFill/>
          <a:ln>
            <a:noFill/>
          </a:ln>
        </p:spPr>
      </p:pic>
      <p:pic>
        <p:nvPicPr>
          <p:cNvPr id="126" name="Google Shape;126;p17"/>
          <p:cNvPicPr preferRelativeResize="0"/>
          <p:nvPr/>
        </p:nvPicPr>
        <p:blipFill>
          <a:blip r:embed="rId5">
            <a:alphaModFix/>
          </a:blip>
          <a:stretch>
            <a:fillRect/>
          </a:stretch>
        </p:blipFill>
        <p:spPr>
          <a:xfrm>
            <a:off x="3529000" y="1930050"/>
            <a:ext cx="2238375"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680825" y="304800"/>
            <a:ext cx="7372894"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Foursquare Data	</a:t>
            </a:r>
            <a:endParaRPr/>
          </a:p>
        </p:txBody>
      </p:sp>
      <p:sp>
        <p:nvSpPr>
          <p:cNvPr id="137" name="Google Shape;13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Los Angeles County (#1 in Cases/Deaths) 	- 50 Super Markets returned</a:t>
            </a:r>
            <a:endParaRPr/>
          </a:p>
          <a:p>
            <a:pPr indent="0" lvl="0" marL="0" rtl="0" algn="l">
              <a:spcBef>
                <a:spcPts val="1200"/>
              </a:spcBef>
              <a:spcAft>
                <a:spcPts val="0"/>
              </a:spcAft>
              <a:buNone/>
            </a:pPr>
            <a:r>
              <a:rPr lang="en"/>
              <a:t>Van Nuys (in the top 5) 				- 8 Super Markets returned</a:t>
            </a:r>
            <a:endParaRPr/>
          </a:p>
          <a:p>
            <a:pPr indent="0" lvl="0" marL="0" rtl="0" algn="l">
              <a:spcBef>
                <a:spcPts val="1200"/>
              </a:spcBef>
              <a:spcAft>
                <a:spcPts val="1200"/>
              </a:spcAft>
              <a:buNone/>
            </a:pPr>
            <a:r>
              <a:rPr lang="en"/>
              <a:t>Pacoima (in the bottom 5) 			- 2 Super Markets returned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 Case vs Deaths</a:t>
            </a:r>
            <a:endParaRPr/>
          </a:p>
        </p:txBody>
      </p:sp>
      <p:pic>
        <p:nvPicPr>
          <p:cNvPr id="143" name="Google Shape;143;p20"/>
          <p:cNvPicPr preferRelativeResize="0"/>
          <p:nvPr/>
        </p:nvPicPr>
        <p:blipFill>
          <a:blip r:embed="rId3">
            <a:alphaModFix/>
          </a:blip>
          <a:stretch>
            <a:fillRect/>
          </a:stretch>
        </p:blipFill>
        <p:spPr>
          <a:xfrm>
            <a:off x="771525" y="1903000"/>
            <a:ext cx="3800475" cy="2647950"/>
          </a:xfrm>
          <a:prstGeom prst="rect">
            <a:avLst/>
          </a:prstGeom>
          <a:noFill/>
          <a:ln>
            <a:noFill/>
          </a:ln>
        </p:spPr>
      </p:pic>
      <p:sp>
        <p:nvSpPr>
          <p:cNvPr id="144" name="Google Shape;144;p20"/>
          <p:cNvSpPr txBox="1"/>
          <p:nvPr/>
        </p:nvSpPr>
        <p:spPr>
          <a:xfrm>
            <a:off x="4572000" y="3637000"/>
            <a:ext cx="40413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Pearson Correlation Coefficient is 0.8014773796042758  with a P-value of P = 2.4389547134895833e-14</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Income vs Cases</a:t>
            </a:r>
            <a:endParaRPr/>
          </a:p>
        </p:txBody>
      </p:sp>
      <p:pic>
        <p:nvPicPr>
          <p:cNvPr id="150" name="Google Shape;150;p21"/>
          <p:cNvPicPr preferRelativeResize="0"/>
          <p:nvPr/>
        </p:nvPicPr>
        <p:blipFill>
          <a:blip r:embed="rId3">
            <a:alphaModFix/>
          </a:blip>
          <a:stretch>
            <a:fillRect/>
          </a:stretch>
        </p:blipFill>
        <p:spPr>
          <a:xfrm>
            <a:off x="129450" y="2017725"/>
            <a:ext cx="3905250" cy="2647950"/>
          </a:xfrm>
          <a:prstGeom prst="rect">
            <a:avLst/>
          </a:prstGeom>
          <a:noFill/>
          <a:ln>
            <a:noFill/>
          </a:ln>
        </p:spPr>
      </p:pic>
      <p:sp>
        <p:nvSpPr>
          <p:cNvPr id="151" name="Google Shape;151;p21"/>
          <p:cNvSpPr txBox="1"/>
          <p:nvPr/>
        </p:nvSpPr>
        <p:spPr>
          <a:xfrm>
            <a:off x="4118825" y="3889350"/>
            <a:ext cx="4509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Pearson Correlation Coefficient is -0.4983378396806178  with a P-value of P = 5.904023195599915e-05</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