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57" r:id="rId4"/>
    <p:sldId id="258" r:id="rId5"/>
    <p:sldId id="285" r:id="rId6"/>
    <p:sldId id="286" r:id="rId7"/>
    <p:sldId id="287" r:id="rId8"/>
    <p:sldId id="288" r:id="rId9"/>
    <p:sldId id="265" r:id="rId10"/>
    <p:sldId id="291" r:id="rId11"/>
    <p:sldId id="262" r:id="rId12"/>
    <p:sldId id="261" r:id="rId13"/>
    <p:sldId id="289" r:id="rId14"/>
    <p:sldId id="274" r:id="rId15"/>
    <p:sldId id="28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华文彩云" panose="02010800040101010101" pitchFamily="2" charset="-122"/>
      <p:regular r:id="rId24"/>
    </p:embeddedFont>
    <p:embeddedFont>
      <p:font typeface="华文隶书" panose="02010800040101010101" pitchFamily="2" charset="-122"/>
      <p:regular r:id="rId25"/>
    </p:embeddedFont>
    <p:embeddedFont>
      <p:font typeface="华文新魏" panose="02010800040101010101" pitchFamily="2" charset="-122"/>
      <p:regular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D"/>
    <a:srgbClr val="EF0023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3691" autoAdjust="0"/>
  </p:normalViewPr>
  <p:slideViewPr>
    <p:cSldViewPr snapToGrid="0">
      <p:cViewPr varScale="1">
        <p:scale>
          <a:sx n="107" d="100"/>
          <a:sy n="107" d="100"/>
        </p:scale>
        <p:origin x="444" y="258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京东销售额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A-4879-9EB7-1C2C1FDEC351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3A-4879-9EB7-1C2C1FDEC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388783"/>
        <c:axId val="2129387535"/>
      </c:bar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>
                  <a:sp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07E-2"/>
          <c:y val="5.6537610695231097E-2"/>
          <c:w val="0.90506961149305099"/>
          <c:h val="0.70509146696436498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0CB-4AE0-8D09-C1562700D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0.92554999999999998</c:v>
                </c:pt>
                <c:pt idx="1">
                  <c:v>0.94346666666666701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F3-4E7E-A183-31046AB33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FF3-4E7E-A183-31046AB33170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FF3-4E7E-A183-31046AB33170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FF3-4E7E-A183-31046AB33170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FF3-4E7E-A183-31046AB33170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年客服接待工作的主要工作体会有两个，一个是作为一个客服人员所必须拥有的，也是最基本的素质就是树立服务意识，一切工作都以为客户提供更好的客户服务为基础。还有一个就是要有责任感，做一个客户眼中“靠谱的人”，让客户觉得我们服务靠谱，鲁南制药靠谱应该是我们一线客服人员所追求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五心服务</a:t>
            </a:r>
            <a:r>
              <a:rPr lang="en-US" altLang="zh-CN" dirty="0"/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诚心、贴心、耐心、细心、舒心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对客户的健康负责，提供专业快速的解答，保证顾客咨询满意度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想客户所想，解用户所难；对客服中心团队集体荣誉负责，与团队共荣辱，同进退，遇到难题困难，大家齐心协力解决问题，每个人都是客服中心不可或缺的重要分子；对公司对外形象负责，我们的一言一行一举一动对外都是在展示鲁南制药的形象，要不断提高自身服务水平，提供更优质的“鲁南服务”</a:t>
            </a:r>
            <a:endParaRPr lang="zh-CN" altLang="en-US" sz="12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站在用户角度，提供快速优质的用药咨询服务，购买咨询服务及售后问题处理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复盘中发现自己的工作中的经验教训，从实践中总结以为更好地在工作中实践，将理论与实践相融合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通过各种途径学习提高自己，弥补弱点提高自己业务水平和业务能力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树立终身学习观念，闲暇时不断接收新知识，新思想，新理念，不断丰富提升自己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自我介绍，四个阶段</a:t>
            </a:r>
            <a:endParaRPr lang="en-US" altLang="zh-CN" dirty="0"/>
          </a:p>
          <a:p>
            <a:r>
              <a:rPr lang="zh-CN" altLang="en-US" dirty="0"/>
              <a:t>车间实习：脚踏实地，吃苦耐劳；</a:t>
            </a:r>
            <a:endParaRPr lang="en-US" altLang="zh-CN" dirty="0"/>
          </a:p>
          <a:p>
            <a:r>
              <a:rPr lang="zh-CN" altLang="en-US" dirty="0"/>
              <a:t>调回部门：空杯精神，积极学习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述职报告主要由工作回顾、自我评价、工作体会以及工作计划四部分组成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工作回顾主要包括三个部分：自我介绍、岗位职责、工作完成情况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岗位职责内容主要有四部分组成，日常接待收集客户信息带新员工以及一些售后工作</a:t>
            </a:r>
            <a:endParaRPr lang="en-US" altLang="zh-CN" dirty="0"/>
          </a:p>
          <a:p>
            <a:r>
              <a:rPr lang="zh-CN" altLang="en-US" dirty="0"/>
              <a:t>售前接待：个人话术优化，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/>
          </a:p>
          <a:p>
            <a:r>
              <a:rPr lang="zh-CN" altLang="en-US" dirty="0"/>
              <a:t>工作对接</a:t>
            </a:r>
            <a:r>
              <a:rPr lang="en-US" altLang="zh-CN" dirty="0"/>
              <a:t>-</a:t>
            </a:r>
            <a:r>
              <a:rPr lang="zh-CN" altLang="en-US" dirty="0"/>
              <a:t>运营：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日常售前运营活动交接，店铺活动异常反馈处理，售后问题运营沟通转接处理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/>
              <a:t>店铺日常工作：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赠品：赠品物流登记发货问题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快速响应：平均响应时间降下来了，客户满意度提升上去了，顾客的满意就是我们做客服人的不懈追求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工作中要多与有经验的前辈们交流，可能很多在我严重觉得很复杂的问题，在有经验的姐姐们眼里只是一个很小的问题，多于同事交流，头脑风暴，很多时候就能茅塞顿开，成倍成倍的提高工作效率。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/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934569" y="390247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服务意识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29841" y="378077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责任感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474729" y="4268307"/>
            <a:ext cx="2684043" cy="91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创新引领，服务推动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客服作为鲁南对外的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窗口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，是公司的门面，树立“服务意识”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056639" y="2451884"/>
            <a:ext cx="2684043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用户思维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想用户所想，解用户所难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619972" y="2038235"/>
            <a:ext cx="4637416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五心服务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</a:rPr>
              <a:t>发自内心为他人提供全方位、优质、高效地服务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159342" y="4158123"/>
            <a:ext cx="2684043" cy="9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主动、真诚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做好服务最主要有两点，主动真诚的态度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服务意识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131" y="1507585"/>
            <a:ext cx="2303682" cy="1559700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5339455" y="3877948"/>
            <a:ext cx="6205481" cy="107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快速专业优质的解答；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共荣辱同进退；</a:t>
            </a:r>
            <a:endParaRPr lang="en-US" altLang="zh-CN" sz="1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一言一行展示鲁南对外形象；</a:t>
            </a:r>
            <a:endParaRPr lang="en-US" altLang="zh-CN" sz="1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45127" y="2025309"/>
            <a:ext cx="13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</a:t>
            </a:r>
            <a:endParaRPr lang="zh-CN" altLang="en-US" sz="1400" b="1" dirty="0">
              <a:solidFill>
                <a:srgbClr val="F8F8F8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168095" y="2710171"/>
            <a:ext cx="12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8F8F8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身体健康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团队</a:t>
            </a: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集体荣誉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对外形象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129" y="3241731"/>
            <a:ext cx="2303683" cy="1439895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责任感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B2C92655-3347-4071-8448-5C6ACB11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2294" y="4855833"/>
            <a:ext cx="2303682" cy="1535788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17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/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/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终身学习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0521" y="2278609"/>
            <a:ext cx="5519460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不断学习丰富提升自己各方面能力素质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51198" y="3144224"/>
            <a:ext cx="2236510" cy="3861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弥补弱点提高业务能力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76393" y="4042083"/>
            <a:ext cx="5377003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总结经验教训理论与实践相融合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236915" y="4912179"/>
            <a:ext cx="47549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快速优质咨询服务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7852661" y="1410689"/>
            <a:ext cx="4407052" cy="5476460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1225605" y="2837841"/>
            <a:ext cx="9210186" cy="2725774"/>
            <a:chOff x="1424386" y="1956512"/>
            <a:chExt cx="9337775" cy="2881639"/>
          </a:xfrm>
        </p:grpSpPr>
        <p:sp>
          <p:nvSpPr>
            <p:cNvPr id="124" name="Freeform 31"/>
            <p:cNvSpPr/>
            <p:nvPr/>
          </p:nvSpPr>
          <p:spPr bwMode="auto">
            <a:xfrm>
              <a:off x="5913936" y="3231991"/>
              <a:ext cx="4848224" cy="166214"/>
            </a:xfrm>
            <a:custGeom>
              <a:avLst/>
              <a:gdLst>
                <a:gd name="T0" fmla="*/ 1950 w 1950"/>
                <a:gd name="T1" fmla="*/ 0 h 67"/>
                <a:gd name="T2" fmla="*/ 1882 w 1950"/>
                <a:gd name="T3" fmla="*/ 67 h 67"/>
                <a:gd name="T4" fmla="*/ 0 w 1950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67">
                  <a:moveTo>
                    <a:pt x="1950" y="0"/>
                  </a:moveTo>
                  <a:cubicBezTo>
                    <a:pt x="1950" y="37"/>
                    <a:pt x="1920" y="67"/>
                    <a:pt x="1882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5" name="Freeform 32"/>
            <p:cNvSpPr/>
            <p:nvPr/>
          </p:nvSpPr>
          <p:spPr bwMode="auto">
            <a:xfrm>
              <a:off x="6377589" y="1956512"/>
              <a:ext cx="4384572" cy="167964"/>
            </a:xfrm>
            <a:custGeom>
              <a:avLst/>
              <a:gdLst>
                <a:gd name="T0" fmla="*/ 0 w 1763"/>
                <a:gd name="T1" fmla="*/ 0 h 67"/>
                <a:gd name="T2" fmla="*/ 1695 w 1763"/>
                <a:gd name="T3" fmla="*/ 0 h 67"/>
                <a:gd name="T4" fmla="*/ 1763 w 17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" h="67">
                  <a:moveTo>
                    <a:pt x="0" y="0"/>
                  </a:moveTo>
                  <a:cubicBezTo>
                    <a:pt x="1695" y="0"/>
                    <a:pt x="1695" y="0"/>
                    <a:pt x="1695" y="0"/>
                  </a:cubicBezTo>
                  <a:cubicBezTo>
                    <a:pt x="1733" y="0"/>
                    <a:pt x="1763" y="30"/>
                    <a:pt x="1763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6" name="Freeform 33"/>
            <p:cNvSpPr/>
            <p:nvPr/>
          </p:nvSpPr>
          <p:spPr bwMode="auto">
            <a:xfrm>
              <a:off x="1424386" y="4671937"/>
              <a:ext cx="8630924" cy="166214"/>
            </a:xfrm>
            <a:custGeom>
              <a:avLst/>
              <a:gdLst>
                <a:gd name="T0" fmla="*/ 0 w 3471"/>
                <a:gd name="T1" fmla="*/ 0 h 67"/>
                <a:gd name="T2" fmla="*/ 67 w 3471"/>
                <a:gd name="T3" fmla="*/ 67 h 67"/>
                <a:gd name="T4" fmla="*/ 3471 w 3471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1" h="67">
                  <a:moveTo>
                    <a:pt x="0" y="0"/>
                  </a:moveTo>
                  <a:cubicBezTo>
                    <a:pt x="0" y="37"/>
                    <a:pt x="30" y="67"/>
                    <a:pt x="67" y="67"/>
                  </a:cubicBezTo>
                  <a:cubicBezTo>
                    <a:pt x="3471" y="67"/>
                    <a:pt x="3471" y="67"/>
                    <a:pt x="3471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7" name="Freeform 34"/>
            <p:cNvSpPr/>
            <p:nvPr/>
          </p:nvSpPr>
          <p:spPr bwMode="auto">
            <a:xfrm>
              <a:off x="1424386" y="3398207"/>
              <a:ext cx="4543788" cy="166214"/>
            </a:xfrm>
            <a:custGeom>
              <a:avLst/>
              <a:gdLst>
                <a:gd name="T0" fmla="*/ 1827 w 1827"/>
                <a:gd name="T1" fmla="*/ 0 h 67"/>
                <a:gd name="T2" fmla="*/ 67 w 1827"/>
                <a:gd name="T3" fmla="*/ 0 h 67"/>
                <a:gd name="T4" fmla="*/ 0 w 182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7" h="67">
                  <a:moveTo>
                    <a:pt x="182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8" name="Freeform 41"/>
            <p:cNvSpPr/>
            <p:nvPr/>
          </p:nvSpPr>
          <p:spPr bwMode="auto">
            <a:xfrm>
              <a:off x="10762161" y="2124476"/>
              <a:ext cx="0" cy="1107515"/>
            </a:xfrm>
            <a:custGeom>
              <a:avLst/>
              <a:gdLst>
                <a:gd name="T0" fmla="*/ 0 h 633"/>
                <a:gd name="T1" fmla="*/ 325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5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9" name="Freeform 42"/>
            <p:cNvSpPr/>
            <p:nvPr/>
          </p:nvSpPr>
          <p:spPr bwMode="auto">
            <a:xfrm>
              <a:off x="1424386" y="3564421"/>
              <a:ext cx="0" cy="1107515"/>
            </a:xfrm>
            <a:custGeom>
              <a:avLst/>
              <a:gdLst>
                <a:gd name="T0" fmla="*/ 0 h 633"/>
                <a:gd name="T1" fmla="*/ 329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9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37981" y="2667653"/>
            <a:ext cx="9577012" cy="3055073"/>
            <a:chOff x="1236762" y="1786325"/>
            <a:chExt cx="9709683" cy="3229768"/>
          </a:xfrm>
          <a:solidFill>
            <a:srgbClr val="BFBFBF"/>
          </a:solidFill>
        </p:grpSpPr>
        <p:sp>
          <p:nvSpPr>
            <p:cNvPr id="131" name="Chevron 35"/>
            <p:cNvSpPr/>
            <p:nvPr/>
          </p:nvSpPr>
          <p:spPr>
            <a:xfrm>
              <a:off x="8759966" y="178632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2" name="Chevron 36"/>
            <p:cNvSpPr/>
            <p:nvPr/>
          </p:nvSpPr>
          <p:spPr>
            <a:xfrm rot="5400000">
              <a:off x="10562964" y="250095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33" name="Chevron 37"/>
            <p:cNvSpPr/>
            <p:nvPr/>
          </p:nvSpPr>
          <p:spPr>
            <a:xfrm rot="10800000">
              <a:off x="5913935" y="322153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4" name="Chevron 38"/>
            <p:cNvSpPr/>
            <p:nvPr/>
          </p:nvSpPr>
          <p:spPr>
            <a:xfrm rot="5400000">
              <a:off x="1221851" y="394913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5" name="Chevron 40"/>
            <p:cNvSpPr/>
            <p:nvPr/>
          </p:nvSpPr>
          <p:spPr>
            <a:xfrm rot="10800000" flipH="1">
              <a:off x="5913935" y="4647523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699559" y="3845627"/>
            <a:ext cx="2809670" cy="873435"/>
            <a:chOff x="1898340" y="2964299"/>
            <a:chExt cx="2848593" cy="923380"/>
          </a:xfrm>
        </p:grpSpPr>
        <p:sp>
          <p:nvSpPr>
            <p:cNvPr id="137" name="Freeform 36"/>
            <p:cNvSpPr/>
            <p:nvPr/>
          </p:nvSpPr>
          <p:spPr bwMode="auto">
            <a:xfrm>
              <a:off x="1898340" y="303910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8" name="Freeform 37"/>
            <p:cNvSpPr/>
            <p:nvPr/>
          </p:nvSpPr>
          <p:spPr bwMode="auto">
            <a:xfrm>
              <a:off x="189853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9" name="TextBox 21"/>
            <p:cNvSpPr txBox="1"/>
            <p:nvPr/>
          </p:nvSpPr>
          <p:spPr>
            <a:xfrm>
              <a:off x="2024524" y="318656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19.6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795883" y="310860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车间实习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232084" y="3845627"/>
            <a:ext cx="2809823" cy="872862"/>
            <a:chOff x="7430866" y="2964299"/>
            <a:chExt cx="2848748" cy="922774"/>
          </a:xfrm>
        </p:grpSpPr>
        <p:sp>
          <p:nvSpPr>
            <p:cNvPr id="142" name="Freeform 36"/>
            <p:cNvSpPr/>
            <p:nvPr/>
          </p:nvSpPr>
          <p:spPr bwMode="auto">
            <a:xfrm>
              <a:off x="7431217" y="3038503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3" name="Freeform 36"/>
            <p:cNvSpPr/>
            <p:nvPr/>
          </p:nvSpPr>
          <p:spPr bwMode="auto">
            <a:xfrm>
              <a:off x="743086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4" name="TextBox 17"/>
            <p:cNvSpPr txBox="1"/>
            <p:nvPr/>
          </p:nvSpPr>
          <p:spPr>
            <a:xfrm>
              <a:off x="7487081" y="3154829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19.5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258440" y="3083335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毕业入职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230936" y="5292570"/>
            <a:ext cx="2810609" cy="885641"/>
            <a:chOff x="7429718" y="4411242"/>
            <a:chExt cx="2849545" cy="936284"/>
          </a:xfrm>
        </p:grpSpPr>
        <p:sp>
          <p:nvSpPr>
            <p:cNvPr id="147" name="Freeform 36"/>
            <p:cNvSpPr/>
            <p:nvPr/>
          </p:nvSpPr>
          <p:spPr bwMode="auto">
            <a:xfrm>
              <a:off x="7429718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8" name="Freeform 38"/>
            <p:cNvSpPr/>
            <p:nvPr/>
          </p:nvSpPr>
          <p:spPr bwMode="auto">
            <a:xfrm>
              <a:off x="743086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9" name="TextBox 25"/>
            <p:cNvSpPr txBox="1"/>
            <p:nvPr/>
          </p:nvSpPr>
          <p:spPr>
            <a:xfrm>
              <a:off x="7509806" y="4609891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20.9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8225302" y="4558598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专职京东</a:t>
              </a: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694681" y="5292570"/>
            <a:ext cx="2814481" cy="885641"/>
            <a:chOff x="1893463" y="4411242"/>
            <a:chExt cx="2853470" cy="936284"/>
          </a:xfrm>
        </p:grpSpPr>
        <p:sp>
          <p:nvSpPr>
            <p:cNvPr id="152" name="Freeform 36"/>
            <p:cNvSpPr/>
            <p:nvPr/>
          </p:nvSpPr>
          <p:spPr bwMode="auto">
            <a:xfrm>
              <a:off x="1893463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3" name="Freeform 39"/>
            <p:cNvSpPr/>
            <p:nvPr/>
          </p:nvSpPr>
          <p:spPr bwMode="auto">
            <a:xfrm>
              <a:off x="189853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4" name="TextBox 29"/>
            <p:cNvSpPr txBox="1"/>
            <p:nvPr/>
          </p:nvSpPr>
          <p:spPr>
            <a:xfrm>
              <a:off x="1986373" y="460515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20.4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2780809" y="4523353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调回部门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88199" y="1963701"/>
            <a:ext cx="2438651" cy="1076325"/>
            <a:chOff x="5695539" y="1964336"/>
            <a:chExt cx="2438651" cy="1076325"/>
          </a:xfrm>
        </p:grpSpPr>
        <p:sp>
          <p:nvSpPr>
            <p:cNvPr id="15" name="等腰三角形 14"/>
            <p:cNvSpPr>
              <a:spLocks noChangeAspect="1"/>
            </p:cNvSpPr>
            <p:nvPr/>
          </p:nvSpPr>
          <p:spPr>
            <a:xfrm rot="5400000">
              <a:off x="5668229" y="2588330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6323170" y="1964336"/>
              <a:ext cx="1811020" cy="10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 </a:t>
              </a:r>
              <a:endPara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岗位职责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95200" y="4073665"/>
            <a:ext cx="3283545" cy="583565"/>
            <a:chOff x="5109125" y="3370115"/>
            <a:chExt cx="3283545" cy="583565"/>
          </a:xfrm>
        </p:grpSpPr>
        <p:sp>
          <p:nvSpPr>
            <p:cNvPr id="17" name="等腰三角形 16"/>
            <p:cNvSpPr>
              <a:spLocks noChangeAspect="1"/>
            </p:cNvSpPr>
            <p:nvPr/>
          </p:nvSpPr>
          <p:spPr>
            <a:xfrm rot="5400000">
              <a:off x="5081815" y="3491813"/>
              <a:ext cx="396000" cy="341380"/>
            </a:xfrm>
            <a:prstGeom prst="triangl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5767580" y="3370115"/>
              <a:ext cx="262509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工作完成情况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493151" y="1294238"/>
            <a:ext cx="233910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售前接待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客户基本情况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活动价格优惠体系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答疑解惑引导下单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销售目标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09553" y="5312367"/>
            <a:ext cx="146099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售后处理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不良反应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退换货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赠品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359749" y="995735"/>
            <a:ext cx="1415772" cy="15081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其他工作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新同事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公司活动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培训学习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总结学习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514384" y="5106633"/>
            <a:ext cx="2727876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工作对接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运营同事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会员管理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组内同事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信息准确无误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2" grpId="0" bldLvl="0" animBg="1"/>
      <p:bldP spid="43" grpId="0" bldLvl="0" animBg="1"/>
      <p:bldP spid="45" grpId="0" bldLvl="0" animBg="1"/>
      <p:bldP spid="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 rot="16200000">
            <a:off x="4892146" y="-2223426"/>
            <a:ext cx="736600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(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京东 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+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拼多多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销售额总额：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470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万元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全平台接待总人数：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19608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25454" y="1193661"/>
            <a:ext cx="731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19.41s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99.53%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4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675901" y="2871647"/>
            <a:ext cx="2943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我的优势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遇到问题自己思考而没及时跟同事取经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3655" y="3513918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性格开朗，心态平和，待人真诚</a:t>
            </a:r>
          </a:p>
        </p:txBody>
      </p:sp>
      <p:sp>
        <p:nvSpPr>
          <p:cNvPr id="33" name="矩形 32"/>
          <p:cNvSpPr/>
          <p:nvPr/>
        </p:nvSpPr>
        <p:spPr>
          <a:xfrm>
            <a:off x="1123655" y="4484482"/>
            <a:ext cx="4655906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集体荣誉意识强，具有团队协作精神</a:t>
            </a:r>
            <a:endParaRPr lang="en-US" altLang="zh-CN" sz="1800" dirty="0">
              <a:solidFill>
                <a:srgbClr val="1F3240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749197" cy="646331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优     势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781917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我的优势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9688" y="3988918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给自己施加太多压力，想要做好，有时候却适得其反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3655" y="4000879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锐意进取，直面挫折，脚踏实地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5" grpId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959</Words>
  <Application>Microsoft Office PowerPoint</Application>
  <PresentationFormat>宽屏</PresentationFormat>
  <Paragraphs>154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Calibri</vt:lpstr>
      <vt:lpstr>华文隶书</vt:lpstr>
      <vt:lpstr>华文新魏</vt:lpstr>
      <vt:lpstr>Wingdings</vt:lpstr>
      <vt:lpstr>华文彩云</vt:lpstr>
      <vt:lpstr>Arial</vt:lpstr>
      <vt:lpstr>等线</vt:lpstr>
      <vt:lpstr>第一PPT，www.1ppt.com</vt:lpstr>
      <vt:lpstr>PowerPoint 演示文稿</vt:lpstr>
      <vt:lpstr>自我介绍</vt:lpstr>
      <vt:lpstr>PowerPoint 演示文稿</vt:lpstr>
      <vt:lpstr>PowerPoint 演示文稿</vt:lpstr>
      <vt:lpstr>岗位职责</vt:lpstr>
      <vt:lpstr>工作完成情况</vt:lpstr>
      <vt:lpstr>工作完成情况</vt:lpstr>
      <vt:lpstr>PowerPoint 演示文稿</vt:lpstr>
      <vt:lpstr>我的优势&amp;不足</vt:lpstr>
      <vt:lpstr>PowerPoint 演示文稿</vt:lpstr>
      <vt:lpstr>服务意识</vt:lpstr>
      <vt:lpstr>责任感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刘晓敏</dc:creator>
  <cp:keywords>www.1ppt.com</cp:keywords>
  <dc:description>www.1ppt.com</dc:description>
  <cp:lastModifiedBy>WU PENG</cp:lastModifiedBy>
  <cp:revision>221</cp:revision>
  <dcterms:created xsi:type="dcterms:W3CDTF">2017-04-19T15:53:00Z</dcterms:created>
  <dcterms:modified xsi:type="dcterms:W3CDTF">2021-04-20T15:02:33Z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