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57" r:id="rId4"/>
    <p:sldId id="258" r:id="rId5"/>
    <p:sldId id="285" r:id="rId6"/>
    <p:sldId id="286" r:id="rId7"/>
    <p:sldId id="287" r:id="rId8"/>
    <p:sldId id="288" r:id="rId9"/>
    <p:sldId id="265" r:id="rId10"/>
    <p:sldId id="291" r:id="rId11"/>
    <p:sldId id="262" r:id="rId12"/>
    <p:sldId id="261" r:id="rId13"/>
    <p:sldId id="289" r:id="rId14"/>
    <p:sldId id="274" r:id="rId15"/>
    <p:sldId id="281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等线" panose="02010600030101010101" pitchFamily="2" charset="-122"/>
      <p:regular r:id="rId22"/>
      <p:bold r:id="rId23"/>
    </p:embeddedFont>
    <p:embeddedFont>
      <p:font typeface="华文彩云" panose="02010800040101010101" pitchFamily="2" charset="-122"/>
      <p:regular r:id="rId24"/>
    </p:embeddedFont>
    <p:embeddedFont>
      <p:font typeface="华文隶书" panose="02010800040101010101" pitchFamily="2" charset="-122"/>
      <p:regular r:id="rId25"/>
    </p:embeddedFont>
    <p:embeddedFont>
      <p:font typeface="华文新魏" panose="02010800040101010101" pitchFamily="2" charset="-122"/>
      <p:regular r:id="rId26"/>
    </p:embeddedFont>
  </p:embeddedFontLst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13D"/>
    <a:srgbClr val="EF0023"/>
    <a:srgbClr val="FFFFFF"/>
    <a:srgbClr val="345370"/>
    <a:srgbClr val="202A34"/>
    <a:srgbClr val="B00019"/>
    <a:srgbClr val="BFBFBF"/>
    <a:srgbClr val="171F27"/>
    <a:srgbClr val="E1E1E3"/>
    <a:srgbClr val="DAC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3691" autoAdjust="0"/>
  </p:normalViewPr>
  <p:slideViewPr>
    <p:cSldViewPr snapToGrid="0">
      <p:cViewPr>
        <p:scale>
          <a:sx n="75" d="100"/>
          <a:sy n="75" d="100"/>
        </p:scale>
        <p:origin x="1950" y="780"/>
      </p:cViewPr>
      <p:guideLst>
        <p:guide orient="horz" pos="215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京东销售额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销售额!$B$1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F0023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销售额!$B$2:$B$12</c:f>
              <c:numCache>
                <c:formatCode>General</c:formatCode>
                <c:ptCount val="11"/>
                <c:pt idx="0">
                  <c:v>233268.8</c:v>
                </c:pt>
                <c:pt idx="1">
                  <c:v>872111.9</c:v>
                </c:pt>
                <c:pt idx="2">
                  <c:v>572376</c:v>
                </c:pt>
                <c:pt idx="3">
                  <c:v>532004.30000000005</c:v>
                </c:pt>
                <c:pt idx="4">
                  <c:v>474271.6</c:v>
                </c:pt>
                <c:pt idx="5">
                  <c:v>264293.2</c:v>
                </c:pt>
                <c:pt idx="6">
                  <c:v>438160.3</c:v>
                </c:pt>
                <c:pt idx="7">
                  <c:v>396076.2</c:v>
                </c:pt>
                <c:pt idx="8">
                  <c:v>300294.5</c:v>
                </c:pt>
                <c:pt idx="9">
                  <c:v>252341.5</c:v>
                </c:pt>
                <c:pt idx="10">
                  <c:v>484993.5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3A-4879-9EB7-1C2C1FDEC351}"/>
            </c:ext>
          </c:extLst>
        </c:ser>
        <c:ser>
          <c:idx val="1"/>
          <c:order val="1"/>
          <c:tx>
            <c:strRef>
              <c:f>销售额!$C$1</c:f>
              <c:strCache>
                <c:ptCount val="1"/>
                <c:pt idx="0">
                  <c:v>店铺平均</c:v>
                </c:pt>
              </c:strCache>
            </c:strRef>
          </c:tx>
          <c:spPr>
            <a:solidFill>
              <a:srgbClr val="25313D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销售额!$C$2:$C$12</c:f>
              <c:numCache>
                <c:formatCode>General</c:formatCode>
                <c:ptCount val="11"/>
                <c:pt idx="0">
                  <c:v>206461</c:v>
                </c:pt>
                <c:pt idx="1">
                  <c:v>419501.2</c:v>
                </c:pt>
                <c:pt idx="2">
                  <c:v>269417.59999999998</c:v>
                </c:pt>
                <c:pt idx="3">
                  <c:v>288506.40000000002</c:v>
                </c:pt>
                <c:pt idx="4">
                  <c:v>236700.9</c:v>
                </c:pt>
                <c:pt idx="5">
                  <c:v>136074.29999999999</c:v>
                </c:pt>
                <c:pt idx="6">
                  <c:v>191333.6</c:v>
                </c:pt>
                <c:pt idx="7">
                  <c:v>224791.8</c:v>
                </c:pt>
                <c:pt idx="8">
                  <c:v>177851</c:v>
                </c:pt>
                <c:pt idx="9">
                  <c:v>143546.70000000001</c:v>
                </c:pt>
                <c:pt idx="10">
                  <c:v>257011.9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3A-4879-9EB7-1C2C1FDEC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9388783"/>
        <c:axId val="2129387535"/>
      </c:barChart>
      <c:dateAx>
        <c:axId val="2129388783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7535"/>
        <c:crosses val="autoZero"/>
        <c:auto val="1"/>
        <c:lblOffset val="100"/>
        <c:baseTimeUnit val="months"/>
      </c:dateAx>
      <c:valAx>
        <c:axId val="212938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8783"/>
        <c:crosses val="autoZero"/>
        <c:crossBetween val="between"/>
        <c:dispUnits>
          <c:builtInUnit val="tenThousands"/>
          <c:dispUnitsLbl>
            <c:tx>
              <c:rich>
                <a:bodyPr rot="-5400000" spcFirstLastPara="1" vertOverflow="ellipsis" vert="horz" wrap="square" anchor="ctr" anchorCtr="1">
                  <a:spAutoFit/>
                </a:bodyPr>
                <a:lstStyle/>
                <a:p>
                  <a:pPr>
                    <a:defRPr lang="zh-CN"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zh-CN"/>
                    <a:t>(</a:t>
                  </a:r>
                  <a:r>
                    <a:rPr lang="zh-CN" altLang="en-US"/>
                    <a:t>万元</a:t>
                  </a:r>
                  <a:r>
                    <a:rPr lang="en-US" altLang="zh-CN"/>
                    <a:t>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3691247697089707E-2"/>
          <c:y val="5.6537610695231097E-2"/>
          <c:w val="0.90506961149305099"/>
          <c:h val="0.70509146696436498"/>
        </c:manualLayout>
      </c:layout>
      <c:lineChart>
        <c:grouping val="standard"/>
        <c:varyColors val="0"/>
        <c:ser>
          <c:idx val="0"/>
          <c:order val="0"/>
          <c:tx>
            <c:strRef>
              <c:f>响应时长!$B$1</c:f>
              <c:strCache>
                <c:ptCount val="1"/>
                <c:pt idx="0">
                  <c:v>平均响应时长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响应时长!$A$2:$A$12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响应时长!$B$2:$B$12</c:f>
              <c:numCache>
                <c:formatCode>General</c:formatCode>
                <c:ptCount val="11"/>
                <c:pt idx="0">
                  <c:v>19.41</c:v>
                </c:pt>
                <c:pt idx="1">
                  <c:v>14.13</c:v>
                </c:pt>
                <c:pt idx="2">
                  <c:v>8.4700000000000006</c:v>
                </c:pt>
                <c:pt idx="3">
                  <c:v>8.17</c:v>
                </c:pt>
                <c:pt idx="4">
                  <c:v>7.38</c:v>
                </c:pt>
                <c:pt idx="5">
                  <c:v>7.75</c:v>
                </c:pt>
                <c:pt idx="6">
                  <c:v>7.62</c:v>
                </c:pt>
                <c:pt idx="7">
                  <c:v>6.46</c:v>
                </c:pt>
                <c:pt idx="8">
                  <c:v>6.11</c:v>
                </c:pt>
                <c:pt idx="9">
                  <c:v>4.8099999999999996</c:v>
                </c:pt>
                <c:pt idx="10">
                  <c:v>4.07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0CB-4AE0-8D09-C1562700D3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9190559"/>
        <c:axId val="2119191391"/>
      </c:lineChart>
      <c:dateAx>
        <c:axId val="2119190559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1391"/>
        <c:crosses val="autoZero"/>
        <c:auto val="1"/>
        <c:lblOffset val="100"/>
        <c:baseTimeUnit val="months"/>
      </c:dateAx>
      <c:valAx>
        <c:axId val="2119191391"/>
        <c:scaling>
          <c:orientation val="minMax"/>
          <c:max val="21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客户满意度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满意度!$B$1</c:f>
              <c:strCache>
                <c:ptCount val="1"/>
                <c:pt idx="0">
                  <c:v>满意度</c:v>
                </c:pt>
              </c:strCache>
            </c:strRef>
          </c:tx>
          <c:spPr>
            <a:ln w="22225" cap="rnd">
              <a:solidFill>
                <a:srgbClr val="EF002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EF0023"/>
              </a:solidFill>
              <a:ln w="9525">
                <a:solidFill>
                  <a:srgbClr val="EF002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(满意度!$A$4,满意度!$A$8,满意度!$A$12,满意度!$A$16)</c:f>
              <c:strCache>
                <c:ptCount val="4"/>
                <c:pt idx="0">
                  <c:v>2020二季度</c:v>
                </c:pt>
                <c:pt idx="1">
                  <c:v>2020三季度</c:v>
                </c:pt>
                <c:pt idx="2">
                  <c:v>2020四季度</c:v>
                </c:pt>
                <c:pt idx="3">
                  <c:v>2021一季度</c:v>
                </c:pt>
              </c:strCache>
            </c:strRef>
          </c:cat>
          <c:val>
            <c:numRef>
              <c:f>(满意度!$B$4,满意度!$B$8,满意度!$B$12,满意度!$B$16)</c:f>
              <c:numCache>
                <c:formatCode>0.00%</c:formatCode>
                <c:ptCount val="4"/>
                <c:pt idx="0">
                  <c:v>0.92554999999999998</c:v>
                </c:pt>
                <c:pt idx="1">
                  <c:v>0.94346666666666701</c:v>
                </c:pt>
                <c:pt idx="2">
                  <c:v>0.95679999999999998</c:v>
                </c:pt>
                <c:pt idx="3">
                  <c:v>0.99529999999999996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F3-4E7E-A183-31046AB33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910591"/>
        <c:axId val="2125911839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满意度!$D$1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(满意度!$D$4,满意度!$D$8,满意度!$D$12,满意度!$D$16)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AFF3-4E7E-A183-31046AB33170}"/>
                  </c:ext>
                </c:extLst>
              </c15:ser>
            </c15:filteredLineSeries>
            <c15:filteredLineSeries>
              <c15:ser>
                <c:idx val="3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满意度!$E$1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(满意度!$E$4,满意度!$E$8,满意度!$E$12,满意度!$E$16)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FF3-4E7E-A183-31046AB33170}"/>
                  </c:ext>
                </c:extLst>
              </c15:ser>
            </c15:filteredLineSeries>
            <c15:filteredLineSeries>
              <c15:ser>
                <c:idx val="4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满意度!$F$1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(满意度!$F$4,满意度!$F$8,满意度!$F$12,满意度!$F$16)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FF3-4E7E-A183-31046AB33170}"/>
                  </c:ext>
                </c:extLst>
              </c15:ser>
            </c15:filteredLineSeries>
            <c15:filteredLineSeries>
              <c15:ser>
                <c:idx val="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满意度!$G$1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(满意度!$G$4,满意度!$G$8,满意度!$G$12,满意度!$G$16)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FF3-4E7E-A183-31046AB33170}"/>
                  </c:ext>
                </c:extLst>
              </c15:ser>
            </c15:filteredLineSeries>
          </c:ext>
        </c:extLst>
      </c:lineChart>
      <c:catAx>
        <c:axId val="2125910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1839"/>
        <c:crosses val="autoZero"/>
        <c:auto val="1"/>
        <c:lblAlgn val="ctr"/>
        <c:lblOffset val="100"/>
        <c:noMultiLvlLbl val="0"/>
      </c:catAx>
      <c:valAx>
        <c:axId val="2125911839"/>
        <c:scaling>
          <c:orientation val="minMax"/>
          <c:max val="1"/>
          <c:min val="0.92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0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E6B9-FE48-4B6B-975C-FB54F643CFEB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C4B92-8CE3-425D-85BA-49EB156881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年客服接待工作的主要工作体会有两个，一个是作为一个客服人员所必须拥有的，也是最基本的素质就是树立服务意识，一切工作都以为客户提供更好的客户服务为基础。还有一个就是要有责任感，做一个客户眼中“靠谱的人”，让客户觉得我们服务靠谱，鲁南制药靠谱应该是我们一线客服人员所追求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五心服务</a:t>
            </a:r>
            <a:r>
              <a:rPr lang="en-US" altLang="zh-CN" dirty="0"/>
              <a:t>: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诚心、贴心、耐心、细心、舒心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对客户的健康负责，提供专业快速的解答，保证顾客咨询满意度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，想客户所想，解用户所难；对客服中心团队集体荣誉负责，与团队共荣辱，同进退，遇到难题困难，大家齐心协力解决问题，每个人都是客服中心不可或缺的重要分子；对公司对外形象负责，我们的一言一行一举一动对外都是在展示鲁南制药的形象，要不断提高自身服务水平，提供更优质的“鲁南服务”</a:t>
            </a:r>
            <a:endParaRPr lang="zh-CN" altLang="en-US" sz="12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站在用户角度，提供快速优质的用药咨询服务，购买咨询服务及售后问题处理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复盘中发现自己的工作中的经验教训，从实践中总结以为更好地在工作中实践，将理论与实践相融合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通过各种途径学习提高自己，弥补弱点提高自己业务水平和业务能力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树立终身学习观念，闲暇时不断接收新知识，新思想，新理念，不断丰富提升自己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自我介绍，四个阶段</a:t>
            </a:r>
            <a:endParaRPr lang="en-US" altLang="zh-CN" dirty="0"/>
          </a:p>
          <a:p>
            <a:r>
              <a:rPr lang="zh-CN" altLang="en-US" dirty="0"/>
              <a:t>车间实习：脚踏实地，吃苦耐劳；</a:t>
            </a:r>
            <a:endParaRPr lang="en-US" altLang="zh-CN" dirty="0"/>
          </a:p>
          <a:p>
            <a:r>
              <a:rPr lang="zh-CN" altLang="en-US" dirty="0"/>
              <a:t>调回部门：空杯精神，积极学习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述职报告主要由工作回顾、自我评价、工作体会以及工作计划四部分组成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工作回顾主要包括三个部分：自我介绍、岗位职责、工作完成情况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岗位职责内容主要有四部分组成，日常接待收集客户信息带新员工以及一些售后工作</a:t>
            </a:r>
            <a:endParaRPr lang="en-US" altLang="zh-CN" dirty="0"/>
          </a:p>
          <a:p>
            <a:r>
              <a:rPr lang="zh-CN" altLang="en-US" dirty="0"/>
              <a:t>售前接待：个人话术优化，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/>
          </a:p>
          <a:p>
            <a:r>
              <a:rPr lang="zh-CN" altLang="en-US" dirty="0"/>
              <a:t>工作对接</a:t>
            </a:r>
            <a:r>
              <a:rPr lang="en-US" altLang="zh-CN" dirty="0"/>
              <a:t>-</a:t>
            </a:r>
            <a:r>
              <a:rPr lang="zh-CN" altLang="en-US" dirty="0"/>
              <a:t>运营：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日常售前运营活动交接，店铺活动异常反馈处理，售后问题运营沟通转接处理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/>
              <a:t>店铺日常工作：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赠品：赠品物流登记发货问题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快速响应：平均响应时间降下来了，客户满意度提升上去了，顾客的满意就是我们做客服人的不懈追求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工作中要多与有经验的前辈们交流，可能很多在我严重觉得很复杂的问题，在有经验的姐姐们眼里只是一个很小的问题，多于同事交流，头脑风暴，很多时候就能茅塞顿开，成倍成倍的提高工作效率。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82883" y="359726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011632" y="15767"/>
            <a:ext cx="7848599" cy="64638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3DDF-7AA9-4E9C-9FEA-75EC9CA270B3}" type="datetimeFigureOut">
              <a:rPr lang="zh-CN" altLang="en-US" smtClean="0"/>
              <a:t>2021/4/20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40179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7058026" y="302895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20191" y="2813557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个人述职报告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28158" y="4618141"/>
            <a:ext cx="3302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 汇报人：客服中心</a:t>
            </a:r>
            <a:r>
              <a:rPr lang="en-US" altLang="zh-CN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6920848" y="1074168"/>
            <a:ext cx="0" cy="576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-1" y="0"/>
            <a:ext cx="5302661" cy="4148919"/>
            <a:chOff x="-1" y="0"/>
            <a:chExt cx="5302661" cy="4148919"/>
          </a:xfrm>
        </p:grpSpPr>
        <p:sp>
          <p:nvSpPr>
            <p:cNvPr id="13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rgbClr val="FFFFFF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88" y="288336"/>
              <a:ext cx="3667125" cy="7620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3.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工作体会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等腰三角形 13"/>
          <p:cNvSpPr>
            <a:spLocks noChangeAspect="1"/>
          </p:cNvSpPr>
          <p:nvPr/>
        </p:nvSpPr>
        <p:spPr>
          <a:xfrm rot="5400000">
            <a:off x="6151530" y="233161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934569" y="390247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806471" y="1707618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服务意识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529841" y="378077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责任感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4" grpId="0" animBg="1"/>
      <p:bldP spid="17" grpId="0" animBg="1"/>
      <p:bldP spid="2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30260" y="3303268"/>
            <a:ext cx="4637417" cy="4637417"/>
          </a:xfrm>
          <a:prstGeom prst="arc">
            <a:avLst>
              <a:gd name="adj1" fmla="val 11329642"/>
              <a:gd name="adj2" fmla="val 2100234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3636512" y="4561307"/>
            <a:ext cx="5017598" cy="2226398"/>
          </a:xfrm>
          <a:custGeom>
            <a:avLst/>
            <a:gdLst>
              <a:gd name="connsiteX0" fmla="*/ 3025157 w 6067310"/>
              <a:gd name="connsiteY0" fmla="*/ 1055951 h 2705986"/>
              <a:gd name="connsiteX1" fmla="*/ 3064024 w 6067310"/>
              <a:gd name="connsiteY1" fmla="*/ 1059484 h 2705986"/>
              <a:gd name="connsiteX2" fmla="*/ 3063946 w 6067310"/>
              <a:gd name="connsiteY2" fmla="*/ 1056391 h 2705986"/>
              <a:gd name="connsiteX3" fmla="*/ 3120244 w 6067310"/>
              <a:gd name="connsiteY3" fmla="*/ 1153633 h 2705986"/>
              <a:gd name="connsiteX4" fmla="*/ 3067081 w 6067310"/>
              <a:gd name="connsiteY4" fmla="*/ 1254642 h 2705986"/>
              <a:gd name="connsiteX5" fmla="*/ 3157458 w 6067310"/>
              <a:gd name="connsiteY5" fmla="*/ 2232837 h 2705986"/>
              <a:gd name="connsiteX6" fmla="*/ 3032614 w 6067310"/>
              <a:gd name="connsiteY6" fmla="*/ 2325464 h 2705986"/>
              <a:gd name="connsiteX7" fmla="*/ 2909852 w 6067310"/>
              <a:gd name="connsiteY7" fmla="*/ 2234382 h 2705986"/>
              <a:gd name="connsiteX8" fmla="*/ 3000229 w 6067310"/>
              <a:gd name="connsiteY8" fmla="*/ 1256187 h 2705986"/>
              <a:gd name="connsiteX9" fmla="*/ 2947066 w 6067310"/>
              <a:gd name="connsiteY9" fmla="*/ 1155178 h 2705986"/>
              <a:gd name="connsiteX10" fmla="*/ 3003366 w 6067310"/>
              <a:gd name="connsiteY10" fmla="*/ 1057932 h 2705986"/>
              <a:gd name="connsiteX11" fmla="*/ 3029867 w 6067310"/>
              <a:gd name="connsiteY11" fmla="*/ 0 h 2705986"/>
              <a:gd name="connsiteX12" fmla="*/ 3029807 w 6067310"/>
              <a:gd name="connsiteY12" fmla="*/ 2381 h 2705986"/>
              <a:gd name="connsiteX13" fmla="*/ 2964451 w 6067310"/>
              <a:gd name="connsiteY13" fmla="*/ 9531 h 2705986"/>
              <a:gd name="connsiteX14" fmla="*/ 2862005 w 6067310"/>
              <a:gd name="connsiteY14" fmla="*/ 894680 h 2705986"/>
              <a:gd name="connsiteX15" fmla="*/ 2808843 w 6067310"/>
              <a:gd name="connsiteY15" fmla="*/ 894680 h 2705986"/>
              <a:gd name="connsiteX16" fmla="*/ 2372908 w 6067310"/>
              <a:gd name="connsiteY16" fmla="*/ 1059484 h 2705986"/>
              <a:gd name="connsiteX17" fmla="*/ 1570150 w 6067310"/>
              <a:gd name="connsiteY17" fmla="*/ 1442257 h 2705986"/>
              <a:gd name="connsiteX18" fmla="*/ 634485 w 6067310"/>
              <a:gd name="connsiteY18" fmla="*/ 1197708 h 2705986"/>
              <a:gd name="connsiteX19" fmla="*/ 623852 w 6067310"/>
              <a:gd name="connsiteY19" fmla="*/ 1229605 h 2705986"/>
              <a:gd name="connsiteX20" fmla="*/ 437782 w 6067310"/>
              <a:gd name="connsiteY20" fmla="*/ 942526 h 2705986"/>
              <a:gd name="connsiteX21" fmla="*/ 437782 w 6067310"/>
              <a:gd name="connsiteY21" fmla="*/ 1176443 h 2705986"/>
              <a:gd name="connsiteX22" fmla="*/ 267661 w 6067310"/>
              <a:gd name="connsiteY22" fmla="*/ 1144545 h 2705986"/>
              <a:gd name="connsiteX23" fmla="*/ 272978 w 6067310"/>
              <a:gd name="connsiteY23" fmla="*/ 1086066 h 2705986"/>
              <a:gd name="connsiteX24" fmla="*/ 246396 w 6067310"/>
              <a:gd name="connsiteY24" fmla="*/ 1080750 h 2705986"/>
              <a:gd name="connsiteX25" fmla="*/ 235764 w 6067310"/>
              <a:gd name="connsiteY25" fmla="*/ 1128596 h 2705986"/>
              <a:gd name="connsiteX26" fmla="*/ 44378 w 6067310"/>
              <a:gd name="connsiteY26" fmla="*/ 1022271 h 2705986"/>
              <a:gd name="connsiteX27" fmla="*/ 76275 w 6067310"/>
              <a:gd name="connsiteY27" fmla="*/ 1160494 h 2705986"/>
              <a:gd name="connsiteX28" fmla="*/ 549424 w 6067310"/>
              <a:gd name="connsiteY28" fmla="*/ 1420991 h 2705986"/>
              <a:gd name="connsiteX29" fmla="*/ 544108 w 6067310"/>
              <a:gd name="connsiteY29" fmla="*/ 1442257 h 2705986"/>
              <a:gd name="connsiteX30" fmla="*/ 1203326 w 6067310"/>
              <a:gd name="connsiteY30" fmla="*/ 1692122 h 2705986"/>
              <a:gd name="connsiteX31" fmla="*/ 1804066 w 6067310"/>
              <a:gd name="connsiteY31" fmla="*/ 1835661 h 2705986"/>
              <a:gd name="connsiteX32" fmla="*/ 2356959 w 6067310"/>
              <a:gd name="connsiteY32" fmla="*/ 1670857 h 2705986"/>
              <a:gd name="connsiteX33" fmla="*/ 2457968 w 6067310"/>
              <a:gd name="connsiteY33" fmla="*/ 2011098 h 2705986"/>
              <a:gd name="connsiteX34" fmla="*/ 2468601 w 6067310"/>
              <a:gd name="connsiteY34" fmla="*/ 2622471 h 2705986"/>
              <a:gd name="connsiteX35" fmla="*/ 2532396 w 6067310"/>
              <a:gd name="connsiteY35" fmla="*/ 2702215 h 2705986"/>
              <a:gd name="connsiteX36" fmla="*/ 3079973 w 6067310"/>
              <a:gd name="connsiteY36" fmla="*/ 2702215 h 2705986"/>
              <a:gd name="connsiteX37" fmla="*/ 3079949 w 6067310"/>
              <a:gd name="connsiteY37" fmla="*/ 2700670 h 2705986"/>
              <a:gd name="connsiteX38" fmla="*/ 3534914 w 6067310"/>
              <a:gd name="connsiteY38" fmla="*/ 2700670 h 2705986"/>
              <a:gd name="connsiteX39" fmla="*/ 3598709 w 6067310"/>
              <a:gd name="connsiteY39" fmla="*/ 2620926 h 2705986"/>
              <a:gd name="connsiteX40" fmla="*/ 3609342 w 6067310"/>
              <a:gd name="connsiteY40" fmla="*/ 2009553 h 2705986"/>
              <a:gd name="connsiteX41" fmla="*/ 3710351 w 6067310"/>
              <a:gd name="connsiteY41" fmla="*/ 1669312 h 2705986"/>
              <a:gd name="connsiteX42" fmla="*/ 4263244 w 6067310"/>
              <a:gd name="connsiteY42" fmla="*/ 1834116 h 2705986"/>
              <a:gd name="connsiteX43" fmla="*/ 4863984 w 6067310"/>
              <a:gd name="connsiteY43" fmla="*/ 1690577 h 2705986"/>
              <a:gd name="connsiteX44" fmla="*/ 5523202 w 6067310"/>
              <a:gd name="connsiteY44" fmla="*/ 1440712 h 2705986"/>
              <a:gd name="connsiteX45" fmla="*/ 5517886 w 6067310"/>
              <a:gd name="connsiteY45" fmla="*/ 1419446 h 2705986"/>
              <a:gd name="connsiteX46" fmla="*/ 5991035 w 6067310"/>
              <a:gd name="connsiteY46" fmla="*/ 1158949 h 2705986"/>
              <a:gd name="connsiteX47" fmla="*/ 6022932 w 6067310"/>
              <a:gd name="connsiteY47" fmla="*/ 1020726 h 2705986"/>
              <a:gd name="connsiteX48" fmla="*/ 5831546 w 6067310"/>
              <a:gd name="connsiteY48" fmla="*/ 1127051 h 2705986"/>
              <a:gd name="connsiteX49" fmla="*/ 5820914 w 6067310"/>
              <a:gd name="connsiteY49" fmla="*/ 1079205 h 2705986"/>
              <a:gd name="connsiteX50" fmla="*/ 5794332 w 6067310"/>
              <a:gd name="connsiteY50" fmla="*/ 1084521 h 2705986"/>
              <a:gd name="connsiteX51" fmla="*/ 5799649 w 6067310"/>
              <a:gd name="connsiteY51" fmla="*/ 1143000 h 2705986"/>
              <a:gd name="connsiteX52" fmla="*/ 5629528 w 6067310"/>
              <a:gd name="connsiteY52" fmla="*/ 1174898 h 2705986"/>
              <a:gd name="connsiteX53" fmla="*/ 5629528 w 6067310"/>
              <a:gd name="connsiteY53" fmla="*/ 940981 h 2705986"/>
              <a:gd name="connsiteX54" fmla="*/ 5443458 w 6067310"/>
              <a:gd name="connsiteY54" fmla="*/ 1228060 h 2705986"/>
              <a:gd name="connsiteX55" fmla="*/ 5432825 w 6067310"/>
              <a:gd name="connsiteY55" fmla="*/ 1196163 h 2705986"/>
              <a:gd name="connsiteX56" fmla="*/ 4497160 w 6067310"/>
              <a:gd name="connsiteY56" fmla="*/ 1440712 h 2705986"/>
              <a:gd name="connsiteX57" fmla="*/ 3694402 w 6067310"/>
              <a:gd name="connsiteY57" fmla="*/ 1057939 h 2705986"/>
              <a:gd name="connsiteX58" fmla="*/ 3258467 w 6067310"/>
              <a:gd name="connsiteY58" fmla="*/ 893135 h 2705986"/>
              <a:gd name="connsiteX59" fmla="*/ 3205305 w 6067310"/>
              <a:gd name="connsiteY59" fmla="*/ 893135 h 2705986"/>
              <a:gd name="connsiteX60" fmla="*/ 3029867 w 6067310"/>
              <a:gd name="connsiteY60" fmla="*/ 0 h 270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7310" h="2705986">
                <a:moveTo>
                  <a:pt x="3025157" y="1055951"/>
                </a:moveTo>
                <a:lnTo>
                  <a:pt x="3064024" y="1059484"/>
                </a:lnTo>
                <a:lnTo>
                  <a:pt x="3063946" y="1056391"/>
                </a:lnTo>
                <a:lnTo>
                  <a:pt x="3120244" y="1153633"/>
                </a:lnTo>
                <a:lnTo>
                  <a:pt x="3067081" y="1254642"/>
                </a:lnTo>
                <a:lnTo>
                  <a:pt x="3157458" y="2232837"/>
                </a:lnTo>
                <a:lnTo>
                  <a:pt x="3032614" y="2325464"/>
                </a:lnTo>
                <a:lnTo>
                  <a:pt x="2909852" y="2234382"/>
                </a:lnTo>
                <a:lnTo>
                  <a:pt x="3000229" y="1256187"/>
                </a:lnTo>
                <a:lnTo>
                  <a:pt x="2947066" y="1155178"/>
                </a:lnTo>
                <a:lnTo>
                  <a:pt x="3003366" y="1057932"/>
                </a:lnTo>
                <a:close/>
                <a:moveTo>
                  <a:pt x="3029867" y="0"/>
                </a:moveTo>
                <a:lnTo>
                  <a:pt x="3029807" y="2381"/>
                </a:lnTo>
                <a:lnTo>
                  <a:pt x="2964451" y="9531"/>
                </a:lnTo>
                <a:cubicBezTo>
                  <a:pt x="2632430" y="73877"/>
                  <a:pt x="2782261" y="495959"/>
                  <a:pt x="2862005" y="894680"/>
                </a:cubicBezTo>
                <a:lnTo>
                  <a:pt x="2808843" y="894680"/>
                </a:lnTo>
                <a:cubicBezTo>
                  <a:pt x="2727326" y="1013411"/>
                  <a:pt x="2550117" y="1068345"/>
                  <a:pt x="2372908" y="1059484"/>
                </a:cubicBezTo>
                <a:cubicBezTo>
                  <a:pt x="2105322" y="1187075"/>
                  <a:pt x="1837736" y="1341247"/>
                  <a:pt x="1570150" y="1442257"/>
                </a:cubicBezTo>
                <a:cubicBezTo>
                  <a:pt x="1252946" y="1387323"/>
                  <a:pt x="887894" y="1289856"/>
                  <a:pt x="634485" y="1197708"/>
                </a:cubicBezTo>
                <a:lnTo>
                  <a:pt x="623852" y="1229605"/>
                </a:lnTo>
                <a:lnTo>
                  <a:pt x="437782" y="942526"/>
                </a:lnTo>
                <a:cubicBezTo>
                  <a:pt x="299559" y="956702"/>
                  <a:pt x="437782" y="1098471"/>
                  <a:pt x="437782" y="1176443"/>
                </a:cubicBezTo>
                <a:lnTo>
                  <a:pt x="267661" y="1144545"/>
                </a:lnTo>
                <a:lnTo>
                  <a:pt x="272978" y="1086066"/>
                </a:lnTo>
                <a:lnTo>
                  <a:pt x="246396" y="1080750"/>
                </a:lnTo>
                <a:lnTo>
                  <a:pt x="235764" y="1128596"/>
                </a:lnTo>
                <a:cubicBezTo>
                  <a:pt x="171969" y="1093154"/>
                  <a:pt x="108173" y="988602"/>
                  <a:pt x="44378" y="1022271"/>
                </a:cubicBezTo>
                <a:cubicBezTo>
                  <a:pt x="-67265" y="1031131"/>
                  <a:pt x="65643" y="1114420"/>
                  <a:pt x="76275" y="1160494"/>
                </a:cubicBezTo>
                <a:cubicBezTo>
                  <a:pt x="196777" y="1358968"/>
                  <a:pt x="397024" y="1382006"/>
                  <a:pt x="549424" y="1420991"/>
                </a:cubicBezTo>
                <a:lnTo>
                  <a:pt x="544108" y="1442257"/>
                </a:lnTo>
                <a:lnTo>
                  <a:pt x="1203326" y="1692122"/>
                </a:lnTo>
                <a:cubicBezTo>
                  <a:pt x="1398256" y="1793130"/>
                  <a:pt x="1699512" y="1878192"/>
                  <a:pt x="1804066" y="1835661"/>
                </a:cubicBezTo>
                <a:cubicBezTo>
                  <a:pt x="2014945" y="1732880"/>
                  <a:pt x="2172661" y="1725792"/>
                  <a:pt x="2356959" y="1670857"/>
                </a:cubicBezTo>
                <a:cubicBezTo>
                  <a:pt x="2417211" y="1757689"/>
                  <a:pt x="2450879" y="1881735"/>
                  <a:pt x="2457968" y="2011098"/>
                </a:cubicBezTo>
                <a:lnTo>
                  <a:pt x="2468601" y="2622471"/>
                </a:lnTo>
                <a:cubicBezTo>
                  <a:pt x="2489866" y="2649052"/>
                  <a:pt x="2479233" y="2723481"/>
                  <a:pt x="2532396" y="2702215"/>
                </a:cubicBezTo>
                <a:lnTo>
                  <a:pt x="3079973" y="2702215"/>
                </a:lnTo>
                <a:lnTo>
                  <a:pt x="3079949" y="2700670"/>
                </a:lnTo>
                <a:lnTo>
                  <a:pt x="3534914" y="2700670"/>
                </a:lnTo>
                <a:cubicBezTo>
                  <a:pt x="3588077" y="2721936"/>
                  <a:pt x="3577444" y="2647507"/>
                  <a:pt x="3598709" y="2620926"/>
                </a:cubicBezTo>
                <a:lnTo>
                  <a:pt x="3609342" y="2009553"/>
                </a:lnTo>
                <a:cubicBezTo>
                  <a:pt x="3616431" y="1880190"/>
                  <a:pt x="3650099" y="1756144"/>
                  <a:pt x="3710351" y="1669312"/>
                </a:cubicBezTo>
                <a:cubicBezTo>
                  <a:pt x="3894649" y="1724247"/>
                  <a:pt x="4052365" y="1731335"/>
                  <a:pt x="4263244" y="1834116"/>
                </a:cubicBezTo>
                <a:cubicBezTo>
                  <a:pt x="4367798" y="1876647"/>
                  <a:pt x="4669054" y="1791585"/>
                  <a:pt x="4863984" y="1690577"/>
                </a:cubicBezTo>
                <a:lnTo>
                  <a:pt x="5523202" y="1440712"/>
                </a:lnTo>
                <a:lnTo>
                  <a:pt x="5517886" y="1419446"/>
                </a:lnTo>
                <a:cubicBezTo>
                  <a:pt x="5670286" y="1380461"/>
                  <a:pt x="5870533" y="1357423"/>
                  <a:pt x="5991035" y="1158949"/>
                </a:cubicBezTo>
                <a:cubicBezTo>
                  <a:pt x="6001667" y="1112875"/>
                  <a:pt x="6134575" y="1029586"/>
                  <a:pt x="6022932" y="1020726"/>
                </a:cubicBezTo>
                <a:cubicBezTo>
                  <a:pt x="5959137" y="987057"/>
                  <a:pt x="5895341" y="1091609"/>
                  <a:pt x="5831546" y="1127051"/>
                </a:cubicBezTo>
                <a:lnTo>
                  <a:pt x="5820914" y="1079205"/>
                </a:lnTo>
                <a:lnTo>
                  <a:pt x="5794332" y="1084521"/>
                </a:lnTo>
                <a:lnTo>
                  <a:pt x="5799649" y="1143000"/>
                </a:lnTo>
                <a:lnTo>
                  <a:pt x="5629528" y="1174898"/>
                </a:lnTo>
                <a:cubicBezTo>
                  <a:pt x="5629528" y="1096926"/>
                  <a:pt x="5767751" y="955157"/>
                  <a:pt x="5629528" y="940981"/>
                </a:cubicBezTo>
                <a:lnTo>
                  <a:pt x="5443458" y="1228060"/>
                </a:lnTo>
                <a:lnTo>
                  <a:pt x="5432825" y="1196163"/>
                </a:lnTo>
                <a:cubicBezTo>
                  <a:pt x="5179416" y="1288311"/>
                  <a:pt x="4814364" y="1385778"/>
                  <a:pt x="4497160" y="1440712"/>
                </a:cubicBezTo>
                <a:cubicBezTo>
                  <a:pt x="4229574" y="1339702"/>
                  <a:pt x="3961988" y="1185530"/>
                  <a:pt x="3694402" y="1057939"/>
                </a:cubicBezTo>
                <a:cubicBezTo>
                  <a:pt x="3517193" y="1066800"/>
                  <a:pt x="3339984" y="1011866"/>
                  <a:pt x="3258467" y="893135"/>
                </a:cubicBezTo>
                <a:lnTo>
                  <a:pt x="3205305" y="893135"/>
                </a:lnTo>
                <a:cubicBezTo>
                  <a:pt x="3290366" y="467832"/>
                  <a:pt x="3455169" y="15950"/>
                  <a:pt x="302986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59833" y="2713220"/>
            <a:ext cx="1278621" cy="1278621"/>
            <a:chOff x="4359833" y="2713220"/>
            <a:chExt cx="1278621" cy="1278621"/>
          </a:xfrm>
        </p:grpSpPr>
        <p:sp>
          <p:nvSpPr>
            <p:cNvPr id="9" name="椭圆 8"/>
            <p:cNvSpPr/>
            <p:nvPr/>
          </p:nvSpPr>
          <p:spPr>
            <a:xfrm>
              <a:off x="4359833" y="2713220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69663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10770" y="4083237"/>
            <a:ext cx="1278621" cy="1278621"/>
            <a:chOff x="3310770" y="4083237"/>
            <a:chExt cx="1278621" cy="1278621"/>
          </a:xfrm>
        </p:grpSpPr>
        <p:sp>
          <p:nvSpPr>
            <p:cNvPr id="12" name="椭圆 11"/>
            <p:cNvSpPr/>
            <p:nvPr/>
          </p:nvSpPr>
          <p:spPr>
            <a:xfrm>
              <a:off x="3310770" y="4083237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90799" y="4281516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42502" y="2713220"/>
            <a:ext cx="1278621" cy="1278621"/>
            <a:chOff x="6542502" y="2713220"/>
            <a:chExt cx="1278621" cy="1278621"/>
          </a:xfrm>
        </p:grpSpPr>
        <p:sp>
          <p:nvSpPr>
            <p:cNvPr id="17" name="椭圆 16"/>
            <p:cNvSpPr/>
            <p:nvPr/>
          </p:nvSpPr>
          <p:spPr>
            <a:xfrm>
              <a:off x="6542502" y="2713220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34068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70891" y="4083237"/>
            <a:ext cx="1278621" cy="1278621"/>
            <a:chOff x="7670891" y="4083237"/>
            <a:chExt cx="1278621" cy="1278621"/>
          </a:xfrm>
        </p:grpSpPr>
        <p:sp>
          <p:nvSpPr>
            <p:cNvPr id="21" name="椭圆 20"/>
            <p:cNvSpPr/>
            <p:nvPr/>
          </p:nvSpPr>
          <p:spPr>
            <a:xfrm>
              <a:off x="7670891" y="4083237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80721" y="4281515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474729" y="4268307"/>
            <a:ext cx="2684043" cy="91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创新引领，服务推动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客服作为鲁南对外的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窗口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，是公司的门面，树立“服务意识”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056639" y="2451884"/>
            <a:ext cx="2684043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用户思维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想用户所想，解用户所难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7619972" y="2038235"/>
            <a:ext cx="4637416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五心服务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</a:rPr>
              <a:t>发自内心为他人提供全方位、优质、高效地服务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9159342" y="4158123"/>
            <a:ext cx="2684043" cy="9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主动、真诚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做好服务最主要有两点，主动真诚的态度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服务意识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0131" y="1507585"/>
            <a:ext cx="2303682" cy="1559700"/>
          </a:xfrm>
          <a:prstGeom prst="rect">
            <a:avLst/>
          </a:prstGeom>
          <a:blipFill>
            <a:blip r:embed="rId4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7" name="矩形 6"/>
          <p:cNvSpPr/>
          <p:nvPr/>
        </p:nvSpPr>
        <p:spPr>
          <a:xfrm>
            <a:off x="5339455" y="3877948"/>
            <a:ext cx="6205481" cy="1075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快速专业优质的解答；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共荣辱同进退；</a:t>
            </a:r>
            <a:endParaRPr lang="en-US" altLang="zh-CN" sz="18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一言一行展示鲁南对外形象；</a:t>
            </a:r>
            <a:endParaRPr lang="en-US" altLang="zh-CN" sz="18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8" name="Oval 5"/>
          <p:cNvSpPr/>
          <p:nvPr/>
        </p:nvSpPr>
        <p:spPr>
          <a:xfrm>
            <a:off x="4946754" y="1866476"/>
            <a:ext cx="1578740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9" name="Oval 5"/>
          <p:cNvSpPr/>
          <p:nvPr/>
        </p:nvSpPr>
        <p:spPr>
          <a:xfrm>
            <a:off x="7018949" y="1866476"/>
            <a:ext cx="1578740" cy="1559700"/>
          </a:xfrm>
          <a:prstGeom prst="ellipse">
            <a:avLst/>
          </a:prstGeom>
          <a:solidFill>
            <a:srgbClr val="25313D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0" name="Oval 5"/>
          <p:cNvSpPr/>
          <p:nvPr/>
        </p:nvSpPr>
        <p:spPr>
          <a:xfrm>
            <a:off x="9089558" y="1866476"/>
            <a:ext cx="1578741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1" name="TextBox 71"/>
          <p:cNvSpPr txBox="1"/>
          <p:nvPr/>
        </p:nvSpPr>
        <p:spPr>
          <a:xfrm>
            <a:off x="5045127" y="2025309"/>
            <a:ext cx="138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</a:t>
            </a:r>
            <a:endParaRPr lang="zh-CN" altLang="en-US" sz="1400" b="1" dirty="0">
              <a:solidFill>
                <a:srgbClr val="F8F8F8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2" name="TextBox 72"/>
          <p:cNvSpPr txBox="1"/>
          <p:nvPr/>
        </p:nvSpPr>
        <p:spPr>
          <a:xfrm>
            <a:off x="5168095" y="2710171"/>
            <a:ext cx="120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8F8F8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身体健康</a:t>
            </a:r>
          </a:p>
        </p:txBody>
      </p:sp>
      <p:sp>
        <p:nvSpPr>
          <p:cNvPr id="13" name="TextBox 73"/>
          <p:cNvSpPr txBox="1"/>
          <p:nvPr/>
        </p:nvSpPr>
        <p:spPr>
          <a:xfrm>
            <a:off x="7018950" y="2056877"/>
            <a:ext cx="160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团队</a:t>
            </a:r>
          </a:p>
        </p:txBody>
      </p:sp>
      <p:sp>
        <p:nvSpPr>
          <p:cNvPr id="14" name="TextBox 74"/>
          <p:cNvSpPr txBox="1"/>
          <p:nvPr/>
        </p:nvSpPr>
        <p:spPr>
          <a:xfrm>
            <a:off x="7107803" y="2759773"/>
            <a:ext cx="133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集体荣誉</a:t>
            </a:r>
          </a:p>
        </p:txBody>
      </p:sp>
      <p:sp>
        <p:nvSpPr>
          <p:cNvPr id="17" name="TextBox 75"/>
          <p:cNvSpPr txBox="1"/>
          <p:nvPr/>
        </p:nvSpPr>
        <p:spPr>
          <a:xfrm>
            <a:off x="9154612" y="2087024"/>
            <a:ext cx="13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</a:t>
            </a:r>
          </a:p>
        </p:txBody>
      </p:sp>
      <p:sp>
        <p:nvSpPr>
          <p:cNvPr id="18" name="TextBox 76"/>
          <p:cNvSpPr txBox="1"/>
          <p:nvPr/>
        </p:nvSpPr>
        <p:spPr>
          <a:xfrm>
            <a:off x="9208560" y="2759773"/>
            <a:ext cx="13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对外形象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0129" y="3241731"/>
            <a:ext cx="2303683" cy="1439895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责任感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B2C92655-3347-4071-8448-5C6ACB11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2294" y="4855833"/>
            <a:ext cx="2303682" cy="1535788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1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8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4.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工作规划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668229" y="258833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853213" y="3849627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353993" y="1946977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538978" y="372792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 animBg="1"/>
      <p:bldP spid="17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6"/>
          <p:cNvSpPr/>
          <p:nvPr/>
        </p:nvSpPr>
        <p:spPr bwMode="auto">
          <a:xfrm>
            <a:off x="2406162" y="2164391"/>
            <a:ext cx="3160656" cy="1317895"/>
          </a:xfrm>
          <a:custGeom>
            <a:avLst/>
            <a:gdLst>
              <a:gd name="T0" fmla="*/ 51 w 307"/>
              <a:gd name="T1" fmla="*/ 6 h 128"/>
              <a:gd name="T2" fmla="*/ 0 w 307"/>
              <a:gd name="T3" fmla="*/ 128 h 128"/>
              <a:gd name="T4" fmla="*/ 227 w 307"/>
              <a:gd name="T5" fmla="*/ 98 h 128"/>
              <a:gd name="T6" fmla="*/ 307 w 307"/>
              <a:gd name="T7" fmla="*/ 0 h 128"/>
              <a:gd name="T8" fmla="*/ 62 w 307"/>
              <a:gd name="T9" fmla="*/ 0 h 128"/>
              <a:gd name="T10" fmla="*/ 51 w 307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218" y="120"/>
                  <a:pt x="227" y="98"/>
                </a:cubicBezTo>
                <a:cubicBezTo>
                  <a:pt x="253" y="36"/>
                  <a:pt x="307" y="0"/>
                  <a:pt x="307" y="0"/>
                </a:cubicBezTo>
                <a:cubicBezTo>
                  <a:pt x="307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1899631" y="3028472"/>
            <a:ext cx="4121001" cy="1317895"/>
          </a:xfrm>
          <a:custGeom>
            <a:avLst/>
            <a:gdLst>
              <a:gd name="T0" fmla="*/ 51 w 400"/>
              <a:gd name="T1" fmla="*/ 7 h 128"/>
              <a:gd name="T2" fmla="*/ 0 w 400"/>
              <a:gd name="T3" fmla="*/ 128 h 128"/>
              <a:gd name="T4" fmla="*/ 320 w 400"/>
              <a:gd name="T5" fmla="*/ 99 h 128"/>
              <a:gd name="T6" fmla="*/ 400 w 400"/>
              <a:gd name="T7" fmla="*/ 0 h 128"/>
              <a:gd name="T8" fmla="*/ 62 w 400"/>
              <a:gd name="T9" fmla="*/ 0 h 128"/>
              <a:gd name="T10" fmla="*/ 51 w 400"/>
              <a:gd name="T11" fmla="*/ 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28">
                <a:moveTo>
                  <a:pt x="51" y="7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311" y="120"/>
                  <a:pt x="320" y="99"/>
                </a:cubicBezTo>
                <a:cubicBezTo>
                  <a:pt x="346" y="36"/>
                  <a:pt x="400" y="0"/>
                  <a:pt x="400" y="0"/>
                </a:cubicBezTo>
                <a:cubicBezTo>
                  <a:pt x="400" y="0"/>
                  <a:pt x="72" y="0"/>
                  <a:pt x="62" y="0"/>
                </a:cubicBezTo>
                <a:cubicBezTo>
                  <a:pt x="53" y="0"/>
                  <a:pt x="51" y="7"/>
                  <a:pt x="51" y="7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1406854" y="3894845"/>
            <a:ext cx="5035505" cy="1317895"/>
          </a:xfrm>
          <a:custGeom>
            <a:avLst/>
            <a:gdLst>
              <a:gd name="T0" fmla="*/ 51 w 489"/>
              <a:gd name="T1" fmla="*/ 6 h 128"/>
              <a:gd name="T2" fmla="*/ 0 w 489"/>
              <a:gd name="T3" fmla="*/ 128 h 128"/>
              <a:gd name="T4" fmla="*/ 409 w 489"/>
              <a:gd name="T5" fmla="*/ 98 h 128"/>
              <a:gd name="T6" fmla="*/ 489 w 489"/>
              <a:gd name="T7" fmla="*/ 0 h 128"/>
              <a:gd name="T8" fmla="*/ 62 w 489"/>
              <a:gd name="T9" fmla="*/ 0 h 128"/>
              <a:gd name="T10" fmla="*/ 51 w 489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400" y="120"/>
                  <a:pt x="409" y="98"/>
                </a:cubicBezTo>
                <a:cubicBezTo>
                  <a:pt x="435" y="36"/>
                  <a:pt x="489" y="0"/>
                  <a:pt x="489" y="0"/>
                </a:cubicBezTo>
                <a:cubicBezTo>
                  <a:pt x="489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1097434" y="4717669"/>
            <a:ext cx="5725396" cy="948885"/>
          </a:xfrm>
          <a:custGeom>
            <a:avLst/>
            <a:gdLst>
              <a:gd name="T0" fmla="*/ 46 w 556"/>
              <a:gd name="T1" fmla="*/ 0 h 92"/>
              <a:gd name="T2" fmla="*/ 35 w 556"/>
              <a:gd name="T3" fmla="*/ 6 h 92"/>
              <a:gd name="T4" fmla="*/ 0 w 556"/>
              <a:gd name="T5" fmla="*/ 84 h 92"/>
              <a:gd name="T6" fmla="*/ 239 w 556"/>
              <a:gd name="T7" fmla="*/ 92 h 92"/>
              <a:gd name="T8" fmla="*/ 478 w 556"/>
              <a:gd name="T9" fmla="*/ 92 h 92"/>
              <a:gd name="T10" fmla="*/ 556 w 556"/>
              <a:gd name="T11" fmla="*/ 0 h 92"/>
              <a:gd name="T12" fmla="*/ 46 w 556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6" h="92">
                <a:moveTo>
                  <a:pt x="46" y="0"/>
                </a:moveTo>
                <a:cubicBezTo>
                  <a:pt x="37" y="0"/>
                  <a:pt x="35" y="6"/>
                  <a:pt x="35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4" y="72"/>
                  <a:pt x="151" y="84"/>
                  <a:pt x="239" y="92"/>
                </a:cubicBezTo>
                <a:cubicBezTo>
                  <a:pt x="478" y="92"/>
                  <a:pt x="478" y="92"/>
                  <a:pt x="478" y="92"/>
                </a:cubicBezTo>
                <a:cubicBezTo>
                  <a:pt x="505" y="33"/>
                  <a:pt x="556" y="0"/>
                  <a:pt x="556" y="0"/>
                </a:cubicBezTo>
                <a:cubicBezTo>
                  <a:pt x="556" y="0"/>
                  <a:pt x="55" y="0"/>
                  <a:pt x="46" y="0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2692661" y="1524925"/>
            <a:ext cx="2709134" cy="4583984"/>
          </a:xfrm>
          <a:custGeom>
            <a:avLst/>
            <a:gdLst>
              <a:gd name="T0" fmla="*/ 263 w 263"/>
              <a:gd name="T1" fmla="*/ 405 h 445"/>
              <a:gd name="T2" fmla="*/ 65 w 263"/>
              <a:gd name="T3" fmla="*/ 0 h 445"/>
              <a:gd name="T4" fmla="*/ 27 w 263"/>
              <a:gd name="T5" fmla="*/ 77 h 445"/>
              <a:gd name="T6" fmla="*/ 207 w 263"/>
              <a:gd name="T7" fmla="*/ 445 h 445"/>
              <a:gd name="T8" fmla="*/ 263 w 263"/>
              <a:gd name="T9" fmla="*/ 406 h 445"/>
              <a:gd name="T10" fmla="*/ 263 w 263"/>
              <a:gd name="T11" fmla="*/ 406 h 445"/>
              <a:gd name="T12" fmla="*/ 263 w 263"/>
              <a:gd name="T13" fmla="*/ 406 h 445"/>
              <a:gd name="T14" fmla="*/ 263 w 263"/>
              <a:gd name="T15" fmla="*/ 40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445">
                <a:moveTo>
                  <a:pt x="263" y="405"/>
                </a:moveTo>
                <a:cubicBezTo>
                  <a:pt x="65" y="0"/>
                  <a:pt x="65" y="0"/>
                  <a:pt x="65" y="0"/>
                </a:cubicBezTo>
                <a:cubicBezTo>
                  <a:pt x="27" y="77"/>
                  <a:pt x="27" y="77"/>
                  <a:pt x="27" y="77"/>
                </a:cubicBezTo>
                <a:cubicBezTo>
                  <a:pt x="18" y="95"/>
                  <a:pt x="0" y="151"/>
                  <a:pt x="207" y="445"/>
                </a:cubicBezTo>
                <a:cubicBezTo>
                  <a:pt x="241" y="434"/>
                  <a:pt x="262" y="419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5"/>
                  <a:pt x="263" y="405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12"/>
          <p:cNvSpPr/>
          <p:nvPr/>
        </p:nvSpPr>
        <p:spPr bwMode="auto">
          <a:xfrm>
            <a:off x="2158627" y="2226275"/>
            <a:ext cx="2667878" cy="4056826"/>
          </a:xfrm>
          <a:custGeom>
            <a:avLst/>
            <a:gdLst>
              <a:gd name="T0" fmla="*/ 30 w 259"/>
              <a:gd name="T1" fmla="*/ 92 h 394"/>
              <a:gd name="T2" fmla="*/ 184 w 259"/>
              <a:gd name="T3" fmla="*/ 394 h 394"/>
              <a:gd name="T4" fmla="*/ 259 w 259"/>
              <a:gd name="T5" fmla="*/ 377 h 394"/>
              <a:gd name="T6" fmla="*/ 75 w 259"/>
              <a:gd name="T7" fmla="*/ 0 h 394"/>
              <a:gd name="T8" fmla="*/ 30 w 259"/>
              <a:gd name="T9" fmla="*/ 9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394">
                <a:moveTo>
                  <a:pt x="30" y="92"/>
                </a:moveTo>
                <a:cubicBezTo>
                  <a:pt x="0" y="150"/>
                  <a:pt x="110" y="293"/>
                  <a:pt x="184" y="394"/>
                </a:cubicBezTo>
                <a:cubicBezTo>
                  <a:pt x="213" y="390"/>
                  <a:pt x="238" y="384"/>
                  <a:pt x="259" y="377"/>
                </a:cubicBezTo>
                <a:cubicBezTo>
                  <a:pt x="108" y="98"/>
                  <a:pt x="65" y="20"/>
                  <a:pt x="75" y="0"/>
                </a:cubicBezTo>
                <a:lnTo>
                  <a:pt x="30" y="92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14"/>
          <p:cNvSpPr/>
          <p:nvPr/>
        </p:nvSpPr>
        <p:spPr bwMode="auto">
          <a:xfrm>
            <a:off x="1899631" y="3090355"/>
            <a:ext cx="2154472" cy="3245461"/>
          </a:xfrm>
          <a:custGeom>
            <a:avLst/>
            <a:gdLst>
              <a:gd name="T0" fmla="*/ 0 w 209"/>
              <a:gd name="T1" fmla="*/ 103 h 315"/>
              <a:gd name="T2" fmla="*/ 125 w 209"/>
              <a:gd name="T3" fmla="*/ 315 h 315"/>
              <a:gd name="T4" fmla="*/ 137 w 209"/>
              <a:gd name="T5" fmla="*/ 315 h 315"/>
              <a:gd name="T6" fmla="*/ 209 w 209"/>
              <a:gd name="T7" fmla="*/ 310 h 315"/>
              <a:gd name="T8" fmla="*/ 51 w 209"/>
              <a:gd name="T9" fmla="*/ 0 h 315"/>
              <a:gd name="T10" fmla="*/ 0 w 209"/>
              <a:gd name="T11" fmla="*/ 103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315">
                <a:moveTo>
                  <a:pt x="0" y="103"/>
                </a:moveTo>
                <a:cubicBezTo>
                  <a:pt x="31" y="168"/>
                  <a:pt x="77" y="231"/>
                  <a:pt x="125" y="315"/>
                </a:cubicBezTo>
                <a:cubicBezTo>
                  <a:pt x="129" y="315"/>
                  <a:pt x="133" y="315"/>
                  <a:pt x="137" y="315"/>
                </a:cubicBezTo>
                <a:cubicBezTo>
                  <a:pt x="162" y="315"/>
                  <a:pt x="187" y="313"/>
                  <a:pt x="209" y="310"/>
                </a:cubicBezTo>
                <a:cubicBezTo>
                  <a:pt x="88" y="101"/>
                  <a:pt x="43" y="22"/>
                  <a:pt x="51" y="0"/>
                </a:cubicBezTo>
                <a:lnTo>
                  <a:pt x="0" y="103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Freeform 16"/>
          <p:cNvSpPr/>
          <p:nvPr/>
        </p:nvSpPr>
        <p:spPr bwMode="auto">
          <a:xfrm>
            <a:off x="1427482" y="3945269"/>
            <a:ext cx="1760249" cy="2390547"/>
          </a:xfrm>
          <a:custGeom>
            <a:avLst/>
            <a:gdLst>
              <a:gd name="T0" fmla="*/ 0 w 171"/>
              <a:gd name="T1" fmla="*/ 100 h 232"/>
              <a:gd name="T2" fmla="*/ 78 w 171"/>
              <a:gd name="T3" fmla="*/ 222 h 232"/>
              <a:gd name="T4" fmla="*/ 171 w 171"/>
              <a:gd name="T5" fmla="*/ 232 h 232"/>
              <a:gd name="T6" fmla="*/ 49 w 171"/>
              <a:gd name="T7" fmla="*/ 0 h 232"/>
              <a:gd name="T8" fmla="*/ 0 w 171"/>
              <a:gd name="T9" fmla="*/ 10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32">
                <a:moveTo>
                  <a:pt x="0" y="100"/>
                </a:moveTo>
                <a:cubicBezTo>
                  <a:pt x="22" y="142"/>
                  <a:pt x="51" y="175"/>
                  <a:pt x="78" y="222"/>
                </a:cubicBezTo>
                <a:cubicBezTo>
                  <a:pt x="106" y="228"/>
                  <a:pt x="138" y="231"/>
                  <a:pt x="171" y="232"/>
                </a:cubicBezTo>
                <a:cubicBezTo>
                  <a:pt x="68" y="54"/>
                  <a:pt x="43" y="13"/>
                  <a:pt x="49" y="0"/>
                </a:cubicBezTo>
                <a:lnTo>
                  <a:pt x="0" y="10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Freeform 18"/>
          <p:cNvSpPr/>
          <p:nvPr/>
        </p:nvSpPr>
        <p:spPr bwMode="auto">
          <a:xfrm>
            <a:off x="1058787" y="4800181"/>
            <a:ext cx="1184960" cy="1432495"/>
          </a:xfrm>
          <a:custGeom>
            <a:avLst/>
            <a:gdLst>
              <a:gd name="T0" fmla="*/ 0 w 115"/>
              <a:gd name="T1" fmla="*/ 79 h 139"/>
              <a:gd name="T2" fmla="*/ 0 w 115"/>
              <a:gd name="T3" fmla="*/ 80 h 139"/>
              <a:gd name="T4" fmla="*/ 0 w 115"/>
              <a:gd name="T5" fmla="*/ 81 h 139"/>
              <a:gd name="T6" fmla="*/ 0 w 115"/>
              <a:gd name="T7" fmla="*/ 81 h 139"/>
              <a:gd name="T8" fmla="*/ 115 w 115"/>
              <a:gd name="T9" fmla="*/ 139 h 139"/>
              <a:gd name="T10" fmla="*/ 39 w 115"/>
              <a:gd name="T11" fmla="*/ 0 h 139"/>
              <a:gd name="T12" fmla="*/ 0 w 115"/>
              <a:gd name="T13" fmla="*/ 7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39">
                <a:moveTo>
                  <a:pt x="0" y="79"/>
                </a:move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2" y="101"/>
                  <a:pt x="48" y="125"/>
                  <a:pt x="115" y="139"/>
                </a:cubicBezTo>
                <a:cubicBezTo>
                  <a:pt x="48" y="36"/>
                  <a:pt x="35" y="7"/>
                  <a:pt x="39" y="0"/>
                </a:cubicBezTo>
                <a:lnTo>
                  <a:pt x="0" y="79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 rot="19812462">
            <a:off x="1814572" y="4561943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做好工作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93385" y="2293729"/>
            <a:ext cx="72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91632" y="3176396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26401" y="4859712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43154" y="4013870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 rot="19812462">
            <a:off x="2526217" y="416572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复盘总结</a:t>
            </a:r>
          </a:p>
        </p:txBody>
      </p:sp>
      <p:sp>
        <p:nvSpPr>
          <p:cNvPr id="24" name="文本框 23"/>
          <p:cNvSpPr txBox="1"/>
          <p:nvPr/>
        </p:nvSpPr>
        <p:spPr>
          <a:xfrm rot="19812462">
            <a:off x="3240375" y="379471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扬长补短</a:t>
            </a:r>
          </a:p>
        </p:txBody>
      </p:sp>
      <p:sp>
        <p:nvSpPr>
          <p:cNvPr id="25" name="文本框 24"/>
          <p:cNvSpPr txBox="1"/>
          <p:nvPr/>
        </p:nvSpPr>
        <p:spPr>
          <a:xfrm rot="19812462">
            <a:off x="3970941" y="3470837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终身学习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30521" y="2278609"/>
            <a:ext cx="5519460" cy="3861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不断学习丰富提升自己各方面能力素质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51198" y="3144224"/>
            <a:ext cx="2236510" cy="3861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弥补弱点提高业务能力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976393" y="4042083"/>
            <a:ext cx="5377003" cy="3861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总结经验教训理论与实践相融合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236915" y="4912179"/>
            <a:ext cx="47549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快速优质咨询服务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64501" y="-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6571007" y="286992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39214" y="2829997"/>
            <a:ext cx="2786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THANKS</a:t>
            </a:r>
            <a:endParaRPr lang="zh-CN" altLang="en-US" sz="6000" b="1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86928" y="3966736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汇报人：客服中心</a:t>
            </a:r>
            <a:r>
              <a:rPr lang="en-US" altLang="zh-CN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3918523" y="3747808"/>
            <a:ext cx="4612226" cy="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9"/>
          <p:cNvSpPr>
            <a:spLocks noEditPoints="1"/>
          </p:cNvSpPr>
          <p:nvPr/>
        </p:nvSpPr>
        <p:spPr>
          <a:xfrm>
            <a:off x="1790730" y="476476"/>
            <a:ext cx="1721198" cy="1726344"/>
          </a:xfrm>
          <a:custGeom>
            <a:avLst/>
            <a:gdLst/>
            <a:ahLst/>
            <a:cxnLst>
              <a:cxn ang="0">
                <a:pos x="630224561" y="544596101"/>
              </a:cxn>
              <a:cxn ang="0">
                <a:pos x="648231565" y="424223649"/>
              </a:cxn>
              <a:cxn ang="0">
                <a:pos x="574462829" y="617637497"/>
              </a:cxn>
              <a:cxn ang="0">
                <a:pos x="991514704" y="671979770"/>
              </a:cxn>
              <a:cxn ang="0">
                <a:pos x="574462829" y="617637497"/>
              </a:cxn>
              <a:cxn ang="0">
                <a:pos x="991514704" y="733918800"/>
              </a:cxn>
              <a:cxn ang="0">
                <a:pos x="574462829" y="788261836"/>
              </a:cxn>
              <a:cxn ang="0">
                <a:pos x="574462829" y="858965651"/>
              </a:cxn>
              <a:cxn ang="0">
                <a:pos x="711543785" y="913308687"/>
              </a:cxn>
              <a:cxn ang="0">
                <a:pos x="574462829" y="858965651"/>
              </a:cxn>
              <a:cxn ang="0">
                <a:pos x="991514704" y="497265045"/>
              </a:cxn>
              <a:cxn ang="0">
                <a:pos x="756850526" y="552192095"/>
              </a:cxn>
              <a:cxn ang="0">
                <a:pos x="1089097926" y="1197877512"/>
              </a:cxn>
              <a:cxn ang="0">
                <a:pos x="926459477" y="1103800176"/>
              </a:cxn>
              <a:cxn ang="0">
                <a:pos x="1089097926" y="1197877512"/>
              </a:cxn>
              <a:cxn ang="0">
                <a:pos x="1199459894" y="1037770761"/>
              </a:cxn>
              <a:cxn ang="0">
                <a:pos x="1028689446" y="1121330509"/>
              </a:cxn>
              <a:cxn ang="0">
                <a:pos x="1008359450" y="927332648"/>
              </a:cxn>
              <a:cxn ang="0">
                <a:pos x="1227341141" y="766641883"/>
              </a:cxn>
              <a:cxn ang="0">
                <a:pos x="1290073375" y="657371796"/>
              </a:cxn>
              <a:cxn ang="0">
                <a:pos x="1391141086" y="760213916"/>
              </a:cxn>
              <a:cxn ang="0">
                <a:pos x="1272647882" y="1048873126"/>
              </a:cxn>
              <a:cxn ang="0">
                <a:pos x="1341188360" y="828580913"/>
              </a:cxn>
              <a:cxn ang="0">
                <a:pos x="1315050119" y="766641883"/>
              </a:cxn>
              <a:cxn ang="0">
                <a:pos x="1183777407" y="689510102"/>
              </a:cxn>
              <a:cxn ang="0">
                <a:pos x="612218319" y="309695151"/>
              </a:cxn>
              <a:cxn ang="0">
                <a:pos x="1164028158" y="451687556"/>
              </a:cxn>
              <a:cxn ang="0">
                <a:pos x="1057151442" y="757876335"/>
              </a:cxn>
              <a:cxn ang="0">
                <a:pos x="1022881202" y="416627656"/>
              </a:cxn>
              <a:cxn ang="0">
                <a:pos x="697022795" y="566800833"/>
              </a:cxn>
              <a:cxn ang="0">
                <a:pos x="496048107" y="593679962"/>
              </a:cxn>
              <a:cxn ang="0">
                <a:pos x="530318346" y="1152300024"/>
              </a:cxn>
              <a:cxn ang="0">
                <a:pos x="829457004" y="1259816542"/>
              </a:cxn>
              <a:cxn ang="0">
                <a:pos x="389171391" y="1117824137"/>
              </a:cxn>
              <a:cxn ang="0">
                <a:pos x="612218319" y="309695151"/>
              </a:cxn>
              <a:cxn ang="0">
                <a:pos x="1618835524" y="814556953"/>
              </a:cxn>
              <a:cxn ang="0">
                <a:pos x="0" y="814556953"/>
              </a:cxn>
              <a:cxn ang="0">
                <a:pos x="809127007" y="119787675"/>
              </a:cxn>
              <a:cxn ang="0">
                <a:pos x="809127007" y="1508741454"/>
              </a:cxn>
              <a:cxn ang="0">
                <a:pos x="809127007" y="119787675"/>
              </a:cxn>
            </a:cxnLst>
            <a:rect l="0" t="0" r="0" b="0"/>
            <a:pathLst>
              <a:path w="2787" h="2787">
                <a:moveTo>
                  <a:pt x="909" y="932"/>
                </a:moveTo>
                <a:lnTo>
                  <a:pt x="1085" y="932"/>
                </a:lnTo>
                <a:cubicBezTo>
                  <a:pt x="1102" y="932"/>
                  <a:pt x="1116" y="918"/>
                  <a:pt x="1116" y="901"/>
                </a:cubicBezTo>
                <a:lnTo>
                  <a:pt x="1116" y="726"/>
                </a:lnTo>
                <a:lnTo>
                  <a:pt x="909" y="932"/>
                </a:lnTo>
                <a:close/>
                <a:moveTo>
                  <a:pt x="989" y="1057"/>
                </a:moveTo>
                <a:lnTo>
                  <a:pt x="1707" y="1057"/>
                </a:lnTo>
                <a:lnTo>
                  <a:pt x="1707" y="1150"/>
                </a:lnTo>
                <a:lnTo>
                  <a:pt x="989" y="1150"/>
                </a:lnTo>
                <a:lnTo>
                  <a:pt x="989" y="1057"/>
                </a:lnTo>
                <a:close/>
                <a:moveTo>
                  <a:pt x="989" y="1256"/>
                </a:moveTo>
                <a:lnTo>
                  <a:pt x="1707" y="1256"/>
                </a:lnTo>
                <a:lnTo>
                  <a:pt x="1707" y="1349"/>
                </a:lnTo>
                <a:lnTo>
                  <a:pt x="989" y="1349"/>
                </a:lnTo>
                <a:lnTo>
                  <a:pt x="989" y="1256"/>
                </a:lnTo>
                <a:close/>
                <a:moveTo>
                  <a:pt x="989" y="1470"/>
                </a:moveTo>
                <a:lnTo>
                  <a:pt x="1225" y="1470"/>
                </a:lnTo>
                <a:lnTo>
                  <a:pt x="1225" y="1563"/>
                </a:lnTo>
                <a:lnTo>
                  <a:pt x="989" y="1563"/>
                </a:lnTo>
                <a:lnTo>
                  <a:pt x="989" y="1470"/>
                </a:lnTo>
                <a:close/>
                <a:moveTo>
                  <a:pt x="1303" y="851"/>
                </a:moveTo>
                <a:lnTo>
                  <a:pt x="1707" y="851"/>
                </a:lnTo>
                <a:lnTo>
                  <a:pt x="1707" y="945"/>
                </a:lnTo>
                <a:lnTo>
                  <a:pt x="1303" y="945"/>
                </a:lnTo>
                <a:lnTo>
                  <a:pt x="1303" y="851"/>
                </a:lnTo>
                <a:close/>
                <a:moveTo>
                  <a:pt x="1875" y="2050"/>
                </a:moveTo>
                <a:cubicBezTo>
                  <a:pt x="1715" y="2246"/>
                  <a:pt x="1551" y="2376"/>
                  <a:pt x="1514" y="2354"/>
                </a:cubicBezTo>
                <a:cubicBezTo>
                  <a:pt x="1476" y="2332"/>
                  <a:pt x="1507" y="2126"/>
                  <a:pt x="1595" y="1889"/>
                </a:cubicBezTo>
                <a:cubicBezTo>
                  <a:pt x="1640" y="1918"/>
                  <a:pt x="1685" y="1948"/>
                  <a:pt x="1733" y="1976"/>
                </a:cubicBezTo>
                <a:cubicBezTo>
                  <a:pt x="1780" y="2003"/>
                  <a:pt x="1827" y="2026"/>
                  <a:pt x="1875" y="2050"/>
                </a:cubicBezTo>
                <a:close/>
                <a:moveTo>
                  <a:pt x="2248" y="1379"/>
                </a:moveTo>
                <a:cubicBezTo>
                  <a:pt x="2216" y="1488"/>
                  <a:pt x="2153" y="1624"/>
                  <a:pt x="2065" y="1776"/>
                </a:cubicBezTo>
                <a:cubicBezTo>
                  <a:pt x="2021" y="1854"/>
                  <a:pt x="1970" y="1928"/>
                  <a:pt x="1918" y="1996"/>
                </a:cubicBezTo>
                <a:cubicBezTo>
                  <a:pt x="1869" y="1972"/>
                  <a:pt x="1821" y="1946"/>
                  <a:pt x="1771" y="1919"/>
                </a:cubicBezTo>
                <a:cubicBezTo>
                  <a:pt x="1719" y="1891"/>
                  <a:pt x="1670" y="1857"/>
                  <a:pt x="1621" y="1824"/>
                </a:cubicBezTo>
                <a:cubicBezTo>
                  <a:pt x="1653" y="1745"/>
                  <a:pt x="1691" y="1664"/>
                  <a:pt x="1736" y="1587"/>
                </a:cubicBezTo>
                <a:cubicBezTo>
                  <a:pt x="1823" y="1434"/>
                  <a:pt x="1909" y="1312"/>
                  <a:pt x="1987" y="1230"/>
                </a:cubicBezTo>
                <a:cubicBezTo>
                  <a:pt x="2028" y="1257"/>
                  <a:pt x="2069" y="1286"/>
                  <a:pt x="2113" y="1312"/>
                </a:cubicBezTo>
                <a:cubicBezTo>
                  <a:pt x="2157" y="1337"/>
                  <a:pt x="2202" y="1356"/>
                  <a:pt x="2248" y="1379"/>
                </a:cubicBezTo>
                <a:close/>
                <a:moveTo>
                  <a:pt x="2221" y="1125"/>
                </a:moveTo>
                <a:cubicBezTo>
                  <a:pt x="2246" y="1139"/>
                  <a:pt x="2261" y="1164"/>
                  <a:pt x="2268" y="1197"/>
                </a:cubicBezTo>
                <a:cubicBezTo>
                  <a:pt x="2315" y="1210"/>
                  <a:pt x="2362" y="1241"/>
                  <a:pt x="2395" y="1301"/>
                </a:cubicBezTo>
                <a:cubicBezTo>
                  <a:pt x="2417" y="1353"/>
                  <a:pt x="2409" y="1426"/>
                  <a:pt x="2378" y="1482"/>
                </a:cubicBezTo>
                <a:cubicBezTo>
                  <a:pt x="2325" y="1579"/>
                  <a:pt x="2254" y="1698"/>
                  <a:pt x="2191" y="1795"/>
                </a:cubicBezTo>
                <a:cubicBezTo>
                  <a:pt x="2150" y="1811"/>
                  <a:pt x="2158" y="1726"/>
                  <a:pt x="2173" y="1705"/>
                </a:cubicBezTo>
                <a:cubicBezTo>
                  <a:pt x="2224" y="1628"/>
                  <a:pt x="2267" y="1556"/>
                  <a:pt x="2309" y="1418"/>
                </a:cubicBezTo>
                <a:cubicBezTo>
                  <a:pt x="2318" y="1353"/>
                  <a:pt x="2287" y="1323"/>
                  <a:pt x="2268" y="1293"/>
                </a:cubicBezTo>
                <a:cubicBezTo>
                  <a:pt x="2267" y="1299"/>
                  <a:pt x="2266" y="1306"/>
                  <a:pt x="2264" y="1312"/>
                </a:cubicBezTo>
                <a:cubicBezTo>
                  <a:pt x="2226" y="1294"/>
                  <a:pt x="2188" y="1275"/>
                  <a:pt x="2150" y="1255"/>
                </a:cubicBezTo>
                <a:cubicBezTo>
                  <a:pt x="2111" y="1234"/>
                  <a:pt x="2074" y="1206"/>
                  <a:pt x="2038" y="1180"/>
                </a:cubicBezTo>
                <a:cubicBezTo>
                  <a:pt x="2109" y="1119"/>
                  <a:pt x="2172" y="1097"/>
                  <a:pt x="2221" y="1125"/>
                </a:cubicBezTo>
                <a:close/>
                <a:moveTo>
                  <a:pt x="1054" y="530"/>
                </a:moveTo>
                <a:lnTo>
                  <a:pt x="1761" y="530"/>
                </a:lnTo>
                <a:cubicBezTo>
                  <a:pt x="1895" y="530"/>
                  <a:pt x="2004" y="639"/>
                  <a:pt x="2004" y="773"/>
                </a:cubicBezTo>
                <a:lnTo>
                  <a:pt x="2004" y="1097"/>
                </a:lnTo>
                <a:cubicBezTo>
                  <a:pt x="1926" y="1158"/>
                  <a:pt x="1881" y="1215"/>
                  <a:pt x="1820" y="1297"/>
                </a:cubicBezTo>
                <a:lnTo>
                  <a:pt x="1820" y="773"/>
                </a:lnTo>
                <a:cubicBezTo>
                  <a:pt x="1820" y="740"/>
                  <a:pt x="1794" y="713"/>
                  <a:pt x="1761" y="713"/>
                </a:cubicBezTo>
                <a:lnTo>
                  <a:pt x="1200" y="713"/>
                </a:lnTo>
                <a:lnTo>
                  <a:pt x="1200" y="970"/>
                </a:lnTo>
                <a:cubicBezTo>
                  <a:pt x="1200" y="995"/>
                  <a:pt x="1179" y="1016"/>
                  <a:pt x="1154" y="1016"/>
                </a:cubicBezTo>
                <a:lnTo>
                  <a:pt x="854" y="1016"/>
                </a:lnTo>
                <a:lnTo>
                  <a:pt x="854" y="1913"/>
                </a:lnTo>
                <a:cubicBezTo>
                  <a:pt x="854" y="1946"/>
                  <a:pt x="881" y="1972"/>
                  <a:pt x="913" y="1972"/>
                </a:cubicBezTo>
                <a:lnTo>
                  <a:pt x="1476" y="1972"/>
                </a:lnTo>
                <a:cubicBezTo>
                  <a:pt x="1457" y="2033"/>
                  <a:pt x="1440" y="2095"/>
                  <a:pt x="1428" y="2156"/>
                </a:cubicBezTo>
                <a:lnTo>
                  <a:pt x="913" y="2156"/>
                </a:lnTo>
                <a:cubicBezTo>
                  <a:pt x="780" y="2156"/>
                  <a:pt x="670" y="2047"/>
                  <a:pt x="670" y="1913"/>
                </a:cubicBezTo>
                <a:lnTo>
                  <a:pt x="670" y="913"/>
                </a:lnTo>
                <a:lnTo>
                  <a:pt x="1054" y="530"/>
                </a:lnTo>
                <a:close/>
                <a:moveTo>
                  <a:pt x="1393" y="0"/>
                </a:moveTo>
                <a:cubicBezTo>
                  <a:pt x="2163" y="0"/>
                  <a:pt x="2787" y="624"/>
                  <a:pt x="2787" y="1394"/>
                </a:cubicBezTo>
                <a:cubicBezTo>
                  <a:pt x="2787" y="2163"/>
                  <a:pt x="2163" y="2787"/>
                  <a:pt x="1393" y="2787"/>
                </a:cubicBezTo>
                <a:cubicBezTo>
                  <a:pt x="624" y="2787"/>
                  <a:pt x="0" y="2163"/>
                  <a:pt x="0" y="1394"/>
                </a:cubicBezTo>
                <a:cubicBezTo>
                  <a:pt x="0" y="624"/>
                  <a:pt x="624" y="0"/>
                  <a:pt x="1393" y="0"/>
                </a:cubicBezTo>
                <a:close/>
                <a:moveTo>
                  <a:pt x="1393" y="205"/>
                </a:moveTo>
                <a:cubicBezTo>
                  <a:pt x="2050" y="205"/>
                  <a:pt x="2582" y="737"/>
                  <a:pt x="2582" y="1394"/>
                </a:cubicBezTo>
                <a:cubicBezTo>
                  <a:pt x="2582" y="2050"/>
                  <a:pt x="2050" y="2582"/>
                  <a:pt x="1393" y="2582"/>
                </a:cubicBezTo>
                <a:cubicBezTo>
                  <a:pt x="737" y="2582"/>
                  <a:pt x="205" y="2050"/>
                  <a:pt x="205" y="1394"/>
                </a:cubicBezTo>
                <a:cubicBezTo>
                  <a:pt x="205" y="737"/>
                  <a:pt x="737" y="205"/>
                  <a:pt x="1393" y="20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7852661" y="1410689"/>
            <a:ext cx="4407052" cy="5476460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自我介绍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32357" y="1099687"/>
            <a:ext cx="4169990" cy="2249884"/>
            <a:chOff x="412696" y="2298848"/>
            <a:chExt cx="6531956" cy="3536832"/>
          </a:xfrm>
        </p:grpSpPr>
        <p:grpSp>
          <p:nvGrpSpPr>
            <p:cNvPr id="6" name="组合 5"/>
            <p:cNvGrpSpPr/>
            <p:nvPr/>
          </p:nvGrpSpPr>
          <p:grpSpPr>
            <a:xfrm>
              <a:off x="412696" y="2298848"/>
              <a:ext cx="890516" cy="1043797"/>
              <a:chOff x="1134150" y="2298848"/>
              <a:chExt cx="890516" cy="104379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178603" y="2298848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34150" y="2600998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姓名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57149" y="3518679"/>
              <a:ext cx="890516" cy="1043797"/>
              <a:chOff x="1178603" y="3518679"/>
              <a:chExt cx="890516" cy="104379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178603" y="3518679"/>
                <a:ext cx="785004" cy="1043797"/>
              </a:xfrm>
              <a:prstGeom prst="rect">
                <a:avLst/>
              </a:prstGeom>
              <a:solidFill>
                <a:srgbClr val="25313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78603" y="377919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院校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18777" y="4791883"/>
              <a:ext cx="890516" cy="1043797"/>
              <a:chOff x="1140231" y="4791883"/>
              <a:chExt cx="890516" cy="1043797"/>
            </a:xfrm>
          </p:grpSpPr>
          <p:sp>
            <p:nvSpPr>
              <p:cNvPr id="13" name="矩形 12"/>
              <p:cNvSpPr/>
              <p:nvPr/>
            </p:nvSpPr>
            <p:spPr>
              <a:xfrm flipV="1">
                <a:off x="1178603" y="4791883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40231" y="505784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专业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293911" y="2298849"/>
              <a:ext cx="4028536" cy="1777042"/>
              <a:chOff x="2015365" y="2298849"/>
              <a:chExt cx="4028536" cy="1777042"/>
            </a:xfrm>
            <a:solidFill>
              <a:srgbClr val="EF0023"/>
            </a:solidFill>
          </p:grpSpPr>
          <p:sp>
            <p:nvSpPr>
              <p:cNvPr id="28" name="任意多边形 27"/>
              <p:cNvSpPr/>
              <p:nvPr/>
            </p:nvSpPr>
            <p:spPr>
              <a:xfrm>
                <a:off x="2015365" y="2298849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-1" fmla="*/ 8626 w 4028536"/>
                  <a:gd name="connsiteY0-2" fmla="*/ 0 h 1777042"/>
                  <a:gd name="connsiteX1-3" fmla="*/ 2406770 w 4028536"/>
                  <a:gd name="connsiteY1-4" fmla="*/ 0 h 1777042"/>
                  <a:gd name="connsiteX2-5" fmla="*/ 4028536 w 4028536"/>
                  <a:gd name="connsiteY2-6" fmla="*/ 1777042 h 1777042"/>
                  <a:gd name="connsiteX3-7" fmla="*/ 2398143 w 4028536"/>
                  <a:gd name="connsiteY3-8" fmla="*/ 1052423 h 1777042"/>
                  <a:gd name="connsiteX4-9" fmla="*/ 0 w 4028536"/>
                  <a:gd name="connsiteY4-10" fmla="*/ 1043796 h 1777042"/>
                  <a:gd name="connsiteX5-11" fmla="*/ 8626 w 4028536"/>
                  <a:gd name="connsiteY5-12" fmla="*/ 0 h 17770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205370" y="2592811"/>
                <a:ext cx="1083902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刘晓敏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285285" y="3499812"/>
              <a:ext cx="3856007" cy="1061049"/>
              <a:chOff x="2006739" y="3499812"/>
              <a:chExt cx="3856007" cy="1061049"/>
            </a:xfrm>
            <a:solidFill>
              <a:srgbClr val="25313D"/>
            </a:solidFill>
          </p:grpSpPr>
          <p:sp>
            <p:nvSpPr>
              <p:cNvPr id="31" name="任意多边形 30"/>
              <p:cNvSpPr/>
              <p:nvPr/>
            </p:nvSpPr>
            <p:spPr>
              <a:xfrm>
                <a:off x="2006739" y="3499812"/>
                <a:ext cx="3856007" cy="1061049"/>
              </a:xfrm>
              <a:custGeom>
                <a:avLst/>
                <a:gdLst>
                  <a:gd name="connsiteX0" fmla="*/ 3856007 w 3856007"/>
                  <a:gd name="connsiteY0" fmla="*/ 577970 h 1061049"/>
                  <a:gd name="connsiteX1" fmla="*/ 2415396 w 3856007"/>
                  <a:gd name="connsiteY1" fmla="*/ 0 h 1061049"/>
                  <a:gd name="connsiteX2" fmla="*/ 0 w 3856007"/>
                  <a:gd name="connsiteY2" fmla="*/ 0 h 1061049"/>
                  <a:gd name="connsiteX3" fmla="*/ 0 w 3856007"/>
                  <a:gd name="connsiteY3" fmla="*/ 1061049 h 1061049"/>
                  <a:gd name="connsiteX4" fmla="*/ 2406769 w 3856007"/>
                  <a:gd name="connsiteY4" fmla="*/ 1061049 h 1061049"/>
                  <a:gd name="connsiteX5" fmla="*/ 3856007 w 3856007"/>
                  <a:gd name="connsiteY5" fmla="*/ 577970 h 106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6007" h="1061049">
                    <a:moveTo>
                      <a:pt x="3856007" y="577970"/>
                    </a:moveTo>
                    <a:lnTo>
                      <a:pt x="2415396" y="0"/>
                    </a:lnTo>
                    <a:lnTo>
                      <a:pt x="0" y="0"/>
                    </a:lnTo>
                    <a:lnTo>
                      <a:pt x="0" y="1061049"/>
                    </a:lnTo>
                    <a:lnTo>
                      <a:pt x="2406769" y="1061049"/>
                    </a:lnTo>
                    <a:lnTo>
                      <a:pt x="3856007" y="57797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193278" y="3803645"/>
                <a:ext cx="1341973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济宁学院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293911" y="4058637"/>
              <a:ext cx="4028536" cy="1777042"/>
              <a:chOff x="2015365" y="4058637"/>
              <a:chExt cx="4028536" cy="1777042"/>
            </a:xfrm>
            <a:solidFill>
              <a:srgbClr val="EF0023"/>
            </a:solidFill>
          </p:grpSpPr>
          <p:sp>
            <p:nvSpPr>
              <p:cNvPr id="34" name="任意多边形 33"/>
              <p:cNvSpPr/>
              <p:nvPr/>
            </p:nvSpPr>
            <p:spPr>
              <a:xfrm flipV="1">
                <a:off x="2015365" y="4058637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-1" fmla="*/ 8626 w 4028536"/>
                  <a:gd name="connsiteY0-2" fmla="*/ 0 h 1777042"/>
                  <a:gd name="connsiteX1-3" fmla="*/ 2406770 w 4028536"/>
                  <a:gd name="connsiteY1-4" fmla="*/ 0 h 1777042"/>
                  <a:gd name="connsiteX2-5" fmla="*/ 4028536 w 4028536"/>
                  <a:gd name="connsiteY2-6" fmla="*/ 1777042 h 1777042"/>
                  <a:gd name="connsiteX3-7" fmla="*/ 2398143 w 4028536"/>
                  <a:gd name="connsiteY3-8" fmla="*/ 1052423 h 1777042"/>
                  <a:gd name="connsiteX4-9" fmla="*/ 0 w 4028536"/>
                  <a:gd name="connsiteY4-10" fmla="*/ 1043796 h 1777042"/>
                  <a:gd name="connsiteX5-11" fmla="*/ 8626 w 4028536"/>
                  <a:gd name="connsiteY5-12" fmla="*/ 0 h 17770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192031" y="5016619"/>
                <a:ext cx="1858118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药品生物技术</a:t>
                </a:r>
              </a:p>
            </p:txBody>
          </p:sp>
        </p:grp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252" y="2916223"/>
              <a:ext cx="1631400" cy="2284826"/>
            </a:xfrm>
            <a:prstGeom prst="rect">
              <a:avLst/>
            </a:prstGeom>
          </p:spPr>
        </p:pic>
      </p:grpSp>
      <p:grpSp>
        <p:nvGrpSpPr>
          <p:cNvPr id="123" name="组合 122"/>
          <p:cNvGrpSpPr/>
          <p:nvPr/>
        </p:nvGrpSpPr>
        <p:grpSpPr>
          <a:xfrm>
            <a:off x="1225605" y="2837841"/>
            <a:ext cx="9210186" cy="2725774"/>
            <a:chOff x="1424386" y="1956512"/>
            <a:chExt cx="9337775" cy="2881639"/>
          </a:xfrm>
        </p:grpSpPr>
        <p:sp>
          <p:nvSpPr>
            <p:cNvPr id="124" name="Freeform 31"/>
            <p:cNvSpPr/>
            <p:nvPr/>
          </p:nvSpPr>
          <p:spPr bwMode="auto">
            <a:xfrm>
              <a:off x="5913936" y="3231991"/>
              <a:ext cx="4848224" cy="166214"/>
            </a:xfrm>
            <a:custGeom>
              <a:avLst/>
              <a:gdLst>
                <a:gd name="T0" fmla="*/ 1950 w 1950"/>
                <a:gd name="T1" fmla="*/ 0 h 67"/>
                <a:gd name="T2" fmla="*/ 1882 w 1950"/>
                <a:gd name="T3" fmla="*/ 67 h 67"/>
                <a:gd name="T4" fmla="*/ 0 w 1950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0" h="67">
                  <a:moveTo>
                    <a:pt x="1950" y="0"/>
                  </a:moveTo>
                  <a:cubicBezTo>
                    <a:pt x="1950" y="37"/>
                    <a:pt x="1920" y="67"/>
                    <a:pt x="1882" y="67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5" name="Freeform 32"/>
            <p:cNvSpPr/>
            <p:nvPr/>
          </p:nvSpPr>
          <p:spPr bwMode="auto">
            <a:xfrm>
              <a:off x="6377589" y="1956512"/>
              <a:ext cx="4384572" cy="167964"/>
            </a:xfrm>
            <a:custGeom>
              <a:avLst/>
              <a:gdLst>
                <a:gd name="T0" fmla="*/ 0 w 1763"/>
                <a:gd name="T1" fmla="*/ 0 h 67"/>
                <a:gd name="T2" fmla="*/ 1695 w 1763"/>
                <a:gd name="T3" fmla="*/ 0 h 67"/>
                <a:gd name="T4" fmla="*/ 1763 w 1763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3" h="67">
                  <a:moveTo>
                    <a:pt x="0" y="0"/>
                  </a:moveTo>
                  <a:cubicBezTo>
                    <a:pt x="1695" y="0"/>
                    <a:pt x="1695" y="0"/>
                    <a:pt x="1695" y="0"/>
                  </a:cubicBezTo>
                  <a:cubicBezTo>
                    <a:pt x="1733" y="0"/>
                    <a:pt x="1763" y="30"/>
                    <a:pt x="1763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6" name="Freeform 33"/>
            <p:cNvSpPr/>
            <p:nvPr/>
          </p:nvSpPr>
          <p:spPr bwMode="auto">
            <a:xfrm>
              <a:off x="1424386" y="4671937"/>
              <a:ext cx="8630924" cy="166214"/>
            </a:xfrm>
            <a:custGeom>
              <a:avLst/>
              <a:gdLst>
                <a:gd name="T0" fmla="*/ 0 w 3471"/>
                <a:gd name="T1" fmla="*/ 0 h 67"/>
                <a:gd name="T2" fmla="*/ 67 w 3471"/>
                <a:gd name="T3" fmla="*/ 67 h 67"/>
                <a:gd name="T4" fmla="*/ 3471 w 3471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71" h="67">
                  <a:moveTo>
                    <a:pt x="0" y="0"/>
                  </a:moveTo>
                  <a:cubicBezTo>
                    <a:pt x="0" y="37"/>
                    <a:pt x="30" y="67"/>
                    <a:pt x="67" y="67"/>
                  </a:cubicBezTo>
                  <a:cubicBezTo>
                    <a:pt x="3471" y="67"/>
                    <a:pt x="3471" y="67"/>
                    <a:pt x="3471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7" name="Freeform 34"/>
            <p:cNvSpPr/>
            <p:nvPr/>
          </p:nvSpPr>
          <p:spPr bwMode="auto">
            <a:xfrm>
              <a:off x="1424386" y="3398207"/>
              <a:ext cx="4543788" cy="166214"/>
            </a:xfrm>
            <a:custGeom>
              <a:avLst/>
              <a:gdLst>
                <a:gd name="T0" fmla="*/ 1827 w 1827"/>
                <a:gd name="T1" fmla="*/ 0 h 67"/>
                <a:gd name="T2" fmla="*/ 67 w 1827"/>
                <a:gd name="T3" fmla="*/ 0 h 67"/>
                <a:gd name="T4" fmla="*/ 0 w 1827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7" h="67">
                  <a:moveTo>
                    <a:pt x="182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8" name="Freeform 41"/>
            <p:cNvSpPr/>
            <p:nvPr/>
          </p:nvSpPr>
          <p:spPr bwMode="auto">
            <a:xfrm>
              <a:off x="10762161" y="2124476"/>
              <a:ext cx="0" cy="1107515"/>
            </a:xfrm>
            <a:custGeom>
              <a:avLst/>
              <a:gdLst>
                <a:gd name="T0" fmla="*/ 0 h 633"/>
                <a:gd name="T1" fmla="*/ 325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5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9" name="Freeform 42"/>
            <p:cNvSpPr/>
            <p:nvPr/>
          </p:nvSpPr>
          <p:spPr bwMode="auto">
            <a:xfrm>
              <a:off x="1424386" y="3564421"/>
              <a:ext cx="0" cy="1107515"/>
            </a:xfrm>
            <a:custGeom>
              <a:avLst/>
              <a:gdLst>
                <a:gd name="T0" fmla="*/ 0 h 633"/>
                <a:gd name="T1" fmla="*/ 329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9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037981" y="2667653"/>
            <a:ext cx="9577012" cy="3055073"/>
            <a:chOff x="1236762" y="1786325"/>
            <a:chExt cx="9709683" cy="3229768"/>
          </a:xfrm>
          <a:solidFill>
            <a:srgbClr val="BFBFBF"/>
          </a:solidFill>
        </p:grpSpPr>
        <p:sp>
          <p:nvSpPr>
            <p:cNvPr id="131" name="Chevron 35"/>
            <p:cNvSpPr/>
            <p:nvPr/>
          </p:nvSpPr>
          <p:spPr>
            <a:xfrm>
              <a:off x="8759966" y="178632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2" name="Chevron 36"/>
            <p:cNvSpPr/>
            <p:nvPr/>
          </p:nvSpPr>
          <p:spPr>
            <a:xfrm rot="5400000">
              <a:off x="10562964" y="250095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33" name="Chevron 37"/>
            <p:cNvSpPr/>
            <p:nvPr/>
          </p:nvSpPr>
          <p:spPr>
            <a:xfrm rot="10800000">
              <a:off x="5913935" y="322153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4" name="Chevron 38"/>
            <p:cNvSpPr/>
            <p:nvPr/>
          </p:nvSpPr>
          <p:spPr>
            <a:xfrm rot="5400000">
              <a:off x="1221851" y="394913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5" name="Chevron 40"/>
            <p:cNvSpPr/>
            <p:nvPr/>
          </p:nvSpPr>
          <p:spPr>
            <a:xfrm rot="10800000" flipH="1">
              <a:off x="5913935" y="4647523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1699559" y="3845627"/>
            <a:ext cx="2809670" cy="873435"/>
            <a:chOff x="1898340" y="2964299"/>
            <a:chExt cx="2848593" cy="923380"/>
          </a:xfrm>
        </p:grpSpPr>
        <p:sp>
          <p:nvSpPr>
            <p:cNvPr id="137" name="Freeform 36"/>
            <p:cNvSpPr/>
            <p:nvPr/>
          </p:nvSpPr>
          <p:spPr bwMode="auto">
            <a:xfrm>
              <a:off x="1898340" y="303910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8" name="Freeform 37"/>
            <p:cNvSpPr/>
            <p:nvPr/>
          </p:nvSpPr>
          <p:spPr bwMode="auto">
            <a:xfrm>
              <a:off x="189853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9" name="TextBox 21"/>
            <p:cNvSpPr txBox="1"/>
            <p:nvPr/>
          </p:nvSpPr>
          <p:spPr>
            <a:xfrm>
              <a:off x="2024524" y="318656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19.6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2795883" y="3108601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车间实习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7232084" y="3845627"/>
            <a:ext cx="2809823" cy="872862"/>
            <a:chOff x="7430866" y="2964299"/>
            <a:chExt cx="2848748" cy="922774"/>
          </a:xfrm>
        </p:grpSpPr>
        <p:sp>
          <p:nvSpPr>
            <p:cNvPr id="142" name="Freeform 36"/>
            <p:cNvSpPr/>
            <p:nvPr/>
          </p:nvSpPr>
          <p:spPr bwMode="auto">
            <a:xfrm>
              <a:off x="7431217" y="3038503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3" name="Freeform 36"/>
            <p:cNvSpPr/>
            <p:nvPr/>
          </p:nvSpPr>
          <p:spPr bwMode="auto">
            <a:xfrm>
              <a:off x="743086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4" name="TextBox 17"/>
            <p:cNvSpPr txBox="1"/>
            <p:nvPr/>
          </p:nvSpPr>
          <p:spPr>
            <a:xfrm>
              <a:off x="7487081" y="3154829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19.5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8258440" y="3083335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毕业入职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7230936" y="5292570"/>
            <a:ext cx="2810609" cy="885641"/>
            <a:chOff x="7429718" y="4411242"/>
            <a:chExt cx="2849545" cy="936284"/>
          </a:xfrm>
        </p:grpSpPr>
        <p:sp>
          <p:nvSpPr>
            <p:cNvPr id="147" name="Freeform 36"/>
            <p:cNvSpPr/>
            <p:nvPr/>
          </p:nvSpPr>
          <p:spPr bwMode="auto">
            <a:xfrm>
              <a:off x="7429718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8" name="Freeform 38"/>
            <p:cNvSpPr/>
            <p:nvPr/>
          </p:nvSpPr>
          <p:spPr bwMode="auto">
            <a:xfrm>
              <a:off x="743086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9" name="TextBox 25"/>
            <p:cNvSpPr txBox="1"/>
            <p:nvPr/>
          </p:nvSpPr>
          <p:spPr>
            <a:xfrm>
              <a:off x="7509806" y="4609891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20.9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8225302" y="4558598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专职京东</a:t>
              </a: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694681" y="5292570"/>
            <a:ext cx="2814481" cy="885641"/>
            <a:chOff x="1893463" y="4411242"/>
            <a:chExt cx="2853470" cy="936284"/>
          </a:xfrm>
        </p:grpSpPr>
        <p:sp>
          <p:nvSpPr>
            <p:cNvPr id="152" name="Freeform 36"/>
            <p:cNvSpPr/>
            <p:nvPr/>
          </p:nvSpPr>
          <p:spPr bwMode="auto">
            <a:xfrm>
              <a:off x="1893463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3" name="Freeform 39"/>
            <p:cNvSpPr/>
            <p:nvPr/>
          </p:nvSpPr>
          <p:spPr bwMode="auto">
            <a:xfrm>
              <a:off x="189853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4" name="TextBox 29"/>
            <p:cNvSpPr txBox="1"/>
            <p:nvPr/>
          </p:nvSpPr>
          <p:spPr>
            <a:xfrm>
              <a:off x="1986373" y="460515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20.4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2780809" y="4523353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调回部门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71217">
            <a:off x="2475345" y="-1530229"/>
            <a:ext cx="1144927" cy="9867367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E1E1E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30529" y="2571268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906841" y="470405"/>
            <a:ext cx="3393773" cy="13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目   录</a:t>
            </a:r>
            <a:endParaRPr lang="en-US" altLang="zh-CN" sz="6000" b="1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200" dirty="0">
                <a:gradFill>
                  <a:gsLst>
                    <a:gs pos="0">
                      <a:srgbClr val="C90101"/>
                    </a:gs>
                    <a:gs pos="100000">
                      <a:srgbClr val="6D0101"/>
                    </a:gs>
                  </a:gsLst>
                  <a:lin ang="3600000" scaled="0"/>
                </a:gra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CONTENTS</a:t>
            </a:r>
            <a:endParaRPr lang="zh-CN" altLang="en-US" sz="3200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4" name="Freeform 25"/>
          <p:cNvSpPr>
            <a:spLocks noEditPoints="1"/>
          </p:cNvSpPr>
          <p:nvPr/>
        </p:nvSpPr>
        <p:spPr bwMode="auto">
          <a:xfrm>
            <a:off x="10628057" y="4655700"/>
            <a:ext cx="1052094" cy="1438043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375963" y="2135403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789549" y="3038886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/>
          <p:cNvSpPr>
            <a:spLocks noChangeAspect="1"/>
          </p:cNvSpPr>
          <p:nvPr/>
        </p:nvSpPr>
        <p:spPr>
          <a:xfrm rot="5400000">
            <a:off x="4189576" y="396296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5400000">
            <a:off x="3587472" y="486768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061727" y="1494050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475314" y="29171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自我评价</a:t>
            </a: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875343" y="381668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工作体会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73238" y="474598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7" grpId="0" animBg="1"/>
      <p:bldP spid="18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1.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工作回顾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88199" y="1963701"/>
            <a:ext cx="2438651" cy="1076325"/>
            <a:chOff x="5695539" y="1964336"/>
            <a:chExt cx="2438651" cy="1076325"/>
          </a:xfrm>
        </p:grpSpPr>
        <p:sp>
          <p:nvSpPr>
            <p:cNvPr id="15" name="等腰三角形 14"/>
            <p:cNvSpPr>
              <a:spLocks noChangeAspect="1"/>
            </p:cNvSpPr>
            <p:nvPr/>
          </p:nvSpPr>
          <p:spPr>
            <a:xfrm rot="5400000">
              <a:off x="5668229" y="2588330"/>
              <a:ext cx="396000" cy="341380"/>
            </a:xfrm>
            <a:prstGeom prst="triangl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6323170" y="1964336"/>
              <a:ext cx="1811020" cy="1076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  </a:t>
              </a:r>
              <a:endPara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岗位职责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95200" y="4073665"/>
            <a:ext cx="3283545" cy="583565"/>
            <a:chOff x="5109125" y="3370115"/>
            <a:chExt cx="3283545" cy="583565"/>
          </a:xfrm>
        </p:grpSpPr>
        <p:sp>
          <p:nvSpPr>
            <p:cNvPr id="17" name="等腰三角形 16"/>
            <p:cNvSpPr>
              <a:spLocks noChangeAspect="1"/>
            </p:cNvSpPr>
            <p:nvPr/>
          </p:nvSpPr>
          <p:spPr>
            <a:xfrm rot="5400000">
              <a:off x="5081815" y="3491813"/>
              <a:ext cx="396000" cy="341380"/>
            </a:xfrm>
            <a:prstGeom prst="triangl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5767580" y="3370115"/>
              <a:ext cx="262509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工作完成情况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3295650" y="2133600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V="1">
            <a:off x="3871469" y="4695823"/>
            <a:ext cx="1329745" cy="1238252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flipH="1">
            <a:off x="7154884" y="1737842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flipH="1" flipV="1">
            <a:off x="6202944" y="4918221"/>
            <a:ext cx="2074280" cy="1015854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上箭头 9"/>
          <p:cNvSpPr/>
          <p:nvPr/>
        </p:nvSpPr>
        <p:spPr>
          <a:xfrm rot="5400000">
            <a:off x="5549661" y="-210732"/>
            <a:ext cx="1724027" cy="7943853"/>
          </a:xfrm>
          <a:prstGeom prst="upArrow">
            <a:avLst>
              <a:gd name="adj1" fmla="val 50000"/>
              <a:gd name="adj2" fmla="val 80909"/>
            </a:avLst>
          </a:prstGeom>
          <a:gradFill>
            <a:gsLst>
              <a:gs pos="0">
                <a:srgbClr val="E2DDE1"/>
              </a:gs>
              <a:gs pos="76000">
                <a:schemeClr val="bg1">
                  <a:lumMod val="95000"/>
                </a:schemeClr>
              </a:gs>
            </a:gsLst>
            <a:lin ang="7800000" scaled="0"/>
          </a:gradFill>
          <a:ln w="158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8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05064" y="3531579"/>
            <a:ext cx="5428554" cy="404247"/>
            <a:chOff x="3205064" y="3531579"/>
            <a:chExt cx="5428554" cy="40424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</a:blip>
            <a:srcRect/>
            <a:stretch>
              <a:fillRect/>
            </a:stretch>
          </p:blipFill>
          <p:spPr>
            <a:xfrm rot="10800000" flipV="1">
              <a:off x="3205065" y="3822723"/>
              <a:ext cx="5428553" cy="113103"/>
            </a:xfrm>
            <a:prstGeom prst="rect">
              <a:avLst/>
            </a:prstGeom>
            <a:effectLst/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</a:blip>
            <a:srcRect/>
            <a:stretch>
              <a:fillRect/>
            </a:stretch>
          </p:blipFill>
          <p:spPr>
            <a:xfrm flipV="1">
              <a:off x="3205064" y="3531579"/>
              <a:ext cx="5428553" cy="113103"/>
            </a:xfrm>
            <a:prstGeom prst="rect">
              <a:avLst/>
            </a:prstGeom>
            <a:effectLst/>
          </p:spPr>
        </p:pic>
      </p:grpSp>
      <p:grpSp>
        <p:nvGrpSpPr>
          <p:cNvPr id="14" name="组合 13"/>
          <p:cNvGrpSpPr/>
          <p:nvPr/>
        </p:nvGrpSpPr>
        <p:grpSpPr>
          <a:xfrm>
            <a:off x="3607477" y="2943223"/>
            <a:ext cx="1219201" cy="704851"/>
            <a:chOff x="3607477" y="2943223"/>
            <a:chExt cx="1219201" cy="704851"/>
          </a:xfrm>
        </p:grpSpPr>
        <p:sp>
          <p:nvSpPr>
            <p:cNvPr id="17" name="平行四边形 16"/>
            <p:cNvSpPr/>
            <p:nvPr/>
          </p:nvSpPr>
          <p:spPr>
            <a:xfrm flipH="1">
              <a:off x="3607477" y="29432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88433" y="313492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26654" y="2705099"/>
            <a:ext cx="1292688" cy="942975"/>
            <a:chOff x="4626654" y="2705099"/>
            <a:chExt cx="1292688" cy="942975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4626654" y="2705099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874284" y="3145860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55354" y="2457449"/>
            <a:ext cx="1375705" cy="1190625"/>
            <a:chOff x="5655354" y="2457449"/>
            <a:chExt cx="1375705" cy="1190625"/>
          </a:xfrm>
        </p:grpSpPr>
        <p:sp>
          <p:nvSpPr>
            <p:cNvPr id="24" name="平行四边形 23"/>
            <p:cNvSpPr/>
            <p:nvPr/>
          </p:nvSpPr>
          <p:spPr>
            <a:xfrm flipH="1">
              <a:off x="5655354" y="2457449"/>
              <a:ext cx="1375705" cy="1190625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23957" y="3126564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674527" y="2219325"/>
            <a:ext cx="1495426" cy="1427182"/>
            <a:chOff x="6674527" y="2219325"/>
            <a:chExt cx="1495426" cy="1427182"/>
          </a:xfrm>
        </p:grpSpPr>
        <p:sp>
          <p:nvSpPr>
            <p:cNvPr id="27" name="平行四边形 26"/>
            <p:cNvSpPr/>
            <p:nvPr/>
          </p:nvSpPr>
          <p:spPr>
            <a:xfrm flipH="1">
              <a:off x="6674527" y="2219325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066011" y="310617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88427" y="3819523"/>
            <a:ext cx="1219201" cy="704851"/>
            <a:chOff x="3588427" y="3819523"/>
            <a:chExt cx="1219201" cy="704851"/>
          </a:xfrm>
        </p:grpSpPr>
        <p:sp>
          <p:nvSpPr>
            <p:cNvPr id="30" name="平行四边形 29"/>
            <p:cNvSpPr/>
            <p:nvPr/>
          </p:nvSpPr>
          <p:spPr>
            <a:xfrm flipH="1" flipV="1">
              <a:off x="3588427" y="38195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Freeform 14"/>
            <p:cNvSpPr>
              <a:spLocks noChangeAspect="1" noEditPoints="1"/>
            </p:cNvSpPr>
            <p:nvPr/>
          </p:nvSpPr>
          <p:spPr bwMode="auto">
            <a:xfrm>
              <a:off x="4048428" y="3996444"/>
              <a:ext cx="303347" cy="302125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26654" y="3819523"/>
            <a:ext cx="1292688" cy="942975"/>
            <a:chOff x="4626654" y="3819523"/>
            <a:chExt cx="1292688" cy="942975"/>
          </a:xfrm>
        </p:grpSpPr>
        <p:sp>
          <p:nvSpPr>
            <p:cNvPr id="33" name="平行四边形 32"/>
            <p:cNvSpPr/>
            <p:nvPr/>
          </p:nvSpPr>
          <p:spPr>
            <a:xfrm flipH="1" flipV="1">
              <a:off x="4626654" y="3819523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auto">
            <a:xfrm>
              <a:off x="5208108" y="4029221"/>
              <a:ext cx="256825" cy="26982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74527" y="3819523"/>
            <a:ext cx="1495426" cy="1427182"/>
            <a:chOff x="6674527" y="3819523"/>
            <a:chExt cx="1495426" cy="1427182"/>
          </a:xfrm>
        </p:grpSpPr>
        <p:sp>
          <p:nvSpPr>
            <p:cNvPr id="36" name="平行四边形 35"/>
            <p:cNvSpPr/>
            <p:nvPr/>
          </p:nvSpPr>
          <p:spPr>
            <a:xfrm flipH="1" flipV="1">
              <a:off x="6674527" y="3819523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/>
          </p:nvSpPr>
          <p:spPr bwMode="auto">
            <a:xfrm>
              <a:off x="7438400" y="4016820"/>
              <a:ext cx="300510" cy="282230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64879" y="3821091"/>
            <a:ext cx="1366180" cy="1179531"/>
            <a:chOff x="5664879" y="3821091"/>
            <a:chExt cx="1366180" cy="1179531"/>
          </a:xfrm>
        </p:grpSpPr>
        <p:sp>
          <p:nvSpPr>
            <p:cNvPr id="39" name="平行四边形 38"/>
            <p:cNvSpPr/>
            <p:nvPr/>
          </p:nvSpPr>
          <p:spPr>
            <a:xfrm flipH="1" flipV="1">
              <a:off x="5664879" y="3821091"/>
              <a:ext cx="1366180" cy="117953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2"/>
            <p:cNvSpPr>
              <a:spLocks noChangeAspect="1" noEditPoints="1"/>
            </p:cNvSpPr>
            <p:nvPr/>
          </p:nvSpPr>
          <p:spPr bwMode="auto">
            <a:xfrm>
              <a:off x="6279680" y="3990217"/>
              <a:ext cx="275770" cy="323849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493151" y="1294238"/>
            <a:ext cx="2339102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售前接待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客户基本情况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活动价格优惠体系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答疑解惑引导下单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销售目标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09553" y="5312367"/>
            <a:ext cx="1460995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售后处理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不良反应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退换货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赠品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岗位职责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359749" y="995735"/>
            <a:ext cx="1415772" cy="15081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其他工作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新同事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公司活动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培训学习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总结学习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514384" y="5106633"/>
            <a:ext cx="2727876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工作对接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运营同事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会员管理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组内同事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信息准确无误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42" grpId="0" bldLvl="0" animBg="1"/>
      <p:bldP spid="43" grpId="0" bldLvl="0" animBg="1"/>
      <p:bldP spid="45" grpId="0" bldLvl="0" animBg="1"/>
      <p:bldP spid="4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8" name="图表 17"/>
          <p:cNvGraphicFramePr/>
          <p:nvPr/>
        </p:nvGraphicFramePr>
        <p:xfrm>
          <a:off x="2321588" y="2054714"/>
          <a:ext cx="7639994" cy="4030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 rot="16200000">
            <a:off x="4892146" y="-2223426"/>
            <a:ext cx="736600" cy="7508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(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京东 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+ 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拼多多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)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销售额总额：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470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万元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全平台接待总人数：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19608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5" name="图表 14"/>
          <p:cNvGraphicFramePr/>
          <p:nvPr/>
        </p:nvGraphicFramePr>
        <p:xfrm>
          <a:off x="1355409" y="2369760"/>
          <a:ext cx="4783621" cy="2920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25454" y="1193661"/>
            <a:ext cx="731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平均响应时长由最初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19.41s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降低至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4.07s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客户满意度稳步提升至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99.53%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，始终维持在店铺平均以上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908202" y="22805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4" grpId="0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285054" y="2106834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2.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自我评价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4990137" y="351300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675901" y="2871647"/>
            <a:ext cx="29434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我的优势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不足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819688" y="3429000"/>
            <a:ext cx="4654320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遇到问题自己思考而没及时跟同事取经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0" name="Freeform 5"/>
          <p:cNvSpPr>
            <a:spLocks noEditPoints="1"/>
          </p:cNvSpPr>
          <p:nvPr/>
        </p:nvSpPr>
        <p:spPr>
          <a:xfrm>
            <a:off x="1523895" y="1285684"/>
            <a:ext cx="1185962" cy="1363100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724221" y="549141"/>
              </a:cxn>
              <a:cxn ang="0">
                <a:pos x="675100" y="542741"/>
              </a:cxn>
              <a:cxn ang="0">
                <a:pos x="478615" y="742428"/>
              </a:cxn>
              <a:cxn ang="0">
                <a:pos x="633536" y="938276"/>
              </a:cxn>
              <a:cxn ang="0">
                <a:pos x="675100" y="942116"/>
              </a:cxn>
              <a:cxn ang="0">
                <a:pos x="871584" y="742428"/>
              </a:cxn>
              <a:cxn ang="0">
                <a:pos x="724221" y="549141"/>
              </a:cxn>
              <a:cxn ang="0">
                <a:pos x="785937" y="714267"/>
              </a:cxn>
              <a:cxn ang="0">
                <a:pos x="785937" y="714267"/>
              </a:cxn>
              <a:cxn ang="0">
                <a:pos x="724221" y="776989"/>
              </a:cxn>
              <a:cxn ang="0">
                <a:pos x="675100" y="826911"/>
              </a:cxn>
              <a:cxn ang="0">
                <a:pos x="619681" y="826911"/>
              </a:cxn>
              <a:cxn ang="0">
                <a:pos x="563003" y="770589"/>
              </a:cxn>
              <a:cxn ang="0">
                <a:pos x="563003" y="714267"/>
              </a:cxn>
              <a:cxn ang="0">
                <a:pos x="619681" y="714267"/>
              </a:cxn>
              <a:cxn ang="0">
                <a:pos x="647390" y="742428"/>
              </a:cxn>
              <a:cxn ang="0">
                <a:pos x="724221" y="664345"/>
              </a:cxn>
              <a:cxn ang="0">
                <a:pos x="730518" y="657945"/>
              </a:cxn>
              <a:cxn ang="0">
                <a:pos x="785937" y="657945"/>
              </a:cxn>
              <a:cxn ang="0">
                <a:pos x="785937" y="714267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2242" y="311052"/>
              </a:cxn>
              <a:cxn ang="0">
                <a:pos x="27709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4262" y="1000998"/>
              </a:cxn>
              <a:cxn ang="0">
                <a:pos x="396747" y="742428"/>
              </a:cxn>
              <a:cxn ang="0">
                <a:pos x="672581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6366" y="627224"/>
              </a:cxn>
              <a:cxn ang="0">
                <a:pos x="34636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6366" y="564501"/>
              </a:cxn>
              <a:cxn ang="0">
                <a:pos x="377854" y="596503"/>
              </a:cxn>
              <a:cxn ang="0">
                <a:pos x="346366" y="627224"/>
              </a:cxn>
              <a:cxn ang="0">
                <a:pos x="408083" y="501779"/>
              </a:cxn>
              <a:cxn ang="0">
                <a:pos x="408083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8083" y="439057"/>
              </a:cxn>
              <a:cxn ang="0">
                <a:pos x="439571" y="471058"/>
              </a:cxn>
              <a:cxn ang="0">
                <a:pos x="408083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575" y="429"/>
                </a:moveTo>
                <a:cubicBezTo>
                  <a:pt x="562" y="425"/>
                  <a:pt x="549" y="424"/>
                  <a:pt x="536" y="424"/>
                </a:cubicBezTo>
                <a:cubicBezTo>
                  <a:pt x="450" y="424"/>
                  <a:pt x="380" y="494"/>
                  <a:pt x="380" y="580"/>
                </a:cubicBezTo>
                <a:cubicBezTo>
                  <a:pt x="380" y="655"/>
                  <a:pt x="432" y="717"/>
                  <a:pt x="503" y="733"/>
                </a:cubicBezTo>
                <a:cubicBezTo>
                  <a:pt x="513" y="735"/>
                  <a:pt x="524" y="736"/>
                  <a:pt x="536" y="736"/>
                </a:cubicBezTo>
                <a:cubicBezTo>
                  <a:pt x="622" y="736"/>
                  <a:pt x="692" y="666"/>
                  <a:pt x="692" y="580"/>
                </a:cubicBezTo>
                <a:cubicBezTo>
                  <a:pt x="692" y="507"/>
                  <a:pt x="642" y="446"/>
                  <a:pt x="575" y="429"/>
                </a:cubicBezTo>
                <a:close/>
                <a:moveTo>
                  <a:pt x="624" y="558"/>
                </a:moveTo>
                <a:lnTo>
                  <a:pt x="624" y="558"/>
                </a:lnTo>
                <a:lnTo>
                  <a:pt x="575" y="607"/>
                </a:lnTo>
                <a:lnTo>
                  <a:pt x="536" y="646"/>
                </a:lnTo>
                <a:cubicBezTo>
                  <a:pt x="524" y="658"/>
                  <a:pt x="504" y="658"/>
                  <a:pt x="492" y="646"/>
                </a:cubicBezTo>
                <a:lnTo>
                  <a:pt x="447" y="602"/>
                </a:lnTo>
                <a:cubicBezTo>
                  <a:pt x="435" y="590"/>
                  <a:pt x="435" y="570"/>
                  <a:pt x="447" y="558"/>
                </a:cubicBezTo>
                <a:cubicBezTo>
                  <a:pt x="460" y="546"/>
                  <a:pt x="479" y="546"/>
                  <a:pt x="492" y="558"/>
                </a:cubicBezTo>
                <a:lnTo>
                  <a:pt x="514" y="580"/>
                </a:lnTo>
                <a:lnTo>
                  <a:pt x="575" y="519"/>
                </a:lnTo>
                <a:lnTo>
                  <a:pt x="580" y="514"/>
                </a:lnTo>
                <a:cubicBezTo>
                  <a:pt x="592" y="501"/>
                  <a:pt x="612" y="501"/>
                  <a:pt x="624" y="514"/>
                </a:cubicBezTo>
                <a:cubicBezTo>
                  <a:pt x="636" y="526"/>
                  <a:pt x="636" y="546"/>
                  <a:pt x="624" y="558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7" y="243"/>
                </a:cubicBezTo>
                <a:lnTo>
                  <a:pt x="220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8" y="782"/>
                </a:lnTo>
                <a:cubicBezTo>
                  <a:pt x="370" y="749"/>
                  <a:pt x="315" y="671"/>
                  <a:pt x="315" y="580"/>
                </a:cubicBezTo>
                <a:cubicBezTo>
                  <a:pt x="315" y="459"/>
                  <a:pt x="413" y="361"/>
                  <a:pt x="534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5" y="490"/>
                </a:moveTo>
                <a:lnTo>
                  <a:pt x="275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5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5" y="490"/>
                </a:cubicBezTo>
                <a:close/>
                <a:moveTo>
                  <a:pt x="324" y="392"/>
                </a:moveTo>
                <a:lnTo>
                  <a:pt x="324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4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4" y="392"/>
                </a:cubicBezTo>
                <a:close/>
              </a:path>
            </a:pathLst>
          </a:custGeom>
          <a:solidFill>
            <a:srgbClr val="EF0023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>
          <a:xfrm>
            <a:off x="7573002" y="1285686"/>
            <a:ext cx="1185962" cy="1363098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483654" y="692506"/>
              </a:cxn>
              <a:cxn ang="0">
                <a:pos x="477356" y="742428"/>
              </a:cxn>
              <a:cxn ang="0">
                <a:pos x="675100" y="942116"/>
              </a:cxn>
              <a:cxn ang="0">
                <a:pos x="866546" y="784670"/>
              </a:cxn>
              <a:cxn ang="0">
                <a:pos x="871584" y="742428"/>
              </a:cxn>
              <a:cxn ang="0">
                <a:pos x="675100" y="541461"/>
              </a:cxn>
              <a:cxn ang="0">
                <a:pos x="483654" y="692506"/>
              </a:cxn>
              <a:cxn ang="0">
                <a:pos x="765785" y="648985"/>
              </a:cxn>
              <a:cxn ang="0">
                <a:pos x="765785" y="648985"/>
              </a:cxn>
              <a:cxn ang="0">
                <a:pos x="765785" y="710427"/>
              </a:cxn>
              <a:cxn ang="0">
                <a:pos x="734297" y="742428"/>
              </a:cxn>
              <a:cxn ang="0">
                <a:pos x="765785" y="773149"/>
              </a:cxn>
              <a:cxn ang="0">
                <a:pos x="765785" y="834592"/>
              </a:cxn>
              <a:cxn ang="0">
                <a:pos x="705328" y="834592"/>
              </a:cxn>
              <a:cxn ang="0">
                <a:pos x="675100" y="802590"/>
              </a:cxn>
              <a:cxn ang="0">
                <a:pos x="643612" y="834592"/>
              </a:cxn>
              <a:cxn ang="0">
                <a:pos x="583155" y="834592"/>
              </a:cxn>
              <a:cxn ang="0">
                <a:pos x="583155" y="773149"/>
              </a:cxn>
              <a:cxn ang="0">
                <a:pos x="614643" y="742428"/>
              </a:cxn>
              <a:cxn ang="0">
                <a:pos x="583155" y="710427"/>
              </a:cxn>
              <a:cxn ang="0">
                <a:pos x="583155" y="648985"/>
              </a:cxn>
              <a:cxn ang="0">
                <a:pos x="643612" y="648985"/>
              </a:cxn>
              <a:cxn ang="0">
                <a:pos x="675100" y="680986"/>
              </a:cxn>
              <a:cxn ang="0">
                <a:pos x="705328" y="648985"/>
              </a:cxn>
              <a:cxn ang="0">
                <a:pos x="765785" y="648985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3501" y="311052"/>
              </a:cxn>
              <a:cxn ang="0">
                <a:pos x="27835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5522" y="1000998"/>
              </a:cxn>
              <a:cxn ang="0">
                <a:pos x="398007" y="742428"/>
              </a:cxn>
              <a:cxn ang="0">
                <a:pos x="673840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7626" y="627224"/>
              </a:cxn>
              <a:cxn ang="0">
                <a:pos x="34762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7626" y="564501"/>
              </a:cxn>
              <a:cxn ang="0">
                <a:pos x="377854" y="596503"/>
              </a:cxn>
              <a:cxn ang="0">
                <a:pos x="347626" y="627224"/>
              </a:cxn>
              <a:cxn ang="0">
                <a:pos x="409342" y="501779"/>
              </a:cxn>
              <a:cxn ang="0">
                <a:pos x="409342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9342" y="439057"/>
              </a:cxn>
              <a:cxn ang="0">
                <a:pos x="439571" y="471058"/>
              </a:cxn>
              <a:cxn ang="0">
                <a:pos x="409342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384" y="541"/>
                </a:moveTo>
                <a:cubicBezTo>
                  <a:pt x="381" y="553"/>
                  <a:pt x="379" y="566"/>
                  <a:pt x="379" y="580"/>
                </a:cubicBezTo>
                <a:cubicBezTo>
                  <a:pt x="379" y="666"/>
                  <a:pt x="449" y="736"/>
                  <a:pt x="536" y="736"/>
                </a:cubicBezTo>
                <a:cubicBezTo>
                  <a:pt x="610" y="736"/>
                  <a:pt x="673" y="683"/>
                  <a:pt x="688" y="613"/>
                </a:cubicBezTo>
                <a:cubicBezTo>
                  <a:pt x="690" y="602"/>
                  <a:pt x="692" y="591"/>
                  <a:pt x="692" y="580"/>
                </a:cubicBezTo>
                <a:cubicBezTo>
                  <a:pt x="692" y="493"/>
                  <a:pt x="622" y="423"/>
                  <a:pt x="536" y="423"/>
                </a:cubicBezTo>
                <a:cubicBezTo>
                  <a:pt x="463" y="423"/>
                  <a:pt x="402" y="473"/>
                  <a:pt x="384" y="541"/>
                </a:cubicBezTo>
                <a:close/>
                <a:moveTo>
                  <a:pt x="608" y="507"/>
                </a:moveTo>
                <a:lnTo>
                  <a:pt x="608" y="507"/>
                </a:lnTo>
                <a:cubicBezTo>
                  <a:pt x="621" y="521"/>
                  <a:pt x="621" y="542"/>
                  <a:pt x="608" y="555"/>
                </a:cubicBezTo>
                <a:lnTo>
                  <a:pt x="583" y="580"/>
                </a:lnTo>
                <a:lnTo>
                  <a:pt x="608" y="604"/>
                </a:lnTo>
                <a:cubicBezTo>
                  <a:pt x="621" y="617"/>
                  <a:pt x="621" y="639"/>
                  <a:pt x="608" y="652"/>
                </a:cubicBezTo>
                <a:cubicBezTo>
                  <a:pt x="595" y="665"/>
                  <a:pt x="573" y="665"/>
                  <a:pt x="560" y="652"/>
                </a:cubicBezTo>
                <a:lnTo>
                  <a:pt x="536" y="627"/>
                </a:lnTo>
                <a:lnTo>
                  <a:pt x="511" y="652"/>
                </a:lnTo>
                <a:cubicBezTo>
                  <a:pt x="498" y="665"/>
                  <a:pt x="476" y="665"/>
                  <a:pt x="463" y="652"/>
                </a:cubicBezTo>
                <a:cubicBezTo>
                  <a:pt x="450" y="639"/>
                  <a:pt x="450" y="617"/>
                  <a:pt x="463" y="604"/>
                </a:cubicBezTo>
                <a:lnTo>
                  <a:pt x="488" y="580"/>
                </a:lnTo>
                <a:lnTo>
                  <a:pt x="463" y="555"/>
                </a:lnTo>
                <a:cubicBezTo>
                  <a:pt x="450" y="542"/>
                  <a:pt x="450" y="521"/>
                  <a:pt x="463" y="507"/>
                </a:cubicBezTo>
                <a:cubicBezTo>
                  <a:pt x="476" y="494"/>
                  <a:pt x="498" y="494"/>
                  <a:pt x="511" y="507"/>
                </a:cubicBezTo>
                <a:lnTo>
                  <a:pt x="536" y="532"/>
                </a:lnTo>
                <a:lnTo>
                  <a:pt x="560" y="507"/>
                </a:lnTo>
                <a:cubicBezTo>
                  <a:pt x="573" y="494"/>
                  <a:pt x="595" y="494"/>
                  <a:pt x="608" y="507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8" y="243"/>
                </a:cubicBezTo>
                <a:lnTo>
                  <a:pt x="221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9" y="782"/>
                </a:lnTo>
                <a:cubicBezTo>
                  <a:pt x="370" y="749"/>
                  <a:pt x="316" y="671"/>
                  <a:pt x="316" y="580"/>
                </a:cubicBezTo>
                <a:cubicBezTo>
                  <a:pt x="316" y="459"/>
                  <a:pt x="414" y="361"/>
                  <a:pt x="535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6" y="490"/>
                </a:moveTo>
                <a:lnTo>
                  <a:pt x="276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6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6" y="490"/>
                </a:cubicBezTo>
                <a:close/>
                <a:moveTo>
                  <a:pt x="325" y="392"/>
                </a:moveTo>
                <a:lnTo>
                  <a:pt x="325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5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5" y="392"/>
                </a:cubicBezTo>
                <a:close/>
              </a:path>
            </a:pathLst>
          </a:custGeom>
          <a:solidFill>
            <a:srgbClr val="25313D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23655" y="3513918"/>
            <a:ext cx="4655906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性格开朗，心态平和，待人真诚</a:t>
            </a:r>
          </a:p>
        </p:txBody>
      </p:sp>
      <p:sp>
        <p:nvSpPr>
          <p:cNvPr id="33" name="矩形 32"/>
          <p:cNvSpPr/>
          <p:nvPr/>
        </p:nvSpPr>
        <p:spPr>
          <a:xfrm>
            <a:off x="1123655" y="4484482"/>
            <a:ext cx="4655906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集体荣誉意识强，具有团队协作精神</a:t>
            </a:r>
            <a:endParaRPr lang="en-US" altLang="zh-CN" sz="1800" dirty="0">
              <a:solidFill>
                <a:srgbClr val="1F3240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5" name="TextBox 10"/>
          <p:cNvSpPr txBox="1"/>
          <p:nvPr/>
        </p:nvSpPr>
        <p:spPr>
          <a:xfrm>
            <a:off x="3097741" y="1779071"/>
            <a:ext cx="1749197" cy="646331"/>
          </a:xfrm>
          <a:prstGeom prst="rect">
            <a:avLst/>
          </a:prstGeom>
          <a:solidFill>
            <a:srgbClr val="EF0023"/>
          </a:solidFill>
        </p:spPr>
        <p:txBody>
          <a:bodyPr wrap="none" rtlCol="0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优     势</a:t>
            </a:r>
          </a:p>
        </p:txBody>
      </p:sp>
      <p:sp>
        <p:nvSpPr>
          <p:cNvPr id="36" name="TextBox 11"/>
          <p:cNvSpPr txBox="1"/>
          <p:nvPr/>
        </p:nvSpPr>
        <p:spPr>
          <a:xfrm>
            <a:off x="9146848" y="1660694"/>
            <a:ext cx="1672253" cy="646331"/>
          </a:xfrm>
          <a:prstGeom prst="rect">
            <a:avLst/>
          </a:prstGeom>
          <a:solidFill>
            <a:srgbClr val="25313D"/>
          </a:solidFill>
        </p:spPr>
        <p:txBody>
          <a:bodyPr wrap="none" rtlCol="0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不    足</a:t>
            </a:r>
          </a:p>
        </p:txBody>
      </p:sp>
      <p:sp>
        <p:nvSpPr>
          <p:cNvPr id="37" name="矩形 36"/>
          <p:cNvSpPr/>
          <p:nvPr/>
        </p:nvSpPr>
        <p:spPr>
          <a:xfrm>
            <a:off x="6819688" y="4781917"/>
            <a:ext cx="4654320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情绪把控能力还需进一步提高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0728" y="191533"/>
            <a:ext cx="7848599" cy="6463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我的优势</a:t>
            </a:r>
            <a:r>
              <a:rPr lang="en-US" altLang="zh-CN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&amp;</a:t>
            </a:r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不足</a:t>
            </a:r>
            <a:endParaRPr lang="zh-CN" altLang="en-US" dirty="0">
              <a:solidFill>
                <a:srgbClr val="25313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19688" y="3988918"/>
            <a:ext cx="4654320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给自己施加太多压力，想要做好，有时候却适得其反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23655" y="4000879"/>
            <a:ext cx="4655906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锐意进取，直面挫折，脚踏实地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5" grpId="0" animBg="1"/>
      <p:bldP spid="36" grpId="0" animBg="1"/>
      <p:bldP spid="37" grpId="0"/>
      <p:bldP spid="15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黑红三角述职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3ckcjt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959</Words>
  <Application>Microsoft Office PowerPoint</Application>
  <PresentationFormat>宽屏</PresentationFormat>
  <Paragraphs>154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华文新魏</vt:lpstr>
      <vt:lpstr>Wingdings</vt:lpstr>
      <vt:lpstr>华文彩云</vt:lpstr>
      <vt:lpstr>Arial</vt:lpstr>
      <vt:lpstr>等线</vt:lpstr>
      <vt:lpstr>华文隶书</vt:lpstr>
      <vt:lpstr>Calibri</vt:lpstr>
      <vt:lpstr>第一PPT，www.1ppt.com</vt:lpstr>
      <vt:lpstr>PowerPoint 演示文稿</vt:lpstr>
      <vt:lpstr>自我介绍</vt:lpstr>
      <vt:lpstr>PowerPoint 演示文稿</vt:lpstr>
      <vt:lpstr>PowerPoint 演示文稿</vt:lpstr>
      <vt:lpstr>岗位职责</vt:lpstr>
      <vt:lpstr>工作完成情况</vt:lpstr>
      <vt:lpstr>工作完成情况</vt:lpstr>
      <vt:lpstr>PowerPoint 演示文稿</vt:lpstr>
      <vt:lpstr>我的优势&amp;不足</vt:lpstr>
      <vt:lpstr>PowerPoint 演示文稿</vt:lpstr>
      <vt:lpstr>服务意识</vt:lpstr>
      <vt:lpstr>责任感</vt:lpstr>
      <vt:lpstr>PowerPoint 演示文稿</vt:lpstr>
      <vt:lpstr>工作规划 &amp;具体措施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刘晓敏</dc:creator>
  <cp:keywords>www.1ppt.com</cp:keywords>
  <dc:description>www.1ppt.com</dc:description>
  <cp:lastModifiedBy>WU PENG</cp:lastModifiedBy>
  <cp:revision>221</cp:revision>
  <dcterms:created xsi:type="dcterms:W3CDTF">2017-04-19T15:53:00Z</dcterms:created>
  <dcterms:modified xsi:type="dcterms:W3CDTF">2021-04-20T13:41:54Z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