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72" r:id="rId3"/>
    <p:sldId id="257" r:id="rId4"/>
    <p:sldId id="258" r:id="rId5"/>
    <p:sldId id="266" r:id="rId6"/>
    <p:sldId id="267" r:id="rId7"/>
    <p:sldId id="260" r:id="rId8"/>
    <p:sldId id="259" r:id="rId9"/>
    <p:sldId id="261" r:id="rId10"/>
    <p:sldId id="262" r:id="rId11"/>
    <p:sldId id="263" r:id="rId12"/>
    <p:sldId id="264" r:id="rId13"/>
    <p:sldId id="265" r:id="rId14"/>
    <p:sldId id="273" r:id="rId15"/>
    <p:sldId id="270" r:id="rId16"/>
    <p:sldId id="274"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F719-2889-4691-A601-8ED5BB047D76}" type="datetimeFigureOut">
              <a:rPr lang="es-MX" smtClean="0"/>
              <a:t>23/05/2018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8062-E12A-4814-81F6-5218F4677CC1}" type="slidenum">
              <a:rPr lang="es-MX" smtClean="0"/>
              <a:t>‹Nº›</a:t>
            </a:fld>
            <a:endParaRPr lang="es-MX"/>
          </a:p>
        </p:txBody>
      </p:sp>
    </p:spTree>
    <p:extLst>
      <p:ext uri="{BB962C8B-B14F-4D97-AF65-F5344CB8AC3E}">
        <p14:creationId xmlns:p14="http://schemas.microsoft.com/office/powerpoint/2010/main" val="9145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3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54600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00930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940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45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86035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53A09-0436-4683-AE0A-3E37A89AE1B3}" type="datetimeFigureOut">
              <a:rPr lang="es-MX" smtClean="0"/>
              <a:t>23/05/2018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0297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53A09-0436-4683-AE0A-3E37A89AE1B3}" type="datetimeFigureOut">
              <a:rPr lang="es-MX" smtClean="0"/>
              <a:t>23/05/2018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03833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E53A09-0436-4683-AE0A-3E37A89AE1B3}" type="datetimeFigureOut">
              <a:rPr lang="es-MX" smtClean="0"/>
              <a:t>23/05/2018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27315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BFD30E-D4F4-4C42-8980-7EEB848C8A6A}" type="slidenum">
              <a:rPr lang="es-MX" smtClean="0"/>
              <a:t>‹Nº›</a:t>
            </a:fld>
            <a:endParaRPr lang="es-MX"/>
          </a:p>
        </p:txBody>
      </p:sp>
    </p:spTree>
    <p:extLst>
      <p:ext uri="{BB962C8B-B14F-4D97-AF65-F5344CB8AC3E}">
        <p14:creationId xmlns:p14="http://schemas.microsoft.com/office/powerpoint/2010/main" val="22568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26638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E53A09-0436-4683-AE0A-3E37A89AE1B3}" type="datetimeFigureOut">
              <a:rPr lang="es-MX" smtClean="0"/>
              <a:t>23/05/2018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BFD30E-D4F4-4C42-8980-7EEB848C8A6A}"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0444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802298"/>
            <a:ext cx="12191999" cy="2051737"/>
          </a:xfrm>
        </p:spPr>
        <p:txBody>
          <a:bodyPr>
            <a:normAutofit fontScale="90000"/>
          </a:bodyPr>
          <a:lstStyle/>
          <a:p>
            <a:pPr algn="ctr"/>
            <a:r>
              <a:rPr lang="es-MX" sz="3600" b="1" dirty="0" smtClean="0">
                <a:solidFill>
                  <a:srgbClr val="002060"/>
                </a:solidFill>
              </a:rPr>
              <a:t>REPORTE DE ACTIVIDADES Y PLAN GENERAL</a:t>
            </a:r>
            <a:br>
              <a:rPr lang="es-MX" sz="3600" b="1" dirty="0" smtClean="0">
                <a:solidFill>
                  <a:srgbClr val="002060"/>
                </a:solidFill>
              </a:rPr>
            </a:br>
            <a:r>
              <a:rPr lang="es-MX" sz="3600" dirty="0" smtClean="0">
                <a:solidFill>
                  <a:schemeClr val="accent6">
                    <a:lumMod val="50000"/>
                  </a:schemeClr>
                </a:solidFill>
              </a:rPr>
              <a:t> </a:t>
            </a:r>
            <a:r>
              <a:rPr lang="es-MX" sz="4000" b="1" dirty="0" smtClean="0">
                <a:solidFill>
                  <a:schemeClr val="accent6">
                    <a:lumMod val="50000"/>
                  </a:schemeClr>
                </a:solidFill>
              </a:rPr>
              <a:t/>
            </a:r>
            <a:br>
              <a:rPr lang="es-MX" sz="4000" b="1" dirty="0" smtClean="0">
                <a:solidFill>
                  <a:schemeClr val="accent6">
                    <a:lumMod val="50000"/>
                  </a:schemeClr>
                </a:solidFill>
              </a:rPr>
            </a:br>
            <a:r>
              <a:rPr lang="es-MX" sz="4000" b="1" dirty="0" smtClean="0">
                <a:solidFill>
                  <a:schemeClr val="accent6">
                    <a:lumMod val="50000"/>
                  </a:schemeClr>
                </a:solidFill>
              </a:rPr>
              <a:t>LeastSoft </a:t>
            </a:r>
            <a:r>
              <a:rPr lang="es-MX" sz="4000" dirty="0" smtClean="0"/>
              <a:t/>
            </a:r>
            <a:br>
              <a:rPr lang="es-MX" sz="4000" dirty="0" smtClean="0"/>
            </a:br>
            <a:r>
              <a:rPr lang="es-MX" sz="4000" dirty="0" smtClean="0"/>
              <a:t/>
            </a:r>
            <a:br>
              <a:rPr lang="es-MX" sz="4000" dirty="0" smtClean="0"/>
            </a:br>
            <a:endParaRPr lang="es-MX" sz="2200" dirty="0"/>
          </a:p>
        </p:txBody>
      </p:sp>
      <p:sp>
        <p:nvSpPr>
          <p:cNvPr id="3" name="Subtítulo 2"/>
          <p:cNvSpPr>
            <a:spLocks noGrp="1"/>
          </p:cNvSpPr>
          <p:nvPr>
            <p:ph type="subTitle" idx="1"/>
          </p:nvPr>
        </p:nvSpPr>
        <p:spPr>
          <a:xfrm>
            <a:off x="124689" y="2356082"/>
            <a:ext cx="12192000" cy="2067187"/>
          </a:xfrm>
        </p:spPr>
        <p:txBody>
          <a:bodyPr>
            <a:normAutofit/>
          </a:bodyPr>
          <a:lstStyle/>
          <a:p>
            <a:pPr algn="ctr"/>
            <a:r>
              <a:rPr lang="es-MX" sz="1600" b="1" dirty="0" smtClean="0">
                <a:solidFill>
                  <a:schemeClr val="accent1">
                    <a:lumMod val="75000"/>
                  </a:schemeClr>
                </a:solidFill>
                <a:latin typeface="Arial" panose="020B0604020202020204" pitchFamily="34" charset="0"/>
                <a:cs typeface="Arial" panose="020B0604020202020204" pitchFamily="34" charset="0"/>
              </a:rPr>
              <a:t>Miguel angel Hernández barrios</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Oscar contreras Sánchez</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Luis Fernando Cruz Manuel</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Héctor Javier Gutiérrez Ayala</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Alfredo Martínez Gaspar</a:t>
            </a:r>
            <a:endParaRPr lang="es-MX" sz="1600" b="1" dirty="0">
              <a:solidFill>
                <a:schemeClr val="accent1">
                  <a:lumMod val="75000"/>
                </a:schemeClr>
              </a:solidFill>
              <a:latin typeface="Arial" panose="020B0604020202020204" pitchFamily="34" charset="0"/>
              <a:cs typeface="Arial" panose="020B0604020202020204" pitchFamily="34" charset="0"/>
            </a:endParaRPr>
          </a:p>
        </p:txBody>
      </p:sp>
      <p:sp>
        <p:nvSpPr>
          <p:cNvPr id="5" name="Marcador de fecha 4"/>
          <p:cNvSpPr>
            <a:spLocks noGrp="1"/>
          </p:cNvSpPr>
          <p:nvPr>
            <p:ph type="dt" sz="half" idx="10"/>
          </p:nvPr>
        </p:nvSpPr>
        <p:spPr>
          <a:xfrm>
            <a:off x="10557164" y="5456864"/>
            <a:ext cx="1190953" cy="487049"/>
          </a:xfrm>
        </p:spPr>
        <p:txBody>
          <a:bodyPr/>
          <a:lstStyle/>
          <a:p>
            <a:fld id="{C5FF974D-C21F-4AFD-9077-5D15C058B97A}" type="datetime1">
              <a:rPr lang="es-MX" sz="1400" b="1" smtClean="0"/>
              <a:t>23/05/2018</a:t>
            </a:fld>
            <a:endParaRPr lang="es-MX" sz="1050" b="1"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22327" y="1327940"/>
            <a:ext cx="2598085" cy="2310712"/>
          </a:xfrm>
          <a:prstGeom prst="rect">
            <a:avLst/>
          </a:prstGeom>
        </p:spPr>
      </p:pic>
      <p:sp>
        <p:nvSpPr>
          <p:cNvPr id="6" name="Rectángulo 5"/>
          <p:cNvSpPr/>
          <p:nvPr/>
        </p:nvSpPr>
        <p:spPr>
          <a:xfrm>
            <a:off x="2649859" y="5099560"/>
            <a:ext cx="6892279" cy="369332"/>
          </a:xfrm>
          <a:prstGeom prst="rect">
            <a:avLst/>
          </a:prstGeom>
        </p:spPr>
        <p:txBody>
          <a:bodyPr wrap="square">
            <a:spAutoFit/>
          </a:bodyPr>
          <a:lstStyle/>
          <a:p>
            <a:r>
              <a:rPr lang="es-MX" b="1" dirty="0"/>
              <a:t>ITERACIÓN 1 (Funcionalidades Inicio de Sesión y Registro de Alumnos)</a:t>
            </a:r>
          </a:p>
        </p:txBody>
      </p:sp>
    </p:spTree>
    <p:extLst>
      <p:ext uri="{BB962C8B-B14F-4D97-AF65-F5344CB8AC3E}">
        <p14:creationId xmlns:p14="http://schemas.microsoft.com/office/powerpoint/2010/main" val="196947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smtClean="0">
              <a:solidFill>
                <a:srgbClr val="006666"/>
              </a:solidFill>
              <a:latin typeface="Arial Rounded MT Bold" panose="020F0704030504030204" pitchFamily="34" charset="0"/>
            </a:endParaRPr>
          </a:p>
          <a:p>
            <a:pPr marL="0" indent="0" algn="just">
              <a:buNone/>
            </a:pPr>
            <a:r>
              <a:rPr lang="es-MX" sz="1600" b="1" smtClean="0">
                <a:solidFill>
                  <a:srgbClr val="006666"/>
                </a:solidFill>
                <a:latin typeface="Arial Rounded MT Bold" panose="020F0704030504030204" pitchFamily="34" charset="0"/>
              </a:rPr>
              <a:t>Reporte como ingeniero de soporte </a:t>
            </a:r>
            <a:endParaRPr lang="es-MX" sz="1600" b="1" dirty="0" smtClean="0">
              <a:solidFill>
                <a:srgbClr val="006666"/>
              </a:solidFill>
              <a:latin typeface="Arial Rounded MT Bold" panose="020F0704030504030204" pitchFamily="34" charset="0"/>
            </a:endParaRPr>
          </a:p>
        </p:txBody>
      </p:sp>
      <p:sp>
        <p:nvSpPr>
          <p:cNvPr id="4" name="Rectángulo 3"/>
          <p:cNvSpPr/>
          <p:nvPr/>
        </p:nvSpPr>
        <p:spPr>
          <a:xfrm>
            <a:off x="429491" y="908432"/>
            <a:ext cx="10972800" cy="5201424"/>
          </a:xfrm>
          <a:prstGeom prst="rect">
            <a:avLst/>
          </a:prstGeom>
        </p:spPr>
        <p:txBody>
          <a:bodyPr wrap="square">
            <a:spAutoFit/>
          </a:bodyPr>
          <a:lstStyle/>
          <a:p>
            <a:pPr algn="just"/>
            <a:endParaRPr lang="es-MX" sz="2000" dirty="0" smtClean="0"/>
          </a:p>
          <a:p>
            <a:pPr algn="just"/>
            <a:r>
              <a:rPr lang="es-MX" sz="2400" dirty="0"/>
              <a:t>Se realizaron las actividades presentes las cuales el gerente de planeación asigno como líder del proyecto, cabe recalcar que las actividades realizadas unas se cumplieron con el tiempo asignado y otras no, esto por errores míos como gerente de soporte ya que olvide pausar el tiempo de descanso o para al haber realizado una actividad personal. </a:t>
            </a:r>
            <a:endParaRPr lang="es-MX" sz="2400" dirty="0" smtClean="0"/>
          </a:p>
          <a:p>
            <a:pPr algn="just"/>
            <a:endParaRPr lang="es-MX" sz="2400" dirty="0"/>
          </a:p>
          <a:p>
            <a:pPr algn="just"/>
            <a:r>
              <a:rPr lang="es-MX" sz="2400" dirty="0"/>
              <a:t>Pero aun así doy a conocer mi porcentaje de trabajo en actividades presentadas con un valor ganado aceptable, aun cuando se me haya olvidado pausar dicha tarea por hacer alguna que otra actividad al igual que se realizó las actividades como trabajar en el sistema de dichos mockups presentado a nuestro cliente. Mi valor de ganado planeado es de 23.1% y como resultado final en mis actividades presento con un valor de ganado de 14.0%.</a:t>
            </a:r>
          </a:p>
          <a:p>
            <a:pPr algn="just"/>
            <a:r>
              <a:rPr lang="es-MX" sz="2400" dirty="0"/>
              <a:t>Como segunda semana de las actividades asignadas por el gerente de planeación concluyo mis trabajos como finalizadas.</a:t>
            </a:r>
          </a:p>
        </p:txBody>
      </p:sp>
    </p:spTree>
    <p:extLst>
      <p:ext uri="{BB962C8B-B14F-4D97-AF65-F5344CB8AC3E}">
        <p14:creationId xmlns:p14="http://schemas.microsoft.com/office/powerpoint/2010/main" val="159819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800" b="1" dirty="0">
                <a:solidFill>
                  <a:srgbClr val="006666"/>
                </a:solidFill>
                <a:latin typeface="Arial Rounded MT Bold" panose="020F0704030504030204" pitchFamily="34" charset="0"/>
              </a:rPr>
              <a:t> </a:t>
            </a:r>
            <a:r>
              <a:rPr lang="es-MX" sz="1800" b="1" dirty="0" smtClean="0">
                <a:solidFill>
                  <a:srgbClr val="006666"/>
                </a:solidFill>
                <a:latin typeface="Arial Rounded MT Bold" panose="020F0704030504030204" pitchFamily="34" charset="0"/>
              </a:rPr>
              <a:t>Reporte actividad de rol (Gerente de soporte).</a:t>
            </a:r>
          </a:p>
          <a:p>
            <a:pPr marL="0" indent="0" algn="just">
              <a:buNone/>
            </a:pPr>
            <a:endParaRPr lang="es-MX" sz="1600" b="1" dirty="0" smtClean="0">
              <a:solidFill>
                <a:srgbClr val="006666"/>
              </a:solidFill>
              <a:latin typeface="Arial Rounded MT Bold" panose="020F0704030504030204" pitchFamily="34" charset="0"/>
            </a:endParaRPr>
          </a:p>
          <a:p>
            <a:pPr algn="just"/>
            <a:r>
              <a:rPr lang="es-MX" sz="2400" dirty="0">
                <a:latin typeface="Arial" panose="020B0604020202020204" pitchFamily="34" charset="0"/>
                <a:cs typeface="Arial" panose="020B0604020202020204" pitchFamily="34" charset="0"/>
              </a:rPr>
              <a:t>Como gerente de soporte doy a conocer mis actividades realizadas en la semana 2, el cual se realizaron las pruebas integrales en el desarrollo del sistema para el área de “Vinculación” para verificar si cada función hecha funciona correctamente para que posteriormente fuesen aprobados para nuestro cliente el Sr. Oscar Eduardo </a:t>
            </a:r>
            <a:r>
              <a:rPr lang="es-MX" sz="2400" dirty="0" err="1">
                <a:latin typeface="Arial" panose="020B0604020202020204" pitchFamily="34" charset="0"/>
                <a:cs typeface="Arial" panose="020B0604020202020204" pitchFamily="34" charset="0"/>
              </a:rPr>
              <a:t>Lazalde</a:t>
            </a:r>
            <a:r>
              <a:rPr lang="es-MX" sz="2400" dirty="0">
                <a:latin typeface="Arial" panose="020B0604020202020204" pitchFamily="34" charset="0"/>
                <a:cs typeface="Arial" panose="020B0604020202020204" pitchFamily="34" charset="0"/>
              </a:rPr>
              <a:t>.</a:t>
            </a:r>
          </a:p>
          <a:p>
            <a:pPr algn="just"/>
            <a:r>
              <a:rPr lang="es-MX" sz="2400" dirty="0">
                <a:latin typeface="Arial" panose="020B0604020202020204" pitchFamily="34" charset="0"/>
                <a:cs typeface="Arial" panose="020B0604020202020204" pitchFamily="34" charset="0"/>
              </a:rPr>
              <a:t>Al igual que se verifico las historias de usuarios las cuales como de fue que la descripción de la funcionalidad en forma de diálogo o monólogo del usuario describiendo la funcionalidad que desea realizar. También el criterio de validación y verificación que determinará para considerar terminado y aceptable por el cliente el desarrollo de la funcionalidad descrita.</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7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DE ACTIVIDADES REALIZADAS – GERENTE DE </a:t>
            </a:r>
            <a:r>
              <a:rPr lang="es-MX" sz="2000" b="1" dirty="0" smtClean="0">
                <a:solidFill>
                  <a:srgbClr val="006666"/>
                </a:solidFill>
                <a:latin typeface="Arial Rounded MT Bold" panose="020F0704030504030204" pitchFamily="34" charset="0"/>
              </a:rPr>
              <a:t>CALIDAD Y PROCESOS (HJGA</a:t>
            </a:r>
            <a:r>
              <a:rPr lang="es-MX" sz="2000" b="1" dirty="0" smtClean="0">
                <a:solidFill>
                  <a:srgbClr val="006666"/>
                </a:solidFill>
                <a:latin typeface="Arial Rounded MT Bold" panose="020F0704030504030204" pitchFamily="34" charset="0"/>
              </a:rPr>
              <a:t>)</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824625" y="942109"/>
            <a:ext cx="10542750" cy="5084618"/>
          </a:xfrm>
          <a:prstGeom prst="rect">
            <a:avLst/>
          </a:prstGeom>
        </p:spPr>
      </p:pic>
    </p:spTree>
    <p:extLst>
      <p:ext uri="{BB962C8B-B14F-4D97-AF65-F5344CB8AC3E}">
        <p14:creationId xmlns:p14="http://schemas.microsoft.com/office/powerpoint/2010/main" val="2646904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calidad y procesos </a:t>
            </a:r>
          </a:p>
          <a:p>
            <a:pPr marL="0" indent="0" algn="just">
              <a:buNone/>
            </a:pPr>
            <a:r>
              <a:rPr lang="es-MX" dirty="0">
                <a:latin typeface="Arial" panose="020B0604020202020204" pitchFamily="34" charset="0"/>
                <a:cs typeface="Arial" panose="020B0604020202020204" pitchFamily="34" charset="0"/>
              </a:rPr>
              <a:t>Para comenzar con mi segundo reporte sobre la segunda semana, comenzare hablando un poco de lo que se realizó en esta semana, como primer punto realizamos la iteración 1 sobre funcionalidad de inicio de sesión y registro de alumnos, realizamos un estudio de documentación, y después creamos todas las historias basadas en el sistema como la historia de usuarios para inicio de sesión, historia de usuario para registro de alumnos, después se hicieron las modificaciones de todas las historias incluyendo pruebas en Laravel e hicimos una segunda reunión con el cliente y esta vez no ocupe el overhead para realizar otras actividades implementando en el servidor con el subdominio.</a:t>
            </a: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(Gerente de </a:t>
            </a:r>
            <a:r>
              <a:rPr lang="es-MX" sz="1600" b="1" dirty="0" smtClean="0">
                <a:solidFill>
                  <a:srgbClr val="006666"/>
                </a:solidFill>
                <a:latin typeface="Arial Rounded MT Bold" panose="020F0704030504030204" pitchFamily="34" charset="0"/>
              </a:rPr>
              <a:t>calidad y procesos).</a:t>
            </a:r>
          </a:p>
          <a:p>
            <a:r>
              <a:rPr lang="es-MX" dirty="0">
                <a:latin typeface="Arial" panose="020B0604020202020204" pitchFamily="34" charset="0"/>
                <a:cs typeface="Arial" panose="020B0604020202020204" pitchFamily="34" charset="0"/>
              </a:rPr>
              <a:t>Como gerente de reporte de calidad se aplicaron diferentes </a:t>
            </a:r>
            <a:r>
              <a:rPr lang="es-MX" dirty="0" smtClean="0">
                <a:latin typeface="Arial" panose="020B0604020202020204" pitchFamily="34" charset="0"/>
                <a:cs typeface="Arial" panose="020B0604020202020204" pitchFamily="34" charset="0"/>
              </a:rPr>
              <a:t>checklist </a:t>
            </a:r>
            <a:r>
              <a:rPr lang="es-MX" dirty="0">
                <a:latin typeface="Arial" panose="020B0604020202020204" pitchFamily="34" charset="0"/>
                <a:cs typeface="Arial" panose="020B0604020202020204" pitchFamily="34" charset="0"/>
              </a:rPr>
              <a:t>a diferentes trabajos, como gerente de calidad el objetivo que se tiene es tener el control de calidad y asegurar la mejora continua de los procesos, productos y servicios.</a:t>
            </a:r>
          </a:p>
          <a:p>
            <a:r>
              <a:rPr lang="es-MX" dirty="0">
                <a:latin typeface="Arial" panose="020B0604020202020204" pitchFamily="34" charset="0"/>
                <a:cs typeface="Arial" panose="020B0604020202020204" pitchFamily="34" charset="0"/>
              </a:rPr>
              <a:t>Como seguimiento de mi trabajo cada acción de control de calidad debe ser reportado. Son las únicas referencias que tengo para comparar los resultados obtenidos y determinar si las herramientas de calidad que estás aplicando tienen o no el impacto que se espera.</a:t>
            </a:r>
          </a:p>
          <a:p>
            <a:pPr marL="0" indent="0" algn="just">
              <a:buNone/>
            </a:pP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88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3185591"/>
          </a:xfrm>
        </p:spPr>
        <p:txBody>
          <a:bodyPr>
            <a:noAutofit/>
          </a:bodyPr>
          <a:lstStyle/>
          <a:p>
            <a:pPr algn="ctr"/>
            <a:r>
              <a:rPr lang="es-MX" sz="4800" b="1" dirty="0" smtClean="0">
                <a:solidFill>
                  <a:srgbClr val="0070C0"/>
                </a:solidFill>
                <a:latin typeface="Bookman Old Style" panose="02050604050505020204" pitchFamily="18" charset="0"/>
              </a:rPr>
              <a:t>PLAN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GENERAL</a:t>
            </a:r>
            <a:br>
              <a:rPr lang="es-MX" sz="4800" b="1" dirty="0" smtClean="0">
                <a:solidFill>
                  <a:srgbClr val="0070C0"/>
                </a:solidFill>
                <a:latin typeface="Bookman Old Style" panose="02050604050505020204" pitchFamily="18" charset="0"/>
              </a:rPr>
            </a:br>
            <a:r>
              <a:rPr lang="es-MX" sz="4800" b="1" dirty="0">
                <a:solidFill>
                  <a:srgbClr val="0070C0"/>
                </a:solidFill>
                <a:latin typeface="Bookman Old Style" panose="02050604050505020204" pitchFamily="18" charset="0"/>
              </a:rPr>
              <a:t/>
            </a:r>
            <a:br>
              <a:rPr lang="es-MX" sz="4800" b="1" dirty="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(LeastSoft)</a:t>
            </a:r>
            <a:endParaRPr lang="es-MX" sz="4800" b="1"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878410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PLAN GENERAL</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355886" y="1221797"/>
            <a:ext cx="11480228" cy="4680239"/>
          </a:xfrm>
          <a:prstGeom prst="rect">
            <a:avLst/>
          </a:prstGeom>
        </p:spPr>
      </p:pic>
    </p:spTree>
    <p:extLst>
      <p:ext uri="{BB962C8B-B14F-4D97-AF65-F5344CB8AC3E}">
        <p14:creationId xmlns:p14="http://schemas.microsoft.com/office/powerpoint/2010/main" val="26666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REPORTE PLAN </a:t>
            </a:r>
            <a:r>
              <a:rPr lang="es-MX" sz="1600" b="1" dirty="0" smtClean="0">
                <a:solidFill>
                  <a:srgbClr val="006666"/>
                </a:solidFill>
                <a:latin typeface="Arial Rounded MT Bold" panose="020F0704030504030204" pitchFamily="34" charset="0"/>
              </a:rPr>
              <a:t>GENERAL</a:t>
            </a:r>
          </a:p>
          <a:p>
            <a:pPr marL="0" indent="0" algn="just">
              <a:buNone/>
            </a:pPr>
            <a:r>
              <a:rPr lang="es-MX" dirty="0" smtClean="0">
                <a:solidFill>
                  <a:schemeClr val="tx1"/>
                </a:solidFill>
                <a:latin typeface="Arial" panose="020B0604020202020204" pitchFamily="34" charset="0"/>
                <a:cs typeface="Arial" panose="020B0604020202020204" pitchFamily="34" charset="0"/>
              </a:rPr>
              <a:t>El comportamiento del equipo durante esta semana fue bueno, ya que </a:t>
            </a:r>
            <a:r>
              <a:rPr lang="es-MX" dirty="0">
                <a:solidFill>
                  <a:schemeClr val="tx1"/>
                </a:solidFill>
                <a:latin typeface="Arial" panose="020B0604020202020204" pitchFamily="34" charset="0"/>
                <a:cs typeface="Arial" panose="020B0604020202020204" pitchFamily="34" charset="0"/>
              </a:rPr>
              <a:t>c</a:t>
            </a:r>
            <a:r>
              <a:rPr lang="es-MX" dirty="0" smtClean="0">
                <a:solidFill>
                  <a:schemeClr val="tx1"/>
                </a:solidFill>
                <a:latin typeface="Arial" panose="020B0604020202020204" pitchFamily="34" charset="0"/>
                <a:cs typeface="Arial" panose="020B0604020202020204" pitchFamily="34" charset="0"/>
              </a:rPr>
              <a:t>ada uno cumplió con sus actividades asignadas y esto resultó eficiente para la mejora de trabajo en equipo. Cabe señalar que por parte de algunos integrantes tuvieron dificultades en las herramientas como el process por problemas o fallos técnicos y esto resulto perjudicioso para el equipo ya que no se llevó el control mediante el process dashboard.</a:t>
            </a:r>
          </a:p>
          <a:p>
            <a:pPr marL="0" indent="0" algn="just">
              <a:buNone/>
            </a:pPr>
            <a:r>
              <a:rPr lang="es-MX" dirty="0" smtClean="0">
                <a:solidFill>
                  <a:schemeClr val="tx1"/>
                </a:solidFill>
                <a:latin typeface="Arial" panose="020B0604020202020204" pitchFamily="34" charset="0"/>
                <a:cs typeface="Arial" panose="020B0604020202020204" pitchFamily="34" charset="0"/>
              </a:rPr>
              <a:t>Sobre algunos acuerdos durante la reunión con Oscar Eduardo (Jefe de vinculación) mostramos avances sobre el proyecto, mostrando ya funcionalidades en el sistema. Los pendientes que se presentaron pues fue corregir el process dashboard para poder continuar con nuestras actividades a través de esta herramienta. El valor ganado pues no lo mostramos por el mismo punto antes mencionado, no arroja nuestro porcentaje de tareas ya avanzados o </a:t>
            </a:r>
            <a:r>
              <a:rPr lang="es-MX" dirty="0" smtClean="0">
                <a:solidFill>
                  <a:schemeClr val="tx1"/>
                </a:solidFill>
                <a:latin typeface="Arial" panose="020B0604020202020204" pitchFamily="34" charset="0"/>
                <a:cs typeface="Arial" panose="020B0604020202020204" pitchFamily="34" charset="0"/>
              </a:rPr>
              <a:t>finalizadas, es por esta razón que nos basamos en el WBS creado en Excel. </a:t>
            </a:r>
            <a:endParaRPr lang="es-MX"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6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2118791"/>
          </a:xfrm>
        </p:spPr>
        <p:txBody>
          <a:bodyPr>
            <a:noAutofit/>
          </a:bodyPr>
          <a:lstStyle/>
          <a:p>
            <a:pPr algn="ctr"/>
            <a:r>
              <a:rPr lang="es-MX" sz="4800" b="1" dirty="0" smtClean="0">
                <a:solidFill>
                  <a:srgbClr val="0070C0"/>
                </a:solidFill>
                <a:latin typeface="Bookman Old Style" panose="02050604050505020204" pitchFamily="18" charset="0"/>
              </a:rPr>
              <a:t>Reporte </a:t>
            </a:r>
            <a:r>
              <a:rPr lang="es-MX" sz="4800" b="1" dirty="0">
                <a:solidFill>
                  <a:srgbClr val="0070C0"/>
                </a:solidFill>
                <a:latin typeface="Bookman Old Style" panose="02050604050505020204" pitchFamily="18" charset="0"/>
              </a:rPr>
              <a:t>de </a:t>
            </a:r>
            <a:r>
              <a:rPr lang="es-MX" sz="4800" b="1" dirty="0" smtClean="0">
                <a:solidFill>
                  <a:srgbClr val="0070C0"/>
                </a:solidFill>
                <a:latin typeface="Bookman Old Style" panose="02050604050505020204" pitchFamily="18" charset="0"/>
              </a:rPr>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actividades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(individual)</a:t>
            </a:r>
            <a:endParaRPr lang="es-MX" sz="4800" b="1"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27620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líder del proyecto (AMG)</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cstate="print">
            <a:extLst>
              <a:ext uri="{28A0092B-C50C-407E-A947-70E740481C1C}">
                <a14:useLocalDpi xmlns:a14="http://schemas.microsoft.com/office/drawing/2010/main"/>
              </a:ext>
            </a:extLst>
          </a:blip>
          <a:srcRect/>
          <a:stretch/>
        </p:blipFill>
        <p:spPr bwMode="auto">
          <a:xfrm>
            <a:off x="942108" y="997527"/>
            <a:ext cx="10307784" cy="5029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32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actividades como líder del proyecto (AMG)</a:t>
            </a:r>
          </a:p>
          <a:p>
            <a:pPr marL="0" indent="0" algn="just">
              <a:buNone/>
            </a:pPr>
            <a:r>
              <a:rPr lang="es-MX" sz="1800" dirty="0">
                <a:latin typeface="Arial" panose="020B0604020202020204" pitchFamily="34" charset="0"/>
                <a:cs typeface="Arial" panose="020B0604020202020204" pitchFamily="34" charset="0"/>
              </a:rPr>
              <a:t>Esta semana se llevaron a cabo las actividades las cuales se me asignaron como desarrollador y líder de proyecto según la asignación del gerente de planeación, dentro de las actividades asignadas para mi cabe mencionar que no todas se realizaron como las reuniones se lleva un retraso debido a que no se terminaron a tiempo todas las actividades anteriores, también cabe mencionar que no todas las actividades se terminaron a tiempo ya que algunas les falto un poco de tiempo y otras me excedí con el tiempo como lo fue con la tarea “Modificación de historia de usuario para registro de alumnos” ya que fe mi error de solo cerrar la maquina sin antes haber pausado el </a:t>
            </a:r>
            <a:r>
              <a:rPr lang="es-MX" sz="1800" dirty="0" err="1">
                <a:latin typeface="Arial" panose="020B0604020202020204" pitchFamily="34" charset="0"/>
                <a:cs typeface="Arial" panose="020B0604020202020204" pitchFamily="34" charset="0"/>
              </a:rPr>
              <a:t>Prosess</a:t>
            </a:r>
            <a:r>
              <a:rPr lang="es-MX" sz="1800" dirty="0">
                <a:latin typeface="Arial" panose="020B0604020202020204" pitchFamily="34" charset="0"/>
                <a:cs typeface="Arial" panose="020B0604020202020204" pitchFamily="34" charset="0"/>
              </a:rPr>
              <a:t>. Donde al final se obtuvo un valor ganado del 7.5% de un total de 20.5% que se debió de haber cumplido, pero no fue así debido a lo antes ya mencionado. Y un acumulado de un 41.4% solo llevo 27.5% pero faltan actividades por realizar hasta la fecha 08/05/2018</a:t>
            </a:r>
            <a:r>
              <a:rPr lang="es-MX" sz="1800" dirty="0" smtClean="0">
                <a:latin typeface="Arial" panose="020B0604020202020204" pitchFamily="34" charset="0"/>
                <a:cs typeface="Arial" panose="020B0604020202020204" pitchFamily="34" charset="0"/>
              </a:rPr>
              <a:t>.</a:t>
            </a:r>
          </a:p>
          <a:p>
            <a:pPr marL="0" indent="0" algn="just">
              <a:buNone/>
            </a:pPr>
            <a:endParaRPr lang="es-MX" sz="1800" dirty="0">
              <a:latin typeface="Arial" panose="020B0604020202020204" pitchFamily="34" charset="0"/>
              <a:cs typeface="Arial" panose="020B060402020202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a:t>
            </a:r>
            <a:r>
              <a:rPr lang="es-MX" sz="1600" b="1" dirty="0" smtClean="0">
                <a:solidFill>
                  <a:srgbClr val="006666"/>
                </a:solidFill>
                <a:latin typeface="Arial Rounded MT Bold" panose="020F0704030504030204" pitchFamily="34" charset="0"/>
              </a:rPr>
              <a:t>como líder del proyecto (AMG)</a:t>
            </a:r>
          </a:p>
          <a:p>
            <a:pPr marL="0" indent="0" algn="just">
              <a:buNone/>
            </a:pPr>
            <a:r>
              <a:rPr lang="es-MX" sz="1800" dirty="0">
                <a:latin typeface="Arial" panose="020B0604020202020204" pitchFamily="34" charset="0"/>
                <a:cs typeface="Arial" panose="020B0604020202020204" pitchFamily="34" charset="0"/>
              </a:rPr>
              <a:t>Esta vez también ocupe el tiempo del overhead para realizar mis tareas de rol tome un 30% de este tiempo para la realización de la minuta para la reunión de status otras 30% para la realización de la minuta de junta con el cliente y otro 20% para la realización del reporte individual de las actividades el resto lo acupe viendo y checando que los demás miembros del equipo estuvieran desarrollando sus actividades.</a:t>
            </a:r>
          </a:p>
          <a:p>
            <a:pPr marL="0" indent="0" algn="just">
              <a:buNone/>
            </a:pP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4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PLANEACIÓN (MAHB)</a:t>
            </a:r>
            <a:endParaRPr lang="es-MX" sz="24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1154213" y="1110961"/>
            <a:ext cx="9441050" cy="5012748"/>
          </a:xfrm>
          <a:prstGeom prst="rect">
            <a:avLst/>
          </a:prstGeom>
        </p:spPr>
      </p:pic>
    </p:spTree>
    <p:extLst>
      <p:ext uri="{BB962C8B-B14F-4D97-AF65-F5344CB8AC3E}">
        <p14:creationId xmlns:p14="http://schemas.microsoft.com/office/powerpoint/2010/main" val="173995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planeación </a:t>
            </a:r>
          </a:p>
          <a:p>
            <a:pPr marL="0" indent="0" algn="just">
              <a:buNone/>
            </a:pPr>
            <a:r>
              <a:rPr lang="es-MX" sz="1600" dirty="0" smtClean="0">
                <a:latin typeface="Arial" panose="020B0604020202020204" pitchFamily="34" charset="0"/>
                <a:cs typeface="Arial" panose="020B0604020202020204" pitchFamily="34" charset="0"/>
              </a:rPr>
              <a:t>Dentro de estas actividades que desarrollé en relación a la funcionalidades de inicio de sesión y registro de alumnos, se empezó a realizar las historia de usuario respecto a cada funcionalidad, por ahora solamente la de inicio de sesión  par el registro de alumnos, respecto a estas actividades hice las revisiones de estos documentos para posteriormente pasar a su corrección, otras de mis actividades durante esta semana fue realizar pruebas como por ejemplo para las pruebas de aceptación, para las pruebas de seguridad y corrección de la prueba de aceptación, con la finalidad de que el sistema se eficaz y funcionarle. En cuanto a tiempos para </a:t>
            </a:r>
            <a:r>
              <a:rPr lang="es-MX" sz="1600" dirty="0">
                <a:latin typeface="Arial" panose="020B0604020202020204" pitchFamily="34" charset="0"/>
                <a:cs typeface="Arial" panose="020B0604020202020204" pitchFamily="34" charset="0"/>
              </a:rPr>
              <a:t>la actividad de Pruebas de aceptación y corrección de la prueba de </a:t>
            </a:r>
            <a:r>
              <a:rPr lang="es-MX" sz="1600" dirty="0" smtClean="0">
                <a:latin typeface="Arial" panose="020B0604020202020204" pitchFamily="34" charset="0"/>
                <a:cs typeface="Arial" panose="020B0604020202020204" pitchFamily="34" charset="0"/>
              </a:rPr>
              <a:t>aceptación tuve un retraso, esto debido a que no me alcanzó tiempo para realizar las pruebas contempladas, en las demás actividades me sobro algo de tiempo, ya que se tenia mapas tiempo contemplado de los que aproximadamente me hubiera podido haber consumido en dichas actividades.</a:t>
            </a: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a:t>
            </a:r>
            <a:r>
              <a:rPr lang="es-MX" sz="1600" b="1" dirty="0" smtClean="0">
                <a:solidFill>
                  <a:srgbClr val="006666"/>
                </a:solidFill>
                <a:latin typeface="Arial Rounded MT Bold" panose="020F0704030504030204" pitchFamily="34" charset="0"/>
              </a:rPr>
              <a:t>Gerente </a:t>
            </a:r>
            <a:r>
              <a:rPr lang="es-MX" sz="1600" b="1" dirty="0">
                <a:solidFill>
                  <a:srgbClr val="006666"/>
                </a:solidFill>
                <a:latin typeface="Arial Rounded MT Bold" panose="020F0704030504030204" pitchFamily="34" charset="0"/>
              </a:rPr>
              <a:t>de </a:t>
            </a:r>
            <a:r>
              <a:rPr lang="es-MX" sz="1600" b="1" dirty="0" smtClean="0">
                <a:solidFill>
                  <a:srgbClr val="006666"/>
                </a:solidFill>
                <a:latin typeface="Arial Rounded MT Bold" panose="020F0704030504030204" pitchFamily="34" charset="0"/>
              </a:rPr>
              <a:t>planeación).</a:t>
            </a:r>
            <a:endParaRPr lang="es-MX" sz="1600" b="1" dirty="0">
              <a:solidFill>
                <a:schemeClr val="tx1"/>
              </a:solidFill>
              <a:latin typeface="Arial Rounded MT Bold" panose="020F0704030504030204" pitchFamily="34" charset="0"/>
            </a:endParaRPr>
          </a:p>
          <a:p>
            <a:pPr marL="0" indent="0" algn="just">
              <a:buNone/>
            </a:pPr>
            <a:r>
              <a:rPr lang="es-MX" sz="1600" dirty="0">
                <a:solidFill>
                  <a:schemeClr val="tx1"/>
                </a:solidFill>
                <a:latin typeface="Arial" panose="020B0604020202020204" pitchFamily="34" charset="0"/>
                <a:cs typeface="Arial" panose="020B0604020202020204" pitchFamily="34" charset="0"/>
              </a:rPr>
              <a:t>C</a:t>
            </a:r>
            <a:r>
              <a:rPr lang="es-MX" sz="1600" dirty="0" smtClean="0">
                <a:solidFill>
                  <a:schemeClr val="tx1"/>
                </a:solidFill>
                <a:latin typeface="Arial" panose="020B0604020202020204" pitchFamily="34" charset="0"/>
                <a:cs typeface="Arial" panose="020B0604020202020204" pitchFamily="34" charset="0"/>
              </a:rPr>
              <a:t>omo gerente de planeación durante esta semana fue tener el control de mi equipo en cuestión de tiempos en el process dashboard, ya que miembros de mi equipo se pasaron la semana pasado y esto provoca problema posteriormente, también me hice cargo de hacer algunos pendientes, como por ejemplo hacerme cargo de investigar y obtener requerimientos para la implementación de las historias de usuario. Para esto me llevé aproximadamente 3 horas debido a que tuve que hacer investigaciones y como una tipo reunión para explicar el funcionamiento las historias de usuario, y pues obviamente esto me llevó a trabajar horas extras.</a:t>
            </a:r>
          </a:p>
        </p:txBody>
      </p:sp>
    </p:spTree>
    <p:extLst>
      <p:ext uri="{BB962C8B-B14F-4D97-AF65-F5344CB8AC3E}">
        <p14:creationId xmlns:p14="http://schemas.microsoft.com/office/powerpoint/2010/main" val="311363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DESARROLLO (LFMC)</a:t>
            </a:r>
            <a:endParaRPr lang="es-MX" sz="2400" b="1" dirty="0">
              <a:solidFill>
                <a:srgbClr val="006666"/>
              </a:solidFill>
              <a:latin typeface="Arial Rounded MT Bold" panose="020F0704030504030204" pitchFamily="34" charset="0"/>
            </a:endParaRPr>
          </a:p>
        </p:txBody>
      </p:sp>
      <p:pic>
        <p:nvPicPr>
          <p:cNvPr id="3" name="Imagen 2"/>
          <p:cNvPicPr/>
          <p:nvPr/>
        </p:nvPicPr>
        <p:blipFill>
          <a:blip r:embed="rId2"/>
          <a:stretch>
            <a:fillRect/>
          </a:stretch>
        </p:blipFill>
        <p:spPr>
          <a:xfrm>
            <a:off x="1177902" y="1099646"/>
            <a:ext cx="9323844" cy="5023777"/>
          </a:xfrm>
          <a:prstGeom prst="rect">
            <a:avLst/>
          </a:prstGeom>
        </p:spPr>
      </p:pic>
    </p:spTree>
    <p:extLst>
      <p:ext uri="{BB962C8B-B14F-4D97-AF65-F5344CB8AC3E}">
        <p14:creationId xmlns:p14="http://schemas.microsoft.com/office/powerpoint/2010/main" val="177566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desarrollo </a:t>
            </a:r>
          </a:p>
          <a:p>
            <a:pPr marL="0" indent="0" algn="just">
              <a:buNone/>
            </a:pPr>
            <a:r>
              <a:rPr lang="es-MX" sz="1600" dirty="0">
                <a:latin typeface="Arial" panose="020B0604020202020204" pitchFamily="34" charset="0"/>
                <a:cs typeface="Arial" panose="020B0604020202020204" pitchFamily="34" charset="0"/>
              </a:rPr>
              <a:t>Se realizo el estudio del lineamiento para la operación y cumplimento del servicio social y esta actividad se llevo acabo en 20 minutos, la creación y codificación de las rutas, controladores, modelos y vistas para inicio de sesión y el registro de los alumnos se realizo en 200 minutos.</a:t>
            </a:r>
          </a:p>
          <a:p>
            <a:pPr marL="0" indent="0" algn="just">
              <a:buNone/>
            </a:pPr>
            <a:r>
              <a:rPr lang="es-MX" sz="1600" dirty="0">
                <a:latin typeface="Arial" panose="020B0604020202020204" pitchFamily="34" charset="0"/>
                <a:cs typeface="Arial" panose="020B0604020202020204" pitchFamily="34" charset="0"/>
              </a:rPr>
              <a:t>Quedo pendiente la implementación en el servidor con </a:t>
            </a:r>
            <a:r>
              <a:rPr lang="es-MX" sz="1600" dirty="0" smtClean="0">
                <a:latin typeface="Arial" panose="020B0604020202020204" pitchFamily="34" charset="0"/>
                <a:cs typeface="Arial" panose="020B0604020202020204" pitchFamily="34" charset="0"/>
              </a:rPr>
              <a:t>subdominio</a:t>
            </a:r>
            <a:r>
              <a:rPr lang="es-MX" sz="1600" dirty="0">
                <a:latin typeface="Arial" panose="020B0604020202020204" pitchFamily="34" charset="0"/>
                <a:cs typeface="Arial" panose="020B0604020202020204" pitchFamily="34" charset="0"/>
              </a:rPr>
              <a:t>, ya que el cliente quiere el proyecto terminado para poderlo implementar.</a:t>
            </a: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t>
            </a:r>
            <a:r>
              <a:rPr lang="es-MX" sz="1600" b="1" dirty="0" smtClean="0">
                <a:solidFill>
                  <a:srgbClr val="006666"/>
                </a:solidFill>
                <a:latin typeface="Arial Rounded MT Bold" panose="020F0704030504030204" pitchFamily="34" charset="0"/>
              </a:rPr>
              <a:t>actividad </a:t>
            </a:r>
            <a:r>
              <a:rPr lang="es-MX" sz="1600" b="1" dirty="0">
                <a:solidFill>
                  <a:srgbClr val="006666"/>
                </a:solidFill>
                <a:latin typeface="Arial Rounded MT Bold" panose="020F0704030504030204" pitchFamily="34" charset="0"/>
              </a:rPr>
              <a:t>de rol (Gerente de desarrollo</a:t>
            </a:r>
            <a:r>
              <a:rPr lang="es-MX" sz="1600" b="1" dirty="0" smtClean="0">
                <a:solidFill>
                  <a:srgbClr val="006666"/>
                </a:solidFill>
                <a:latin typeface="Arial Rounded MT Bold" panose="020F0704030504030204" pitchFamily="34" charset="0"/>
              </a:rPr>
              <a:t>).</a:t>
            </a:r>
          </a:p>
          <a:p>
            <a:pPr marL="0" indent="0" algn="just">
              <a:buNone/>
            </a:pPr>
            <a:r>
              <a:rPr lang="es-MX" sz="1600" dirty="0">
                <a:latin typeface="Arial" panose="020B0604020202020204" pitchFamily="34" charset="0"/>
                <a:cs typeface="Arial" panose="020B0604020202020204" pitchFamily="34" charset="0"/>
              </a:rPr>
              <a:t>Como gerente de desarrollo realice una </a:t>
            </a:r>
            <a:r>
              <a:rPr lang="es-MX" sz="1600" dirty="0" smtClean="0">
                <a:latin typeface="Arial" panose="020B0604020202020204" pitchFamily="34" charset="0"/>
                <a:cs typeface="Arial" panose="020B0604020202020204" pitchFamily="34" charset="0"/>
              </a:rPr>
              <a:t>capacitación </a:t>
            </a:r>
            <a:r>
              <a:rPr lang="es-MX" sz="1600" dirty="0">
                <a:latin typeface="Arial" panose="020B0604020202020204" pitchFamily="34" charset="0"/>
                <a:cs typeface="Arial" panose="020B0604020202020204" pitchFamily="34" charset="0"/>
              </a:rPr>
              <a:t>sobre como crear el auth y como funcia en Laravel, la cual se llevo 20 minutos.</a:t>
            </a:r>
          </a:p>
          <a:p>
            <a:pPr marL="0" indent="0" algn="just">
              <a:buNone/>
            </a:pPr>
            <a:r>
              <a:rPr lang="es-MX" sz="1600" b="1" dirty="0">
                <a:latin typeface="Arial" panose="020B0604020202020204" pitchFamily="34" charset="0"/>
                <a:cs typeface="Arial" panose="020B0604020202020204" pitchFamily="34" charset="0"/>
              </a:rPr>
              <a:t>Errores</a:t>
            </a:r>
          </a:p>
          <a:p>
            <a:pPr marL="0" indent="0" algn="just">
              <a:buNone/>
            </a:pPr>
            <a:r>
              <a:rPr lang="es-MX" sz="1600" dirty="0">
                <a:latin typeface="Arial" panose="020B0604020202020204" pitchFamily="34" charset="0"/>
                <a:cs typeface="Arial" panose="020B0604020202020204" pitchFamily="34" charset="0"/>
              </a:rPr>
              <a:t>El Process Dashboard arrojo un error y ya no se pudo trabajar con este software, se intentará arreglar.</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81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SOPORTE </a:t>
            </a:r>
            <a:r>
              <a:rPr lang="es-MX" sz="2400" b="1" dirty="0" smtClean="0">
                <a:solidFill>
                  <a:srgbClr val="006666"/>
                </a:solidFill>
                <a:latin typeface="Arial Rounded MT Bold" panose="020F0704030504030204" pitchFamily="34" charset="0"/>
              </a:rPr>
              <a:t>(OCS)</a:t>
            </a:r>
            <a:endParaRPr lang="es-MX" sz="2400" b="1" dirty="0">
              <a:solidFill>
                <a:srgbClr val="006666"/>
              </a:solidFill>
              <a:latin typeface="Arial Rounded MT Bold" panose="020F0704030504030204" pitchFamily="34" charset="0"/>
            </a:endParaRPr>
          </a:p>
        </p:txBody>
      </p:sp>
      <p:pic>
        <p:nvPicPr>
          <p:cNvPr id="4" name="Imagen 3"/>
          <p:cNvPicPr/>
          <p:nvPr/>
        </p:nvPicPr>
        <p:blipFill>
          <a:blip r:embed="rId2" cstate="print">
            <a:extLst>
              <a:ext uri="{28A0092B-C50C-407E-A947-70E740481C1C}">
                <a14:useLocalDpi xmlns:a14="http://schemas.microsoft.com/office/drawing/2010/main" val="0"/>
              </a:ext>
            </a:extLst>
          </a:blip>
          <a:stretch>
            <a:fillRect/>
          </a:stretch>
        </p:blipFill>
        <p:spPr>
          <a:xfrm>
            <a:off x="1607127" y="1233054"/>
            <a:ext cx="9337964" cy="4779820"/>
          </a:xfrm>
          <a:prstGeom prst="rect">
            <a:avLst/>
          </a:prstGeom>
        </p:spPr>
      </p:pic>
    </p:spTree>
    <p:extLst>
      <p:ext uri="{BB962C8B-B14F-4D97-AF65-F5344CB8AC3E}">
        <p14:creationId xmlns:p14="http://schemas.microsoft.com/office/powerpoint/2010/main" val="4049275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329</TotalTime>
  <Words>1422</Words>
  <Application>Microsoft Office PowerPoint</Application>
  <PresentationFormat>Panorámica</PresentationFormat>
  <Paragraphs>60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Arial Rounded MT Bold</vt:lpstr>
      <vt:lpstr>Bookman Old Style</vt:lpstr>
      <vt:lpstr>Calibri</vt:lpstr>
      <vt:lpstr>Calibri Light</vt:lpstr>
      <vt:lpstr>Retrospección</vt:lpstr>
      <vt:lpstr>REPORTE DE ACTIVIDADES Y PLAN GENERAL   LeastSoft   </vt:lpstr>
      <vt:lpstr>Reporte de  actividades  (individual)</vt:lpstr>
      <vt:lpstr>REPORTE DE ACTIVIDADES REALIZADAS – líder del proyecto (AMG)</vt:lpstr>
      <vt:lpstr>Presentación de PowerPoint</vt:lpstr>
      <vt:lpstr>REPORTE DE ACTIVIDADES REALIZADAS – GERENTE DE PLANEACIÓN (MAHB)</vt:lpstr>
      <vt:lpstr>Presentación de PowerPoint</vt:lpstr>
      <vt:lpstr>REPORTE DE ACTIVIDADES REALIZADAS – GERENTE DE DESARROLLO (LFMC)</vt:lpstr>
      <vt:lpstr>Presentación de PowerPoint</vt:lpstr>
      <vt:lpstr>REPORTE DE ACTIVIDADES REALIZADAS – GERENTE DE SOPORTE (OCS)</vt:lpstr>
      <vt:lpstr>Presentación de PowerPoint</vt:lpstr>
      <vt:lpstr>Presentación de PowerPoint</vt:lpstr>
      <vt:lpstr>REPORTE DE ACTIVIDADES REALIZADAS – GERENTE DE CALIDAD Y PROCESOS (HJGA)</vt:lpstr>
      <vt:lpstr>Presentación de PowerPoint</vt:lpstr>
      <vt:lpstr>PLAN  GENERAL  (LeastSoft)</vt:lpstr>
      <vt:lpstr>REPORTE PLAN GENERAL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actividades  leastsoft   semana #1 (preparación de desarrollo)</dc:title>
  <dc:creator>Miguel Hernandez</dc:creator>
  <cp:lastModifiedBy>Miguel Hernandez</cp:lastModifiedBy>
  <cp:revision>60</cp:revision>
  <dcterms:created xsi:type="dcterms:W3CDTF">2018-05-01T19:21:06Z</dcterms:created>
  <dcterms:modified xsi:type="dcterms:W3CDTF">2018-05-24T02:10:24Z</dcterms:modified>
</cp:coreProperties>
</file>