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72" r:id="rId3"/>
    <p:sldId id="257" r:id="rId4"/>
    <p:sldId id="258" r:id="rId5"/>
    <p:sldId id="266" r:id="rId6"/>
    <p:sldId id="267" r:id="rId7"/>
    <p:sldId id="260" r:id="rId8"/>
    <p:sldId id="259" r:id="rId9"/>
    <p:sldId id="276" r:id="rId10"/>
    <p:sldId id="261" r:id="rId11"/>
    <p:sldId id="262" r:id="rId12"/>
    <p:sldId id="263" r:id="rId13"/>
    <p:sldId id="264" r:id="rId14"/>
    <p:sldId id="265" r:id="rId15"/>
    <p:sldId id="273" r:id="rId16"/>
    <p:sldId id="270" r:id="rId17"/>
    <p:sldId id="274"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FF719-2889-4691-A601-8ED5BB047D76}" type="datetimeFigureOut">
              <a:rPr lang="es-MX" smtClean="0"/>
              <a:t>23/05/2018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8062-E12A-4814-81F6-5218F4677CC1}" type="slidenum">
              <a:rPr lang="es-MX" smtClean="0"/>
              <a:t>‹Nº›</a:t>
            </a:fld>
            <a:endParaRPr lang="es-MX"/>
          </a:p>
        </p:txBody>
      </p:sp>
    </p:spTree>
    <p:extLst>
      <p:ext uri="{BB962C8B-B14F-4D97-AF65-F5344CB8AC3E}">
        <p14:creationId xmlns:p14="http://schemas.microsoft.com/office/powerpoint/2010/main" val="9145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72511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14781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233837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72E53A09-0436-4683-AE0A-3E37A89AE1B3}" type="datetimeFigureOut">
              <a:rPr lang="es-MX" smtClean="0"/>
              <a:t>23/05/2018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55099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811830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45193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51223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E53A09-0436-4683-AE0A-3E37A89AE1B3}" type="datetimeFigureOut">
              <a:rPr lang="es-MX" smtClean="0"/>
              <a:t>23/05/2018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191218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55158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E53A09-0436-4683-AE0A-3E37A89AE1B3}" type="datetimeFigureOut">
              <a:rPr lang="es-MX" smtClean="0"/>
              <a:t>23/05/2018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237417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E53A09-0436-4683-AE0A-3E37A89AE1B3}" type="datetimeFigureOut">
              <a:rPr lang="es-MX" smtClean="0"/>
              <a:t>23/05/2018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90803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53A09-0436-4683-AE0A-3E37A89AE1B3}" type="datetimeFigureOut">
              <a:rPr lang="es-MX" smtClean="0"/>
              <a:t>23/05/2018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38879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427126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72E53A09-0436-4683-AE0A-3E37A89AE1B3}" type="datetimeFigureOut">
              <a:rPr lang="es-MX" smtClean="0"/>
              <a:t>23/05/2018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BBBFD30E-D4F4-4C42-8980-7EEB848C8A6A}" type="slidenum">
              <a:rPr lang="es-MX" smtClean="0"/>
              <a:t>‹Nº›</a:t>
            </a:fld>
            <a:endParaRPr lang="es-MX"/>
          </a:p>
        </p:txBody>
      </p:sp>
    </p:spTree>
    <p:extLst>
      <p:ext uri="{BB962C8B-B14F-4D97-AF65-F5344CB8AC3E}">
        <p14:creationId xmlns:p14="http://schemas.microsoft.com/office/powerpoint/2010/main" val="76173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2E53A09-0436-4683-AE0A-3E37A89AE1B3}" type="datetimeFigureOut">
              <a:rPr lang="es-MX" smtClean="0"/>
              <a:t>23/05/2018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BBFD30E-D4F4-4C42-8980-7EEB848C8A6A}" type="slidenum">
              <a:rPr lang="es-MX" smtClean="0"/>
              <a:t>‹Nº›</a:t>
            </a:fld>
            <a:endParaRPr lang="es-MX"/>
          </a:p>
        </p:txBody>
      </p:sp>
    </p:spTree>
    <p:extLst>
      <p:ext uri="{BB962C8B-B14F-4D97-AF65-F5344CB8AC3E}">
        <p14:creationId xmlns:p14="http://schemas.microsoft.com/office/powerpoint/2010/main" val="203937083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802298"/>
            <a:ext cx="12191999" cy="2051737"/>
          </a:xfrm>
        </p:spPr>
        <p:txBody>
          <a:bodyPr>
            <a:normAutofit fontScale="90000"/>
          </a:bodyPr>
          <a:lstStyle/>
          <a:p>
            <a:pPr algn="ctr"/>
            <a:r>
              <a:rPr lang="es-MX" sz="3600" b="1" dirty="0" smtClean="0">
                <a:solidFill>
                  <a:srgbClr val="002060"/>
                </a:solidFill>
              </a:rPr>
              <a:t>REPORTE DE ACTIVIDADES Y PLAN GENERAL</a:t>
            </a:r>
            <a:br>
              <a:rPr lang="es-MX" sz="3600" b="1" dirty="0" smtClean="0">
                <a:solidFill>
                  <a:srgbClr val="002060"/>
                </a:solidFill>
              </a:rPr>
            </a:br>
            <a:r>
              <a:rPr lang="es-MX" sz="3600" dirty="0" smtClean="0">
                <a:solidFill>
                  <a:schemeClr val="accent6">
                    <a:lumMod val="50000"/>
                  </a:schemeClr>
                </a:solidFill>
              </a:rPr>
              <a:t> </a:t>
            </a:r>
            <a:r>
              <a:rPr lang="es-MX" sz="4000" b="1" dirty="0" smtClean="0">
                <a:solidFill>
                  <a:schemeClr val="accent6">
                    <a:lumMod val="50000"/>
                  </a:schemeClr>
                </a:solidFill>
              </a:rPr>
              <a:t/>
            </a:r>
            <a:br>
              <a:rPr lang="es-MX" sz="4000" b="1" dirty="0" smtClean="0">
                <a:solidFill>
                  <a:schemeClr val="accent6">
                    <a:lumMod val="50000"/>
                  </a:schemeClr>
                </a:solidFill>
              </a:rPr>
            </a:br>
            <a:r>
              <a:rPr lang="es-MX" sz="4000" b="1" dirty="0" smtClean="0">
                <a:solidFill>
                  <a:srgbClr val="FFFF00"/>
                </a:solidFill>
              </a:rPr>
              <a:t>LeastSoft</a:t>
            </a:r>
            <a:r>
              <a:rPr lang="es-MX" sz="4000" b="1" dirty="0" smtClean="0">
                <a:solidFill>
                  <a:schemeClr val="accent6">
                    <a:lumMod val="50000"/>
                  </a:schemeClr>
                </a:solidFill>
              </a:rPr>
              <a:t> </a:t>
            </a:r>
            <a:r>
              <a:rPr lang="es-MX" sz="4000" dirty="0" smtClean="0"/>
              <a:t/>
            </a:r>
            <a:br>
              <a:rPr lang="es-MX" sz="4000" dirty="0" smtClean="0"/>
            </a:br>
            <a:r>
              <a:rPr lang="es-MX" sz="4000" dirty="0" smtClean="0"/>
              <a:t/>
            </a:r>
            <a:br>
              <a:rPr lang="es-MX" sz="4000" dirty="0" smtClean="0"/>
            </a:br>
            <a:endParaRPr lang="es-MX" sz="2200" dirty="0"/>
          </a:p>
        </p:txBody>
      </p:sp>
      <p:sp>
        <p:nvSpPr>
          <p:cNvPr id="3" name="Subtítulo 2"/>
          <p:cNvSpPr>
            <a:spLocks noGrp="1"/>
          </p:cNvSpPr>
          <p:nvPr>
            <p:ph type="subTitle" idx="1"/>
          </p:nvPr>
        </p:nvSpPr>
        <p:spPr>
          <a:xfrm>
            <a:off x="124689" y="2356082"/>
            <a:ext cx="12192000" cy="2067187"/>
          </a:xfrm>
        </p:spPr>
        <p:txBody>
          <a:bodyPr>
            <a:noAutofit/>
          </a:bodyPr>
          <a:lstStyle/>
          <a:p>
            <a:pPr algn="ctr"/>
            <a:r>
              <a:rPr lang="es-MX" sz="2000" b="1" dirty="0" smtClean="0">
                <a:latin typeface="Arial" panose="020B0604020202020204" pitchFamily="34" charset="0"/>
                <a:cs typeface="Arial" panose="020B0604020202020204" pitchFamily="34" charset="0"/>
              </a:rPr>
              <a:t>Miguel angel Hernández barrios</a:t>
            </a:r>
          </a:p>
          <a:p>
            <a:pPr algn="ctr"/>
            <a:r>
              <a:rPr lang="es-MX" sz="2000" b="1" dirty="0" smtClean="0">
                <a:latin typeface="Arial" panose="020B0604020202020204" pitchFamily="34" charset="0"/>
                <a:cs typeface="Arial" panose="020B0604020202020204" pitchFamily="34" charset="0"/>
              </a:rPr>
              <a:t>Oscar contreras Sánchez</a:t>
            </a:r>
          </a:p>
          <a:p>
            <a:pPr algn="ctr"/>
            <a:r>
              <a:rPr lang="es-MX" sz="2000" b="1" dirty="0" smtClean="0">
                <a:latin typeface="Arial" panose="020B0604020202020204" pitchFamily="34" charset="0"/>
                <a:cs typeface="Arial" panose="020B0604020202020204" pitchFamily="34" charset="0"/>
              </a:rPr>
              <a:t>Luis Fernando Cruz Manuel</a:t>
            </a:r>
          </a:p>
          <a:p>
            <a:pPr algn="ctr"/>
            <a:r>
              <a:rPr lang="es-MX" sz="2000" b="1" dirty="0" smtClean="0">
                <a:latin typeface="Arial" panose="020B0604020202020204" pitchFamily="34" charset="0"/>
                <a:cs typeface="Arial" panose="020B0604020202020204" pitchFamily="34" charset="0"/>
              </a:rPr>
              <a:t>Héctor Javier Gutiérrez Ayala</a:t>
            </a:r>
          </a:p>
          <a:p>
            <a:pPr algn="ctr"/>
            <a:r>
              <a:rPr lang="es-MX" sz="2000" b="1" dirty="0" smtClean="0">
                <a:latin typeface="Arial" panose="020B0604020202020204" pitchFamily="34" charset="0"/>
                <a:cs typeface="Arial" panose="020B0604020202020204" pitchFamily="34" charset="0"/>
              </a:rPr>
              <a:t>Alfredo Martínez Gaspar</a:t>
            </a:r>
            <a:endParaRPr lang="es-MX" sz="2000" b="1" dirty="0">
              <a:latin typeface="Arial" panose="020B0604020202020204" pitchFamily="34" charset="0"/>
              <a:cs typeface="Arial" panose="020B0604020202020204" pitchFamily="34" charset="0"/>
            </a:endParaRPr>
          </a:p>
        </p:txBody>
      </p:sp>
      <p:sp>
        <p:nvSpPr>
          <p:cNvPr id="5" name="Marcador de fecha 4"/>
          <p:cNvSpPr>
            <a:spLocks noGrp="1"/>
          </p:cNvSpPr>
          <p:nvPr>
            <p:ph type="dt" sz="half" idx="10"/>
          </p:nvPr>
        </p:nvSpPr>
        <p:spPr>
          <a:xfrm>
            <a:off x="10557164" y="5456864"/>
            <a:ext cx="1190953" cy="487049"/>
          </a:xfrm>
        </p:spPr>
        <p:txBody>
          <a:bodyPr/>
          <a:lstStyle/>
          <a:p>
            <a:fld id="{C5FF974D-C21F-4AFD-9077-5D15C058B97A}" type="datetime1">
              <a:rPr lang="es-MX" sz="1400" b="1" smtClean="0"/>
              <a:t>23/05/2018</a:t>
            </a:fld>
            <a:endParaRPr lang="es-MX" sz="1050" b="1"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45500" y="1327940"/>
            <a:ext cx="2598085" cy="2310712"/>
          </a:xfrm>
          <a:prstGeom prst="rect">
            <a:avLst/>
          </a:prstGeom>
        </p:spPr>
      </p:pic>
      <p:sp>
        <p:nvSpPr>
          <p:cNvPr id="6" name="Rectángulo 5"/>
          <p:cNvSpPr/>
          <p:nvPr/>
        </p:nvSpPr>
        <p:spPr>
          <a:xfrm>
            <a:off x="3825673" y="5451411"/>
            <a:ext cx="4790032" cy="584775"/>
          </a:xfrm>
          <a:prstGeom prst="rect">
            <a:avLst/>
          </a:prstGeom>
        </p:spPr>
        <p:txBody>
          <a:bodyPr wrap="square">
            <a:spAutoFit/>
          </a:bodyPr>
          <a:lstStyle/>
          <a:p>
            <a:r>
              <a:rPr lang="es-MX" sz="3200" b="1" dirty="0" smtClean="0"/>
              <a:t>Iteración </a:t>
            </a:r>
            <a:r>
              <a:rPr lang="es-MX" sz="3200" b="1" dirty="0"/>
              <a:t>2. </a:t>
            </a:r>
            <a:r>
              <a:rPr lang="es-MX" sz="3200" b="1" dirty="0" smtClean="0"/>
              <a:t>Alumnos</a:t>
            </a:r>
            <a:endParaRPr lang="es-MX" sz="3200" b="1" dirty="0"/>
          </a:p>
        </p:txBody>
      </p:sp>
    </p:spTree>
    <p:extLst>
      <p:ext uri="{BB962C8B-B14F-4D97-AF65-F5344CB8AC3E}">
        <p14:creationId xmlns:p14="http://schemas.microsoft.com/office/powerpoint/2010/main" val="1969474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a:t>
            </a:r>
            <a:r>
              <a:rPr lang="es-MX" sz="2400" b="1" dirty="0" smtClean="0">
                <a:solidFill>
                  <a:srgbClr val="006666"/>
                </a:solidFill>
                <a:latin typeface="Arial Rounded MT Bold" panose="020F0704030504030204" pitchFamily="34" charset="0"/>
              </a:rPr>
              <a:t>SOPORTE (OCS)</a:t>
            </a:r>
            <a:endParaRPr lang="es-MX" sz="2400" b="1" dirty="0">
              <a:solidFill>
                <a:srgbClr val="006666"/>
              </a:solidFill>
              <a:latin typeface="Arial Rounded MT Bold" panose="020F0704030504030204" pitchFamily="34" charset="0"/>
            </a:endParaRPr>
          </a:p>
        </p:txBody>
      </p:sp>
      <p:pic>
        <p:nvPicPr>
          <p:cNvPr id="3" name="Imagen 2"/>
          <p:cNvPicPr/>
          <p:nvPr/>
        </p:nvPicPr>
        <p:blipFill rotWithShape="1">
          <a:blip r:embed="rId2">
            <a:extLst>
              <a:ext uri="{28A0092B-C50C-407E-A947-70E740481C1C}">
                <a14:useLocalDpi xmlns:a14="http://schemas.microsoft.com/office/drawing/2010/main" val="0"/>
              </a:ext>
            </a:extLst>
          </a:blip>
          <a:srcRect l="1537" t="32932" r="29905" b="7989"/>
          <a:stretch/>
        </p:blipFill>
        <p:spPr bwMode="auto">
          <a:xfrm>
            <a:off x="734291" y="1095376"/>
            <a:ext cx="10723418" cy="53054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9275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b="1" dirty="0" smtClean="0">
                <a:solidFill>
                  <a:srgbClr val="006666"/>
                </a:solidFill>
                <a:latin typeface="Arial Rounded MT Bold" panose="020F0704030504030204" pitchFamily="34" charset="0"/>
              </a:rPr>
              <a:t>Reporte </a:t>
            </a:r>
            <a:r>
              <a:rPr lang="es-MX" b="1" dirty="0">
                <a:solidFill>
                  <a:srgbClr val="006666"/>
                </a:solidFill>
                <a:latin typeface="Arial Rounded MT Bold" panose="020F0704030504030204" pitchFamily="34" charset="0"/>
              </a:rPr>
              <a:t>como </a:t>
            </a:r>
            <a:r>
              <a:rPr lang="es-MX" b="1" dirty="0" smtClean="0">
                <a:solidFill>
                  <a:srgbClr val="006666"/>
                </a:solidFill>
                <a:latin typeface="Arial Rounded MT Bold" panose="020F0704030504030204" pitchFamily="34" charset="0"/>
              </a:rPr>
              <a:t>ingeniero de soporte</a:t>
            </a: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 </a:t>
            </a:r>
            <a:r>
              <a:rPr lang="es-MX" sz="2000" dirty="0">
                <a:solidFill>
                  <a:schemeClr val="bg1"/>
                </a:solidFill>
                <a:latin typeface="Arial" panose="020B0604020202020204" pitchFamily="34" charset="0"/>
                <a:cs typeface="Arial" panose="020B0604020202020204" pitchFamily="34" charset="0"/>
              </a:rPr>
              <a:t>Las actividades asignadas en la semana 3, fueran realizadas correctamente. Como primera tarea asignada fue la historia de usuario para la descarga de documento de formato de evaluación de las actividades por el prestador del servicio social donde una de sus características principales es que el alumno que valla a solicitar este documento podrá descargarlo desde la plataforma a realizar donde como resultado el alumno obtendrá el formato y procederá al llenado de datos. </a:t>
            </a:r>
          </a:p>
          <a:p>
            <a:pPr marL="0" indent="0" algn="just">
              <a:buNone/>
            </a:pPr>
            <a:r>
              <a:rPr lang="es-MX" sz="2000" dirty="0">
                <a:solidFill>
                  <a:schemeClr val="bg1"/>
                </a:solidFill>
                <a:latin typeface="Arial" panose="020B0604020202020204" pitchFamily="34" charset="0"/>
                <a:cs typeface="Arial" panose="020B0604020202020204" pitchFamily="34" charset="0"/>
              </a:rPr>
              <a:t>Como siguiente historia se analizó y se procedió a desarrollar otro botón donde el alumno pueda descargar la constancia de terminación en dicha plataforma es con la finalidad de que el alumno contenga tal documento. Al igual que también se trabajó con accesos que tendrá el alumno al subir “solicitud de servicio social” como lo es también el “documento de carta de terminación de servicio social” con la finalidad de que cada alumno pueda subir sus evidencias.</a:t>
            </a:r>
          </a:p>
          <a:p>
            <a:pPr marL="0" indent="0" algn="just">
              <a:buNone/>
            </a:pPr>
            <a:endParaRPr lang="es-MX" sz="1600" b="1" dirty="0" smtClean="0">
              <a:solidFill>
                <a:srgbClr val="006666"/>
              </a:solidFill>
              <a:latin typeface="Arial Rounded MT Bold" panose="020F0704030504030204" pitchFamily="34" charset="0"/>
            </a:endParaRPr>
          </a:p>
        </p:txBody>
      </p:sp>
    </p:spTree>
    <p:extLst>
      <p:ext uri="{BB962C8B-B14F-4D97-AF65-F5344CB8AC3E}">
        <p14:creationId xmlns:p14="http://schemas.microsoft.com/office/powerpoint/2010/main" val="1598190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s-MX" b="1" dirty="0" smtClean="0">
              <a:solidFill>
                <a:srgbClr val="006666"/>
              </a:solidFill>
              <a:latin typeface="Arial Rounded MT Bold" panose="020F0704030504030204" pitchFamily="34" charset="0"/>
            </a:endParaRPr>
          </a:p>
          <a:p>
            <a:pPr marL="0" indent="0" algn="just">
              <a:buNone/>
            </a:pPr>
            <a:r>
              <a:rPr lang="es-MX" b="1" dirty="0" smtClean="0">
                <a:solidFill>
                  <a:srgbClr val="006666"/>
                </a:solidFill>
                <a:latin typeface="Arial Rounded MT Bold" panose="020F0704030504030204" pitchFamily="34" charset="0"/>
              </a:rPr>
              <a:t>Reporte </a:t>
            </a:r>
            <a:r>
              <a:rPr lang="es-MX" b="1" dirty="0">
                <a:solidFill>
                  <a:srgbClr val="006666"/>
                </a:solidFill>
                <a:latin typeface="Arial Rounded MT Bold" panose="020F0704030504030204" pitchFamily="34" charset="0"/>
              </a:rPr>
              <a:t>actividad de rol (Gerente </a:t>
            </a:r>
            <a:r>
              <a:rPr lang="es-MX" b="1" dirty="0" smtClean="0">
                <a:solidFill>
                  <a:srgbClr val="006666"/>
                </a:solidFill>
                <a:latin typeface="Arial Rounded MT Bold" panose="020F0704030504030204" pitchFamily="34" charset="0"/>
              </a:rPr>
              <a:t>de soporte).</a:t>
            </a:r>
          </a:p>
          <a:p>
            <a:pPr marL="0" indent="0" algn="just">
              <a:buNone/>
            </a:pPr>
            <a:endParaRPr lang="es-MX" sz="1600" b="1" dirty="0">
              <a:solidFill>
                <a:srgbClr val="006666"/>
              </a:solidFill>
              <a:latin typeface="Arial Rounded MT Bold" panose="020F0704030504030204" pitchFamily="34" charset="0"/>
            </a:endParaRPr>
          </a:p>
          <a:p>
            <a:pPr marL="0" indent="0" algn="just">
              <a:buNone/>
            </a:pPr>
            <a:r>
              <a:rPr lang="es-MX" dirty="0">
                <a:solidFill>
                  <a:schemeClr val="bg1"/>
                </a:solidFill>
                <a:latin typeface="Arial" panose="020B0604020202020204" pitchFamily="34" charset="0"/>
                <a:cs typeface="Arial" panose="020B0604020202020204" pitchFamily="34" charset="0"/>
              </a:rPr>
              <a:t>Se da a conocer mis actividades como finalizadas como semana 3 como gerente de soporte, ya que algunas de las actividades asignadas no se pudieron realzar con tiempo y se necesitó más tiempo del asignado. </a:t>
            </a:r>
          </a:p>
          <a:p>
            <a:pPr marL="0" indent="0" algn="just">
              <a:buNone/>
            </a:pPr>
            <a:r>
              <a:rPr lang="es-MX" dirty="0">
                <a:solidFill>
                  <a:schemeClr val="bg1"/>
                </a:solidFill>
                <a:latin typeface="Arial" panose="020B0604020202020204" pitchFamily="34" charset="0"/>
                <a:cs typeface="Arial" panose="020B0604020202020204" pitchFamily="34" charset="0"/>
              </a:rPr>
              <a:t>Como gerente de soporto en mis actividades en las que se batallaron basten fueron las historias, ya que se tenía que definir bien la función del sistema ya que los alumnos podrán descargar y subir archivos sobre el área d vinculación.</a:t>
            </a:r>
          </a:p>
          <a:p>
            <a:pPr marL="0" indent="0" algn="just">
              <a:buNone/>
            </a:pPr>
            <a:r>
              <a:rPr lang="es-MX" dirty="0">
                <a:solidFill>
                  <a:schemeClr val="bg1"/>
                </a:solidFill>
                <a:latin typeface="Arial" panose="020B0604020202020204" pitchFamily="34" charset="0"/>
                <a:cs typeface="Arial" panose="020B0604020202020204" pitchFamily="34" charset="0"/>
              </a:rPr>
              <a:t>Como gerente de soporte finalizo mis actividades asignadas y realizadas en tiempo y forma.</a:t>
            </a:r>
          </a:p>
          <a:p>
            <a:pPr marL="0" indent="0" algn="just">
              <a:buNone/>
            </a:pPr>
            <a:endParaRPr lang="es-MX" sz="1600" b="1" dirty="0" smtClean="0">
              <a:solidFill>
                <a:srgbClr val="006666"/>
              </a:solidFill>
              <a:latin typeface="Arial Rounded MT Bold" panose="020F070403050403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67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DE ACTIVIDADES REALIZADAS – GERENTE DE </a:t>
            </a:r>
            <a:r>
              <a:rPr lang="es-MX" sz="2000" b="1" dirty="0" smtClean="0">
                <a:solidFill>
                  <a:srgbClr val="006666"/>
                </a:solidFill>
                <a:latin typeface="Arial Rounded MT Bold" panose="020F0704030504030204" pitchFamily="34" charset="0"/>
              </a:rPr>
              <a:t>CALIDAD Y PR0CESOS (HJGA</a:t>
            </a:r>
            <a:r>
              <a:rPr lang="es-MX" sz="2000" b="1" dirty="0" smtClean="0">
                <a:solidFill>
                  <a:srgbClr val="006666"/>
                </a:solidFill>
                <a:latin typeface="Arial Rounded MT Bold" panose="020F0704030504030204" pitchFamily="34" charset="0"/>
              </a:rPr>
              <a:t>)</a:t>
            </a:r>
            <a:endParaRPr lang="es-MX" sz="2000" b="1" dirty="0">
              <a:solidFill>
                <a:srgbClr val="006666"/>
              </a:solidFill>
              <a:latin typeface="Arial Rounded MT Bold" panose="020F0704030504030204" pitchFamily="34" charset="0"/>
            </a:endParaRPr>
          </a:p>
        </p:txBody>
      </p:sp>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9834" y="2092036"/>
            <a:ext cx="10672331" cy="4391891"/>
          </a:xfrm>
          <a:prstGeom prst="rect">
            <a:avLst/>
          </a:prstGeom>
        </p:spPr>
      </p:pic>
    </p:spTree>
    <p:extLst>
      <p:ext uri="{BB962C8B-B14F-4D97-AF65-F5344CB8AC3E}">
        <p14:creationId xmlns:p14="http://schemas.microsoft.com/office/powerpoint/2010/main" val="2646904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como </a:t>
            </a:r>
            <a:r>
              <a:rPr lang="es-MX" sz="1600" b="1" dirty="0" smtClean="0">
                <a:solidFill>
                  <a:srgbClr val="006666"/>
                </a:solidFill>
                <a:latin typeface="Arial Rounded MT Bold" panose="020F0704030504030204" pitchFamily="34" charset="0"/>
              </a:rPr>
              <a:t>ingeniero de calidad y procesos </a:t>
            </a:r>
          </a:p>
          <a:p>
            <a:pPr marL="0" indent="0" algn="just">
              <a:buNone/>
            </a:pPr>
            <a:r>
              <a:rPr lang="es-MX" dirty="0">
                <a:latin typeface="Arial" panose="020B0604020202020204" pitchFamily="34" charset="0"/>
                <a:cs typeface="Arial" panose="020B0604020202020204" pitchFamily="34" charset="0"/>
              </a:rPr>
              <a:t>Para comenzar con mi segundo </a:t>
            </a:r>
            <a:r>
              <a:rPr lang="es-MX" dirty="0" smtClean="0">
                <a:latin typeface="Arial" panose="020B0604020202020204" pitchFamily="34" charset="0"/>
                <a:cs typeface="Arial" panose="020B0604020202020204" pitchFamily="34" charset="0"/>
              </a:rPr>
              <a:t>reporte de esta semana, elabore las historias de usuario para solicitud del servicio social, historia de usuario para formulario evaluación cualitativa del prestador, historia de usuario para formulario autoevaluación cualitativa del prestador, historia de usuario para formulario evaluación de las actividades por el prestador, historia de usuario para descarga de documento solicitud, historia de usuario para descarga de documento de terminación, de igual manera realice correcciones de la iteración anterior y aplique revisiones y correcciones a historias de usuario de mis compañeros. Y me lleve dos días elaborando las diferentes historias de usuario que me asignaron.</a:t>
            </a:r>
          </a:p>
          <a:p>
            <a:pPr marL="0" indent="0" algn="just">
              <a:buNone/>
            </a:pPr>
            <a:endParaRPr lang="es-MX" sz="1600" b="1" dirty="0">
              <a:solidFill>
                <a:srgbClr val="006666"/>
              </a:solidFill>
              <a:latin typeface="Arial" panose="020B0604020202020204" pitchFamily="34" charset="0"/>
              <a:cs typeface="Arial" panose="020B0604020202020204" pitchFamily="34" charset="0"/>
            </a:endParaRPr>
          </a:p>
          <a:p>
            <a:pPr marL="0" indent="0" algn="just">
              <a:buNone/>
            </a:pPr>
            <a:endParaRPr lang="es-MX" sz="1600" b="1" dirty="0" smtClean="0">
              <a:solidFill>
                <a:srgbClr val="006666"/>
              </a:solidFill>
              <a:latin typeface="Arial" panose="020B0604020202020204" pitchFamily="34" charset="0"/>
              <a:cs typeface="Arial" panose="020B060402020202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(Gerente de </a:t>
            </a:r>
            <a:r>
              <a:rPr lang="es-MX" sz="1600" b="1" dirty="0" smtClean="0">
                <a:solidFill>
                  <a:srgbClr val="006666"/>
                </a:solidFill>
                <a:latin typeface="Arial Rounded MT Bold" panose="020F0704030504030204" pitchFamily="34" charset="0"/>
              </a:rPr>
              <a:t>calidad y procesos).</a:t>
            </a:r>
          </a:p>
          <a:p>
            <a:pPr marL="0" indent="0" algn="just">
              <a:buNone/>
            </a:pPr>
            <a:r>
              <a:rPr lang="es-MX" dirty="0">
                <a:latin typeface="Arial" panose="020B0604020202020204" pitchFamily="34" charset="0"/>
                <a:cs typeface="Arial" panose="020B0604020202020204" pitchFamily="34" charset="0"/>
              </a:rPr>
              <a:t>Como gerente de reporte de calidad </a:t>
            </a:r>
            <a:r>
              <a:rPr lang="es-MX" dirty="0" smtClean="0">
                <a:latin typeface="Arial" panose="020B0604020202020204" pitchFamily="34" charset="0"/>
                <a:cs typeface="Arial" panose="020B0604020202020204" pitchFamily="34" charset="0"/>
              </a:rPr>
              <a:t>se hicieron diferentes correcciones, y de igual manera tengo que comentar que en algunas actividades en el process sobrepasé mi tiempo ya que se me pasaba pausar las actividades, y tuve una falla con mi laptop el cual tratare de volver a recuperar las actividades en el process.</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889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3185591"/>
          </a:xfrm>
        </p:spPr>
        <p:txBody>
          <a:bodyPr>
            <a:noAutofit/>
          </a:bodyPr>
          <a:lstStyle/>
          <a:p>
            <a:pPr algn="ctr"/>
            <a:r>
              <a:rPr lang="es-MX" sz="4800" b="1" dirty="0" smtClean="0">
                <a:solidFill>
                  <a:schemeClr val="tx1"/>
                </a:solidFill>
                <a:latin typeface="Bookman Old Style" panose="02050604050505020204" pitchFamily="18" charset="0"/>
              </a:rPr>
              <a:t>PLAN </a:t>
            </a:r>
            <a:br>
              <a:rPr lang="es-MX" sz="4800" b="1" dirty="0" smtClean="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GENERAL</a:t>
            </a:r>
            <a:br>
              <a:rPr lang="es-MX" sz="4800" b="1" dirty="0" smtClean="0">
                <a:solidFill>
                  <a:schemeClr val="tx1"/>
                </a:solidFill>
                <a:latin typeface="Bookman Old Style" panose="02050604050505020204" pitchFamily="18" charset="0"/>
              </a:rPr>
            </a:br>
            <a:r>
              <a:rPr lang="es-MX" sz="4800" b="1" dirty="0">
                <a:solidFill>
                  <a:schemeClr val="tx1"/>
                </a:solidFill>
                <a:latin typeface="Bookman Old Style" panose="02050604050505020204" pitchFamily="18" charset="0"/>
              </a:rPr>
              <a:t/>
            </a:r>
            <a:br>
              <a:rPr lang="es-MX" sz="4800" b="1" dirty="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(LeastSoft)</a:t>
            </a:r>
            <a:endParaRPr lang="es-MX" sz="4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878410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000" b="1" dirty="0" smtClean="0">
                <a:solidFill>
                  <a:srgbClr val="006666"/>
                </a:solidFill>
                <a:latin typeface="Arial Rounded MT Bold" panose="020F0704030504030204" pitchFamily="34" charset="0"/>
              </a:rPr>
              <a:t>REPORTE PLAN GENERAL</a:t>
            </a:r>
            <a:endParaRPr lang="es-MX" sz="20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335901" y="1656050"/>
            <a:ext cx="11520198" cy="4647768"/>
          </a:xfrm>
          <a:prstGeom prst="rect">
            <a:avLst/>
          </a:prstGeom>
        </p:spPr>
      </p:pic>
    </p:spTree>
    <p:extLst>
      <p:ext uri="{BB962C8B-B14F-4D97-AF65-F5344CB8AC3E}">
        <p14:creationId xmlns:p14="http://schemas.microsoft.com/office/powerpoint/2010/main" val="266660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600" b="1" dirty="0">
                <a:solidFill>
                  <a:srgbClr val="006666"/>
                </a:solidFill>
                <a:latin typeface="Arial Rounded MT Bold" panose="020F0704030504030204" pitchFamily="34" charset="0"/>
              </a:rPr>
              <a:t>REPORTE PLAN </a:t>
            </a:r>
            <a:r>
              <a:rPr lang="es-MX" sz="1600" b="1" dirty="0" smtClean="0">
                <a:solidFill>
                  <a:srgbClr val="006666"/>
                </a:solidFill>
                <a:latin typeface="Arial Rounded MT Bold" panose="020F0704030504030204" pitchFamily="34" charset="0"/>
              </a:rPr>
              <a:t>GENERAL</a:t>
            </a:r>
          </a:p>
          <a:p>
            <a:pPr marL="0" indent="0" algn="just">
              <a:buNone/>
            </a:pPr>
            <a:r>
              <a:rPr lang="es-MX" sz="1600" dirty="0" smtClean="0">
                <a:solidFill>
                  <a:schemeClr val="bg1"/>
                </a:solidFill>
                <a:latin typeface="Arial" panose="020B0604020202020204" pitchFamily="34" charset="0"/>
                <a:cs typeface="Arial" panose="020B0604020202020204" pitchFamily="34" charset="0"/>
              </a:rPr>
              <a:t>Para las actividades que se realizaron durante esta semana, se cumplieron con cada una de las actividades asignadas para el equipo, aunque cabe recalcar que si tuvimos retrasos en cada una de ellas y faltaría complementar y ponernos a la par. Sobre el tiempo estimado que se propuso en algunas de ellas hubo sobre paso de tiempo y también en algunos de otras sobro tiempo, así que de esta forma nos ayudó a reponer el tempo perdido.</a:t>
            </a:r>
            <a:endParaRPr lang="es-MX" sz="1600" dirty="0" smtClean="0">
              <a:solidFill>
                <a:schemeClr val="tx1"/>
              </a:solidFill>
              <a:latin typeface="Arial" panose="020B0604020202020204" pitchFamily="34" charset="0"/>
              <a:cs typeface="Arial" panose="020B0604020202020204" pitchFamily="34" charset="0"/>
            </a:endParaRPr>
          </a:p>
          <a:p>
            <a:pPr marL="0" indent="0" algn="just">
              <a:buNone/>
            </a:pPr>
            <a:endParaRPr lang="es-MX" sz="1600" dirty="0" smtClean="0">
              <a:latin typeface="Arial" panose="020B0604020202020204" pitchFamily="34" charset="0"/>
              <a:cs typeface="Arial" panose="020B0604020202020204" pitchFamily="34" charset="0"/>
            </a:endParaRPr>
          </a:p>
          <a:p>
            <a:pPr marL="0" indent="0" algn="just">
              <a:buNone/>
            </a:pPr>
            <a:r>
              <a:rPr lang="es-MX" sz="1600" b="1" dirty="0" smtClean="0">
                <a:latin typeface="Arial" panose="020B0604020202020204" pitchFamily="34" charset="0"/>
                <a:cs typeface="Arial" panose="020B0604020202020204" pitchFamily="34" charset="0"/>
              </a:rPr>
              <a:t>Pendientes y acuerdos</a:t>
            </a:r>
          </a:p>
          <a:p>
            <a:pPr marL="0" indent="0" algn="just">
              <a:buNone/>
            </a:pPr>
            <a:r>
              <a:rPr lang="es-MX" sz="1600" dirty="0" smtClean="0">
                <a:latin typeface="Arial" panose="020B0604020202020204" pitchFamily="34" charset="0"/>
                <a:cs typeface="Arial" panose="020B0604020202020204" pitchFamily="34" charset="0"/>
              </a:rPr>
              <a:t>El detalle aquí principalmente fue la herramienta que estamos utilizando lo que es el Process Dashboard, mis integrantes de equipo tuvieron problemas con su máquina y esto provocó el descontrol sobre las tardeas en la herramienta. Como solución a ello, yo como gerente de planeación cree las tareas y tiempos en Excel y de aquí fue que nos apoyamos para ver que tareas  actividades nos tocaba realizar durante la semana. De aquí mismo fue que llevamos la organización en ves del process dashboard.</a:t>
            </a:r>
          </a:p>
          <a:p>
            <a:pPr marL="0" indent="0" algn="just">
              <a:buNone/>
            </a:pPr>
            <a:r>
              <a:rPr lang="es-MX" sz="1600" dirty="0" smtClean="0">
                <a:latin typeface="Arial" panose="020B0604020202020204" pitchFamily="34" charset="0"/>
                <a:cs typeface="Arial" panose="020B0604020202020204" pitchFamily="34" charset="0"/>
              </a:rPr>
              <a:t>Otro pendiente es acudir con el jefe de vinculación para mostrar avances del sistema y así mismo nos proporcione que acuerdos realizó para la implementación del subdominio</a:t>
            </a:r>
            <a:r>
              <a:rPr lang="es-MX" sz="1600" dirty="0">
                <a:latin typeface="Arial" panose="020B0604020202020204" pitchFamily="34" charset="0"/>
                <a:cs typeface="Arial" panose="020B0604020202020204" pitchFamily="34" charset="0"/>
              </a:rPr>
              <a:t>.</a:t>
            </a:r>
            <a:endParaRPr lang="es-MX"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6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5433" y="2425500"/>
            <a:ext cx="9603275" cy="2118791"/>
          </a:xfrm>
        </p:spPr>
        <p:txBody>
          <a:bodyPr>
            <a:noAutofit/>
          </a:bodyPr>
          <a:lstStyle/>
          <a:p>
            <a:pPr algn="ctr"/>
            <a:r>
              <a:rPr lang="es-MX" sz="4800" b="1" dirty="0" smtClean="0">
                <a:solidFill>
                  <a:schemeClr val="tx1"/>
                </a:solidFill>
                <a:latin typeface="Bookman Old Style" panose="02050604050505020204" pitchFamily="18" charset="0"/>
              </a:rPr>
              <a:t>Reporte </a:t>
            </a:r>
            <a:r>
              <a:rPr lang="es-MX" sz="4800" b="1" dirty="0">
                <a:solidFill>
                  <a:schemeClr val="tx1"/>
                </a:solidFill>
                <a:latin typeface="Bookman Old Style" panose="02050604050505020204" pitchFamily="18" charset="0"/>
              </a:rPr>
              <a:t>de </a:t>
            </a:r>
            <a:r>
              <a:rPr lang="es-MX" sz="4800" b="1" dirty="0" smtClean="0">
                <a:solidFill>
                  <a:schemeClr val="tx1"/>
                </a:solidFill>
                <a:latin typeface="Bookman Old Style" panose="02050604050505020204" pitchFamily="18" charset="0"/>
              </a:rPr>
              <a:t/>
            </a:r>
            <a:br>
              <a:rPr lang="es-MX" sz="4800" b="1" dirty="0" smtClean="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actividades </a:t>
            </a:r>
            <a:br>
              <a:rPr lang="es-MX" sz="4800" b="1" dirty="0" smtClean="0">
                <a:solidFill>
                  <a:schemeClr val="tx1"/>
                </a:solidFill>
                <a:latin typeface="Bookman Old Style" panose="02050604050505020204" pitchFamily="18" charset="0"/>
              </a:rPr>
            </a:br>
            <a:r>
              <a:rPr lang="es-MX" sz="4800" b="1" dirty="0" smtClean="0">
                <a:solidFill>
                  <a:schemeClr val="tx1"/>
                </a:solidFill>
                <a:latin typeface="Bookman Old Style" panose="02050604050505020204" pitchFamily="18" charset="0"/>
              </a:rPr>
              <a:t>(individual)</a:t>
            </a:r>
            <a:endParaRPr lang="es-MX" sz="4800"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227620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líder del proyecto (AMG)</a:t>
            </a:r>
            <a:endParaRPr lang="es-MX" sz="2400" b="1" dirty="0">
              <a:solidFill>
                <a:srgbClr val="006666"/>
              </a:solidFill>
              <a:latin typeface="Arial Rounded MT Bold" panose="020F0704030504030204" pitchFamily="34" charset="0"/>
            </a:endParaRPr>
          </a:p>
        </p:txBody>
      </p:sp>
      <p:pic>
        <p:nvPicPr>
          <p:cNvPr id="4" name="Imagen 3"/>
          <p:cNvPicPr/>
          <p:nvPr/>
        </p:nvPicPr>
        <p:blipFill rotWithShape="1">
          <a:blip r:embed="rId2"/>
          <a:srcRect l="1697" t="29609" r="2241" b="54011"/>
          <a:stretch/>
        </p:blipFill>
        <p:spPr bwMode="auto">
          <a:xfrm>
            <a:off x="412669" y="2059131"/>
            <a:ext cx="11366662" cy="1044287"/>
          </a:xfrm>
          <a:prstGeom prst="rect">
            <a:avLst/>
          </a:prstGeom>
          <a:ln>
            <a:noFill/>
          </a:ln>
          <a:extLst>
            <a:ext uri="{53640926-AAD7-44D8-BBD7-CCE9431645EC}">
              <a14:shadowObscured xmlns:a14="http://schemas.microsoft.com/office/drawing/2010/main"/>
            </a:ext>
          </a:extLst>
        </p:spPr>
      </p:pic>
      <p:pic>
        <p:nvPicPr>
          <p:cNvPr id="5" name="Imagen 4"/>
          <p:cNvPicPr/>
          <p:nvPr/>
        </p:nvPicPr>
        <p:blipFill rotWithShape="1">
          <a:blip r:embed="rId3"/>
          <a:srcRect l="1697" t="39375" r="2241" b="11171"/>
          <a:stretch/>
        </p:blipFill>
        <p:spPr bwMode="auto">
          <a:xfrm>
            <a:off x="417958" y="3540269"/>
            <a:ext cx="11361373" cy="31514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32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r>
              <a:rPr lang="es-MX" sz="1600" b="1" dirty="0" smtClean="0">
                <a:solidFill>
                  <a:srgbClr val="006666"/>
                </a:solidFill>
                <a:latin typeface="Arial Rounded MT Bold" panose="020F0704030504030204" pitchFamily="34" charset="0"/>
              </a:rPr>
              <a:t>Reporte actividades como líder del proyecto (AMG)</a:t>
            </a:r>
          </a:p>
          <a:p>
            <a:pPr marL="0" indent="0" algn="just">
              <a:buNone/>
            </a:pPr>
            <a:r>
              <a:rPr lang="es-MX" dirty="0">
                <a:latin typeface="Arial" panose="020B0604020202020204" pitchFamily="34" charset="0"/>
                <a:cs typeface="Arial" panose="020B0604020202020204" pitchFamily="34" charset="0"/>
              </a:rPr>
              <a:t>En esta iteración se realizaron a cabo las actividades las cuales me fueron asignadas como líder de proyecto y como desarrollador. Cada una de las actividades fueron desarrolladas desde las pruebas hasta la documentación con las historias de usuarios y la creación de rutas, cabe mencionar que en el tiempo de las creaciones de rutas fue un tiempo sobre estimado ya que fue mucho tiempo para lo que realmente se utilizó. En cuanto al valor ganado por la iteración y el total no tengo certeza ya que por un descuido eliminé todas mis actividades del process y no pude correrlas y por tanto no puede mostrarme que valor ganado se obtuvo, solo me estuve guiando desde un Excel que se hiso antes de subirlo al process y de ahí me estuve guiando para ir realizando las tareas que me correspondían</a:t>
            </a:r>
            <a:r>
              <a:rPr lang="es-MX" dirty="0" smtClean="0">
                <a:latin typeface="Arial" panose="020B0604020202020204" pitchFamily="34" charset="0"/>
                <a:cs typeface="Arial" panose="020B0604020202020204" pitchFamily="34" charset="0"/>
              </a:rPr>
              <a:t>.</a:t>
            </a:r>
          </a:p>
          <a:p>
            <a:pPr marL="0" indent="0" algn="just">
              <a:buNone/>
            </a:pPr>
            <a:endParaRPr lang="es-MX" dirty="0" smtClean="0">
              <a:latin typeface="Arial" panose="020B0604020202020204" pitchFamily="34" charset="0"/>
              <a:cs typeface="Arial" panose="020B0604020202020204" pitchFamily="34" charset="0"/>
            </a:endParaRPr>
          </a:p>
          <a:p>
            <a:pPr marL="0" indent="0" algn="just">
              <a:buNone/>
            </a:pPr>
            <a:r>
              <a:rPr lang="es-MX" sz="1600" b="1" dirty="0" smtClean="0">
                <a:solidFill>
                  <a:srgbClr val="006666"/>
                </a:solidFill>
                <a:latin typeface="Arial Rounded MT Bold" panose="020F0704030504030204" pitchFamily="34" charset="0"/>
              </a:rPr>
              <a:t>Reporte </a:t>
            </a:r>
            <a:r>
              <a:rPr lang="es-MX" sz="1600" b="1" dirty="0">
                <a:solidFill>
                  <a:srgbClr val="006666"/>
                </a:solidFill>
                <a:latin typeface="Arial Rounded MT Bold" panose="020F0704030504030204" pitchFamily="34" charset="0"/>
              </a:rPr>
              <a:t>actividad de rol </a:t>
            </a:r>
            <a:r>
              <a:rPr lang="es-MX" sz="1600" b="1" dirty="0" smtClean="0">
                <a:solidFill>
                  <a:srgbClr val="006666"/>
                </a:solidFill>
                <a:latin typeface="Arial Rounded MT Bold" panose="020F0704030504030204" pitchFamily="34" charset="0"/>
              </a:rPr>
              <a:t>como líder del proyecto (AMG)</a:t>
            </a:r>
          </a:p>
          <a:p>
            <a:pPr marL="0" indent="0" algn="just">
              <a:buNone/>
            </a:pPr>
            <a:r>
              <a:rPr lang="es-MX" dirty="0">
                <a:latin typeface="Arial" panose="020B0604020202020204" pitchFamily="34" charset="0"/>
                <a:cs typeface="Arial" panose="020B0604020202020204" pitchFamily="34" charset="0"/>
              </a:rPr>
              <a:t>En las actividades como líder esta ves </a:t>
            </a:r>
            <a:r>
              <a:rPr lang="es-MX" dirty="0" smtClean="0">
                <a:latin typeface="Arial" panose="020B0604020202020204" pitchFamily="34" charset="0"/>
                <a:cs typeface="Arial" panose="020B0604020202020204" pitchFamily="34" charset="0"/>
              </a:rPr>
              <a:t>realicé </a:t>
            </a:r>
            <a:r>
              <a:rPr lang="es-MX" dirty="0">
                <a:latin typeface="Arial" panose="020B0604020202020204" pitchFamily="34" charset="0"/>
                <a:cs typeface="Arial" panose="020B0604020202020204" pitchFamily="34" charset="0"/>
              </a:rPr>
              <a:t>lo que fue la minuta para la reunión de status donde me llevo un aproximado de 30 min además de estar checando de que cada integrante del equipo estuviera trabajando con sus actividades correspondientes además de checar que los objetivos se vallan cumpliendo y los riesgos no se disparen como en este caso uno de los riesgos de fallas técnicas se dispararon y aún sigue sin solución dentro de estas actividades se uso un aproximado de 60 min.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4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a:t>
            </a:r>
            <a:r>
              <a:rPr lang="es-MX" sz="2400" b="1" dirty="0" smtClean="0">
                <a:solidFill>
                  <a:srgbClr val="006666"/>
                </a:solidFill>
                <a:latin typeface="Arial Rounded MT Bold" panose="020F0704030504030204" pitchFamily="34" charset="0"/>
              </a:rPr>
              <a:t>PLANEACIÓN </a:t>
            </a:r>
            <a:r>
              <a:rPr lang="es-MX" sz="2400" b="1" dirty="0" smtClean="0">
                <a:solidFill>
                  <a:srgbClr val="006666"/>
                </a:solidFill>
                <a:latin typeface="Arial Rounded MT Bold" panose="020F0704030504030204" pitchFamily="34" charset="0"/>
              </a:rPr>
              <a:t>(MAHB)</a:t>
            </a:r>
            <a:endParaRPr lang="es-MX" sz="2400" b="1" dirty="0">
              <a:solidFill>
                <a:srgbClr val="006666"/>
              </a:solidFill>
              <a:latin typeface="Arial Rounded MT Bold" panose="020F0704030504030204" pitchFamily="34" charset="0"/>
            </a:endParaRPr>
          </a:p>
        </p:txBody>
      </p:sp>
      <p:pic>
        <p:nvPicPr>
          <p:cNvPr id="3" name="Imagen 2"/>
          <p:cNvPicPr>
            <a:picLocks noChangeAspect="1"/>
          </p:cNvPicPr>
          <p:nvPr/>
        </p:nvPicPr>
        <p:blipFill>
          <a:blip r:embed="rId2"/>
          <a:stretch>
            <a:fillRect/>
          </a:stretch>
        </p:blipFill>
        <p:spPr>
          <a:xfrm>
            <a:off x="441470" y="2438400"/>
            <a:ext cx="11309060" cy="3020291"/>
          </a:xfrm>
          <a:prstGeom prst="rect">
            <a:avLst/>
          </a:prstGeom>
        </p:spPr>
      </p:pic>
    </p:spTree>
    <p:extLst>
      <p:ext uri="{BB962C8B-B14F-4D97-AF65-F5344CB8AC3E}">
        <p14:creationId xmlns:p14="http://schemas.microsoft.com/office/powerpoint/2010/main" val="173995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lgn="just"/>
            <a:endParaRPr lang="es-MX" sz="1600" b="1" dirty="0" smtClean="0">
              <a:solidFill>
                <a:srgbClr val="006666"/>
              </a:solidFill>
              <a:latin typeface="Arial Rounded MT Bold" panose="020F0704030504030204" pitchFamily="34" charset="0"/>
            </a:endParaRPr>
          </a:p>
          <a:p>
            <a:pPr marL="0" indent="0" algn="just">
              <a:buNone/>
            </a:pPr>
            <a:r>
              <a:rPr lang="es-MX" sz="1700" b="1" dirty="0" smtClean="0">
                <a:solidFill>
                  <a:srgbClr val="006666"/>
                </a:solidFill>
                <a:latin typeface="Arial Rounded MT Bold" panose="020F0704030504030204" pitchFamily="34" charset="0"/>
              </a:rPr>
              <a:t>Reporte </a:t>
            </a:r>
            <a:r>
              <a:rPr lang="es-MX" sz="1700" b="1" dirty="0">
                <a:solidFill>
                  <a:srgbClr val="006666"/>
                </a:solidFill>
                <a:latin typeface="Arial Rounded MT Bold" panose="020F0704030504030204" pitchFamily="34" charset="0"/>
              </a:rPr>
              <a:t>como </a:t>
            </a:r>
            <a:r>
              <a:rPr lang="es-MX" sz="1700" b="1" dirty="0" smtClean="0">
                <a:solidFill>
                  <a:srgbClr val="006666"/>
                </a:solidFill>
                <a:latin typeface="Arial Rounded MT Bold" panose="020F0704030504030204" pitchFamily="34" charset="0"/>
              </a:rPr>
              <a:t>ingeniero de planeación </a:t>
            </a:r>
          </a:p>
          <a:p>
            <a:pPr marL="0" indent="0" algn="just">
              <a:buNone/>
            </a:pPr>
            <a:r>
              <a:rPr lang="es-MX" sz="2100" dirty="0" smtClean="0">
                <a:latin typeface="Arial" panose="020B0604020202020204" pitchFamily="34" charset="0"/>
                <a:cs typeface="Arial" panose="020B0604020202020204" pitchFamily="34" charset="0"/>
              </a:rPr>
              <a:t>Para la iteración 2 durante la semana tres mis actividades asignadas se enfocaron a las historias de usuario, que es parte de la documentación del proyecto, esta semana si fue algo pesada, ya que era donde se enfocaba la mayor parte de historias de usuario y si fue algo laborioso porque es donde va la mayor parte de las documentación enfocadas a las funcionalidades del sistema para cada rol al que corresponda dicha acción dentro del </a:t>
            </a:r>
            <a:r>
              <a:rPr lang="es-MX" sz="2100" dirty="0" smtClean="0">
                <a:latin typeface="Arial" panose="020B0604020202020204" pitchFamily="34" charset="0"/>
                <a:cs typeface="Arial" panose="020B0604020202020204" pitchFamily="34" charset="0"/>
              </a:rPr>
              <a:t>sistema.</a:t>
            </a:r>
            <a:endParaRPr lang="es-MX" sz="2100" dirty="0" smtClean="0">
              <a:latin typeface="Arial" panose="020B0604020202020204" pitchFamily="34" charset="0"/>
              <a:cs typeface="Arial" panose="020B0604020202020204" pitchFamily="34" charset="0"/>
            </a:endParaRPr>
          </a:p>
          <a:p>
            <a:pPr marL="0" indent="0" algn="just">
              <a:buNone/>
            </a:pPr>
            <a:endParaRPr lang="es-MX" sz="1600" b="1" dirty="0">
              <a:solidFill>
                <a:srgbClr val="006666"/>
              </a:solidFill>
              <a:latin typeface="Arial" panose="020B0604020202020204" pitchFamily="34" charset="0"/>
              <a:cs typeface="Arial" panose="020B0604020202020204" pitchFamily="34" charset="0"/>
            </a:endParaRPr>
          </a:p>
          <a:p>
            <a:pPr marL="0" indent="0" algn="just">
              <a:buNone/>
            </a:pPr>
            <a:endParaRPr lang="es-MX" sz="1600" b="1" dirty="0" smtClean="0">
              <a:solidFill>
                <a:srgbClr val="006666"/>
              </a:solidFill>
              <a:latin typeface="Arial" panose="020B0604020202020204" pitchFamily="34" charset="0"/>
              <a:cs typeface="Arial" panose="020B0604020202020204" pitchFamily="34" charset="0"/>
            </a:endParaRPr>
          </a:p>
          <a:p>
            <a:pPr marL="0" indent="0" algn="just">
              <a:buNone/>
            </a:pPr>
            <a:r>
              <a:rPr lang="es-MX" sz="1700" b="1" dirty="0" smtClean="0">
                <a:solidFill>
                  <a:srgbClr val="006666"/>
                </a:solidFill>
                <a:latin typeface="Arial Rounded MT Bold" panose="020F0704030504030204" pitchFamily="34" charset="0"/>
              </a:rPr>
              <a:t>Reporte </a:t>
            </a:r>
            <a:r>
              <a:rPr lang="es-MX" sz="1700" b="1" dirty="0">
                <a:solidFill>
                  <a:srgbClr val="006666"/>
                </a:solidFill>
                <a:latin typeface="Arial Rounded MT Bold" panose="020F0704030504030204" pitchFamily="34" charset="0"/>
              </a:rPr>
              <a:t>actividad de rol (</a:t>
            </a:r>
            <a:r>
              <a:rPr lang="es-MX" sz="1700" b="1" dirty="0" smtClean="0">
                <a:solidFill>
                  <a:srgbClr val="006666"/>
                </a:solidFill>
                <a:latin typeface="Arial Rounded MT Bold" panose="020F0704030504030204" pitchFamily="34" charset="0"/>
              </a:rPr>
              <a:t>Gerente </a:t>
            </a:r>
            <a:r>
              <a:rPr lang="es-MX" sz="1700" b="1" dirty="0">
                <a:solidFill>
                  <a:srgbClr val="006666"/>
                </a:solidFill>
                <a:latin typeface="Arial Rounded MT Bold" panose="020F0704030504030204" pitchFamily="34" charset="0"/>
              </a:rPr>
              <a:t>de </a:t>
            </a:r>
            <a:r>
              <a:rPr lang="es-MX" sz="1700" b="1" dirty="0" smtClean="0">
                <a:solidFill>
                  <a:srgbClr val="006666"/>
                </a:solidFill>
                <a:latin typeface="Arial Rounded MT Bold" panose="020F0704030504030204" pitchFamily="34" charset="0"/>
              </a:rPr>
              <a:t>planeación).</a:t>
            </a:r>
            <a:endParaRPr lang="es-MX" sz="1700" b="1" dirty="0">
              <a:solidFill>
                <a:schemeClr val="tx1"/>
              </a:solidFill>
              <a:latin typeface="Arial Rounded MT Bold" panose="020F0704030504030204" pitchFamily="34" charset="0"/>
            </a:endParaRPr>
          </a:p>
          <a:p>
            <a:pPr marL="0" indent="0" algn="just">
              <a:buNone/>
            </a:pPr>
            <a:r>
              <a:rPr lang="es-MX" sz="2100" dirty="0">
                <a:latin typeface="Arial" panose="020B0604020202020204" pitchFamily="34" charset="0"/>
                <a:cs typeface="Arial" panose="020B0604020202020204" pitchFamily="34" charset="0"/>
              </a:rPr>
              <a:t>Dentro de </a:t>
            </a:r>
            <a:r>
              <a:rPr lang="es-MX" sz="2100" dirty="0" smtClean="0">
                <a:latin typeface="Arial" panose="020B0604020202020204" pitchFamily="34" charset="0"/>
                <a:cs typeface="Arial" panose="020B0604020202020204" pitchFamily="34" charset="0"/>
              </a:rPr>
              <a:t>mis actividades durante esta semana como gerente de planeación fue tener una el control sobre mi equipo respecto a tiempos, de forma en que no tengamos retrasos con las actividades, hice pequeñas platicas con ellos para ver que tan avanzados o que tan retrasados nos colocábamos en el momento, hasta el momento hemos tenido un avance considerable en el que estamos tratando de que este proyecto se entregue en tiempo y forma. Otra de mis actividades fue tratar de corregir el </a:t>
            </a:r>
            <a:r>
              <a:rPr lang="es-MX" sz="2100" dirty="0" err="1" smtClean="0">
                <a:latin typeface="Arial" panose="020B0604020202020204" pitchFamily="34" charset="0"/>
                <a:cs typeface="Arial" panose="020B0604020202020204" pitchFamily="34" charset="0"/>
              </a:rPr>
              <a:t>process</a:t>
            </a:r>
            <a:r>
              <a:rPr lang="es-MX" sz="2100" dirty="0" smtClean="0">
                <a:latin typeface="Arial" panose="020B0604020202020204" pitchFamily="34" charset="0"/>
                <a:cs typeface="Arial" panose="020B0604020202020204" pitchFamily="34" charset="0"/>
              </a:rPr>
              <a:t> </a:t>
            </a:r>
            <a:r>
              <a:rPr lang="es-MX" sz="2100" dirty="0" err="1" smtClean="0">
                <a:latin typeface="Arial" panose="020B0604020202020204" pitchFamily="34" charset="0"/>
                <a:cs typeface="Arial" panose="020B0604020202020204" pitchFamily="34" charset="0"/>
              </a:rPr>
              <a:t>dashboard</a:t>
            </a:r>
            <a:r>
              <a:rPr lang="es-MX" sz="2100" dirty="0" smtClean="0">
                <a:latin typeface="Arial" panose="020B0604020202020204" pitchFamily="34" charset="0"/>
                <a:cs typeface="Arial" panose="020B0604020202020204" pitchFamily="34" charset="0"/>
              </a:rPr>
              <a:t> y poder volver a integrar a mis demás compañeros de equipo, pero por alguna u otra causa sigue fallando y no podemos hacer la conexión, seguimos en pie para trata de corregir este problema. A causa de que durante esta semana hicimos la salida a la ciudad de Mazatlán tuve que trabajar horas extras para poder ponerme al corriente y  no tener retrasos.</a:t>
            </a:r>
            <a:endParaRPr lang="es-MX" sz="2100" dirty="0">
              <a:latin typeface="Arial" panose="020B0604020202020204" pitchFamily="34" charset="0"/>
              <a:cs typeface="Arial" panose="020B0604020202020204" pitchFamily="34" charset="0"/>
            </a:endParaRPr>
          </a:p>
          <a:p>
            <a:pPr marL="0" indent="0" algn="just">
              <a:buNone/>
            </a:pPr>
            <a:r>
              <a:rPr lang="es-MX" sz="1600" dirty="0" smtClean="0">
                <a:solidFill>
                  <a:schemeClr val="tx1"/>
                </a:solidFill>
                <a:latin typeface="Arial" panose="020B0604020202020204" pitchFamily="34" charset="0"/>
                <a:cs typeface="Arial" panose="020B0604020202020204" pitchFamily="34" charset="0"/>
              </a:rPr>
              <a:t> gerente de planeación durante esta semana fue tener el control de mi equipo en cuestión de tiempos en el process dashboard, ya que miembros de mi equipo se pasaron la semana pasado y esto provoca problema posteriormente, también me hice cargo de hacer algunos pendientes, como por ejemplo hacerme cargo de investigar y obtener requerimientos para la implementación de las historias de usuario. Para esto me llevé aproximadamente 3 horas debido a que tuve que hacer investigaciones y como una tipo reunión para explicar el funcionamiento las historias de usuario, y pues obviamente esto me llevó a trabajar horas extras.</a:t>
            </a:r>
          </a:p>
        </p:txBody>
      </p:sp>
    </p:spTree>
    <p:extLst>
      <p:ext uri="{BB962C8B-B14F-4D97-AF65-F5344CB8AC3E}">
        <p14:creationId xmlns:p14="http://schemas.microsoft.com/office/powerpoint/2010/main" val="311363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0109"/>
            <a:ext cx="12192000" cy="581891"/>
          </a:xfrm>
        </p:spPr>
        <p:txBody>
          <a:bodyPr>
            <a:noAutofit/>
          </a:bodyPr>
          <a:lstStyle/>
          <a:p>
            <a:pPr algn="ctr"/>
            <a:r>
              <a:rPr lang="es-MX" sz="2400" b="1" dirty="0" smtClean="0">
                <a:solidFill>
                  <a:srgbClr val="006666"/>
                </a:solidFill>
                <a:latin typeface="Arial Rounded MT Bold" panose="020F0704030504030204" pitchFamily="34" charset="0"/>
              </a:rPr>
              <a:t>REPORTE DE ACTIVIDADES REALIZADAS – GERENTE DE DESARROLLO (LFMC)</a:t>
            </a:r>
            <a:endParaRPr lang="es-MX" sz="2400" b="1" dirty="0">
              <a:solidFill>
                <a:srgbClr val="006666"/>
              </a:solidFill>
              <a:latin typeface="Arial Rounded MT Bold" panose="020F0704030504030204" pitchFamily="34" charset="0"/>
            </a:endParaRPr>
          </a:p>
        </p:txBody>
      </p:sp>
      <p:pic>
        <p:nvPicPr>
          <p:cNvPr id="3" name="Imagen 2"/>
          <p:cNvPicPr/>
          <p:nvPr/>
        </p:nvPicPr>
        <p:blipFill rotWithShape="1">
          <a:blip r:embed="rId2"/>
          <a:srcRect t="27719" r="27359" b="7077"/>
          <a:stretch/>
        </p:blipFill>
        <p:spPr bwMode="auto">
          <a:xfrm>
            <a:off x="731049" y="1051212"/>
            <a:ext cx="10946254" cy="52941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5662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s-MX" b="1" dirty="0" smtClean="0">
              <a:solidFill>
                <a:srgbClr val="006666"/>
              </a:solidFill>
              <a:latin typeface="Arial Rounded MT Bold" panose="020F0704030504030204" pitchFamily="34" charset="0"/>
            </a:endParaRPr>
          </a:p>
          <a:p>
            <a:pPr marL="0" indent="0" algn="just">
              <a:buNone/>
            </a:pPr>
            <a:r>
              <a:rPr lang="es-MX" b="1" dirty="0" smtClean="0">
                <a:solidFill>
                  <a:srgbClr val="006666"/>
                </a:solidFill>
                <a:latin typeface="Arial Rounded MT Bold" panose="020F0704030504030204" pitchFamily="34" charset="0"/>
              </a:rPr>
              <a:t>Reporte </a:t>
            </a:r>
            <a:r>
              <a:rPr lang="es-MX" b="1" dirty="0">
                <a:solidFill>
                  <a:srgbClr val="006666"/>
                </a:solidFill>
                <a:latin typeface="Arial Rounded MT Bold" panose="020F0704030504030204" pitchFamily="34" charset="0"/>
              </a:rPr>
              <a:t>como </a:t>
            </a:r>
            <a:r>
              <a:rPr lang="es-MX" b="1" dirty="0" smtClean="0">
                <a:solidFill>
                  <a:srgbClr val="006666"/>
                </a:solidFill>
                <a:latin typeface="Arial Rounded MT Bold" panose="020F0704030504030204" pitchFamily="34" charset="0"/>
              </a:rPr>
              <a:t>ingeniero de desarrollo </a:t>
            </a: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r>
              <a:rPr lang="es-MX" sz="1600" dirty="0" smtClean="0">
                <a:latin typeface="Arial" panose="020B0604020202020204" pitchFamily="34" charset="0"/>
                <a:cs typeface="Arial" panose="020B0604020202020204" pitchFamily="34" charset="0"/>
              </a:rPr>
              <a:t>La </a:t>
            </a:r>
            <a:r>
              <a:rPr lang="es-MX" sz="1600" dirty="0">
                <a:latin typeface="Arial" panose="020B0604020202020204" pitchFamily="34" charset="0"/>
                <a:cs typeface="Arial" panose="020B0604020202020204" pitchFamily="34" charset="0"/>
              </a:rPr>
              <a:t>primera actividad se hizo la corrección de la iteración 1 con un total de 30 minutos consumidos para esta actividad, la segunda actividad fue el estudio del lineamiento para la operación y cumplimiento del servicio social para realizar la iteración 2 con un total de 20 minutos, la siguiente activad se realizo en 50 minutos la cual fue la historia de usuario para subir el documento carta compromiso de servicio social y con ella también se modificó esta historia de usuario como la actividad 4 con 20 minutos dedicados, la historia de usuario subir el documento reporte bimestral se realizó en 50 minutos como parte de la actividad 5 y la modificación de esta historia de usuario en 20 minutos la cual fue la actividad 6, la actividad 7 se consumió 50 minutos la cual fue la historia de usuario para para subir el documento formato de evaluación cualitativa y con ella también se modificó esta historia de usuario como la actividad 8 con 20 minutos dedicados. Y para finalizar con las tareas de la iteración 1 se crearon las rutas, controladores, modelos y vistas para el formulario evaluación cualitativa, para la descarga de documentos y para subir documentos con un total de 280 minutos para estas actividades.</a:t>
            </a:r>
          </a:p>
          <a:p>
            <a:pPr marL="0" indent="0" algn="just">
              <a:buNone/>
            </a:pPr>
            <a:r>
              <a:rPr lang="es-MX" sz="1600" b="1" dirty="0">
                <a:latin typeface="Arial" panose="020B0604020202020204" pitchFamily="34" charset="0"/>
                <a:cs typeface="Arial" panose="020B0604020202020204" pitchFamily="34" charset="0"/>
              </a:rPr>
              <a:t>Errores</a:t>
            </a:r>
          </a:p>
          <a:p>
            <a:pPr marL="0" indent="0" algn="just">
              <a:buNone/>
            </a:pPr>
            <a:r>
              <a:rPr lang="es-MX" sz="1600" dirty="0">
                <a:latin typeface="Arial" panose="020B0604020202020204" pitchFamily="34" charset="0"/>
                <a:cs typeface="Arial" panose="020B0604020202020204" pitchFamily="34" charset="0"/>
              </a:rPr>
              <a:t>El Process Dashboard arrojo un error y ya no se pudo trabajar con este software, aun no funciona</a:t>
            </a:r>
            <a:r>
              <a:rPr lang="es-MX" sz="1600" dirty="0" smtClean="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4817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491" y="332510"/>
            <a:ext cx="11291454" cy="5777346"/>
          </a:xfrm>
          <a:ln>
            <a:no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endParaRPr lang="es-MX" sz="1600" b="1" dirty="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endParaRPr lang="es-MX" sz="2000" b="1" dirty="0" smtClean="0">
              <a:solidFill>
                <a:srgbClr val="006666"/>
              </a:solidFill>
              <a:latin typeface="Arial Rounded MT Bold" panose="020F0704030504030204" pitchFamily="34" charset="0"/>
            </a:endParaRPr>
          </a:p>
          <a:p>
            <a:pPr marL="0" indent="0" algn="just">
              <a:buNone/>
            </a:pPr>
            <a:r>
              <a:rPr lang="es-MX" sz="2000" b="1" dirty="0" smtClean="0">
                <a:solidFill>
                  <a:srgbClr val="006666"/>
                </a:solidFill>
                <a:latin typeface="Arial Rounded MT Bold" panose="020F0704030504030204" pitchFamily="34" charset="0"/>
              </a:rPr>
              <a:t>Reporte </a:t>
            </a:r>
            <a:r>
              <a:rPr lang="es-MX" sz="2000" b="1" dirty="0">
                <a:solidFill>
                  <a:srgbClr val="006666"/>
                </a:solidFill>
                <a:latin typeface="Arial Rounded MT Bold" panose="020F0704030504030204" pitchFamily="34" charset="0"/>
              </a:rPr>
              <a:t>actividad de rol (Gerente de desarrollo</a:t>
            </a:r>
            <a:r>
              <a:rPr lang="es-MX" sz="2000" b="1" dirty="0" smtClean="0">
                <a:solidFill>
                  <a:srgbClr val="006666"/>
                </a:solidFill>
                <a:latin typeface="Arial Rounded MT Bold" panose="020F0704030504030204" pitchFamily="34" charset="0"/>
              </a:rPr>
              <a:t>).</a:t>
            </a:r>
          </a:p>
          <a:p>
            <a:pPr marL="0" indent="0" algn="just">
              <a:buNone/>
            </a:pPr>
            <a:endParaRPr lang="es-MX" sz="1600" dirty="0" smtClean="0">
              <a:solidFill>
                <a:srgbClr val="006666"/>
              </a:solidFill>
              <a:latin typeface="Arial Rounded MT Bold" panose="020F0704030504030204" pitchFamily="34" charset="0"/>
            </a:endParaRPr>
          </a:p>
          <a:p>
            <a:pPr marL="0" indent="0" algn="just">
              <a:buNone/>
            </a:pPr>
            <a:r>
              <a:rPr lang="es-MX" sz="2200" dirty="0">
                <a:solidFill>
                  <a:schemeClr val="bg1"/>
                </a:solidFill>
                <a:latin typeface="Arial" panose="020B0604020202020204" pitchFamily="34" charset="0"/>
                <a:cs typeface="Arial" panose="020B0604020202020204" pitchFamily="34" charset="0"/>
              </a:rPr>
              <a:t>Se realizaron las actividades de pruebas en las cuales son; prueba de aceptación y corrección se ejecuto en 50 minutos, prueba de unitarias y corrección se ejecutó en 50 minutos, prueba de seguridad y corrección de la prueba se ejecutó en 50 minutos, prueba de carga y estrés y corrección de la prueba se ejecutó en 50 minutos, prueba de integración y corrección de la prueba se ejecutó en 50 minutos</a:t>
            </a:r>
            <a:r>
              <a:rPr lang="es-MX" sz="2200" dirty="0" smtClean="0">
                <a:solidFill>
                  <a:schemeClr val="bg1"/>
                </a:solidFill>
                <a:latin typeface="Arial" panose="020B0604020202020204" pitchFamily="34" charset="0"/>
                <a:cs typeface="Arial" panose="020B0604020202020204" pitchFamily="34" charset="0"/>
              </a:rPr>
              <a:t>.</a:t>
            </a:r>
          </a:p>
          <a:p>
            <a:pPr marL="0" indent="0" algn="just">
              <a:buNone/>
            </a:pPr>
            <a:endParaRPr lang="es-MX" sz="2400" dirty="0">
              <a:solidFill>
                <a:schemeClr val="bg1"/>
              </a:solidFill>
              <a:latin typeface="Arial" panose="020B0604020202020204" pitchFamily="34" charset="0"/>
              <a:cs typeface="Arial" panose="020B0604020202020204" pitchFamily="34" charset="0"/>
            </a:endParaRPr>
          </a:p>
          <a:p>
            <a:pPr marL="0" indent="0" algn="just">
              <a:buNone/>
            </a:pPr>
            <a:r>
              <a:rPr lang="es-MX" sz="2200" b="1" dirty="0">
                <a:solidFill>
                  <a:schemeClr val="bg1"/>
                </a:solidFill>
                <a:latin typeface="Arial" panose="020B0604020202020204" pitchFamily="34" charset="0"/>
                <a:cs typeface="Arial" panose="020B0604020202020204" pitchFamily="34" charset="0"/>
              </a:rPr>
              <a:t>Pendiente.</a:t>
            </a:r>
          </a:p>
          <a:p>
            <a:pPr marL="0" indent="0" algn="just">
              <a:buNone/>
            </a:pPr>
            <a:r>
              <a:rPr lang="es-MX" sz="2200" dirty="0">
                <a:solidFill>
                  <a:schemeClr val="bg1"/>
                </a:solidFill>
                <a:latin typeface="Arial" panose="020B0604020202020204" pitchFamily="34" charset="0"/>
                <a:cs typeface="Arial" panose="020B0604020202020204" pitchFamily="34" charset="0"/>
              </a:rPr>
              <a:t>Quedo pendiente la implementación en el servidor con subdomio, ya que el cliente quiere el proyecto terminado para poderlo implementar.</a:t>
            </a:r>
          </a:p>
          <a:p>
            <a:pPr marL="0" indent="0" algn="just">
              <a:buNone/>
            </a:pPr>
            <a:endParaRPr lang="es-MX" sz="1600" b="1" dirty="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endParaRPr lang="es-MX" sz="1600" b="1" dirty="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endParaRPr lang="es-MX" sz="1600" b="1" dirty="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marL="0" indent="0" algn="just">
              <a:buNone/>
            </a:pPr>
            <a:endParaRPr lang="es-MX" sz="1600" b="1" dirty="0">
              <a:solidFill>
                <a:srgbClr val="006666"/>
              </a:solidFill>
              <a:latin typeface="Arial Rounded MT Bold" panose="020F0704030504030204" pitchFamily="34" charset="0"/>
            </a:endParaRPr>
          </a:p>
          <a:p>
            <a:pPr marL="0" indent="0" algn="just">
              <a:buNone/>
            </a:pPr>
            <a:endParaRPr lang="es-MX" sz="1600" b="1" dirty="0" smtClean="0">
              <a:solidFill>
                <a:srgbClr val="006666"/>
              </a:solidFill>
              <a:latin typeface="Arial Rounded MT Bold" panose="020F070403050403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22714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Citable</Template>
  <TotalTime>396</TotalTime>
  <Words>1715</Words>
  <Application>Microsoft Office PowerPoint</Application>
  <PresentationFormat>Panorámica</PresentationFormat>
  <Paragraphs>78</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Rounded MT Bold</vt:lpstr>
      <vt:lpstr>Bookman Old Style</vt:lpstr>
      <vt:lpstr>Calibri</vt:lpstr>
      <vt:lpstr>Century Gothic</vt:lpstr>
      <vt:lpstr>Wingdings 2</vt:lpstr>
      <vt:lpstr>Citable</vt:lpstr>
      <vt:lpstr>REPORTE DE ACTIVIDADES Y PLAN GENERAL   LeastSoft   </vt:lpstr>
      <vt:lpstr>Reporte de  actividades  (individual)</vt:lpstr>
      <vt:lpstr>REPORTE DE ACTIVIDADES REALIZADAS – líder del proyecto (AMG)</vt:lpstr>
      <vt:lpstr>Presentación de PowerPoint</vt:lpstr>
      <vt:lpstr>REPORTE DE ACTIVIDADES REALIZADAS – GERENTE DE PLANEACIÓN (MAHB)</vt:lpstr>
      <vt:lpstr>Presentación de PowerPoint</vt:lpstr>
      <vt:lpstr>REPORTE DE ACTIVIDADES REALIZADAS – GERENTE DE DESARROLLO (LFMC)</vt:lpstr>
      <vt:lpstr>Presentación de PowerPoint</vt:lpstr>
      <vt:lpstr>Presentación de PowerPoint</vt:lpstr>
      <vt:lpstr>REPORTE DE ACTIVIDADES REALIZADAS – GERENTE DE SOPORTE (OCS)</vt:lpstr>
      <vt:lpstr>Presentación de PowerPoint</vt:lpstr>
      <vt:lpstr>Presentación de PowerPoint</vt:lpstr>
      <vt:lpstr>REPORTE DE ACTIVIDADES REALIZADAS – GERENTE DE CALIDAD Y PR0CESOS (HJGA)</vt:lpstr>
      <vt:lpstr>Presentación de PowerPoint</vt:lpstr>
      <vt:lpstr>PLAN  GENERAL  (LeastSoft)</vt:lpstr>
      <vt:lpstr>REPORTE PLAN GENERAL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actividades  leastsoft   semana #1 (preparación de desarrollo)</dc:title>
  <dc:creator>Miguel Hernandez</dc:creator>
  <cp:lastModifiedBy>Miguel Hernandez</cp:lastModifiedBy>
  <cp:revision>69</cp:revision>
  <dcterms:created xsi:type="dcterms:W3CDTF">2018-05-01T19:21:06Z</dcterms:created>
  <dcterms:modified xsi:type="dcterms:W3CDTF">2018-05-24T02:24:02Z</dcterms:modified>
</cp:coreProperties>
</file>