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72" r:id="rId3"/>
    <p:sldId id="257" r:id="rId4"/>
    <p:sldId id="258" r:id="rId5"/>
    <p:sldId id="266" r:id="rId6"/>
    <p:sldId id="267" r:id="rId7"/>
    <p:sldId id="260" r:id="rId8"/>
    <p:sldId id="259" r:id="rId9"/>
    <p:sldId id="261" r:id="rId10"/>
    <p:sldId id="262" r:id="rId11"/>
    <p:sldId id="263" r:id="rId12"/>
    <p:sldId id="264" r:id="rId13"/>
    <p:sldId id="265" r:id="rId14"/>
    <p:sldId id="273" r:id="rId15"/>
    <p:sldId id="270" r:id="rId16"/>
    <p:sldId id="274" r:id="rId17"/>
    <p:sldId id="275"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FF719-2889-4691-A601-8ED5BB047D76}" type="datetimeFigureOut">
              <a:rPr lang="es-MX" smtClean="0"/>
              <a:t>04/05/2018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8062-E12A-4814-81F6-5218F4677CC1}" type="slidenum">
              <a:rPr lang="es-MX" smtClean="0"/>
              <a:t>‹Nº›</a:t>
            </a:fld>
            <a:endParaRPr lang="es-MX"/>
          </a:p>
        </p:txBody>
      </p:sp>
    </p:spTree>
    <p:extLst>
      <p:ext uri="{BB962C8B-B14F-4D97-AF65-F5344CB8AC3E}">
        <p14:creationId xmlns:p14="http://schemas.microsoft.com/office/powerpoint/2010/main" val="9145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04/05/2018</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BBBFD30E-D4F4-4C42-8980-7EEB848C8A6A}"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30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314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04/05/2018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674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04/05/2018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19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E53A09-0436-4683-AE0A-3E37A89AE1B3}" type="datetimeFigureOut">
              <a:rPr lang="es-MX" smtClean="0"/>
              <a:t>04/05/2018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87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E53A09-0436-4683-AE0A-3E37A89AE1B3}" type="datetimeFigureOut">
              <a:rPr lang="es-MX" smtClean="0"/>
              <a:t>04/05/2018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BFD30E-D4F4-4C42-8980-7EEB848C8A6A}"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08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E53A09-0436-4683-AE0A-3E37A89AE1B3}" type="datetimeFigureOut">
              <a:rPr lang="es-MX" smtClean="0"/>
              <a:t>04/05/2018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BFD30E-D4F4-4C42-8980-7EEB848C8A6A}"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2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53A09-0436-4683-AE0A-3E37A89AE1B3}" type="datetimeFigureOut">
              <a:rPr lang="es-MX" smtClean="0"/>
              <a:t>04/05/2018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11138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04/05/2018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6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E53A09-0436-4683-AE0A-3E37A89AE1B3}" type="datetimeFigureOut">
              <a:rPr lang="es-MX" smtClean="0"/>
              <a:t>04/05/2018</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40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E53A09-0436-4683-AE0A-3E37A89AE1B3}" type="datetimeFigureOut">
              <a:rPr lang="es-MX" smtClean="0"/>
              <a:t>04/05/2018</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BFD30E-D4F4-4C42-8980-7EEB848C8A6A}"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357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802298"/>
            <a:ext cx="12191999" cy="2051737"/>
          </a:xfrm>
        </p:spPr>
        <p:txBody>
          <a:bodyPr>
            <a:normAutofit fontScale="90000"/>
          </a:bodyPr>
          <a:lstStyle/>
          <a:p>
            <a:pPr algn="ctr"/>
            <a:r>
              <a:rPr lang="es-MX" sz="3600" dirty="0" smtClean="0">
                <a:solidFill>
                  <a:schemeClr val="accent6">
                    <a:lumMod val="50000"/>
                  </a:schemeClr>
                </a:solidFill>
              </a:rPr>
              <a:t>Reporte </a:t>
            </a:r>
            <a:r>
              <a:rPr lang="es-MX" sz="3600" dirty="0" smtClean="0">
                <a:solidFill>
                  <a:schemeClr val="accent6">
                    <a:lumMod val="50000"/>
                  </a:schemeClr>
                </a:solidFill>
              </a:rPr>
              <a:t>de actividades Y PLAN GENERAL</a:t>
            </a:r>
            <a:br>
              <a:rPr lang="es-MX" sz="3600" dirty="0" smtClean="0">
                <a:solidFill>
                  <a:schemeClr val="accent6">
                    <a:lumMod val="50000"/>
                  </a:schemeClr>
                </a:solidFill>
              </a:rPr>
            </a:br>
            <a:r>
              <a:rPr lang="es-MX" sz="3600" dirty="0" smtClean="0">
                <a:solidFill>
                  <a:schemeClr val="accent6">
                    <a:lumMod val="50000"/>
                  </a:schemeClr>
                </a:solidFill>
              </a:rPr>
              <a:t> </a:t>
            </a:r>
            <a:r>
              <a:rPr lang="es-MX" sz="4000" b="1" dirty="0" smtClean="0">
                <a:solidFill>
                  <a:schemeClr val="accent6">
                    <a:lumMod val="50000"/>
                  </a:schemeClr>
                </a:solidFill>
              </a:rPr>
              <a:t/>
            </a:r>
            <a:br>
              <a:rPr lang="es-MX" sz="4000" b="1" dirty="0" smtClean="0">
                <a:solidFill>
                  <a:schemeClr val="accent6">
                    <a:lumMod val="50000"/>
                  </a:schemeClr>
                </a:solidFill>
              </a:rPr>
            </a:br>
            <a:r>
              <a:rPr lang="es-MX" sz="4000" b="1" dirty="0" err="1" smtClean="0">
                <a:solidFill>
                  <a:schemeClr val="accent6">
                    <a:lumMod val="50000"/>
                  </a:schemeClr>
                </a:solidFill>
              </a:rPr>
              <a:t>leastsoft</a:t>
            </a:r>
            <a:r>
              <a:rPr lang="es-MX" sz="4000" b="1" dirty="0" smtClean="0">
                <a:solidFill>
                  <a:schemeClr val="accent6">
                    <a:lumMod val="50000"/>
                  </a:schemeClr>
                </a:solidFill>
              </a:rPr>
              <a:t> </a:t>
            </a:r>
            <a:r>
              <a:rPr lang="es-MX" sz="4000" dirty="0" smtClean="0"/>
              <a:t/>
            </a:r>
            <a:br>
              <a:rPr lang="es-MX" sz="4000" dirty="0" smtClean="0"/>
            </a:br>
            <a:r>
              <a:rPr lang="es-MX" sz="4000" dirty="0" smtClean="0"/>
              <a:t/>
            </a:r>
            <a:br>
              <a:rPr lang="es-MX" sz="4000" dirty="0" smtClean="0"/>
            </a:br>
            <a:r>
              <a:rPr lang="es-MX" sz="2200" dirty="0" smtClean="0"/>
              <a:t>semana #1 (preparación de desarrollo)</a:t>
            </a:r>
            <a:endParaRPr lang="es-MX" sz="2200" dirty="0"/>
          </a:p>
        </p:txBody>
      </p:sp>
      <p:sp>
        <p:nvSpPr>
          <p:cNvPr id="3" name="Subtítulo 2"/>
          <p:cNvSpPr>
            <a:spLocks noGrp="1"/>
          </p:cNvSpPr>
          <p:nvPr>
            <p:ph type="subTitle" idx="1"/>
          </p:nvPr>
        </p:nvSpPr>
        <p:spPr>
          <a:xfrm>
            <a:off x="-1" y="3633201"/>
            <a:ext cx="12192000" cy="2606360"/>
          </a:xfrm>
        </p:spPr>
        <p:txBody>
          <a:bodyPr>
            <a:normAutofit/>
          </a:bodyPr>
          <a:lstStyle/>
          <a:p>
            <a:pPr algn="ctr"/>
            <a:r>
              <a:rPr lang="es-MX" sz="1600" b="1" dirty="0" smtClean="0">
                <a:latin typeface="Arial" panose="020B0604020202020204" pitchFamily="34" charset="0"/>
                <a:cs typeface="Arial" panose="020B0604020202020204" pitchFamily="34" charset="0"/>
              </a:rPr>
              <a:t>Miguel angel Hernández barrios</a:t>
            </a:r>
          </a:p>
          <a:p>
            <a:pPr algn="ctr"/>
            <a:r>
              <a:rPr lang="es-MX" sz="1600" b="1" dirty="0" smtClean="0">
                <a:latin typeface="Arial" panose="020B0604020202020204" pitchFamily="34" charset="0"/>
                <a:cs typeface="Arial" panose="020B0604020202020204" pitchFamily="34" charset="0"/>
              </a:rPr>
              <a:t>Oscar contreras Sánchez</a:t>
            </a:r>
          </a:p>
          <a:p>
            <a:pPr algn="ctr"/>
            <a:r>
              <a:rPr lang="es-MX" sz="1600" b="1" dirty="0" smtClean="0">
                <a:latin typeface="Arial" panose="020B0604020202020204" pitchFamily="34" charset="0"/>
                <a:cs typeface="Arial" panose="020B0604020202020204" pitchFamily="34" charset="0"/>
              </a:rPr>
              <a:t>Luis Fernando Cruz Manuel</a:t>
            </a:r>
          </a:p>
          <a:p>
            <a:pPr algn="ctr"/>
            <a:r>
              <a:rPr lang="es-MX" sz="1600" b="1" dirty="0" smtClean="0">
                <a:latin typeface="Arial" panose="020B0604020202020204" pitchFamily="34" charset="0"/>
                <a:cs typeface="Arial" panose="020B0604020202020204" pitchFamily="34" charset="0"/>
              </a:rPr>
              <a:t>Héctor Javier Gutiérrez Ayala</a:t>
            </a:r>
          </a:p>
          <a:p>
            <a:pPr algn="ctr"/>
            <a:r>
              <a:rPr lang="es-MX" sz="1600" b="1" dirty="0" smtClean="0">
                <a:latin typeface="Arial" panose="020B0604020202020204" pitchFamily="34" charset="0"/>
                <a:cs typeface="Arial" panose="020B0604020202020204" pitchFamily="34" charset="0"/>
              </a:rPr>
              <a:t>Alfredo Martínez Gaspar</a:t>
            </a:r>
            <a:endParaRPr lang="es-MX" sz="16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5745" y="3633201"/>
            <a:ext cx="2598085" cy="2310712"/>
          </a:xfrm>
          <a:prstGeom prst="rect">
            <a:avLst/>
          </a:prstGeom>
        </p:spPr>
      </p:pic>
      <p:sp>
        <p:nvSpPr>
          <p:cNvPr id="5" name="Marcador de fecha 4"/>
          <p:cNvSpPr>
            <a:spLocks noGrp="1"/>
          </p:cNvSpPr>
          <p:nvPr>
            <p:ph type="dt" sz="half" idx="10"/>
          </p:nvPr>
        </p:nvSpPr>
        <p:spPr>
          <a:xfrm>
            <a:off x="10557164" y="5456864"/>
            <a:ext cx="1190953" cy="487049"/>
          </a:xfrm>
        </p:spPr>
        <p:txBody>
          <a:bodyPr/>
          <a:lstStyle/>
          <a:p>
            <a:fld id="{C5FF974D-C21F-4AFD-9077-5D15C058B97A}" type="datetime1">
              <a:rPr lang="es-MX" sz="1400" b="1" smtClean="0"/>
              <a:t>04/05/2018</a:t>
            </a:fld>
            <a:endParaRPr lang="es-MX" sz="1050" b="1" dirty="0"/>
          </a:p>
        </p:txBody>
      </p:sp>
    </p:spTree>
    <p:extLst>
      <p:ext uri="{BB962C8B-B14F-4D97-AF65-F5344CB8AC3E}">
        <p14:creationId xmlns:p14="http://schemas.microsoft.com/office/powerpoint/2010/main" val="196947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soporte </a:t>
            </a:r>
          </a:p>
          <a:p>
            <a:pPr marL="0" indent="0" algn="just">
              <a:buNone/>
            </a:pPr>
            <a:r>
              <a:rPr lang="es-MX" sz="1600" dirty="0">
                <a:latin typeface="Arial" panose="020B0604020202020204" pitchFamily="34" charset="0"/>
                <a:cs typeface="Arial" panose="020B0604020202020204" pitchFamily="34" charset="0"/>
              </a:rPr>
              <a:t>Mí valor ganado como gerente de soporte en mis actividades asignadas de un 19.8% fue de un 16.4%, quiere decir que el tiempo que se me </a:t>
            </a:r>
            <a:r>
              <a:rPr lang="es-MX" sz="1600" dirty="0" smtClean="0">
                <a:latin typeface="Arial" panose="020B0604020202020204" pitchFamily="34" charset="0"/>
                <a:cs typeface="Arial" panose="020B0604020202020204" pitchFamily="34" charset="0"/>
              </a:rPr>
              <a:t>asignó </a:t>
            </a:r>
            <a:r>
              <a:rPr lang="es-MX" sz="1600" dirty="0">
                <a:latin typeface="Arial" panose="020B0604020202020204" pitchFamily="34" charset="0"/>
                <a:cs typeface="Arial" panose="020B0604020202020204" pitchFamily="34" charset="0"/>
              </a:rPr>
              <a:t>en algunas actividades pude concluirla en un tiempo menor al que me asignaron</a:t>
            </a:r>
            <a:r>
              <a:rPr lang="es-MX" sz="1600" dirty="0" smtClean="0">
                <a:latin typeface="Arial" panose="020B0604020202020204" pitchFamily="34" charset="0"/>
                <a:cs typeface="Arial" panose="020B0604020202020204" pitchFamily="34" charset="0"/>
              </a:rPr>
              <a:t>.</a:t>
            </a:r>
          </a:p>
          <a:p>
            <a:pPr marL="0" indent="0" algn="just">
              <a:buNone/>
            </a:pPr>
            <a:r>
              <a:rPr lang="es-MX" sz="1600" dirty="0" smtClean="0">
                <a:latin typeface="Arial" panose="020B0604020202020204" pitchFamily="34" charset="0"/>
                <a:cs typeface="Arial" panose="020B0604020202020204" pitchFamily="34" charset="0"/>
              </a:rPr>
              <a:t>El </a:t>
            </a:r>
            <a:r>
              <a:rPr lang="es-MX" sz="1600" dirty="0">
                <a:latin typeface="Arial" panose="020B0604020202020204" pitchFamily="34" charset="0"/>
                <a:cs typeface="Arial" panose="020B0604020202020204" pitchFamily="34" charset="0"/>
              </a:rPr>
              <a:t>gerente de planeación </a:t>
            </a:r>
            <a:r>
              <a:rPr lang="es-MX" sz="1600" dirty="0" smtClean="0">
                <a:latin typeface="Arial" panose="020B0604020202020204" pitchFamily="34" charset="0"/>
                <a:cs typeface="Arial" panose="020B0604020202020204" pitchFamily="34" charset="0"/>
              </a:rPr>
              <a:t>asignó </a:t>
            </a:r>
            <a:r>
              <a:rPr lang="es-MX" sz="1600" dirty="0">
                <a:latin typeface="Arial" panose="020B0604020202020204" pitchFamily="34" charset="0"/>
                <a:cs typeface="Arial" panose="020B0604020202020204" pitchFamily="34" charset="0"/>
              </a:rPr>
              <a:t>previamente actividades a cada uno de los demás gerentes para que se realizaran actividades como se muestran en la captura anterior, por lo que a cada una de las actividades asignadas se le </a:t>
            </a:r>
            <a:r>
              <a:rPr lang="es-MX" sz="1600" dirty="0" smtClean="0">
                <a:latin typeface="Arial" panose="020B0604020202020204" pitchFamily="34" charset="0"/>
                <a:cs typeface="Arial" panose="020B0604020202020204" pitchFamily="34" charset="0"/>
              </a:rPr>
              <a:t>asignó </a:t>
            </a:r>
            <a:r>
              <a:rPr lang="es-MX" sz="1600" dirty="0">
                <a:latin typeface="Arial" panose="020B0604020202020204" pitchFamily="34" charset="0"/>
                <a:cs typeface="Arial" panose="020B0604020202020204" pitchFamily="34" charset="0"/>
              </a:rPr>
              <a:t>un tiempo para terminar dicha tarea.</a:t>
            </a:r>
          </a:p>
          <a:p>
            <a:pPr marL="0" indent="0" algn="just">
              <a:buNone/>
            </a:pPr>
            <a:r>
              <a:rPr lang="es-MX" sz="1600" dirty="0">
                <a:latin typeface="Arial" panose="020B0604020202020204" pitchFamily="34" charset="0"/>
                <a:cs typeface="Arial" panose="020B0604020202020204" pitchFamily="34" charset="0"/>
              </a:rPr>
              <a:t>Unas de las primeras actividades importantes que se nos asigno a cada unos de los gerentes era asistir a la reunión con nuestro cliente, esto para dar a conocer las actividades que se tenían que realizar e ir planeando que es lo que se tenía que hacer para la funcionalidad de dicho sistema para el control de información en el área </a:t>
            </a:r>
            <a:r>
              <a:rPr lang="es-MX" sz="1600" dirty="0" smtClean="0">
                <a:latin typeface="Arial" panose="020B0604020202020204" pitchFamily="34" charset="0"/>
                <a:cs typeface="Arial" panose="020B0604020202020204" pitchFamily="34" charset="0"/>
              </a:rPr>
              <a:t>de vinculación</a:t>
            </a:r>
            <a:r>
              <a:rPr lang="es-MX" sz="1600" dirty="0">
                <a:latin typeface="Arial" panose="020B0604020202020204" pitchFamily="34" charset="0"/>
                <a:cs typeface="Arial" panose="020B0604020202020204" pitchFamily="34" charset="0"/>
              </a:rPr>
              <a:t>, encargado por el sr. Oscar Eduardo Lazalde.</a:t>
            </a:r>
          </a:p>
          <a:p>
            <a:pPr marL="0" indent="0" algn="just">
              <a:buNone/>
            </a:pPr>
            <a:r>
              <a:rPr lang="es-MX" sz="1600" dirty="0">
                <a:latin typeface="Arial" panose="020B0604020202020204" pitchFamily="34" charset="0"/>
                <a:cs typeface="Arial" panose="020B0604020202020204" pitchFamily="34" charset="0"/>
              </a:rPr>
              <a:t>Como se muestra en los resultados, como gerente de soporte </a:t>
            </a:r>
            <a:r>
              <a:rPr lang="es-MX" sz="1600" dirty="0" smtClean="0">
                <a:latin typeface="Arial" panose="020B0604020202020204" pitchFamily="34" charset="0"/>
                <a:cs typeface="Arial" panose="020B0604020202020204" pitchFamily="34" charset="0"/>
              </a:rPr>
              <a:t>realicé </a:t>
            </a:r>
            <a:r>
              <a:rPr lang="es-MX" sz="1600" dirty="0">
                <a:latin typeface="Arial" panose="020B0604020202020204" pitchFamily="34" charset="0"/>
                <a:cs typeface="Arial" panose="020B0604020202020204" pitchFamily="34" charset="0"/>
              </a:rPr>
              <a:t>dichas actividades generando mi tiempo en cuanto realizaba mis trabajos asignados, cabe recalcar que dichas actividades no se cumplieron correctamente con el tiempo asignado ya que se utilizó más del tiempo para dar como conclusión mi actividad en Process </a:t>
            </a:r>
            <a:r>
              <a:rPr lang="es-MX" sz="1600" dirty="0" smtClean="0">
                <a:latin typeface="Arial" panose="020B0604020202020204" pitchFamily="34" charset="0"/>
                <a:cs typeface="Arial" panose="020B0604020202020204" pitchFamily="34" charset="0"/>
              </a:rPr>
              <a:t>Dashboard. Como </a:t>
            </a:r>
            <a:r>
              <a:rPr lang="es-MX" sz="1600" dirty="0">
                <a:latin typeface="Arial" panose="020B0604020202020204" pitchFamily="34" charset="0"/>
                <a:cs typeface="Arial" panose="020B0604020202020204" pitchFamily="34" charset="0"/>
              </a:rPr>
              <a:t>primera semana de las actividades asignadas por el gerente de planeación concluyo mis trabajos como </a:t>
            </a:r>
            <a:r>
              <a:rPr lang="es-MX" sz="1600" dirty="0" smtClean="0">
                <a:latin typeface="Arial" panose="020B0604020202020204" pitchFamily="34" charset="0"/>
                <a:cs typeface="Arial" panose="020B0604020202020204" pitchFamily="34" charset="0"/>
              </a:rPr>
              <a:t>finalizadas. </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19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(Gerente </a:t>
            </a:r>
            <a:r>
              <a:rPr lang="es-MX" sz="1600" b="1" dirty="0" smtClean="0">
                <a:solidFill>
                  <a:srgbClr val="006666"/>
                </a:solidFill>
                <a:latin typeface="Arial Rounded MT Bold" panose="020F0704030504030204" pitchFamily="34" charset="0"/>
              </a:rPr>
              <a:t>de soporte).</a:t>
            </a:r>
          </a:p>
          <a:p>
            <a:pPr marL="0" indent="0" algn="just">
              <a:buNone/>
            </a:pPr>
            <a:r>
              <a:rPr lang="es-MX" sz="1600" dirty="0">
                <a:latin typeface="Arial" panose="020B0604020202020204" pitchFamily="34" charset="0"/>
                <a:cs typeface="Arial" panose="020B0604020202020204" pitchFamily="34" charset="0"/>
              </a:rPr>
              <a:t>Como gerente de soporte se dan a conocer las actividades realizadas dentro y fuera de la “semana 1” (Process Dashboard). A lo largo de estos días como primer inicio sobre el desarrollo de un sistema de control de información para el área de Vinculación situada el instituto tecnológico superior zacatecas occidente encargado por el Sr. Oscar Eduardo Lazalde se llevó una junta para poder hablar aspectos de dicho sistema, por lo que el gerente de soporte tuvo como actividades realizar un maquetado de como seria dicho sistema en cual estaría trabajando el área de Vinculación de dicha institución. El maquetado fue desarrollado en tres días   y se trabajó bastante para tener una impresión para nuestro cliente.</a:t>
            </a:r>
          </a:p>
          <a:p>
            <a:pPr marL="0" indent="0" algn="just">
              <a:buNone/>
            </a:pPr>
            <a:r>
              <a:rPr lang="es-MX" sz="1600" dirty="0">
                <a:latin typeface="Arial" panose="020B0604020202020204" pitchFamily="34" charset="0"/>
                <a:cs typeface="Arial" panose="020B0604020202020204" pitchFamily="34" charset="0"/>
              </a:rPr>
              <a:t>El gerente de soporte tenia tareas por realizar para que todo el equipo diera inicio con el desarrollo del sistema por lo que el gerente de soporte se encargo de instalar una herramienta de software a utilizar como lo es el Process Dashboard una herramienta la cual su función es la recopilación de datos llevando a cabo el tiempo y tamaño de datos reales que se llevan a cabo, así como planificaciones para llevar un control de valor ganado y análisis de datos que se vallan trabajando.</a:t>
            </a:r>
          </a:p>
          <a:p>
            <a:pPr marL="0" indent="0" algn="just">
              <a:buNone/>
            </a:pPr>
            <a:r>
              <a:rPr lang="es-MX" sz="1600" dirty="0">
                <a:latin typeface="Arial" panose="020B0604020202020204" pitchFamily="34" charset="0"/>
                <a:cs typeface="Arial" panose="020B0604020202020204" pitchFamily="34" charset="0"/>
              </a:rPr>
              <a:t>Gerente de soporte se encargó de instalar esta herramienta a los ordenadores de cada uno del integrante de LeastSoft así como también se les dio una pequeña inducción de cómo se utilizaría y sobre todo las conexiones- Sincronización de trabajo de equipo por </a:t>
            </a:r>
            <a:r>
              <a:rPr lang="es-MX" sz="1600" dirty="0" smtClean="0">
                <a:latin typeface="Arial" panose="020B0604020202020204" pitchFamily="34" charset="0"/>
                <a:cs typeface="Arial" panose="020B0604020202020204" pitchFamily="34" charset="0"/>
              </a:rPr>
              <a:t>TSP/PSP</a:t>
            </a:r>
            <a:r>
              <a:rPr lang="es-MX" sz="1600" dirty="0">
                <a:latin typeface="Arial" panose="020B0604020202020204" pitchFamily="34" charset="0"/>
                <a:cs typeface="Arial" panose="020B0604020202020204" pitchFamily="34" charset="0"/>
              </a:rPr>
              <a:t>.  Así como también se trabajó con herramientas como </a:t>
            </a:r>
            <a:r>
              <a:rPr lang="es-MX" sz="1600" dirty="0" err="1">
                <a:latin typeface="Arial" panose="020B0604020202020204" pitchFamily="34" charset="0"/>
                <a:cs typeface="Arial" panose="020B0604020202020204" pitchFamily="34" charset="0"/>
              </a:rPr>
              <a:t>Git</a:t>
            </a:r>
            <a:r>
              <a:rPr lang="es-MX" sz="1600" dirty="0">
                <a:latin typeface="Arial" panose="020B0604020202020204" pitchFamily="34" charset="0"/>
                <a:cs typeface="Arial" panose="020B0604020202020204" pitchFamily="34" charset="0"/>
              </a:rPr>
              <a:t>   y sincronización de equipo para que no se obtuviera problemas y todo integrante obtuviera copias de seguridad de  datos  importantes de la empresa, esto por si nuestra máquina se estropea y deja de funcionar, corrompiendo el disco duro, no podemos recuperar todo el trabajo realizado. </a:t>
            </a:r>
            <a:r>
              <a:rPr lang="es-MX" sz="1600" dirty="0" smtClean="0">
                <a:latin typeface="Arial" panose="020B0604020202020204" pitchFamily="34" charset="0"/>
                <a:cs typeface="Arial" panose="020B0604020202020204" pitchFamily="34" charset="0"/>
              </a:rPr>
              <a:t> En cuestión de tiempos  cabe  recalcar que el tiempo estimado de cada actividad  no fue posible  cumplir con el tiempo ya que hubo momentos en el que se necesitaba mas tiempo para realizar mi actividad asignada y ciertas actividades que realice  algunas de ella pude cumplirlas con el tiempo asignado.</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7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DE ACTIVIDADES REALIZADAS – GERENTE DE calidad y procesos (HJGA)</a:t>
            </a:r>
            <a:endParaRPr lang="es-MX" sz="2000" b="1" dirty="0">
              <a:solidFill>
                <a:srgbClr val="006666"/>
              </a:solidFill>
              <a:latin typeface="Arial Rounded MT Bold" panose="020F0704030504030204" pitchFamily="34" charset="0"/>
            </a:endParaRPr>
          </a:p>
        </p:txBody>
      </p:sp>
    </p:spTree>
    <p:extLst>
      <p:ext uri="{BB962C8B-B14F-4D97-AF65-F5344CB8AC3E}">
        <p14:creationId xmlns:p14="http://schemas.microsoft.com/office/powerpoint/2010/main" val="2646904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lnSpcReduction="10000"/>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calidad y procesos </a:t>
            </a:r>
          </a:p>
          <a:p>
            <a:pPr marL="0" indent="0" algn="just">
              <a:buNone/>
            </a:pPr>
            <a:r>
              <a:rPr lang="es-MX" sz="1600" dirty="0">
                <a:latin typeface="Arial" panose="020B0604020202020204" pitchFamily="34" charset="0"/>
                <a:cs typeface="Arial" panose="020B0604020202020204" pitchFamily="34" charset="0"/>
              </a:rPr>
              <a:t>Para comenzar con mi primer reporte sobre la primera semana, comenzare hablando un poco de lo que se realizó en esta semana, como primer punto se tuvo una junta con el cliente, Oscar Eduardo Mercado Lazalde, y hablamos de todos los requerimientos, dudas, acuerdos y tenemos una próxima junta para el 7 de mayo, después continuamos con todas las creaciones de diagramas así como las de soporte, diagrama, arquitectura y entidad-relación. Sobre el tiempo en cuanto a las tareas estoy de acuerdo que en algunas sobre pase el límite porque la computadora se me descargaba y no tenía a la mano el cargador, y en otras cuestiones, no recordaba pausarlo, en cuanto al diagrama de soporte se tuvo una entrevista con el encargado de los servidores, Josué Esparza, y llegamos al acuerdo de que el subdominio no tiene ningún costo, y de hecho podemos entrar al subdominio desde cualquier parte que estemos</a:t>
            </a:r>
            <a:endParaRPr lang="es-MX" sz="1600" dirty="0" smtClean="0">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actividad de rol (Gerente de </a:t>
            </a:r>
            <a:r>
              <a:rPr lang="es-MX" sz="1600" b="1" dirty="0" smtClean="0">
                <a:solidFill>
                  <a:srgbClr val="006666"/>
                </a:solidFill>
                <a:latin typeface="Arial Rounded MT Bold" panose="020F0704030504030204" pitchFamily="34" charset="0"/>
              </a:rPr>
              <a:t>calidad y procesos).</a:t>
            </a:r>
          </a:p>
          <a:p>
            <a:pPr marL="0" indent="0" algn="just">
              <a:buNone/>
            </a:pPr>
            <a:r>
              <a:rPr lang="es-MX" sz="1600" dirty="0">
                <a:latin typeface="Arial" panose="020B0604020202020204" pitchFamily="34" charset="0"/>
                <a:cs typeface="Arial" panose="020B0604020202020204" pitchFamily="34" charset="0"/>
              </a:rPr>
              <a:t>Como gerente de reporte de calidad se aplicaron diferentes </a:t>
            </a:r>
            <a:r>
              <a:rPr lang="es-MX" sz="1600" dirty="0" err="1" smtClean="0">
                <a:latin typeface="Arial" panose="020B0604020202020204" pitchFamily="34" charset="0"/>
                <a:cs typeface="Arial" panose="020B0604020202020204" pitchFamily="34" charset="0"/>
              </a:rPr>
              <a:t>checklist</a:t>
            </a:r>
            <a:r>
              <a:rPr lang="es-MX" sz="1600" dirty="0" smtClean="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a diferentes trabajos, como gerente de calidad el objetivo que se tiene es tener el control de calidad y asegurar la mejora continua de los procesos, productos y servicios.</a:t>
            </a:r>
          </a:p>
          <a:p>
            <a:pPr marL="0" indent="0" algn="just">
              <a:buNone/>
            </a:pPr>
            <a:r>
              <a:rPr lang="es-MX" sz="1600" dirty="0">
                <a:latin typeface="Arial" panose="020B0604020202020204" pitchFamily="34" charset="0"/>
                <a:cs typeface="Arial" panose="020B0604020202020204" pitchFamily="34" charset="0"/>
              </a:rPr>
              <a:t>Como seguimiento de mi trabajo cada acción de control de calidad debe ser reportado. Son las únicas referencias que tengo para comparar los resultados obtenidos y determinar si las herramientas de calidad que estás aplicando tienen o no el impacto que se espera.</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88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3185591"/>
          </a:xfrm>
        </p:spPr>
        <p:txBody>
          <a:bodyPr>
            <a:noAutofit/>
          </a:bodyPr>
          <a:lstStyle/>
          <a:p>
            <a:pPr algn="ctr"/>
            <a:r>
              <a:rPr lang="es-MX" sz="4800" dirty="0" smtClean="0">
                <a:solidFill>
                  <a:srgbClr val="002060"/>
                </a:solidFill>
                <a:latin typeface="Bookman Old Style" panose="02050604050505020204" pitchFamily="18" charset="0"/>
              </a:rPr>
              <a:t>PLAN </a:t>
            </a:r>
            <a:br>
              <a:rPr lang="es-MX" sz="4800" dirty="0" smtClean="0">
                <a:solidFill>
                  <a:srgbClr val="002060"/>
                </a:solidFill>
                <a:latin typeface="Bookman Old Style" panose="02050604050505020204" pitchFamily="18" charset="0"/>
              </a:rPr>
            </a:br>
            <a:r>
              <a:rPr lang="es-MX" sz="4800" dirty="0" smtClean="0">
                <a:solidFill>
                  <a:srgbClr val="002060"/>
                </a:solidFill>
                <a:latin typeface="Bookman Old Style" panose="02050604050505020204" pitchFamily="18" charset="0"/>
              </a:rPr>
              <a:t>GENERAL</a:t>
            </a:r>
            <a:br>
              <a:rPr lang="es-MX" sz="4800" dirty="0" smtClean="0">
                <a:solidFill>
                  <a:srgbClr val="002060"/>
                </a:solidFill>
                <a:latin typeface="Bookman Old Style" panose="02050604050505020204" pitchFamily="18" charset="0"/>
              </a:rPr>
            </a:br>
            <a:r>
              <a:rPr lang="es-MX" sz="4800" dirty="0">
                <a:solidFill>
                  <a:srgbClr val="002060"/>
                </a:solidFill>
                <a:latin typeface="Bookman Old Style" panose="02050604050505020204" pitchFamily="18" charset="0"/>
              </a:rPr>
              <a:t/>
            </a:r>
            <a:br>
              <a:rPr lang="es-MX" sz="4800" dirty="0">
                <a:solidFill>
                  <a:srgbClr val="002060"/>
                </a:solidFill>
                <a:latin typeface="Bookman Old Style" panose="02050604050505020204" pitchFamily="18" charset="0"/>
              </a:rPr>
            </a:br>
            <a:r>
              <a:rPr lang="es-MX" sz="4800" dirty="0" smtClean="0">
                <a:solidFill>
                  <a:srgbClr val="002060"/>
                </a:solidFill>
                <a:latin typeface="Bookman Old Style" panose="02050604050505020204" pitchFamily="18" charset="0"/>
              </a:rPr>
              <a:t>(LeastSoft)</a:t>
            </a:r>
            <a:endParaRPr lang="es-MX" sz="48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3878410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PLAN </a:t>
            </a:r>
            <a:r>
              <a:rPr lang="es-MX" sz="2000" b="1" dirty="0" smtClean="0">
                <a:solidFill>
                  <a:srgbClr val="006666"/>
                </a:solidFill>
                <a:latin typeface="Arial Rounded MT Bold" panose="020F0704030504030204" pitchFamily="34" charset="0"/>
              </a:rPr>
              <a:t>GENERAL</a:t>
            </a:r>
            <a:endParaRPr lang="es-MX" sz="20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805293" y="2147454"/>
            <a:ext cx="10581414" cy="2978728"/>
          </a:xfrm>
          <a:prstGeom prst="rect">
            <a:avLst/>
          </a:prstGeom>
        </p:spPr>
      </p:pic>
    </p:spTree>
    <p:extLst>
      <p:ext uri="{BB962C8B-B14F-4D97-AF65-F5344CB8AC3E}">
        <p14:creationId xmlns:p14="http://schemas.microsoft.com/office/powerpoint/2010/main" val="26666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lnSpcReduction="10000"/>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REPORTE PLAN </a:t>
            </a:r>
            <a:r>
              <a:rPr lang="es-MX" sz="1600" b="1" dirty="0" smtClean="0">
                <a:solidFill>
                  <a:srgbClr val="006666"/>
                </a:solidFill>
                <a:latin typeface="Arial Rounded MT Bold" panose="020F0704030504030204" pitchFamily="34" charset="0"/>
              </a:rPr>
              <a:t>GENERAL</a:t>
            </a:r>
          </a:p>
          <a:p>
            <a:pPr marL="0" indent="0" algn="just">
              <a:buNone/>
            </a:pPr>
            <a:r>
              <a:rPr lang="es-MX" sz="1600" dirty="0" smtClean="0">
                <a:latin typeface="Arial" panose="020B0604020202020204" pitchFamily="34" charset="0"/>
                <a:cs typeface="Arial" panose="020B0604020202020204" pitchFamily="34" charset="0"/>
              </a:rPr>
              <a:t>Después de haber finalizado con una primera etapa por así decirlo, que fue la “preparación de desarrollo” para la implementación del sistema de control de servicio </a:t>
            </a:r>
            <a:r>
              <a:rPr lang="es-MX" sz="1600" dirty="0" smtClean="0">
                <a:latin typeface="Arial" panose="020B0604020202020204" pitchFamily="34" charset="0"/>
                <a:cs typeface="Arial" panose="020B0604020202020204" pitchFamily="34" charset="0"/>
              </a:rPr>
              <a:t>social, </a:t>
            </a:r>
            <a:r>
              <a:rPr lang="es-MX" sz="1600" dirty="0" smtClean="0">
                <a:latin typeface="Arial" panose="020B0604020202020204" pitchFamily="34" charset="0"/>
                <a:cs typeface="Arial" panose="020B0604020202020204" pitchFamily="34" charset="0"/>
              </a:rPr>
              <a:t>mencionaré algunos </a:t>
            </a:r>
            <a:r>
              <a:rPr lang="es-MX" sz="1600" dirty="0" smtClean="0">
                <a:latin typeface="Arial" panose="020B0604020202020204" pitchFamily="34" charset="0"/>
                <a:cs typeface="Arial" panose="020B0604020202020204" pitchFamily="34" charset="0"/>
              </a:rPr>
              <a:t>puntos </a:t>
            </a:r>
            <a:r>
              <a:rPr lang="es-MX" sz="1600" dirty="0" smtClean="0">
                <a:latin typeface="Arial" panose="020B0604020202020204" pitchFamily="34" charset="0"/>
                <a:cs typeface="Arial" panose="020B0604020202020204" pitchFamily="34" charset="0"/>
              </a:rPr>
              <a:t>importantes que se captaron y que debemos tener en cuenta para dar soluciones y sobre todo </a:t>
            </a:r>
            <a:r>
              <a:rPr lang="es-MX" sz="1600" dirty="0" smtClean="0">
                <a:latin typeface="Arial" panose="020B0604020202020204" pitchFamily="34" charset="0"/>
                <a:cs typeface="Arial" panose="020B0604020202020204" pitchFamily="34" charset="0"/>
              </a:rPr>
              <a:t>tener mejor </a:t>
            </a:r>
            <a:r>
              <a:rPr lang="es-MX" sz="1600" dirty="0" smtClean="0">
                <a:latin typeface="Arial" panose="020B0604020202020204" pitchFamily="34" charset="0"/>
                <a:cs typeface="Arial" panose="020B0604020202020204" pitchFamily="34" charset="0"/>
              </a:rPr>
              <a:t>organización para entregar en tiempo y forma.</a:t>
            </a:r>
          </a:p>
          <a:p>
            <a:pPr marL="0" indent="0" algn="just">
              <a:buNone/>
            </a:pPr>
            <a:r>
              <a:rPr lang="es-MX" sz="1600" dirty="0" smtClean="0">
                <a:latin typeface="Arial" panose="020B0604020202020204" pitchFamily="34" charset="0"/>
                <a:cs typeface="Arial" panose="020B0604020202020204" pitchFamily="34" charset="0"/>
              </a:rPr>
              <a:t>Durante esta semana se realizaron varias actividades, el cual se presenta un valor ganado </a:t>
            </a:r>
            <a:r>
              <a:rPr lang="es-MX" sz="1600" dirty="0" smtClean="0">
                <a:latin typeface="Arial" panose="020B0604020202020204" pitchFamily="34" charset="0"/>
                <a:cs typeface="Arial" panose="020B0604020202020204" pitchFamily="34" charset="0"/>
              </a:rPr>
              <a:t>de 9.75 % del cual se tenia planeado un valor ganado de 21.8 % esto debido a que en algunas de las actividades de cada miembro del equipo sobró tiempo para realizar dichas tareas, cabe destacar que también se sobrepasó en algunas tarea, pero esto se recompensó con las que sobró tiempo.</a:t>
            </a:r>
            <a:endParaRPr lang="es-MX" sz="1600" dirty="0" smtClean="0">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smtClean="0">
                <a:latin typeface="Arial" panose="020B0604020202020204" pitchFamily="34" charset="0"/>
                <a:cs typeface="Arial" panose="020B0604020202020204" pitchFamily="34" charset="0"/>
              </a:rPr>
              <a:t>Pendientes</a:t>
            </a:r>
            <a:r>
              <a:rPr lang="es-MX" sz="1600" dirty="0" smtClean="0">
                <a:latin typeface="Arial" panose="020B0604020202020204" pitchFamily="34" charset="0"/>
                <a:cs typeface="Arial" panose="020B0604020202020204" pitchFamily="34" charset="0"/>
              </a:rPr>
              <a:t> </a:t>
            </a:r>
          </a:p>
          <a:p>
            <a:pPr marL="0" indent="0" algn="just">
              <a:buNone/>
            </a:pPr>
            <a:r>
              <a:rPr lang="es-MX" sz="1600" dirty="0" smtClean="0">
                <a:latin typeface="Arial" panose="020B0604020202020204" pitchFamily="34" charset="0"/>
                <a:cs typeface="Arial" panose="020B0604020202020204" pitchFamily="34" charset="0"/>
              </a:rPr>
              <a:t>Otro punto importante que tenemos en cuenta son los pendientes, en general por parte del gerente de soporte queda pendiente dar solución a la herramienta del GitHub, para la unión entre los diferentes miembros del proyecto, el cual está en proceso, por cuestiones de fallas con la herramienta, de igual manera con el Process Dashboard, se tuvo un problema con un equipo y se le está dando solución. Como </a:t>
            </a:r>
            <a:r>
              <a:rPr lang="es-MX" sz="1600" dirty="0" smtClean="0">
                <a:latin typeface="Arial" panose="020B0604020202020204" pitchFamily="34" charset="0"/>
                <a:cs typeface="Arial" panose="020B0604020202020204" pitchFamily="34" charset="0"/>
              </a:rPr>
              <a:t>pendiente, también </a:t>
            </a:r>
            <a:r>
              <a:rPr lang="es-MX" sz="1600" dirty="0" smtClean="0">
                <a:latin typeface="Arial" panose="020B0604020202020204" pitchFamily="34" charset="0"/>
                <a:cs typeface="Arial" panose="020B0604020202020204" pitchFamily="34" charset="0"/>
              </a:rPr>
              <a:t>estamos esperando respuesta por parte del Jefe de vinculación Oscar Eduardo Mercado Lazalde para la petición que se solicitó </a:t>
            </a:r>
            <a:r>
              <a:rPr lang="es-MX" sz="1600" dirty="0">
                <a:latin typeface="Arial" panose="020B0604020202020204" pitchFamily="34" charset="0"/>
                <a:cs typeface="Arial" panose="020B0604020202020204" pitchFamily="34" charset="0"/>
              </a:rPr>
              <a:t>p</a:t>
            </a:r>
            <a:r>
              <a:rPr lang="es-MX" sz="1600" dirty="0" smtClean="0">
                <a:latin typeface="Arial" panose="020B0604020202020204" pitchFamily="34" charset="0"/>
                <a:cs typeface="Arial" panose="020B0604020202020204" pitchFamily="34" charset="0"/>
              </a:rPr>
              <a:t>ara el subdominio para poder montar el sistema.</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65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REPORTE PLAN </a:t>
            </a:r>
            <a:r>
              <a:rPr lang="es-MX" sz="1600" b="1" dirty="0" smtClean="0">
                <a:solidFill>
                  <a:srgbClr val="006666"/>
                </a:solidFill>
                <a:latin typeface="Arial Rounded MT Bold" panose="020F0704030504030204" pitchFamily="34" charset="0"/>
              </a:rPr>
              <a:t>GENERAL</a:t>
            </a:r>
          </a:p>
          <a:p>
            <a:pPr marL="0" indent="0" algn="just">
              <a:buNone/>
            </a:pPr>
            <a:r>
              <a:rPr lang="es-MX" sz="1600" b="1" dirty="0" smtClean="0">
                <a:latin typeface="Arial" panose="020B0604020202020204" pitchFamily="34" charset="0"/>
                <a:cs typeface="Arial" panose="020B0604020202020204" pitchFamily="34" charset="0"/>
              </a:rPr>
              <a:t>Acuerdos</a:t>
            </a:r>
            <a:r>
              <a:rPr lang="es-MX" sz="1600" dirty="0" smtClean="0">
                <a:latin typeface="Arial" panose="020B0604020202020204" pitchFamily="34" charset="0"/>
                <a:cs typeface="Arial" panose="020B0604020202020204" pitchFamily="34" charset="0"/>
              </a:rPr>
              <a:t> </a:t>
            </a:r>
          </a:p>
          <a:p>
            <a:pPr marL="0" indent="0" algn="just">
              <a:buNone/>
            </a:pPr>
            <a:r>
              <a:rPr lang="es-MX" sz="1600" dirty="0" smtClean="0">
                <a:latin typeface="Arial" panose="020B0604020202020204" pitchFamily="34" charset="0"/>
                <a:cs typeface="Arial" panose="020B0604020202020204" pitchFamily="34" charset="0"/>
              </a:rPr>
              <a:t>También tenemos los acuerdos que se presentaron en esta semana, durante la junta con el cliente se acordó y se llegó al acuerdo de las entregas (fechas) para mostrar avances </a:t>
            </a:r>
            <a:r>
              <a:rPr lang="es-MX" sz="1600" dirty="0" smtClean="0">
                <a:latin typeface="Arial" panose="020B0604020202020204" pitchFamily="34" charset="0"/>
                <a:cs typeface="Arial" panose="020B0604020202020204" pitchFamily="34" charset="0"/>
              </a:rPr>
              <a:t>de </a:t>
            </a:r>
            <a:r>
              <a:rPr lang="es-MX" sz="1600" dirty="0" smtClean="0">
                <a:latin typeface="Arial" panose="020B0604020202020204" pitchFamily="34" charset="0"/>
                <a:cs typeface="Arial" panose="020B0604020202020204" pitchFamily="34" charset="0"/>
              </a:rPr>
              <a:t>cada iteración que se tiene planeado por el gerente de planeación.</a:t>
            </a: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smtClean="0">
                <a:latin typeface="Arial" panose="020B0604020202020204" pitchFamily="34" charset="0"/>
                <a:cs typeface="Arial" panose="020B0604020202020204" pitchFamily="34" charset="0"/>
              </a:rPr>
              <a:t>Desempeño de cada miembro de LeastSoft</a:t>
            </a:r>
            <a:endParaRPr lang="es-MX" sz="1600" b="1" dirty="0">
              <a:latin typeface="Arial" panose="020B0604020202020204" pitchFamily="34" charset="0"/>
              <a:cs typeface="Arial" panose="020B0604020202020204" pitchFamily="34" charset="0"/>
            </a:endParaRPr>
          </a:p>
          <a:p>
            <a:pPr marL="0" indent="0" algn="just">
              <a:buNone/>
            </a:pPr>
            <a:r>
              <a:rPr lang="es-MX" sz="1600" dirty="0" smtClean="0">
                <a:latin typeface="Arial" panose="020B0604020202020204" pitchFamily="34" charset="0"/>
                <a:cs typeface="Arial" panose="020B0604020202020204" pitchFamily="34" charset="0"/>
              </a:rPr>
              <a:t>Es importante mencionar el desempeño de cada uno de los integrantes del equipo, en general, se ha trabajado de igual forma para todos, en cuestión de tiempos, roles, se está respetando cada actividad y cada uno está cumpliendo con su papel como desarrollador, existe apoyo entre cada miembro por si resultan fallas, errores, etc... El equipo está unido y esto hacer que funcione más el equipo para poder cumplir con nuestros objetivos y tener un mejor desempeño laboral.</a:t>
            </a:r>
          </a:p>
        </p:txBody>
      </p:sp>
    </p:spTree>
    <p:extLst>
      <p:ext uri="{BB962C8B-B14F-4D97-AF65-F5344CB8AC3E}">
        <p14:creationId xmlns:p14="http://schemas.microsoft.com/office/powerpoint/2010/main" val="1977027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2118791"/>
          </a:xfrm>
        </p:spPr>
        <p:txBody>
          <a:bodyPr>
            <a:noAutofit/>
          </a:bodyPr>
          <a:lstStyle/>
          <a:p>
            <a:pPr algn="ctr"/>
            <a:r>
              <a:rPr lang="es-MX" sz="4800" dirty="0" smtClean="0">
                <a:solidFill>
                  <a:srgbClr val="002060"/>
                </a:solidFill>
                <a:latin typeface="Bookman Old Style" panose="02050604050505020204" pitchFamily="18" charset="0"/>
              </a:rPr>
              <a:t>Reporte </a:t>
            </a:r>
            <a:r>
              <a:rPr lang="es-MX" sz="4800" dirty="0">
                <a:solidFill>
                  <a:srgbClr val="002060"/>
                </a:solidFill>
                <a:latin typeface="Bookman Old Style" panose="02050604050505020204" pitchFamily="18" charset="0"/>
              </a:rPr>
              <a:t>de </a:t>
            </a:r>
            <a:r>
              <a:rPr lang="es-MX" sz="4800" dirty="0" smtClean="0">
                <a:solidFill>
                  <a:srgbClr val="002060"/>
                </a:solidFill>
                <a:latin typeface="Bookman Old Style" panose="02050604050505020204" pitchFamily="18" charset="0"/>
              </a:rPr>
              <a:t/>
            </a:r>
            <a:br>
              <a:rPr lang="es-MX" sz="4800" dirty="0" smtClean="0">
                <a:solidFill>
                  <a:srgbClr val="002060"/>
                </a:solidFill>
                <a:latin typeface="Bookman Old Style" panose="02050604050505020204" pitchFamily="18" charset="0"/>
              </a:rPr>
            </a:br>
            <a:r>
              <a:rPr lang="es-MX" sz="4800" dirty="0" smtClean="0">
                <a:solidFill>
                  <a:srgbClr val="002060"/>
                </a:solidFill>
                <a:latin typeface="Bookman Old Style" panose="02050604050505020204" pitchFamily="18" charset="0"/>
              </a:rPr>
              <a:t>actividades </a:t>
            </a:r>
            <a:br>
              <a:rPr lang="es-MX" sz="4800" dirty="0" smtClean="0">
                <a:solidFill>
                  <a:srgbClr val="002060"/>
                </a:solidFill>
                <a:latin typeface="Bookman Old Style" panose="02050604050505020204" pitchFamily="18" charset="0"/>
              </a:rPr>
            </a:br>
            <a:r>
              <a:rPr lang="es-MX" sz="4800" dirty="0" smtClean="0">
                <a:solidFill>
                  <a:srgbClr val="002060"/>
                </a:solidFill>
                <a:latin typeface="Bookman Old Style" panose="02050604050505020204" pitchFamily="18" charset="0"/>
              </a:rPr>
              <a:t>(individual)</a:t>
            </a:r>
            <a:endParaRPr lang="es-MX" sz="48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227620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líder del proyecto (AMG)</a:t>
            </a:r>
            <a:endParaRPr lang="es-MX" sz="2400" b="1" dirty="0">
              <a:solidFill>
                <a:srgbClr val="006666"/>
              </a:solidFill>
              <a:latin typeface="Arial Rounded MT Bold" panose="020F0704030504030204" pitchFamily="34" charset="0"/>
            </a:endParaRPr>
          </a:p>
        </p:txBody>
      </p:sp>
      <p:pic>
        <p:nvPicPr>
          <p:cNvPr id="5" name="Imagen 4"/>
          <p:cNvPicPr/>
          <p:nvPr/>
        </p:nvPicPr>
        <p:blipFill rotWithShape="1">
          <a:blip r:embed="rId2">
            <a:extLst>
              <a:ext uri="{28A0092B-C50C-407E-A947-70E740481C1C}">
                <a14:useLocalDpi xmlns:a14="http://schemas.microsoft.com/office/drawing/2010/main" val="0"/>
              </a:ext>
            </a:extLst>
          </a:blip>
          <a:srcRect t="15394" r="12594" b="20004"/>
          <a:stretch/>
        </p:blipFill>
        <p:spPr bwMode="auto">
          <a:xfrm>
            <a:off x="782782" y="942109"/>
            <a:ext cx="10626436" cy="54725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32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lnSpcReduction="10000"/>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actividades como líder del proyecto (AMG)</a:t>
            </a:r>
          </a:p>
          <a:p>
            <a:pPr marL="0" indent="0" algn="just">
              <a:buNone/>
            </a:pPr>
            <a:r>
              <a:rPr lang="es-MX" sz="1600" dirty="0">
                <a:latin typeface="Arial" panose="020B0604020202020204" pitchFamily="34" charset="0"/>
                <a:cs typeface="Arial" panose="020B0604020202020204" pitchFamily="34" charset="0"/>
              </a:rPr>
              <a:t>De mis actividades asignadas para esta semana de un 21% de valor ganado solo </a:t>
            </a:r>
            <a:r>
              <a:rPr lang="es-MX" sz="1600" dirty="0" smtClean="0">
                <a:latin typeface="Arial" panose="020B0604020202020204" pitchFamily="34" charset="0"/>
                <a:cs typeface="Arial" panose="020B0604020202020204" pitchFamily="34" charset="0"/>
              </a:rPr>
              <a:t>realicé </a:t>
            </a:r>
            <a:r>
              <a:rPr lang="es-MX" sz="1600" dirty="0">
                <a:latin typeface="Arial" panose="020B0604020202020204" pitchFamily="34" charset="0"/>
                <a:cs typeface="Arial" panose="020B0604020202020204" pitchFamily="34" charset="0"/>
              </a:rPr>
              <a:t>un 18.2% ya que no </a:t>
            </a:r>
            <a:r>
              <a:rPr lang="es-MX" sz="1600" dirty="0" smtClean="0">
                <a:latin typeface="Arial" panose="020B0604020202020204" pitchFamily="34" charset="0"/>
                <a:cs typeface="Arial" panose="020B0604020202020204" pitchFamily="34" charset="0"/>
              </a:rPr>
              <a:t>realicé </a:t>
            </a:r>
            <a:r>
              <a:rPr lang="es-MX" sz="1600" dirty="0">
                <a:latin typeface="Arial" panose="020B0604020202020204" pitchFamily="34" charset="0"/>
                <a:cs typeface="Arial" panose="020B0604020202020204" pitchFamily="34" charset="0"/>
              </a:rPr>
              <a:t>la actividad de reunión de quipo debido </a:t>
            </a:r>
            <a:r>
              <a:rPr lang="es-MX" sz="1600" dirty="0" smtClean="0">
                <a:latin typeface="Arial" panose="020B0604020202020204" pitchFamily="34" charset="0"/>
                <a:cs typeface="Arial" panose="020B0604020202020204" pitchFamily="34" charset="0"/>
              </a:rPr>
              <a:t>ya </a:t>
            </a:r>
            <a:r>
              <a:rPr lang="es-MX" sz="1600" dirty="0">
                <a:latin typeface="Arial" panose="020B0604020202020204" pitchFamily="34" charset="0"/>
                <a:cs typeface="Arial" panose="020B0604020202020204" pitchFamily="34" charset="0"/>
              </a:rPr>
              <a:t>que hemos estado teniendo retrasos con las actividades, cuanto las actividades hay algunas que esta sobre estimadas y tienen mucho tiempo cuando en realidad no se necesita tanto. Y el retraso que se </a:t>
            </a:r>
            <a:r>
              <a:rPr lang="es-MX" sz="1600" dirty="0" smtClean="0">
                <a:latin typeface="Arial" panose="020B0604020202020204" pitchFamily="34" charset="0"/>
                <a:cs typeface="Arial" panose="020B0604020202020204" pitchFamily="34" charset="0"/>
              </a:rPr>
              <a:t>ha </a:t>
            </a:r>
            <a:r>
              <a:rPr lang="es-MX" sz="1600" dirty="0">
                <a:latin typeface="Arial" panose="020B0604020202020204" pitchFamily="34" charset="0"/>
                <a:cs typeface="Arial" panose="020B0604020202020204" pitchFamily="34" charset="0"/>
              </a:rPr>
              <a:t>tenido a sido a fallas técnicas con la asignación de tareas por falla del </a:t>
            </a:r>
            <a:r>
              <a:rPr lang="es-MX" sz="1600" dirty="0" smtClean="0">
                <a:latin typeface="Arial" panose="020B0604020202020204" pitchFamily="34" charset="0"/>
                <a:cs typeface="Arial" panose="020B0604020202020204" pitchFamily="34" charset="0"/>
              </a:rPr>
              <a:t>process. </a:t>
            </a:r>
            <a:r>
              <a:rPr lang="es-MX" sz="1600" dirty="0">
                <a:latin typeface="Arial" panose="020B0604020202020204" pitchFamily="34" charset="0"/>
                <a:cs typeface="Arial" panose="020B0604020202020204" pitchFamily="34" charset="0"/>
              </a:rPr>
              <a:t>En cuanto al overhead me </a:t>
            </a:r>
            <a:r>
              <a:rPr lang="es-MX" sz="1600" dirty="0" smtClean="0">
                <a:latin typeface="Arial" panose="020B0604020202020204" pitchFamily="34" charset="0"/>
                <a:cs typeface="Arial" panose="020B0604020202020204" pitchFamily="34" charset="0"/>
              </a:rPr>
              <a:t>pasé </a:t>
            </a:r>
            <a:r>
              <a:rPr lang="es-MX" sz="1600" dirty="0">
                <a:latin typeface="Arial" panose="020B0604020202020204" pitchFamily="34" charset="0"/>
                <a:cs typeface="Arial" panose="020B0604020202020204" pitchFamily="34" charset="0"/>
              </a:rPr>
              <a:t>en tiempo ya que </a:t>
            </a:r>
            <a:r>
              <a:rPr lang="es-MX" sz="1600" dirty="0" smtClean="0">
                <a:latin typeface="Arial" panose="020B0604020202020204" pitchFamily="34" charset="0"/>
                <a:cs typeface="Arial" panose="020B0604020202020204" pitchFamily="34" charset="0"/>
              </a:rPr>
              <a:t>utilicé </a:t>
            </a:r>
            <a:r>
              <a:rPr lang="es-MX" sz="1600" dirty="0">
                <a:latin typeface="Arial" panose="020B0604020202020204" pitchFamily="34" charset="0"/>
                <a:cs typeface="Arial" panose="020B0604020202020204" pitchFamily="34" charset="0"/>
              </a:rPr>
              <a:t>este tiempo para realizar algunas actividades como líder proyecto</a:t>
            </a:r>
            <a:r>
              <a:rPr lang="es-MX" sz="1600" dirty="0" smtClean="0">
                <a:latin typeface="Arial" panose="020B0604020202020204" pitchFamily="34" charset="0"/>
                <a:cs typeface="Arial" panose="020B0604020202020204" pitchFamily="34" charset="0"/>
              </a:rPr>
              <a:t>.</a:t>
            </a: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actividad de rol </a:t>
            </a:r>
            <a:r>
              <a:rPr lang="es-MX" sz="1600" b="1" dirty="0" smtClean="0">
                <a:solidFill>
                  <a:srgbClr val="006666"/>
                </a:solidFill>
                <a:latin typeface="Arial Rounded MT Bold" panose="020F0704030504030204" pitchFamily="34" charset="0"/>
              </a:rPr>
              <a:t>como líder del proyecto (AMG)</a:t>
            </a:r>
          </a:p>
          <a:p>
            <a:pPr marL="0" indent="0" algn="just">
              <a:buNone/>
            </a:pPr>
            <a:r>
              <a:rPr lang="es-MX" sz="1600" dirty="0" smtClean="0">
                <a:latin typeface="Arial" panose="020B0604020202020204" pitchFamily="34" charset="0"/>
                <a:cs typeface="Arial" panose="020B0604020202020204" pitchFamily="34" charset="0"/>
              </a:rPr>
              <a:t>Dentro de las actividades que realice como Líder de proyecto fueron:</a:t>
            </a:r>
          </a:p>
          <a:p>
            <a:pPr marL="0" indent="0" algn="just">
              <a:buNone/>
            </a:pPr>
            <a:r>
              <a:rPr lang="es-MX" sz="1600" dirty="0">
                <a:latin typeface="Arial" panose="020B0604020202020204" pitchFamily="34" charset="0"/>
                <a:cs typeface="Arial" panose="020B0604020202020204" pitchFamily="34" charset="0"/>
              </a:rPr>
              <a:t>A</a:t>
            </a:r>
            <a:r>
              <a:rPr lang="es-MX" sz="1600" dirty="0" smtClean="0">
                <a:latin typeface="Arial" panose="020B0604020202020204" pitchFamily="34" charset="0"/>
                <a:cs typeface="Arial" panose="020B0604020202020204" pitchFamily="34" charset="0"/>
              </a:rPr>
              <a:t>gendar la reunión con el cliente en esta primera semana donde se llevo alrededor de 10 minutos.</a:t>
            </a:r>
          </a:p>
          <a:p>
            <a:pPr marL="0" indent="0" algn="just">
              <a:buNone/>
            </a:pPr>
            <a:r>
              <a:rPr lang="es-MX" sz="1600" dirty="0" smtClean="0">
                <a:latin typeface="Arial" panose="020B0604020202020204" pitchFamily="34" charset="0"/>
                <a:cs typeface="Arial" panose="020B0604020202020204" pitchFamily="34" charset="0"/>
              </a:rPr>
              <a:t>Realizar las minutas para las reuniones (reunión con el cliente y la de equipo)</a:t>
            </a:r>
            <a:r>
              <a:rPr lang="es-MX" sz="1600" dirty="0">
                <a:latin typeface="Arial" panose="020B0604020202020204" pitchFamily="34" charset="0"/>
                <a:cs typeface="Arial" panose="020B0604020202020204" pitchFamily="34" charset="0"/>
              </a:rPr>
              <a:t> </a:t>
            </a:r>
            <a:r>
              <a:rPr lang="es-MX" sz="1600" dirty="0" smtClean="0">
                <a:latin typeface="Arial" panose="020B0604020202020204" pitchFamily="34" charset="0"/>
                <a:cs typeface="Arial" panose="020B0604020202020204" pitchFamily="34" charset="0"/>
              </a:rPr>
              <a:t>tarea que me llevo alrededor de 30 minutos, se puso los pendientes y acuerdos en estas mismas después de la reunión.</a:t>
            </a:r>
          </a:p>
          <a:p>
            <a:pPr marL="0" indent="0" algn="just">
              <a:buNone/>
            </a:pPr>
            <a:r>
              <a:rPr lang="es-MX" sz="1600" dirty="0">
                <a:latin typeface="Arial" panose="020B0604020202020204" pitchFamily="34" charset="0"/>
                <a:cs typeface="Arial" panose="020B0604020202020204" pitchFamily="34" charset="0"/>
              </a:rPr>
              <a:t>O</a:t>
            </a:r>
            <a:r>
              <a:rPr lang="es-MX" sz="1600" dirty="0" smtClean="0">
                <a:latin typeface="Arial" panose="020B0604020202020204" pitchFamily="34" charset="0"/>
                <a:cs typeface="Arial" panose="020B0604020202020204" pitchFamily="34" charset="0"/>
              </a:rPr>
              <a:t>tras actividades de rol es el de estar checando que todos los miembros del equipo tengan trabajo asignado y estén trabajando en ello donde consumí el resto del tiempo de overhead.</a:t>
            </a:r>
            <a:endParaRPr lang="es-MX" sz="1600" dirty="0">
              <a:latin typeface="Arial" panose="020B0604020202020204" pitchFamily="34" charset="0"/>
              <a:cs typeface="Arial" panose="020B0604020202020204" pitchFamily="34" charset="0"/>
            </a:endParaRPr>
          </a:p>
          <a:p>
            <a:pPr marL="0" indent="0" algn="just">
              <a:buNone/>
            </a:pP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4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planeación (mahb)</a:t>
            </a:r>
            <a:endParaRPr lang="es-MX" sz="24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3290887" y="762000"/>
            <a:ext cx="5610225" cy="1524000"/>
          </a:xfrm>
          <a:prstGeom prst="rect">
            <a:avLst/>
          </a:prstGeom>
        </p:spPr>
      </p:pic>
      <p:pic>
        <p:nvPicPr>
          <p:cNvPr id="5" name="Imagen 4"/>
          <p:cNvPicPr>
            <a:picLocks noChangeAspect="1"/>
          </p:cNvPicPr>
          <p:nvPr/>
        </p:nvPicPr>
        <p:blipFill>
          <a:blip r:embed="rId3"/>
          <a:stretch>
            <a:fillRect/>
          </a:stretch>
        </p:blipFill>
        <p:spPr>
          <a:xfrm>
            <a:off x="450273" y="2427352"/>
            <a:ext cx="11298382" cy="3785979"/>
          </a:xfrm>
          <a:prstGeom prst="rect">
            <a:avLst/>
          </a:prstGeom>
        </p:spPr>
      </p:pic>
    </p:spTree>
    <p:extLst>
      <p:ext uri="{BB962C8B-B14F-4D97-AF65-F5344CB8AC3E}">
        <p14:creationId xmlns:p14="http://schemas.microsoft.com/office/powerpoint/2010/main" val="173995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fontScale="92500"/>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planeación </a:t>
            </a:r>
          </a:p>
          <a:p>
            <a:pPr marL="0" indent="0" algn="just">
              <a:buNone/>
            </a:pPr>
            <a:r>
              <a:rPr lang="es-MX" sz="1600" dirty="0">
                <a:latin typeface="Arial" panose="020B0604020202020204" pitchFamily="34" charset="0"/>
                <a:cs typeface="Arial" panose="020B0604020202020204" pitchFamily="34" charset="0"/>
              </a:rPr>
              <a:t>Para esta primera semana de trabajo “Preparación de desarrollo” con las actividades planeadas, primero tuvimos una reunión con el jefe de vinculación </a:t>
            </a:r>
            <a:r>
              <a:rPr lang="es-MX" sz="1600" dirty="0" smtClean="0">
                <a:latin typeface="Arial" panose="020B0604020202020204" pitchFamily="34" charset="0"/>
                <a:cs typeface="Arial" panose="020B0604020202020204" pitchFamily="34" charset="0"/>
              </a:rPr>
              <a:t>Oscar Eduardo Mercado Lazalde para </a:t>
            </a:r>
            <a:r>
              <a:rPr lang="es-MX" sz="1600" dirty="0">
                <a:latin typeface="Arial" panose="020B0604020202020204" pitchFamily="34" charset="0"/>
                <a:cs typeface="Arial" panose="020B0604020202020204" pitchFamily="34" charset="0"/>
              </a:rPr>
              <a:t>obtener ciertos requerimientos basados a sus necesidades para la implementación del sistema para el control del servicio social. De aquí procedimos ahora sí a con la preparación, primero que nada, dimos un pequeño estudio sobre el documento visión y alcance para familiarizarnos con los requisitos que se ocupan hacer en el sistema. Después procedimos a la creación de los diagramas (despliegue, arquitectura, entidad-relación) esto con la finalidad de mostrar los elementos de software, ilustrar el procesamiento para el hardware y proporcionar la vista de la topología del sistema de hardware. Obtuve un valor ganado del 19.1% de cual era un 21.9% esto debido a que me sobro tiempo en algunas actividades, por el motivo de que esperaba más tiempo para dichas actividades, pero fue suficiente con menos tiempo, cabe recalcar que también me sobrepasé en una actividad, olvidé parar el tiempo en el process, de ahí en más ya no tuve algún otro intermediario</a:t>
            </a:r>
            <a:r>
              <a:rPr lang="es-MX" sz="1600" dirty="0" smtClean="0">
                <a:latin typeface="Arial" panose="020B0604020202020204" pitchFamily="34" charset="0"/>
                <a:cs typeface="Arial" panose="020B0604020202020204" pitchFamily="34" charset="0"/>
              </a:rPr>
              <a:t>.</a:t>
            </a:r>
            <a:endParaRPr lang="es-MX" sz="1600" dirty="0">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actividad de rol (Gerente de </a:t>
            </a:r>
            <a:r>
              <a:rPr lang="es-MX" sz="1600" b="1" dirty="0" smtClean="0">
                <a:solidFill>
                  <a:srgbClr val="006666"/>
                </a:solidFill>
                <a:latin typeface="Arial Rounded MT Bold" panose="020F0704030504030204" pitchFamily="34" charset="0"/>
              </a:rPr>
              <a:t>planeación).</a:t>
            </a:r>
          </a:p>
          <a:p>
            <a:pPr marL="0" indent="0" algn="just">
              <a:buNone/>
            </a:pPr>
            <a:r>
              <a:rPr lang="es-MX" sz="1600" dirty="0">
                <a:latin typeface="Arial" panose="020B0604020202020204" pitchFamily="34" charset="0"/>
                <a:cs typeface="Arial" panose="020B0604020202020204" pitchFamily="34" charset="0"/>
              </a:rPr>
              <a:t>Como gerente de planeación, mis deberes fueron asignar mediante la herramienta del process dashboard las tareas o actividades, así como asignar también sus tiempos adecuados a cada tarea asignada, para esto cada integrante deben cumplir cada actividad como gerentes de desarrollo para dar avances al sistema de control para servicios </a:t>
            </a:r>
            <a:r>
              <a:rPr lang="es-MX" sz="1600" dirty="0" smtClean="0">
                <a:latin typeface="Arial" panose="020B0604020202020204" pitchFamily="34" charset="0"/>
                <a:cs typeface="Arial" panose="020B0604020202020204" pitchFamily="34" charset="0"/>
              </a:rPr>
              <a:t>social. Para estas actividades tuve que hacer uso de overhead, por el motivo de que olvidé pausar la actividad “preparación para la reunión” para las demás actividades no tuve problema, todo fue en tiempo y forma. </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63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DESARROLLO (LFMC)</a:t>
            </a:r>
            <a:endParaRPr lang="es-MX" sz="2400" b="1" dirty="0">
              <a:solidFill>
                <a:srgbClr val="006666"/>
              </a:solidFill>
              <a:latin typeface="Arial Rounded MT Bold" panose="020F0704030504030204" pitchFamily="34" charset="0"/>
            </a:endParaRPr>
          </a:p>
        </p:txBody>
      </p:sp>
      <p:pic>
        <p:nvPicPr>
          <p:cNvPr id="4" name="Imagen 3"/>
          <p:cNvPicPr/>
          <p:nvPr/>
        </p:nvPicPr>
        <p:blipFill>
          <a:blip r:embed="rId2"/>
          <a:stretch>
            <a:fillRect/>
          </a:stretch>
        </p:blipFill>
        <p:spPr>
          <a:xfrm>
            <a:off x="2555645" y="762000"/>
            <a:ext cx="6505228" cy="1773382"/>
          </a:xfrm>
          <a:prstGeom prst="rect">
            <a:avLst/>
          </a:prstGeom>
        </p:spPr>
      </p:pic>
      <p:pic>
        <p:nvPicPr>
          <p:cNvPr id="6" name="Imagen 5"/>
          <p:cNvPicPr/>
          <p:nvPr/>
        </p:nvPicPr>
        <p:blipFill>
          <a:blip r:embed="rId3"/>
          <a:stretch>
            <a:fillRect/>
          </a:stretch>
        </p:blipFill>
        <p:spPr>
          <a:xfrm>
            <a:off x="1457931" y="2743201"/>
            <a:ext cx="9276138" cy="4142509"/>
          </a:xfrm>
          <a:prstGeom prst="rect">
            <a:avLst/>
          </a:prstGeom>
        </p:spPr>
      </p:pic>
    </p:spTree>
    <p:extLst>
      <p:ext uri="{BB962C8B-B14F-4D97-AF65-F5344CB8AC3E}">
        <p14:creationId xmlns:p14="http://schemas.microsoft.com/office/powerpoint/2010/main" val="177566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desarrollo </a:t>
            </a:r>
          </a:p>
          <a:p>
            <a:pPr marL="0" indent="0" algn="just">
              <a:buNone/>
            </a:pPr>
            <a:r>
              <a:rPr lang="es-MX" sz="1600" dirty="0">
                <a:latin typeface="Arial" panose="020B0604020202020204" pitchFamily="34" charset="0"/>
                <a:cs typeface="Arial" panose="020B0604020202020204" pitchFamily="34" charset="0"/>
              </a:rPr>
              <a:t>La primera semana de actividades “Preparación de desarrollo” obtuve un valor ganado del 19.1% y se esperaba el 19.8%, esto se debe a que en la actividad “creación de migraciones” me </a:t>
            </a:r>
            <a:r>
              <a:rPr lang="es-MX" sz="1600" dirty="0" smtClean="0">
                <a:latin typeface="Arial" panose="020B0604020202020204" pitchFamily="34" charset="0"/>
                <a:cs typeface="Arial" panose="020B0604020202020204" pitchFamily="34" charset="0"/>
              </a:rPr>
              <a:t>pasé </a:t>
            </a:r>
            <a:r>
              <a:rPr lang="es-MX" sz="1600" dirty="0">
                <a:latin typeface="Arial" panose="020B0604020202020204" pitchFamily="34" charset="0"/>
                <a:cs typeface="Arial" panose="020B0604020202020204" pitchFamily="34" charset="0"/>
              </a:rPr>
              <a:t>18 minutos en la cual se tenía contemplado media hora, y en otras actividades </a:t>
            </a:r>
            <a:r>
              <a:rPr lang="es-MX" sz="1600" dirty="0" smtClean="0">
                <a:latin typeface="Arial" panose="020B0604020202020204" pitchFamily="34" charset="0"/>
                <a:cs typeface="Arial" panose="020B0604020202020204" pitchFamily="34" charset="0"/>
              </a:rPr>
              <a:t>como </a:t>
            </a:r>
            <a:r>
              <a:rPr lang="es-MX" sz="1600" dirty="0">
                <a:latin typeface="Arial" panose="020B0604020202020204" pitchFamily="34" charset="0"/>
                <a:cs typeface="Arial" panose="020B0604020202020204" pitchFamily="34" charset="0"/>
              </a:rPr>
              <a:t>“creación de base de datos” tan solo me lleve 6 minutos y se tenía contemplado 20 minutos, la actividad “conexión a la base de datos” lo </a:t>
            </a:r>
            <a:r>
              <a:rPr lang="es-MX" sz="1600" dirty="0" smtClean="0">
                <a:latin typeface="Arial" panose="020B0604020202020204" pitchFamily="34" charset="0"/>
                <a:cs typeface="Arial" panose="020B0604020202020204" pitchFamily="34" charset="0"/>
              </a:rPr>
              <a:t>realicé </a:t>
            </a:r>
            <a:r>
              <a:rPr lang="es-MX" sz="1600" dirty="0">
                <a:latin typeface="Arial" panose="020B0604020202020204" pitchFamily="34" charset="0"/>
                <a:cs typeface="Arial" panose="020B0604020202020204" pitchFamily="34" charset="0"/>
              </a:rPr>
              <a:t>en dos minutos y se tenía contemplado una hora, y las demás actividades solo las termine entre 20 minutos y 10 minutos de sobra. </a:t>
            </a:r>
            <a:endParaRPr lang="es-MX" sz="1600" dirty="0" smtClean="0">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a:solidFill>
                  <a:srgbClr val="006666"/>
                </a:solidFill>
                <a:latin typeface="Arial Rounded MT Bold" panose="020F0704030504030204" pitchFamily="34" charset="0"/>
              </a:rPr>
              <a:t>Reporte actividad de rol (Gerente de desarrollo</a:t>
            </a:r>
            <a:r>
              <a:rPr lang="es-MX" sz="1600" b="1" dirty="0" smtClean="0">
                <a:solidFill>
                  <a:srgbClr val="006666"/>
                </a:solidFill>
                <a:latin typeface="Arial Rounded MT Bold" panose="020F0704030504030204" pitchFamily="34" charset="0"/>
              </a:rPr>
              <a:t>).</a:t>
            </a:r>
          </a:p>
          <a:p>
            <a:pPr marL="0" indent="0" algn="just">
              <a:buNone/>
            </a:pPr>
            <a:r>
              <a:rPr lang="es-MX" sz="1600" dirty="0">
                <a:latin typeface="Arial" panose="020B0604020202020204" pitchFamily="34" charset="0"/>
                <a:cs typeface="Arial" panose="020B0604020202020204" pitchFamily="34" charset="0"/>
              </a:rPr>
              <a:t>Como gerente de desarrollo solo </a:t>
            </a:r>
            <a:r>
              <a:rPr lang="es-MX" sz="1600" dirty="0" smtClean="0">
                <a:latin typeface="Arial" panose="020B0604020202020204" pitchFamily="34" charset="0"/>
                <a:cs typeface="Arial" panose="020B0604020202020204" pitchFamily="34" charset="0"/>
              </a:rPr>
              <a:t>realicé </a:t>
            </a:r>
            <a:r>
              <a:rPr lang="es-MX" sz="1600" dirty="0">
                <a:latin typeface="Arial" panose="020B0604020202020204" pitchFamily="34" charset="0"/>
                <a:cs typeface="Arial" panose="020B0604020202020204" pitchFamily="34" charset="0"/>
              </a:rPr>
              <a:t>las actividades “estrategia de desarrollo</a:t>
            </a:r>
            <a:r>
              <a:rPr lang="es-MX" sz="1600" dirty="0" smtClean="0">
                <a:latin typeface="Arial" panose="020B0604020202020204" pitchFamily="34" charset="0"/>
                <a:cs typeface="Arial" panose="020B0604020202020204" pitchFamily="34" charset="0"/>
              </a:rPr>
              <a:t>” se realizó en 3 horas, esto porque se realizo investigación sobre la estrategia y después se documento, </a:t>
            </a:r>
            <a:r>
              <a:rPr lang="es-MX" sz="1600" dirty="0">
                <a:latin typeface="Arial" panose="020B0604020202020204" pitchFamily="34" charset="0"/>
                <a:cs typeface="Arial" panose="020B0604020202020204" pitchFamily="34" charset="0"/>
              </a:rPr>
              <a:t>“instalación y configuración de </a:t>
            </a:r>
            <a:r>
              <a:rPr lang="es-MX" sz="1600" dirty="0" smtClean="0">
                <a:latin typeface="Arial" panose="020B0604020202020204" pitchFamily="34" charset="0"/>
                <a:cs typeface="Arial" panose="020B0604020202020204" pitchFamily="34" charset="0"/>
              </a:rPr>
              <a:t>XAMPP, </a:t>
            </a:r>
            <a:r>
              <a:rPr lang="es-MX" sz="1600" dirty="0" err="1">
                <a:latin typeface="Arial" panose="020B0604020202020204" pitchFamily="34" charset="0"/>
                <a:cs typeface="Arial" panose="020B0604020202020204" pitchFamily="34" charset="0"/>
              </a:rPr>
              <a:t>Composer</a:t>
            </a:r>
            <a:r>
              <a:rPr lang="es-MX" sz="1600" dirty="0">
                <a:latin typeface="Arial" panose="020B0604020202020204" pitchFamily="34" charset="0"/>
                <a:cs typeface="Arial" panose="020B0604020202020204" pitchFamily="34" charset="0"/>
              </a:rPr>
              <a:t> y </a:t>
            </a:r>
            <a:r>
              <a:rPr lang="es-MX" sz="1600" dirty="0" err="1">
                <a:latin typeface="Arial" panose="020B0604020202020204" pitchFamily="34" charset="0"/>
                <a:cs typeface="Arial" panose="020B0604020202020204" pitchFamily="34" charset="0"/>
              </a:rPr>
              <a:t>Laravel</a:t>
            </a:r>
            <a:r>
              <a:rPr lang="es-MX" sz="1600" dirty="0" smtClean="0">
                <a:latin typeface="Arial" panose="020B0604020202020204" pitchFamily="34" charset="0"/>
                <a:cs typeface="Arial" panose="020B0604020202020204" pitchFamily="34" charset="0"/>
              </a:rPr>
              <a:t>”, se realizó en dos horas, </a:t>
            </a:r>
            <a:r>
              <a:rPr lang="es-MX" sz="1600" dirty="0">
                <a:latin typeface="Arial" panose="020B0604020202020204" pitchFamily="34" charset="0"/>
                <a:cs typeface="Arial" panose="020B0604020202020204" pitchFamily="34" charset="0"/>
              </a:rPr>
              <a:t>pero no se contemplo dentro del Software Process Dashboard, se podría decir que fueron actividades extras y obviamente horas extras. </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81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Soporte (</a:t>
            </a:r>
            <a:r>
              <a:rPr lang="es-MX" sz="2400" b="1" dirty="0" err="1" smtClean="0">
                <a:solidFill>
                  <a:srgbClr val="006666"/>
                </a:solidFill>
                <a:latin typeface="Arial Rounded MT Bold" panose="020F0704030504030204" pitchFamily="34" charset="0"/>
              </a:rPr>
              <a:t>ocs</a:t>
            </a:r>
            <a:r>
              <a:rPr lang="es-MX" sz="2400" b="1" dirty="0" smtClean="0">
                <a:solidFill>
                  <a:srgbClr val="006666"/>
                </a:solidFill>
                <a:latin typeface="Arial Rounded MT Bold" panose="020F0704030504030204" pitchFamily="34" charset="0"/>
              </a:rPr>
              <a:t>)</a:t>
            </a:r>
            <a:endParaRPr lang="es-MX" sz="2400" b="1" dirty="0">
              <a:solidFill>
                <a:srgbClr val="006666"/>
              </a:solidFill>
              <a:latin typeface="Arial Rounded MT Bold" panose="020F0704030504030204" pitchFamily="34" charset="0"/>
            </a:endParaRPr>
          </a:p>
        </p:txBody>
      </p:sp>
      <p:pic>
        <p:nvPicPr>
          <p:cNvPr id="5" name="Imagen 4"/>
          <p:cNvPicPr/>
          <p:nvPr/>
        </p:nvPicPr>
        <p:blipFill rotWithShape="1">
          <a:blip r:embed="rId2" cstate="print">
            <a:extLst>
              <a:ext uri="{28A0092B-C50C-407E-A947-70E740481C1C}">
                <a14:useLocalDpi xmlns:a14="http://schemas.microsoft.com/office/drawing/2010/main" val="0"/>
              </a:ext>
            </a:extLst>
          </a:blip>
          <a:srcRect/>
          <a:stretch/>
        </p:blipFill>
        <p:spPr>
          <a:xfrm>
            <a:off x="959686" y="762000"/>
            <a:ext cx="10272628" cy="5583380"/>
          </a:xfrm>
          <a:prstGeom prst="rect">
            <a:avLst/>
          </a:prstGeom>
        </p:spPr>
      </p:pic>
    </p:spTree>
    <p:extLst>
      <p:ext uri="{BB962C8B-B14F-4D97-AF65-F5344CB8AC3E}">
        <p14:creationId xmlns:p14="http://schemas.microsoft.com/office/powerpoint/2010/main" val="4049275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Galería</Template>
  <TotalTime>175</TotalTime>
  <Words>2096</Words>
  <Application>Microsoft Office PowerPoint</Application>
  <PresentationFormat>Panorámica</PresentationFormat>
  <Paragraphs>70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Arial Rounded MT Bold</vt:lpstr>
      <vt:lpstr>Bookman Old Style</vt:lpstr>
      <vt:lpstr>Calibri</vt:lpstr>
      <vt:lpstr>Gill Sans MT</vt:lpstr>
      <vt:lpstr>Gallery</vt:lpstr>
      <vt:lpstr>Reporte de actividades Y PLAN GENERAL   leastsoft   semana #1 (preparación de desarrollo)</vt:lpstr>
      <vt:lpstr>Reporte de  actividades  (individual)</vt:lpstr>
      <vt:lpstr>REPORTE DE ACTIVIDADES REALIZADAS – líder del proyecto (AMG)</vt:lpstr>
      <vt:lpstr>Presentación de PowerPoint</vt:lpstr>
      <vt:lpstr>REPORTE DE ACTIVIDADES REALIZADAS – GERENTE DE planeación (mahb)</vt:lpstr>
      <vt:lpstr>Presentación de PowerPoint</vt:lpstr>
      <vt:lpstr>REPORTE DE ACTIVIDADES REALIZADAS – GERENTE DE DESARROLLO (LFMC)</vt:lpstr>
      <vt:lpstr>Presentación de PowerPoint</vt:lpstr>
      <vt:lpstr>REPORTE DE ACTIVIDADES REALIZADAS – GERENTE DE Soporte (ocs)</vt:lpstr>
      <vt:lpstr>Presentación de PowerPoint</vt:lpstr>
      <vt:lpstr>Presentación de PowerPoint</vt:lpstr>
      <vt:lpstr>REPORTE DE ACTIVIDADES REALIZADAS – GERENTE DE calidad y procesos (HJGA)</vt:lpstr>
      <vt:lpstr>Presentación de PowerPoint</vt:lpstr>
      <vt:lpstr>PLAN  GENERAL  (LeastSoft)</vt:lpstr>
      <vt:lpstr>REPORTE PLAN GENERAL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actividades  leastsoft   semana #1 (preparación de desarrollo)</dc:title>
  <dc:creator>Miguel Hernandez</dc:creator>
  <cp:lastModifiedBy>Miguel Hernandez</cp:lastModifiedBy>
  <cp:revision>37</cp:revision>
  <dcterms:created xsi:type="dcterms:W3CDTF">2018-05-01T19:21:06Z</dcterms:created>
  <dcterms:modified xsi:type="dcterms:W3CDTF">2018-05-05T01:46:08Z</dcterms:modified>
</cp:coreProperties>
</file>