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4" r:id="rId1"/>
  </p:sldMasterIdLst>
  <p:notesMasterIdLst>
    <p:notesMasterId r:id="rId18"/>
  </p:notesMasterIdLst>
  <p:sldIdLst>
    <p:sldId id="256" r:id="rId2"/>
    <p:sldId id="272" r:id="rId3"/>
    <p:sldId id="257" r:id="rId4"/>
    <p:sldId id="258" r:id="rId5"/>
    <p:sldId id="266" r:id="rId6"/>
    <p:sldId id="267" r:id="rId7"/>
    <p:sldId id="260" r:id="rId8"/>
    <p:sldId id="259" r:id="rId9"/>
    <p:sldId id="261" r:id="rId10"/>
    <p:sldId id="262" r:id="rId11"/>
    <p:sldId id="263" r:id="rId12"/>
    <p:sldId id="264" r:id="rId13"/>
    <p:sldId id="265" r:id="rId14"/>
    <p:sldId id="273" r:id="rId15"/>
    <p:sldId id="270" r:id="rId16"/>
    <p:sldId id="274" r:id="rId17"/>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AFF719-2889-4691-A601-8ED5BB047D76}" type="datetimeFigureOut">
              <a:rPr lang="es-MX" smtClean="0"/>
              <a:t>28/05/2018</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048062-E12A-4814-81F6-5218F4677CC1}" type="slidenum">
              <a:rPr lang="es-MX" smtClean="0"/>
              <a:t>‹Nº›</a:t>
            </a:fld>
            <a:endParaRPr lang="es-MX"/>
          </a:p>
        </p:txBody>
      </p:sp>
    </p:spTree>
    <p:extLst>
      <p:ext uri="{BB962C8B-B14F-4D97-AF65-F5344CB8AC3E}">
        <p14:creationId xmlns:p14="http://schemas.microsoft.com/office/powerpoint/2010/main" val="914598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72E53A09-0436-4683-AE0A-3E37A89AE1B3}" type="datetimeFigureOut">
              <a:rPr lang="es-MX" smtClean="0"/>
              <a:t>28/05/2018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BBFD30E-D4F4-4C42-8980-7EEB848C8A6A}" type="slidenum">
              <a:rPr lang="es-MX" smtClean="0"/>
              <a:t>‹Nº›</a:t>
            </a:fld>
            <a:endParaRPr lang="es-MX"/>
          </a:p>
        </p:txBody>
      </p:sp>
    </p:spTree>
    <p:extLst>
      <p:ext uri="{BB962C8B-B14F-4D97-AF65-F5344CB8AC3E}">
        <p14:creationId xmlns:p14="http://schemas.microsoft.com/office/powerpoint/2010/main" val="1835059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72E53A09-0436-4683-AE0A-3E37A89AE1B3}" type="datetimeFigureOut">
              <a:rPr lang="es-MX" smtClean="0"/>
              <a:t>28/05/2018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BBFD30E-D4F4-4C42-8980-7EEB848C8A6A}" type="slidenum">
              <a:rPr lang="es-MX" smtClean="0"/>
              <a:t>‹Nº›</a:t>
            </a:fld>
            <a:endParaRPr lang="es-MX"/>
          </a:p>
        </p:txBody>
      </p:sp>
    </p:spTree>
    <p:extLst>
      <p:ext uri="{BB962C8B-B14F-4D97-AF65-F5344CB8AC3E}">
        <p14:creationId xmlns:p14="http://schemas.microsoft.com/office/powerpoint/2010/main" val="2669532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72E53A09-0436-4683-AE0A-3E37A89AE1B3}" type="datetimeFigureOut">
              <a:rPr lang="es-MX" smtClean="0"/>
              <a:t>28/05/2018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BBFD30E-D4F4-4C42-8980-7EEB848C8A6A}" type="slidenum">
              <a:rPr lang="es-MX" smtClean="0"/>
              <a:t>‹Nº›</a:t>
            </a:fld>
            <a:endParaRPr lang="es-MX"/>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276594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72E53A09-0436-4683-AE0A-3E37A89AE1B3}" type="datetimeFigureOut">
              <a:rPr lang="es-MX" smtClean="0"/>
              <a:t>28/05/2018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BBFD30E-D4F4-4C42-8980-7EEB848C8A6A}" type="slidenum">
              <a:rPr lang="es-MX" smtClean="0"/>
              <a:t>‹Nº›</a:t>
            </a:fld>
            <a:endParaRPr lang="es-MX"/>
          </a:p>
        </p:txBody>
      </p:sp>
    </p:spTree>
    <p:extLst>
      <p:ext uri="{BB962C8B-B14F-4D97-AF65-F5344CB8AC3E}">
        <p14:creationId xmlns:p14="http://schemas.microsoft.com/office/powerpoint/2010/main" val="42822005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72E53A09-0436-4683-AE0A-3E37A89AE1B3}" type="datetimeFigureOut">
              <a:rPr lang="es-MX" smtClean="0"/>
              <a:t>28/05/2018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BBFD30E-D4F4-4C42-8980-7EEB848C8A6A}" type="slidenum">
              <a:rPr lang="es-MX" smtClean="0"/>
              <a:t>‹Nº›</a:t>
            </a:fld>
            <a:endParaRPr lang="es-MX"/>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138124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72E53A09-0436-4683-AE0A-3E37A89AE1B3}" type="datetimeFigureOut">
              <a:rPr lang="es-MX" smtClean="0"/>
              <a:t>28/05/2018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BBFD30E-D4F4-4C42-8980-7EEB848C8A6A}" type="slidenum">
              <a:rPr lang="es-MX" smtClean="0"/>
              <a:t>‹Nº›</a:t>
            </a:fld>
            <a:endParaRPr lang="es-MX"/>
          </a:p>
        </p:txBody>
      </p:sp>
    </p:spTree>
    <p:extLst>
      <p:ext uri="{BB962C8B-B14F-4D97-AF65-F5344CB8AC3E}">
        <p14:creationId xmlns:p14="http://schemas.microsoft.com/office/powerpoint/2010/main" val="30080908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2E53A09-0436-4683-AE0A-3E37A89AE1B3}" type="datetimeFigureOut">
              <a:rPr lang="es-MX" smtClean="0"/>
              <a:t>28/05/2018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BBFD30E-D4F4-4C42-8980-7EEB848C8A6A}" type="slidenum">
              <a:rPr lang="es-MX" smtClean="0"/>
              <a:t>‹Nº›</a:t>
            </a:fld>
            <a:endParaRPr lang="es-MX"/>
          </a:p>
        </p:txBody>
      </p:sp>
    </p:spTree>
    <p:extLst>
      <p:ext uri="{BB962C8B-B14F-4D97-AF65-F5344CB8AC3E}">
        <p14:creationId xmlns:p14="http://schemas.microsoft.com/office/powerpoint/2010/main" val="9091906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2E53A09-0436-4683-AE0A-3E37A89AE1B3}" type="datetimeFigureOut">
              <a:rPr lang="es-MX" smtClean="0"/>
              <a:t>28/05/2018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BBFD30E-D4F4-4C42-8980-7EEB848C8A6A}" type="slidenum">
              <a:rPr lang="es-MX" smtClean="0"/>
              <a:t>‹Nº›</a:t>
            </a:fld>
            <a:endParaRPr lang="es-MX"/>
          </a:p>
        </p:txBody>
      </p:sp>
    </p:spTree>
    <p:extLst>
      <p:ext uri="{BB962C8B-B14F-4D97-AF65-F5344CB8AC3E}">
        <p14:creationId xmlns:p14="http://schemas.microsoft.com/office/powerpoint/2010/main" val="1960387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2E53A09-0436-4683-AE0A-3E37A89AE1B3}" type="datetimeFigureOut">
              <a:rPr lang="es-MX" smtClean="0"/>
              <a:t>28/05/2018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BBFD30E-D4F4-4C42-8980-7EEB848C8A6A}" type="slidenum">
              <a:rPr lang="es-MX" smtClean="0"/>
              <a:t>‹Nº›</a:t>
            </a:fld>
            <a:endParaRPr lang="es-MX"/>
          </a:p>
        </p:txBody>
      </p:sp>
    </p:spTree>
    <p:extLst>
      <p:ext uri="{BB962C8B-B14F-4D97-AF65-F5344CB8AC3E}">
        <p14:creationId xmlns:p14="http://schemas.microsoft.com/office/powerpoint/2010/main" val="2746382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72E53A09-0436-4683-AE0A-3E37A89AE1B3}" type="datetimeFigureOut">
              <a:rPr lang="es-MX" smtClean="0"/>
              <a:t>28/05/2018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BBFD30E-D4F4-4C42-8980-7EEB848C8A6A}" type="slidenum">
              <a:rPr lang="es-MX" smtClean="0"/>
              <a:t>‹Nº›</a:t>
            </a:fld>
            <a:endParaRPr lang="es-MX"/>
          </a:p>
        </p:txBody>
      </p:sp>
    </p:spTree>
    <p:extLst>
      <p:ext uri="{BB962C8B-B14F-4D97-AF65-F5344CB8AC3E}">
        <p14:creationId xmlns:p14="http://schemas.microsoft.com/office/powerpoint/2010/main" val="3155367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72E53A09-0436-4683-AE0A-3E37A89AE1B3}" type="datetimeFigureOut">
              <a:rPr lang="es-MX" smtClean="0"/>
              <a:t>28/05/2018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BBFD30E-D4F4-4C42-8980-7EEB848C8A6A}" type="slidenum">
              <a:rPr lang="es-MX" smtClean="0"/>
              <a:t>‹Nº›</a:t>
            </a:fld>
            <a:endParaRPr lang="es-MX"/>
          </a:p>
        </p:txBody>
      </p:sp>
    </p:spTree>
    <p:extLst>
      <p:ext uri="{BB962C8B-B14F-4D97-AF65-F5344CB8AC3E}">
        <p14:creationId xmlns:p14="http://schemas.microsoft.com/office/powerpoint/2010/main" val="1876740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72E53A09-0436-4683-AE0A-3E37A89AE1B3}" type="datetimeFigureOut">
              <a:rPr lang="es-MX" smtClean="0"/>
              <a:t>28/05/2018</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BBBFD30E-D4F4-4C42-8980-7EEB848C8A6A}" type="slidenum">
              <a:rPr lang="es-MX" smtClean="0"/>
              <a:t>‹Nº›</a:t>
            </a:fld>
            <a:endParaRPr lang="es-MX"/>
          </a:p>
        </p:txBody>
      </p:sp>
    </p:spTree>
    <p:extLst>
      <p:ext uri="{BB962C8B-B14F-4D97-AF65-F5344CB8AC3E}">
        <p14:creationId xmlns:p14="http://schemas.microsoft.com/office/powerpoint/2010/main" val="4195399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72E53A09-0436-4683-AE0A-3E37A89AE1B3}" type="datetimeFigureOut">
              <a:rPr lang="es-MX" smtClean="0"/>
              <a:t>28/05/2018</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BBBFD30E-D4F4-4C42-8980-7EEB848C8A6A}" type="slidenum">
              <a:rPr lang="es-MX" smtClean="0"/>
              <a:t>‹Nº›</a:t>
            </a:fld>
            <a:endParaRPr lang="es-MX"/>
          </a:p>
        </p:txBody>
      </p:sp>
    </p:spTree>
    <p:extLst>
      <p:ext uri="{BB962C8B-B14F-4D97-AF65-F5344CB8AC3E}">
        <p14:creationId xmlns:p14="http://schemas.microsoft.com/office/powerpoint/2010/main" val="1745706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E53A09-0436-4683-AE0A-3E37A89AE1B3}" type="datetimeFigureOut">
              <a:rPr lang="es-MX" smtClean="0"/>
              <a:t>28/05/2018</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BBBFD30E-D4F4-4C42-8980-7EEB848C8A6A}" type="slidenum">
              <a:rPr lang="es-MX" smtClean="0"/>
              <a:t>‹Nº›</a:t>
            </a:fld>
            <a:endParaRPr lang="es-MX"/>
          </a:p>
        </p:txBody>
      </p:sp>
    </p:spTree>
    <p:extLst>
      <p:ext uri="{BB962C8B-B14F-4D97-AF65-F5344CB8AC3E}">
        <p14:creationId xmlns:p14="http://schemas.microsoft.com/office/powerpoint/2010/main" val="3376642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72E53A09-0436-4683-AE0A-3E37A89AE1B3}" type="datetimeFigureOut">
              <a:rPr lang="es-MX" smtClean="0"/>
              <a:t>28/05/2018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BBFD30E-D4F4-4C42-8980-7EEB848C8A6A}" type="slidenum">
              <a:rPr lang="es-MX" smtClean="0"/>
              <a:t>‹Nº›</a:t>
            </a:fld>
            <a:endParaRPr lang="es-MX"/>
          </a:p>
        </p:txBody>
      </p:sp>
    </p:spTree>
    <p:extLst>
      <p:ext uri="{BB962C8B-B14F-4D97-AF65-F5344CB8AC3E}">
        <p14:creationId xmlns:p14="http://schemas.microsoft.com/office/powerpoint/2010/main" val="2910916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72E53A09-0436-4683-AE0A-3E37A89AE1B3}" type="datetimeFigureOut">
              <a:rPr lang="es-MX" smtClean="0"/>
              <a:t>28/05/2018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BBFD30E-D4F4-4C42-8980-7EEB848C8A6A}" type="slidenum">
              <a:rPr lang="es-MX" smtClean="0"/>
              <a:t>‹Nº›</a:t>
            </a:fld>
            <a:endParaRPr lang="es-MX"/>
          </a:p>
        </p:txBody>
      </p:sp>
    </p:spTree>
    <p:extLst>
      <p:ext uri="{BB962C8B-B14F-4D97-AF65-F5344CB8AC3E}">
        <p14:creationId xmlns:p14="http://schemas.microsoft.com/office/powerpoint/2010/main" val="2166033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2E53A09-0436-4683-AE0A-3E37A89AE1B3}" type="datetimeFigureOut">
              <a:rPr lang="es-MX" smtClean="0"/>
              <a:t>28/05/2018</a:t>
            </a:fld>
            <a:endParaRPr lang="es-MX"/>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BBFD30E-D4F4-4C42-8980-7EEB848C8A6A}" type="slidenum">
              <a:rPr lang="es-MX" smtClean="0"/>
              <a:t>‹Nº›</a:t>
            </a:fld>
            <a:endParaRPr lang="es-MX"/>
          </a:p>
        </p:txBody>
      </p:sp>
    </p:spTree>
    <p:extLst>
      <p:ext uri="{BB962C8B-B14F-4D97-AF65-F5344CB8AC3E}">
        <p14:creationId xmlns:p14="http://schemas.microsoft.com/office/powerpoint/2010/main" val="1622797648"/>
      </p:ext>
    </p:extLst>
  </p:cSld>
  <p:clrMap bg1="dk1" tx1="lt1" bg2="dk2" tx2="lt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802298"/>
            <a:ext cx="12191999" cy="2051737"/>
          </a:xfrm>
        </p:spPr>
        <p:txBody>
          <a:bodyPr>
            <a:normAutofit fontScale="90000"/>
          </a:bodyPr>
          <a:lstStyle/>
          <a:p>
            <a:pPr algn="ctr"/>
            <a:r>
              <a:rPr lang="es-MX" sz="3600" b="1" dirty="0" smtClean="0">
                <a:solidFill>
                  <a:srgbClr val="92D050"/>
                </a:solidFill>
              </a:rPr>
              <a:t/>
            </a:r>
            <a:br>
              <a:rPr lang="es-MX" sz="3600" b="1" dirty="0" smtClean="0">
                <a:solidFill>
                  <a:srgbClr val="92D050"/>
                </a:solidFill>
              </a:rPr>
            </a:br>
            <a:r>
              <a:rPr lang="es-MX" sz="3600" b="1" dirty="0">
                <a:solidFill>
                  <a:srgbClr val="92D050"/>
                </a:solidFill>
              </a:rPr>
              <a:t/>
            </a:r>
            <a:br>
              <a:rPr lang="es-MX" sz="3600" b="1" dirty="0">
                <a:solidFill>
                  <a:srgbClr val="92D050"/>
                </a:solidFill>
              </a:rPr>
            </a:br>
            <a:r>
              <a:rPr lang="es-MX" sz="3600" b="1" dirty="0" smtClean="0">
                <a:solidFill>
                  <a:srgbClr val="92D050"/>
                </a:solidFill>
              </a:rPr>
              <a:t/>
            </a:r>
            <a:br>
              <a:rPr lang="es-MX" sz="3600" b="1" dirty="0" smtClean="0">
                <a:solidFill>
                  <a:srgbClr val="92D050"/>
                </a:solidFill>
              </a:rPr>
            </a:br>
            <a:r>
              <a:rPr lang="es-MX" sz="3600" b="1" dirty="0">
                <a:solidFill>
                  <a:srgbClr val="92D050"/>
                </a:solidFill>
              </a:rPr>
              <a:t/>
            </a:r>
            <a:br>
              <a:rPr lang="es-MX" sz="3600" b="1" dirty="0">
                <a:solidFill>
                  <a:srgbClr val="92D050"/>
                </a:solidFill>
              </a:rPr>
            </a:br>
            <a:r>
              <a:rPr lang="es-MX" sz="3600" b="1" dirty="0" smtClean="0">
                <a:solidFill>
                  <a:schemeClr val="tx1"/>
                </a:solidFill>
                <a:latin typeface="Agency FB" panose="020B0503020202020204" pitchFamily="34" charset="0"/>
              </a:rPr>
              <a:t/>
            </a:r>
            <a:br>
              <a:rPr lang="es-MX" sz="3600" b="1" dirty="0" smtClean="0">
                <a:solidFill>
                  <a:schemeClr val="tx1"/>
                </a:solidFill>
                <a:latin typeface="Agency FB" panose="020B0503020202020204" pitchFamily="34" charset="0"/>
              </a:rPr>
            </a:br>
            <a:r>
              <a:rPr lang="es-MX" sz="3600" b="1" dirty="0" smtClean="0">
                <a:solidFill>
                  <a:schemeClr val="tx1"/>
                </a:solidFill>
                <a:latin typeface="Agency FB" panose="020B0503020202020204" pitchFamily="34" charset="0"/>
              </a:rPr>
              <a:t>REPORTE DE ACTIVIDADES Y PLAN GENERAL</a:t>
            </a:r>
            <a:br>
              <a:rPr lang="es-MX" sz="3600" b="1" dirty="0" smtClean="0">
                <a:solidFill>
                  <a:schemeClr val="tx1"/>
                </a:solidFill>
                <a:latin typeface="Agency FB" panose="020B0503020202020204" pitchFamily="34" charset="0"/>
              </a:rPr>
            </a:br>
            <a:r>
              <a:rPr lang="es-MX" sz="3600" dirty="0" smtClean="0">
                <a:solidFill>
                  <a:schemeClr val="accent6">
                    <a:lumMod val="50000"/>
                  </a:schemeClr>
                </a:solidFill>
              </a:rPr>
              <a:t> </a:t>
            </a:r>
            <a:r>
              <a:rPr lang="es-MX" sz="4000" b="1" dirty="0" smtClean="0">
                <a:solidFill>
                  <a:schemeClr val="accent6">
                    <a:lumMod val="50000"/>
                  </a:schemeClr>
                </a:solidFill>
              </a:rPr>
              <a:t/>
            </a:r>
            <a:br>
              <a:rPr lang="es-MX" sz="4000" b="1" dirty="0" smtClean="0">
                <a:solidFill>
                  <a:schemeClr val="accent6">
                    <a:lumMod val="50000"/>
                  </a:schemeClr>
                </a:solidFill>
              </a:rPr>
            </a:br>
            <a:r>
              <a:rPr lang="es-MX" sz="4000" b="1" dirty="0" smtClean="0">
                <a:solidFill>
                  <a:schemeClr val="accent3">
                    <a:lumMod val="60000"/>
                    <a:lumOff val="40000"/>
                  </a:schemeClr>
                </a:solidFill>
                <a:latin typeface="Lucida Sans" panose="020B0602030504020204" pitchFamily="34" charset="0"/>
              </a:rPr>
              <a:t>LeastSoft</a:t>
            </a:r>
            <a:r>
              <a:rPr lang="es-MX" sz="4000" b="1" dirty="0" smtClean="0">
                <a:solidFill>
                  <a:schemeClr val="accent6">
                    <a:lumMod val="50000"/>
                  </a:schemeClr>
                </a:solidFill>
              </a:rPr>
              <a:t> </a:t>
            </a:r>
            <a:r>
              <a:rPr lang="es-MX" sz="4000" dirty="0" smtClean="0"/>
              <a:t/>
            </a:r>
            <a:br>
              <a:rPr lang="es-MX" sz="4000" dirty="0" smtClean="0"/>
            </a:br>
            <a:r>
              <a:rPr lang="es-MX" sz="4000" dirty="0" smtClean="0"/>
              <a:t/>
            </a:r>
            <a:br>
              <a:rPr lang="es-MX" sz="4000" dirty="0" smtClean="0"/>
            </a:br>
            <a:endParaRPr lang="es-MX" sz="2200" dirty="0"/>
          </a:p>
        </p:txBody>
      </p:sp>
      <p:sp>
        <p:nvSpPr>
          <p:cNvPr id="3" name="Subtítulo 2"/>
          <p:cNvSpPr>
            <a:spLocks noGrp="1"/>
          </p:cNvSpPr>
          <p:nvPr>
            <p:ph type="subTitle" idx="1"/>
          </p:nvPr>
        </p:nvSpPr>
        <p:spPr>
          <a:xfrm>
            <a:off x="124689" y="2356082"/>
            <a:ext cx="12192000" cy="2067187"/>
          </a:xfrm>
        </p:spPr>
        <p:txBody>
          <a:bodyPr>
            <a:noAutofit/>
          </a:bodyPr>
          <a:lstStyle/>
          <a:p>
            <a:pPr algn="ctr"/>
            <a:r>
              <a:rPr lang="es-MX" sz="2000" b="1" dirty="0" smtClean="0">
                <a:solidFill>
                  <a:schemeClr val="tx1"/>
                </a:solidFill>
                <a:latin typeface="Bahnschrift Light" panose="020B0502040204020203" pitchFamily="34" charset="0"/>
                <a:cs typeface="Arial" panose="020B0604020202020204" pitchFamily="34" charset="0"/>
              </a:rPr>
              <a:t>Miguel </a:t>
            </a:r>
            <a:r>
              <a:rPr lang="es-MX" sz="2000" b="1" dirty="0" smtClean="0">
                <a:solidFill>
                  <a:schemeClr val="tx1"/>
                </a:solidFill>
                <a:latin typeface="Bahnschrift Light" panose="020B0502040204020203" pitchFamily="34" charset="0"/>
                <a:cs typeface="Arial" panose="020B0604020202020204" pitchFamily="34" charset="0"/>
              </a:rPr>
              <a:t>Angel </a:t>
            </a:r>
            <a:r>
              <a:rPr lang="es-MX" sz="2000" b="1" dirty="0" smtClean="0">
                <a:solidFill>
                  <a:schemeClr val="tx1"/>
                </a:solidFill>
                <a:latin typeface="Bahnschrift Light" panose="020B0502040204020203" pitchFamily="34" charset="0"/>
                <a:cs typeface="Arial" panose="020B0604020202020204" pitchFamily="34" charset="0"/>
              </a:rPr>
              <a:t>Hernández </a:t>
            </a:r>
            <a:r>
              <a:rPr lang="es-MX" sz="2000" b="1" dirty="0" smtClean="0">
                <a:solidFill>
                  <a:schemeClr val="tx1"/>
                </a:solidFill>
                <a:latin typeface="Bahnschrift Light" panose="020B0502040204020203" pitchFamily="34" charset="0"/>
                <a:cs typeface="Arial" panose="020B0604020202020204" pitchFamily="34" charset="0"/>
              </a:rPr>
              <a:t>Barrios</a:t>
            </a:r>
            <a:endParaRPr lang="es-MX" sz="2000" b="1" dirty="0" smtClean="0">
              <a:solidFill>
                <a:schemeClr val="tx1"/>
              </a:solidFill>
              <a:latin typeface="Bahnschrift Light" panose="020B0502040204020203" pitchFamily="34" charset="0"/>
              <a:cs typeface="Arial" panose="020B0604020202020204" pitchFamily="34" charset="0"/>
            </a:endParaRPr>
          </a:p>
          <a:p>
            <a:pPr algn="ctr"/>
            <a:r>
              <a:rPr lang="es-MX" sz="2000" b="1" dirty="0" smtClean="0">
                <a:solidFill>
                  <a:schemeClr val="tx1"/>
                </a:solidFill>
                <a:latin typeface="Bahnschrift Light" panose="020B0502040204020203" pitchFamily="34" charset="0"/>
                <a:cs typeface="Arial" panose="020B0604020202020204" pitchFamily="34" charset="0"/>
              </a:rPr>
              <a:t>Oscar contreras Sánchez</a:t>
            </a:r>
          </a:p>
          <a:p>
            <a:pPr algn="ctr"/>
            <a:r>
              <a:rPr lang="es-MX" sz="2000" b="1" dirty="0" smtClean="0">
                <a:solidFill>
                  <a:schemeClr val="tx1"/>
                </a:solidFill>
                <a:latin typeface="Bahnschrift Light" panose="020B0502040204020203" pitchFamily="34" charset="0"/>
                <a:cs typeface="Arial" panose="020B0604020202020204" pitchFamily="34" charset="0"/>
              </a:rPr>
              <a:t>Luis Fernando Cruz Manuel</a:t>
            </a:r>
          </a:p>
          <a:p>
            <a:pPr algn="ctr"/>
            <a:r>
              <a:rPr lang="es-MX" sz="2000" b="1" dirty="0" smtClean="0">
                <a:solidFill>
                  <a:schemeClr val="tx1"/>
                </a:solidFill>
                <a:latin typeface="Bahnschrift Light" panose="020B0502040204020203" pitchFamily="34" charset="0"/>
                <a:cs typeface="Arial" panose="020B0604020202020204" pitchFamily="34" charset="0"/>
              </a:rPr>
              <a:t>Héctor Javier Gutiérrez Ayala</a:t>
            </a:r>
          </a:p>
          <a:p>
            <a:pPr algn="ctr"/>
            <a:r>
              <a:rPr lang="es-MX" sz="2000" b="1" dirty="0" smtClean="0">
                <a:solidFill>
                  <a:schemeClr val="tx1"/>
                </a:solidFill>
                <a:latin typeface="Bahnschrift Light" panose="020B0502040204020203" pitchFamily="34" charset="0"/>
                <a:cs typeface="Arial" panose="020B0604020202020204" pitchFamily="34" charset="0"/>
              </a:rPr>
              <a:t>Alfredo Martínez Gaspar</a:t>
            </a:r>
            <a:endParaRPr lang="es-MX" sz="2000" b="1" dirty="0">
              <a:solidFill>
                <a:schemeClr val="tx1"/>
              </a:solidFill>
              <a:latin typeface="Bahnschrift Light" panose="020B0502040204020203" pitchFamily="34" charset="0"/>
              <a:cs typeface="Arial" panose="020B0604020202020204" pitchFamily="34" charset="0"/>
            </a:endParaRPr>
          </a:p>
        </p:txBody>
      </p:sp>
      <p:sp>
        <p:nvSpPr>
          <p:cNvPr id="5" name="Marcador de fecha 4"/>
          <p:cNvSpPr>
            <a:spLocks noGrp="1"/>
          </p:cNvSpPr>
          <p:nvPr>
            <p:ph type="dt" sz="half" idx="10"/>
          </p:nvPr>
        </p:nvSpPr>
        <p:spPr>
          <a:xfrm>
            <a:off x="10557164" y="5456864"/>
            <a:ext cx="1190953" cy="487049"/>
          </a:xfrm>
        </p:spPr>
        <p:txBody>
          <a:bodyPr/>
          <a:lstStyle/>
          <a:p>
            <a:fld id="{C5FF974D-C21F-4AFD-9077-5D15C058B97A}" type="datetime1">
              <a:rPr lang="es-MX" sz="1400" b="1" smtClean="0"/>
              <a:t>28/05/2018</a:t>
            </a:fld>
            <a:endParaRPr lang="es-MX" sz="1050" b="1" dirty="0"/>
          </a:p>
        </p:txBody>
      </p:sp>
      <p:pic>
        <p:nvPicPr>
          <p:cNvPr id="4" name="Imagen 3"/>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14061" y="672810"/>
            <a:ext cx="2598085" cy="2310712"/>
          </a:xfrm>
          <a:prstGeom prst="rect">
            <a:avLst/>
          </a:prstGeom>
        </p:spPr>
      </p:pic>
      <p:sp>
        <p:nvSpPr>
          <p:cNvPr id="6" name="Rectángulo 5"/>
          <p:cNvSpPr/>
          <p:nvPr/>
        </p:nvSpPr>
        <p:spPr>
          <a:xfrm>
            <a:off x="3616946" y="5159023"/>
            <a:ext cx="5207486" cy="584775"/>
          </a:xfrm>
          <a:prstGeom prst="rect">
            <a:avLst/>
          </a:prstGeom>
        </p:spPr>
        <p:txBody>
          <a:bodyPr wrap="square">
            <a:spAutoFit/>
          </a:bodyPr>
          <a:lstStyle/>
          <a:p>
            <a:r>
              <a:rPr lang="es-MX" sz="3200" b="1" dirty="0" smtClean="0"/>
              <a:t>Iteración </a:t>
            </a:r>
            <a:r>
              <a:rPr lang="es-MX" sz="3200" b="1" dirty="0"/>
              <a:t>3</a:t>
            </a:r>
            <a:r>
              <a:rPr lang="es-MX" sz="3200" b="1" dirty="0" smtClean="0"/>
              <a:t>. Administrador</a:t>
            </a:r>
            <a:endParaRPr lang="es-MX" sz="3200" b="1" dirty="0"/>
          </a:p>
        </p:txBody>
      </p:sp>
    </p:spTree>
    <p:extLst>
      <p:ext uri="{BB962C8B-B14F-4D97-AF65-F5344CB8AC3E}">
        <p14:creationId xmlns:p14="http://schemas.microsoft.com/office/powerpoint/2010/main" val="19694743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29491" y="332510"/>
            <a:ext cx="11291454" cy="5777346"/>
          </a:xfrm>
          <a:ln>
            <a:noFill/>
          </a:ln>
        </p:spPr>
        <p:style>
          <a:lnRef idx="2">
            <a:schemeClr val="dk1"/>
          </a:lnRef>
          <a:fillRef idx="1">
            <a:schemeClr val="lt1"/>
          </a:fillRef>
          <a:effectRef idx="0">
            <a:schemeClr val="dk1"/>
          </a:effectRef>
          <a:fontRef idx="minor">
            <a:schemeClr val="dk1"/>
          </a:fontRef>
        </p:style>
        <p:txBody>
          <a:bodyPr>
            <a:normAutofit/>
          </a:bodyPr>
          <a:lstStyle/>
          <a:p>
            <a:pPr algn="just"/>
            <a:endParaRPr lang="es-MX" sz="1600" b="1" dirty="0" smtClean="0">
              <a:solidFill>
                <a:srgbClr val="006666"/>
              </a:solidFill>
              <a:latin typeface="Arial Rounded MT Bold" panose="020F0704030504030204" pitchFamily="34" charset="0"/>
            </a:endParaRPr>
          </a:p>
          <a:p>
            <a:pPr marL="0" indent="0" algn="just">
              <a:buNone/>
            </a:pPr>
            <a:r>
              <a:rPr lang="es-MX" b="1" dirty="0" smtClean="0">
                <a:solidFill>
                  <a:srgbClr val="006666"/>
                </a:solidFill>
                <a:latin typeface="Arial Rounded MT Bold" panose="020F0704030504030204" pitchFamily="34" charset="0"/>
              </a:rPr>
              <a:t>Reporte </a:t>
            </a:r>
            <a:r>
              <a:rPr lang="es-MX" b="1" dirty="0">
                <a:solidFill>
                  <a:srgbClr val="006666"/>
                </a:solidFill>
                <a:latin typeface="Arial Rounded MT Bold" panose="020F0704030504030204" pitchFamily="34" charset="0"/>
              </a:rPr>
              <a:t>como </a:t>
            </a:r>
            <a:r>
              <a:rPr lang="es-MX" b="1" dirty="0" smtClean="0">
                <a:solidFill>
                  <a:srgbClr val="006666"/>
                </a:solidFill>
                <a:latin typeface="Arial Rounded MT Bold" panose="020F0704030504030204" pitchFamily="34" charset="0"/>
              </a:rPr>
              <a:t>ingeniero de soporte</a:t>
            </a:r>
            <a:endParaRPr lang="es-MX" sz="1600" b="1" dirty="0" smtClean="0">
              <a:solidFill>
                <a:srgbClr val="006666"/>
              </a:solidFill>
              <a:latin typeface="Arial Rounded MT Bold" panose="020F0704030504030204" pitchFamily="34" charset="0"/>
            </a:endParaRPr>
          </a:p>
          <a:p>
            <a:pPr marL="0" indent="0" algn="just">
              <a:buNone/>
            </a:pPr>
            <a:r>
              <a:rPr lang="es-MX" sz="1600" b="1" dirty="0">
                <a:solidFill>
                  <a:srgbClr val="006666"/>
                </a:solidFill>
                <a:latin typeface="Arial Rounded MT Bold" panose="020F0704030504030204" pitchFamily="34" charset="0"/>
              </a:rPr>
              <a:t> </a:t>
            </a:r>
            <a:r>
              <a:rPr lang="es-MX" sz="2000" dirty="0">
                <a:solidFill>
                  <a:schemeClr val="bg1"/>
                </a:solidFill>
                <a:latin typeface="Arial" panose="020B0604020202020204" pitchFamily="34" charset="0"/>
                <a:cs typeface="Arial" panose="020B0604020202020204" pitchFamily="34" charset="0"/>
              </a:rPr>
              <a:t>Las actividades fueron   realizadas correctamente las cuales se  realizaron correcciones necesarias para que dicho sistema no tuviera  motivos de retraso a la  hora de la entrega,  se realizó revisión para cada una de las acciones que hará el sistema por ejemplo  las revisiones de  editar alumno el cual constaba de en caso de que hubiera error de dedo se pudiera corregir  el error presentado , también se revisó la  acción de eliminar alumno  donde  el administrador pudiera dar de  baja a usuarios por tales motivos. También, así como se realizaron revisiones de alumno también se realizó la modificación y revisión en el apartado de “carrera”, esto para verificar que su funcionamiento fue correctamente realizado y como resultado fue satisfactorio también se realizó una que otra modificación al sistema para su funcionamiento correcto. </a:t>
            </a:r>
          </a:p>
          <a:p>
            <a:pPr marL="0" indent="0" algn="just">
              <a:buNone/>
            </a:pPr>
            <a:r>
              <a:rPr lang="es-MX" sz="2000" dirty="0">
                <a:solidFill>
                  <a:schemeClr val="bg1"/>
                </a:solidFill>
                <a:latin typeface="Arial" panose="020B0604020202020204" pitchFamily="34" charset="0"/>
                <a:cs typeface="Arial" panose="020B0604020202020204" pitchFamily="34" charset="0"/>
              </a:rPr>
              <a:t>Las revisiones y consultas fueron ampliamente verificadas para que dicho sistema no presentara errores a futuro.  Se realizo una pequeña junta con toso los integrantes del equipo para ver el funcionamiento correctamente y aclarar metas y objetivos previamente asignados el cual también se hablo del servidor con el subdominio. Previamente se tuvo una reunión con el cliente para ver avances por el jefe en el área de vinculación en el </a:t>
            </a:r>
            <a:r>
              <a:rPr lang="es-MX" sz="2000" dirty="0" err="1">
                <a:solidFill>
                  <a:schemeClr val="bg1"/>
                </a:solidFill>
                <a:latin typeface="Arial" panose="020B0604020202020204" pitchFamily="34" charset="0"/>
                <a:cs typeface="Arial" panose="020B0604020202020204" pitchFamily="34" charset="0"/>
              </a:rPr>
              <a:t>i</a:t>
            </a:r>
            <a:r>
              <a:rPr lang="es-MX" sz="2000" dirty="0" err="1" smtClean="0">
                <a:solidFill>
                  <a:schemeClr val="bg1"/>
                </a:solidFill>
                <a:latin typeface="Arial" panose="020B0604020202020204" pitchFamily="34" charset="0"/>
                <a:cs typeface="Arial" panose="020B0604020202020204" pitchFamily="34" charset="0"/>
              </a:rPr>
              <a:t>tszo</a:t>
            </a:r>
            <a:r>
              <a:rPr lang="es-MX" sz="2000" dirty="0" smtClean="0">
                <a:solidFill>
                  <a:schemeClr val="bg1"/>
                </a:solidFill>
                <a:latin typeface="Arial" panose="020B0604020202020204" pitchFamily="34" charset="0"/>
                <a:cs typeface="Arial" panose="020B0604020202020204" pitchFamily="34" charset="0"/>
              </a:rPr>
              <a:t>.</a:t>
            </a:r>
            <a:endParaRPr lang="es-MX" sz="2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81902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29491" y="332510"/>
            <a:ext cx="11291454" cy="5777346"/>
          </a:xfrm>
          <a:ln>
            <a:noFill/>
          </a:ln>
        </p:spPr>
        <p:style>
          <a:lnRef idx="2">
            <a:schemeClr val="dk1"/>
          </a:lnRef>
          <a:fillRef idx="1">
            <a:schemeClr val="lt1"/>
          </a:fillRef>
          <a:effectRef idx="0">
            <a:schemeClr val="dk1"/>
          </a:effectRef>
          <a:fontRef idx="minor">
            <a:schemeClr val="dk1"/>
          </a:fontRef>
        </p:style>
        <p:txBody>
          <a:bodyPr>
            <a:normAutofit/>
          </a:bodyPr>
          <a:lstStyle/>
          <a:p>
            <a:pPr marL="0" indent="0" algn="just">
              <a:buNone/>
            </a:pPr>
            <a:endParaRPr lang="es-MX" b="1" dirty="0" smtClean="0">
              <a:solidFill>
                <a:srgbClr val="006666"/>
              </a:solidFill>
              <a:latin typeface="Arial Rounded MT Bold" panose="020F0704030504030204" pitchFamily="34" charset="0"/>
            </a:endParaRPr>
          </a:p>
          <a:p>
            <a:pPr marL="0" indent="0" algn="just">
              <a:buNone/>
            </a:pPr>
            <a:r>
              <a:rPr lang="es-MX" b="1" dirty="0" smtClean="0">
                <a:solidFill>
                  <a:srgbClr val="006666"/>
                </a:solidFill>
                <a:latin typeface="Arial Rounded MT Bold" panose="020F0704030504030204" pitchFamily="34" charset="0"/>
              </a:rPr>
              <a:t>Reporte </a:t>
            </a:r>
            <a:r>
              <a:rPr lang="es-MX" b="1" dirty="0">
                <a:solidFill>
                  <a:srgbClr val="006666"/>
                </a:solidFill>
                <a:latin typeface="Arial Rounded MT Bold" panose="020F0704030504030204" pitchFamily="34" charset="0"/>
              </a:rPr>
              <a:t>actividad de rol (Gerente </a:t>
            </a:r>
            <a:r>
              <a:rPr lang="es-MX" b="1" dirty="0" smtClean="0">
                <a:solidFill>
                  <a:srgbClr val="006666"/>
                </a:solidFill>
                <a:latin typeface="Arial Rounded MT Bold" panose="020F0704030504030204" pitchFamily="34" charset="0"/>
              </a:rPr>
              <a:t>de soporte).</a:t>
            </a:r>
          </a:p>
          <a:p>
            <a:pPr marL="0" indent="0" algn="just">
              <a:buNone/>
            </a:pPr>
            <a:endParaRPr lang="es-MX" sz="1600" b="1" dirty="0">
              <a:solidFill>
                <a:srgbClr val="006666"/>
              </a:solidFill>
              <a:latin typeface="Arial Rounded MT Bold" panose="020F0704030504030204" pitchFamily="34" charset="0"/>
            </a:endParaRPr>
          </a:p>
          <a:p>
            <a:pPr marL="0" indent="0" algn="just">
              <a:buNone/>
            </a:pPr>
            <a:r>
              <a:rPr lang="es-MX" dirty="0">
                <a:solidFill>
                  <a:schemeClr val="bg1"/>
                </a:solidFill>
                <a:latin typeface="Arial" panose="020B0604020202020204" pitchFamily="34" charset="0"/>
                <a:cs typeface="Arial" panose="020B0604020202020204" pitchFamily="34" charset="0"/>
              </a:rPr>
              <a:t>Al realizar mis actividades necesarias esta vez como semana 4 si fue un poco más larga ya que se hicieron varias revisiones al sistema a entregar ya que con cada revisión se logo encontrar errores de dedo las cuales se pudieron corregir en cierto tiempo. También se realizaron consultas haciendo pruebas piloto para ver su funcionamiento como tal lo pidió el jefe de carrera en el área de vinculación en el ITSZO, al hacer realizado las consultas se alargo mas tiempo esto para que nos favoreciera a nosotros los integrantes de LeastSoft para corregir posibles fallas.</a:t>
            </a:r>
          </a:p>
          <a:p>
            <a:pPr marL="0" indent="0" algn="just">
              <a:buNone/>
            </a:pPr>
            <a:endParaRPr lang="es-MX" dirty="0">
              <a:solidFill>
                <a:schemeClr val="bg1"/>
              </a:solidFill>
              <a:latin typeface="Arial" panose="020B0604020202020204" pitchFamily="34" charset="0"/>
              <a:cs typeface="Arial" panose="020B0604020202020204" pitchFamily="34" charset="0"/>
            </a:endParaRPr>
          </a:p>
          <a:p>
            <a:pPr marL="0" indent="0" algn="just">
              <a:buNone/>
            </a:pPr>
            <a:r>
              <a:rPr lang="es-MX" dirty="0">
                <a:solidFill>
                  <a:schemeClr val="bg1"/>
                </a:solidFill>
                <a:latin typeface="Arial" panose="020B0604020202020204" pitchFamily="34" charset="0"/>
                <a:cs typeface="Arial" panose="020B0604020202020204" pitchFamily="34" charset="0"/>
              </a:rPr>
              <a:t>Mis actividades asignadas como gerente de soporte fueron realizada correctamente el cual por mayoría se realizaron revisiones y consultas al sistema.</a:t>
            </a:r>
          </a:p>
          <a:p>
            <a:pPr algn="just"/>
            <a:endParaRPr lang="es-MX"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3672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80109"/>
            <a:ext cx="12192000" cy="581891"/>
          </a:xfrm>
        </p:spPr>
        <p:txBody>
          <a:bodyPr>
            <a:noAutofit/>
          </a:bodyPr>
          <a:lstStyle/>
          <a:p>
            <a:pPr algn="ctr"/>
            <a:r>
              <a:rPr lang="es-MX" sz="2000" b="1" dirty="0" smtClean="0">
                <a:solidFill>
                  <a:schemeClr val="tx1"/>
                </a:solidFill>
                <a:latin typeface="Arial Rounded MT Bold" panose="020F0704030504030204" pitchFamily="34" charset="0"/>
              </a:rPr>
              <a:t>REPORTE DE ACTIVIDADES REALIZADAS – GERENTE DE CALIDAD Y PR0CESOS (HJGA)</a:t>
            </a:r>
            <a:endParaRPr lang="es-MX" sz="2000" b="1" dirty="0">
              <a:solidFill>
                <a:schemeClr val="tx1"/>
              </a:solidFill>
              <a:latin typeface="Arial Rounded MT Bold" panose="020F0704030504030204" pitchFamily="34" charset="0"/>
            </a:endParaRPr>
          </a:p>
        </p:txBody>
      </p:sp>
      <p:pic>
        <p:nvPicPr>
          <p:cNvPr id="3" name="Imagen 2"/>
          <p:cNvPicPr/>
          <p:nvPr/>
        </p:nvPicPr>
        <p:blipFill rotWithShape="1">
          <a:blip r:embed="rId2"/>
          <a:srcRect t="35029" r="5974" b="10935"/>
          <a:stretch/>
        </p:blipFill>
        <p:spPr bwMode="auto">
          <a:xfrm>
            <a:off x="574350" y="1273319"/>
            <a:ext cx="11043299" cy="449017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469043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29491" y="332510"/>
            <a:ext cx="11291454" cy="6109854"/>
          </a:xfrm>
          <a:ln>
            <a:noFill/>
          </a:ln>
        </p:spPr>
        <p:style>
          <a:lnRef idx="2">
            <a:schemeClr val="dk1"/>
          </a:lnRef>
          <a:fillRef idx="1">
            <a:schemeClr val="lt1"/>
          </a:fillRef>
          <a:effectRef idx="0">
            <a:schemeClr val="dk1"/>
          </a:effectRef>
          <a:fontRef idx="minor">
            <a:schemeClr val="dk1"/>
          </a:fontRef>
        </p:style>
        <p:txBody>
          <a:bodyPr>
            <a:normAutofit/>
          </a:bodyPr>
          <a:lstStyle/>
          <a:p>
            <a:pPr algn="just"/>
            <a:endParaRPr lang="es-MX" sz="1600" b="1" dirty="0" smtClean="0">
              <a:solidFill>
                <a:srgbClr val="006666"/>
              </a:solidFill>
              <a:latin typeface="Arial Rounded MT Bold" panose="020F0704030504030204" pitchFamily="34" charset="0"/>
            </a:endParaRPr>
          </a:p>
          <a:p>
            <a:pPr marL="0" indent="0" algn="just">
              <a:buNone/>
            </a:pPr>
            <a:endParaRPr lang="es-MX" sz="1600" b="1" dirty="0" smtClean="0">
              <a:solidFill>
                <a:srgbClr val="006666"/>
              </a:solidFill>
              <a:latin typeface="Arial Rounded MT Bold" panose="020F0704030504030204" pitchFamily="34" charset="0"/>
            </a:endParaRPr>
          </a:p>
          <a:p>
            <a:pPr marL="0" indent="0" algn="just">
              <a:buNone/>
            </a:pPr>
            <a:r>
              <a:rPr lang="es-MX" sz="1600" b="1" dirty="0" smtClean="0">
                <a:solidFill>
                  <a:srgbClr val="006666"/>
                </a:solidFill>
                <a:latin typeface="Arial Rounded MT Bold" panose="020F0704030504030204" pitchFamily="34" charset="0"/>
              </a:rPr>
              <a:t>Reporte </a:t>
            </a:r>
            <a:r>
              <a:rPr lang="es-MX" sz="1600" b="1" dirty="0">
                <a:solidFill>
                  <a:srgbClr val="006666"/>
                </a:solidFill>
                <a:latin typeface="Arial Rounded MT Bold" panose="020F0704030504030204" pitchFamily="34" charset="0"/>
              </a:rPr>
              <a:t>como </a:t>
            </a:r>
            <a:r>
              <a:rPr lang="es-MX" sz="1600" b="1" dirty="0" smtClean="0">
                <a:solidFill>
                  <a:srgbClr val="006666"/>
                </a:solidFill>
                <a:latin typeface="Arial Rounded MT Bold" panose="020F0704030504030204" pitchFamily="34" charset="0"/>
              </a:rPr>
              <a:t>ingeniero de calidad y procesos </a:t>
            </a:r>
            <a:endParaRPr lang="es-MX" sz="1600" b="1" dirty="0" smtClean="0">
              <a:solidFill>
                <a:srgbClr val="006666"/>
              </a:solidFill>
              <a:latin typeface="Arial Rounded MT Bold" panose="020F0704030504030204" pitchFamily="34" charset="0"/>
            </a:endParaRPr>
          </a:p>
          <a:p>
            <a:pPr marL="0" indent="0" algn="just">
              <a:buNone/>
            </a:pPr>
            <a:endParaRPr lang="es-MX" sz="1600" b="1" dirty="0" smtClean="0">
              <a:solidFill>
                <a:srgbClr val="006666"/>
              </a:solidFill>
              <a:latin typeface="Arial Rounded MT Bold" panose="020F0704030504030204" pitchFamily="34" charset="0"/>
            </a:endParaRPr>
          </a:p>
          <a:p>
            <a:pPr marL="0" indent="0" algn="just">
              <a:buNone/>
            </a:pPr>
            <a:r>
              <a:rPr lang="es-MX" sz="2000" dirty="0">
                <a:latin typeface="Arial" panose="020B0604020202020204" pitchFamily="34" charset="0"/>
                <a:cs typeface="Arial" panose="020B0604020202020204" pitchFamily="34" charset="0"/>
              </a:rPr>
              <a:t>Para comenzar con el reporte de la semana cuatro comenzare una breve reseña acerca de lo que realiza, primero realice correcciones de la iteración anterior y se hicieron algunas modificaciones, después se obtuvo un estudio de documentación en cuanto al lineamiento para la operación y cumplimiento del servicio social, luego se agregaron las historias de usuario y se aplicación sus respectivas revisiones y sus modificaciones, también se tuvo en cuenta la realización de que realice una revisión a los prototipos de cada historia de usuario, cabe mencionar que también se tuvo una reunión con el cliente para mostrar avances, y se implemento a el servidor con el subdominio.</a:t>
            </a:r>
            <a:endParaRPr lang="es-MX" b="1" dirty="0">
              <a:solidFill>
                <a:srgbClr val="006666"/>
              </a:solidFill>
              <a:latin typeface="Arial" panose="020B0604020202020204" pitchFamily="34" charset="0"/>
              <a:cs typeface="Arial" panose="020B0604020202020204" pitchFamily="34" charset="0"/>
            </a:endParaRPr>
          </a:p>
          <a:p>
            <a:pPr marL="0" indent="0" algn="just">
              <a:buNone/>
            </a:pPr>
            <a:endParaRPr lang="es-MX" sz="1600" b="1" dirty="0" smtClean="0">
              <a:solidFill>
                <a:srgbClr val="006666"/>
              </a:solidFill>
              <a:latin typeface="Arial" panose="020B0604020202020204" pitchFamily="34" charset="0"/>
              <a:cs typeface="Arial" panose="020B0604020202020204" pitchFamily="34" charset="0"/>
            </a:endParaRPr>
          </a:p>
          <a:p>
            <a:pPr marL="0" indent="0" algn="just">
              <a:buNone/>
            </a:pPr>
            <a:endParaRPr lang="es-MX" sz="1600" b="1" dirty="0">
              <a:solidFill>
                <a:srgbClr val="006666"/>
              </a:solidFill>
              <a:latin typeface="Arial" panose="020B0604020202020204" pitchFamily="34" charset="0"/>
              <a:cs typeface="Arial" panose="020B0604020202020204" pitchFamily="34" charset="0"/>
            </a:endParaRPr>
          </a:p>
          <a:p>
            <a:pPr marL="0" indent="0" algn="just">
              <a:buNone/>
            </a:pPr>
            <a:endParaRPr lang="es-MX" sz="1600" b="1" dirty="0" smtClean="0">
              <a:solidFill>
                <a:srgbClr val="00666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58892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93142" y="1899027"/>
            <a:ext cx="9603275" cy="3185591"/>
          </a:xfrm>
        </p:spPr>
        <p:txBody>
          <a:bodyPr>
            <a:noAutofit/>
          </a:bodyPr>
          <a:lstStyle/>
          <a:p>
            <a:pPr algn="ctr"/>
            <a:r>
              <a:rPr lang="es-MX" sz="4800" b="1" dirty="0" smtClean="0">
                <a:solidFill>
                  <a:schemeClr val="tx1"/>
                </a:solidFill>
                <a:latin typeface="Bookman Old Style" panose="02050604050505020204" pitchFamily="18" charset="0"/>
              </a:rPr>
              <a:t>PLAN </a:t>
            </a:r>
            <a:br>
              <a:rPr lang="es-MX" sz="4800" b="1" dirty="0" smtClean="0">
                <a:solidFill>
                  <a:schemeClr val="tx1"/>
                </a:solidFill>
                <a:latin typeface="Bookman Old Style" panose="02050604050505020204" pitchFamily="18" charset="0"/>
              </a:rPr>
            </a:br>
            <a:r>
              <a:rPr lang="es-MX" sz="4800" b="1" dirty="0" smtClean="0">
                <a:solidFill>
                  <a:schemeClr val="tx1"/>
                </a:solidFill>
                <a:latin typeface="Bookman Old Style" panose="02050604050505020204" pitchFamily="18" charset="0"/>
              </a:rPr>
              <a:t>GENERAL</a:t>
            </a:r>
            <a:br>
              <a:rPr lang="es-MX" sz="4800" b="1" dirty="0" smtClean="0">
                <a:solidFill>
                  <a:schemeClr val="tx1"/>
                </a:solidFill>
                <a:latin typeface="Bookman Old Style" panose="02050604050505020204" pitchFamily="18" charset="0"/>
              </a:rPr>
            </a:br>
            <a:r>
              <a:rPr lang="es-MX" sz="4800" b="1" dirty="0">
                <a:solidFill>
                  <a:schemeClr val="tx1"/>
                </a:solidFill>
                <a:latin typeface="Bookman Old Style" panose="02050604050505020204" pitchFamily="18" charset="0"/>
              </a:rPr>
              <a:t/>
            </a:r>
            <a:br>
              <a:rPr lang="es-MX" sz="4800" b="1" dirty="0">
                <a:solidFill>
                  <a:schemeClr val="tx1"/>
                </a:solidFill>
                <a:latin typeface="Bookman Old Style" panose="02050604050505020204" pitchFamily="18" charset="0"/>
              </a:rPr>
            </a:br>
            <a:r>
              <a:rPr lang="es-MX" sz="4800" b="1" dirty="0" smtClean="0">
                <a:solidFill>
                  <a:schemeClr val="tx1"/>
                </a:solidFill>
                <a:latin typeface="Bookman Old Style" panose="02050604050505020204" pitchFamily="18" charset="0"/>
              </a:rPr>
              <a:t>(LeastSoft)</a:t>
            </a:r>
            <a:endParaRPr lang="es-MX" sz="4800" b="1" dirty="0">
              <a:solidFill>
                <a:schemeClr val="tx1"/>
              </a:solidFill>
              <a:latin typeface="Bookman Old Style" panose="02050604050505020204" pitchFamily="18" charset="0"/>
            </a:endParaRPr>
          </a:p>
        </p:txBody>
      </p:sp>
    </p:spTree>
    <p:extLst>
      <p:ext uri="{BB962C8B-B14F-4D97-AF65-F5344CB8AC3E}">
        <p14:creationId xmlns:p14="http://schemas.microsoft.com/office/powerpoint/2010/main" val="38784106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80109"/>
            <a:ext cx="12192000" cy="581891"/>
          </a:xfrm>
        </p:spPr>
        <p:txBody>
          <a:bodyPr>
            <a:noAutofit/>
          </a:bodyPr>
          <a:lstStyle/>
          <a:p>
            <a:pPr algn="ctr"/>
            <a:r>
              <a:rPr lang="es-MX" sz="2000" b="1" dirty="0" smtClean="0">
                <a:solidFill>
                  <a:schemeClr val="tx1"/>
                </a:solidFill>
                <a:latin typeface="Arial Rounded MT Bold" panose="020F0704030504030204" pitchFamily="34" charset="0"/>
              </a:rPr>
              <a:t>REPORTE PLAN GENERAL</a:t>
            </a:r>
            <a:endParaRPr lang="es-MX" sz="2000" b="1" dirty="0">
              <a:solidFill>
                <a:schemeClr val="tx1"/>
              </a:solidFill>
              <a:latin typeface="Arial Rounded MT Bold" panose="020F0704030504030204" pitchFamily="34" charset="0"/>
            </a:endParaRPr>
          </a:p>
        </p:txBody>
      </p:sp>
      <p:pic>
        <p:nvPicPr>
          <p:cNvPr id="3" name="Imagen 2"/>
          <p:cNvPicPr>
            <a:picLocks noChangeAspect="1"/>
          </p:cNvPicPr>
          <p:nvPr/>
        </p:nvPicPr>
        <p:blipFill>
          <a:blip r:embed="rId2"/>
          <a:stretch>
            <a:fillRect/>
          </a:stretch>
        </p:blipFill>
        <p:spPr>
          <a:xfrm>
            <a:off x="2547937" y="762000"/>
            <a:ext cx="7096125" cy="6019800"/>
          </a:xfrm>
          <a:prstGeom prst="rect">
            <a:avLst/>
          </a:prstGeom>
        </p:spPr>
      </p:pic>
    </p:spTree>
    <p:extLst>
      <p:ext uri="{BB962C8B-B14F-4D97-AF65-F5344CB8AC3E}">
        <p14:creationId xmlns:p14="http://schemas.microsoft.com/office/powerpoint/2010/main" val="2666608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98764" y="623455"/>
            <a:ext cx="11291454" cy="5777346"/>
          </a:xfrm>
          <a:ln>
            <a:noFill/>
          </a:ln>
        </p:spPr>
        <p:style>
          <a:lnRef idx="2">
            <a:schemeClr val="dk1"/>
          </a:lnRef>
          <a:fillRef idx="1">
            <a:schemeClr val="lt1"/>
          </a:fillRef>
          <a:effectRef idx="0">
            <a:schemeClr val="dk1"/>
          </a:effectRef>
          <a:fontRef idx="minor">
            <a:schemeClr val="dk1"/>
          </a:fontRef>
        </p:style>
        <p:txBody>
          <a:bodyPr>
            <a:normAutofit/>
          </a:bodyPr>
          <a:lstStyle/>
          <a:p>
            <a:pPr algn="just"/>
            <a:endParaRPr lang="es-MX" sz="1600" b="1" dirty="0" smtClean="0">
              <a:solidFill>
                <a:srgbClr val="006666"/>
              </a:solidFill>
              <a:latin typeface="Arial Rounded MT Bold" panose="020F0704030504030204" pitchFamily="34" charset="0"/>
            </a:endParaRPr>
          </a:p>
          <a:p>
            <a:pPr marL="0" indent="0" algn="just">
              <a:buNone/>
            </a:pPr>
            <a:r>
              <a:rPr lang="es-MX" sz="1600" b="1" dirty="0">
                <a:solidFill>
                  <a:srgbClr val="006666"/>
                </a:solidFill>
                <a:latin typeface="Arial Rounded MT Bold" panose="020F0704030504030204" pitchFamily="34" charset="0"/>
              </a:rPr>
              <a:t>REPORTE PLAN </a:t>
            </a:r>
            <a:r>
              <a:rPr lang="es-MX" sz="1600" b="1" dirty="0" smtClean="0">
                <a:solidFill>
                  <a:srgbClr val="006666"/>
                </a:solidFill>
                <a:latin typeface="Arial Rounded MT Bold" panose="020F0704030504030204" pitchFamily="34" charset="0"/>
              </a:rPr>
              <a:t>GENERAL</a:t>
            </a:r>
          </a:p>
          <a:p>
            <a:pPr marL="0" indent="0" algn="just">
              <a:buNone/>
            </a:pPr>
            <a:r>
              <a:rPr lang="es-MX" sz="1600" dirty="0">
                <a:solidFill>
                  <a:schemeClr val="bg1"/>
                </a:solidFill>
                <a:latin typeface="Arial" panose="020B0604020202020204" pitchFamily="34" charset="0"/>
                <a:cs typeface="Arial" panose="020B0604020202020204" pitchFamily="34" charset="0"/>
              </a:rPr>
              <a:t>Después de haber finalizado con </a:t>
            </a:r>
            <a:r>
              <a:rPr lang="es-MX" sz="1600" dirty="0" smtClean="0">
                <a:solidFill>
                  <a:schemeClr val="bg1"/>
                </a:solidFill>
                <a:latin typeface="Arial" panose="020B0604020202020204" pitchFamily="34" charset="0"/>
                <a:cs typeface="Arial" panose="020B0604020202020204" pitchFamily="34" charset="0"/>
              </a:rPr>
              <a:t>la semana 3, que fue para la parte administrativa para </a:t>
            </a:r>
            <a:r>
              <a:rPr lang="es-MX" sz="1600" dirty="0">
                <a:solidFill>
                  <a:schemeClr val="bg1"/>
                </a:solidFill>
                <a:latin typeface="Arial" panose="020B0604020202020204" pitchFamily="34" charset="0"/>
                <a:cs typeface="Arial" panose="020B0604020202020204" pitchFamily="34" charset="0"/>
              </a:rPr>
              <a:t>la implementación del sistema de control de servicio social, mencionaré algunos puntos importantes que se captaron y que debemos tener en cuenta para dar soluciones y sobre todo tener mejor organización para entregar en tiempo y </a:t>
            </a:r>
            <a:r>
              <a:rPr lang="es-MX" sz="1600" dirty="0" smtClean="0">
                <a:solidFill>
                  <a:schemeClr val="bg1"/>
                </a:solidFill>
                <a:latin typeface="Arial" panose="020B0604020202020204" pitchFamily="34" charset="0"/>
                <a:cs typeface="Arial" panose="020B0604020202020204" pitchFamily="34" charset="0"/>
              </a:rPr>
              <a:t>forma como equipo </a:t>
            </a:r>
            <a:r>
              <a:rPr lang="es-MX" sz="1600" dirty="0" err="1" smtClean="0">
                <a:solidFill>
                  <a:schemeClr val="bg1"/>
                </a:solidFill>
                <a:latin typeface="Arial" panose="020B0604020202020204" pitchFamily="34" charset="0"/>
                <a:cs typeface="Arial" panose="020B0604020202020204" pitchFamily="34" charset="0"/>
              </a:rPr>
              <a:t>LeastSfott</a:t>
            </a:r>
            <a:r>
              <a:rPr lang="es-MX" sz="1600" dirty="0" smtClean="0">
                <a:solidFill>
                  <a:schemeClr val="bg1"/>
                </a:solidFill>
                <a:latin typeface="Arial" panose="020B0604020202020204" pitchFamily="34" charset="0"/>
                <a:cs typeface="Arial" panose="020B0604020202020204" pitchFamily="34" charset="0"/>
              </a:rPr>
              <a:t>.</a:t>
            </a:r>
          </a:p>
          <a:p>
            <a:pPr marL="0" indent="0" algn="just">
              <a:buNone/>
            </a:pPr>
            <a:r>
              <a:rPr lang="es-MX" sz="1600" dirty="0" smtClean="0">
                <a:solidFill>
                  <a:schemeClr val="bg1"/>
                </a:solidFill>
                <a:latin typeface="Arial" panose="020B0604020202020204" pitchFamily="34" charset="0"/>
                <a:cs typeface="Arial" panose="020B0604020202020204" pitchFamily="34" charset="0"/>
              </a:rPr>
              <a:t>Debido a que el process no nos funciona aún y no estamos actualmente dando uso a esta herramienta, no tenemos un valor ganado tal cual, es por ello que anexe captura de nuestra actividades plasmado en Excel. </a:t>
            </a:r>
          </a:p>
          <a:p>
            <a:pPr marL="0" indent="0" algn="just">
              <a:buNone/>
            </a:pPr>
            <a:r>
              <a:rPr lang="es-MX" sz="1600" b="1" dirty="0" smtClean="0">
                <a:solidFill>
                  <a:schemeClr val="bg1"/>
                </a:solidFill>
                <a:latin typeface="Arial" panose="020B0604020202020204" pitchFamily="34" charset="0"/>
                <a:cs typeface="Arial" panose="020B0604020202020204" pitchFamily="34" charset="0"/>
              </a:rPr>
              <a:t>Pendientes</a:t>
            </a:r>
            <a:r>
              <a:rPr lang="es-MX" sz="1600" dirty="0" smtClean="0">
                <a:solidFill>
                  <a:schemeClr val="bg1"/>
                </a:solidFill>
                <a:latin typeface="Arial" panose="020B0604020202020204" pitchFamily="34" charset="0"/>
                <a:cs typeface="Arial" panose="020B0604020202020204" pitchFamily="34" charset="0"/>
              </a:rPr>
              <a:t> </a:t>
            </a:r>
          </a:p>
          <a:p>
            <a:pPr marL="0" indent="0" algn="just">
              <a:buNone/>
            </a:pPr>
            <a:r>
              <a:rPr lang="es-MX" sz="1600" dirty="0" smtClean="0">
                <a:solidFill>
                  <a:schemeClr val="bg1"/>
                </a:solidFill>
                <a:latin typeface="Arial" panose="020B0604020202020204" pitchFamily="34" charset="0"/>
                <a:cs typeface="Arial" panose="020B0604020202020204" pitchFamily="34" charset="0"/>
              </a:rPr>
              <a:t>Como pendientes durante esta semana, nos queda como equipo subir las actividades, lo que estamos haciendo al repositorio. </a:t>
            </a:r>
          </a:p>
          <a:p>
            <a:pPr marL="0" indent="0" algn="just">
              <a:buNone/>
            </a:pPr>
            <a:r>
              <a:rPr lang="es-MX" sz="1600" dirty="0" smtClean="0">
                <a:solidFill>
                  <a:schemeClr val="bg1"/>
                </a:solidFill>
                <a:latin typeface="Arial" panose="020B0604020202020204" pitchFamily="34" charset="0"/>
                <a:cs typeface="Arial" panose="020B0604020202020204" pitchFamily="34" charset="0"/>
              </a:rPr>
              <a:t>Otro pendiente es tratar de seguir corrigiendo errores respecto a la herramientas del process </a:t>
            </a:r>
            <a:r>
              <a:rPr lang="es-MX" sz="1600" dirty="0" err="1" smtClean="0">
                <a:solidFill>
                  <a:schemeClr val="bg1"/>
                </a:solidFill>
                <a:latin typeface="Arial" panose="020B0604020202020204" pitchFamily="34" charset="0"/>
                <a:cs typeface="Arial" panose="020B0604020202020204" pitchFamily="34" charset="0"/>
              </a:rPr>
              <a:t>dashboard</a:t>
            </a:r>
            <a:r>
              <a:rPr lang="es-MX" sz="1600" dirty="0" smtClean="0">
                <a:solidFill>
                  <a:schemeClr val="bg1"/>
                </a:solidFill>
                <a:latin typeface="Arial" panose="020B0604020202020204" pitchFamily="34" charset="0"/>
                <a:cs typeface="Arial" panose="020B0604020202020204" pitchFamily="34" charset="0"/>
              </a:rPr>
              <a:t>, es una realidad que por una u otra causa estamos teniendo problemas son las máquinas de alguno u otro de mis compañeros de equipo.</a:t>
            </a:r>
          </a:p>
          <a:p>
            <a:pPr marL="0" indent="0" algn="just">
              <a:buNone/>
            </a:pPr>
            <a:r>
              <a:rPr lang="es-MX" sz="1600" b="1" dirty="0" smtClean="0">
                <a:solidFill>
                  <a:schemeClr val="bg1"/>
                </a:solidFill>
                <a:latin typeface="Arial" panose="020B0604020202020204" pitchFamily="34" charset="0"/>
                <a:cs typeface="Arial" panose="020B0604020202020204" pitchFamily="34" charset="0"/>
              </a:rPr>
              <a:t>Desempeño del equipo</a:t>
            </a:r>
          </a:p>
          <a:p>
            <a:pPr marL="0" indent="0" algn="just">
              <a:buNone/>
            </a:pPr>
            <a:r>
              <a:rPr lang="es-MX" sz="1600" dirty="0">
                <a:latin typeface="Arial" panose="020B0604020202020204" pitchFamily="34" charset="0"/>
                <a:cs typeface="Arial" panose="020B0604020202020204" pitchFamily="34" charset="0"/>
              </a:rPr>
              <a:t>Es importante mencionar el desempeño de cada uno de los integrantes del equipo, en general, se ha trabajado de igual forma para todos, en cuestión de tiempos, roles, se está respetando cada actividad y cada uno está cumpliendo con su papel como desarrollador, existe apoyo entre cada miembro por si resultan fallas, errores, etc... El equipo está unido y esto hacer que funcione más el equipo para poder cumplir con nuestros objetivos y tener un mejor desempeño laboral.</a:t>
            </a:r>
          </a:p>
          <a:p>
            <a:pPr marL="0" indent="0" algn="just">
              <a:buNone/>
            </a:pPr>
            <a:endParaRPr lang="es-MX" sz="1600" dirty="0" smtClean="0">
              <a:solidFill>
                <a:schemeClr val="bg1"/>
              </a:solidFill>
              <a:latin typeface="Arial" panose="020B0604020202020204" pitchFamily="34" charset="0"/>
              <a:cs typeface="Arial" panose="020B0604020202020204" pitchFamily="34" charset="0"/>
            </a:endParaRPr>
          </a:p>
          <a:p>
            <a:pPr marL="0" indent="0" algn="just">
              <a:buNone/>
            </a:pPr>
            <a:endParaRPr lang="es-MX" sz="1600" dirty="0" smtClean="0">
              <a:solidFill>
                <a:schemeClr val="bg1"/>
              </a:solidFill>
              <a:latin typeface="Arial" panose="020B0604020202020204" pitchFamily="34" charset="0"/>
              <a:cs typeface="Arial" panose="020B0604020202020204" pitchFamily="34" charset="0"/>
            </a:endParaRPr>
          </a:p>
          <a:p>
            <a:pPr marL="0" indent="0" algn="just">
              <a:buNone/>
            </a:pPr>
            <a:endParaRPr lang="es-MX" sz="1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991652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65433" y="2425500"/>
            <a:ext cx="9603275" cy="2118791"/>
          </a:xfrm>
        </p:spPr>
        <p:txBody>
          <a:bodyPr>
            <a:noAutofit/>
          </a:bodyPr>
          <a:lstStyle/>
          <a:p>
            <a:pPr algn="ctr"/>
            <a:r>
              <a:rPr lang="es-MX" sz="4800" b="1" dirty="0" smtClean="0">
                <a:solidFill>
                  <a:schemeClr val="tx1"/>
                </a:solidFill>
                <a:latin typeface="Bookman Old Style" panose="02050604050505020204" pitchFamily="18" charset="0"/>
              </a:rPr>
              <a:t>Reporte </a:t>
            </a:r>
            <a:r>
              <a:rPr lang="es-MX" sz="4800" b="1" dirty="0">
                <a:solidFill>
                  <a:schemeClr val="tx1"/>
                </a:solidFill>
                <a:latin typeface="Bookman Old Style" panose="02050604050505020204" pitchFamily="18" charset="0"/>
              </a:rPr>
              <a:t>de </a:t>
            </a:r>
            <a:r>
              <a:rPr lang="es-MX" sz="4800" b="1" dirty="0" smtClean="0">
                <a:solidFill>
                  <a:schemeClr val="tx1"/>
                </a:solidFill>
                <a:latin typeface="Bookman Old Style" panose="02050604050505020204" pitchFamily="18" charset="0"/>
              </a:rPr>
              <a:t/>
            </a:r>
            <a:br>
              <a:rPr lang="es-MX" sz="4800" b="1" dirty="0" smtClean="0">
                <a:solidFill>
                  <a:schemeClr val="tx1"/>
                </a:solidFill>
                <a:latin typeface="Bookman Old Style" panose="02050604050505020204" pitchFamily="18" charset="0"/>
              </a:rPr>
            </a:br>
            <a:r>
              <a:rPr lang="es-MX" sz="4800" b="1" dirty="0" smtClean="0">
                <a:solidFill>
                  <a:schemeClr val="tx1"/>
                </a:solidFill>
                <a:latin typeface="Bookman Old Style" panose="02050604050505020204" pitchFamily="18" charset="0"/>
              </a:rPr>
              <a:t>actividades </a:t>
            </a:r>
            <a:br>
              <a:rPr lang="es-MX" sz="4800" b="1" dirty="0" smtClean="0">
                <a:solidFill>
                  <a:schemeClr val="tx1"/>
                </a:solidFill>
                <a:latin typeface="Bookman Old Style" panose="02050604050505020204" pitchFamily="18" charset="0"/>
              </a:rPr>
            </a:br>
            <a:r>
              <a:rPr lang="es-MX" sz="4800" b="1" dirty="0" smtClean="0">
                <a:solidFill>
                  <a:schemeClr val="tx1"/>
                </a:solidFill>
                <a:latin typeface="Bookman Old Style" panose="02050604050505020204" pitchFamily="18" charset="0"/>
              </a:rPr>
              <a:t>(individual)</a:t>
            </a:r>
            <a:endParaRPr lang="es-MX" sz="4800" b="1" dirty="0">
              <a:solidFill>
                <a:schemeClr val="tx1"/>
              </a:solidFill>
              <a:latin typeface="Bookman Old Style" panose="02050604050505020204" pitchFamily="18" charset="0"/>
            </a:endParaRPr>
          </a:p>
        </p:txBody>
      </p:sp>
    </p:spTree>
    <p:extLst>
      <p:ext uri="{BB962C8B-B14F-4D97-AF65-F5344CB8AC3E}">
        <p14:creationId xmlns:p14="http://schemas.microsoft.com/office/powerpoint/2010/main" val="22762021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80109"/>
            <a:ext cx="12192000" cy="581891"/>
          </a:xfrm>
        </p:spPr>
        <p:txBody>
          <a:bodyPr>
            <a:noAutofit/>
          </a:bodyPr>
          <a:lstStyle/>
          <a:p>
            <a:pPr algn="ctr"/>
            <a:r>
              <a:rPr lang="es-MX" sz="2400" b="1" dirty="0" smtClean="0">
                <a:solidFill>
                  <a:schemeClr val="tx1"/>
                </a:solidFill>
                <a:latin typeface="Arial Rounded MT Bold" panose="020F0704030504030204" pitchFamily="34" charset="0"/>
              </a:rPr>
              <a:t>REPORTE DE ACTIVIDADES REALIZADAS – LÍDER DEL PROYECTO (AMG)</a:t>
            </a:r>
            <a:endParaRPr lang="es-MX" sz="2400" b="1" dirty="0">
              <a:solidFill>
                <a:schemeClr val="tx1"/>
              </a:solidFill>
              <a:latin typeface="Arial Rounded MT Bold" panose="020F0704030504030204" pitchFamily="34" charset="0"/>
            </a:endParaRPr>
          </a:p>
        </p:txBody>
      </p:sp>
      <p:pic>
        <p:nvPicPr>
          <p:cNvPr id="4" name="Imagen 3"/>
          <p:cNvPicPr/>
          <p:nvPr/>
        </p:nvPicPr>
        <p:blipFill rotWithShape="1">
          <a:blip r:embed="rId2"/>
          <a:srcRect l="11201" t="30240" r="2411" b="56531"/>
          <a:stretch/>
        </p:blipFill>
        <p:spPr bwMode="auto">
          <a:xfrm>
            <a:off x="438726" y="896013"/>
            <a:ext cx="11314548" cy="932787"/>
          </a:xfrm>
          <a:prstGeom prst="rect">
            <a:avLst/>
          </a:prstGeom>
          <a:ln>
            <a:noFill/>
          </a:ln>
          <a:extLst>
            <a:ext uri="{53640926-AAD7-44D8-BBD7-CCE9431645EC}">
              <a14:shadowObscured xmlns:a14="http://schemas.microsoft.com/office/drawing/2010/main"/>
            </a:ext>
          </a:extLst>
        </p:spPr>
      </p:pic>
      <p:pic>
        <p:nvPicPr>
          <p:cNvPr id="5" name="Imagen 4"/>
          <p:cNvPicPr/>
          <p:nvPr/>
        </p:nvPicPr>
        <p:blipFill rotWithShape="1">
          <a:blip r:embed="rId3"/>
          <a:srcRect l="11032" t="34021" r="2411" b="5186"/>
          <a:stretch/>
        </p:blipFill>
        <p:spPr bwMode="auto">
          <a:xfrm>
            <a:off x="438726" y="2264351"/>
            <a:ext cx="11314548" cy="428188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413281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29491" y="332510"/>
            <a:ext cx="11291454" cy="5777346"/>
          </a:xfrm>
          <a:ln>
            <a:noFill/>
          </a:ln>
        </p:spPr>
        <p:style>
          <a:lnRef idx="2">
            <a:schemeClr val="dk1"/>
          </a:lnRef>
          <a:fillRef idx="1">
            <a:schemeClr val="lt1"/>
          </a:fillRef>
          <a:effectRef idx="0">
            <a:schemeClr val="dk1"/>
          </a:effectRef>
          <a:fontRef idx="minor">
            <a:schemeClr val="dk1"/>
          </a:fontRef>
        </p:style>
        <p:txBody>
          <a:bodyPr>
            <a:normAutofit/>
          </a:bodyPr>
          <a:lstStyle/>
          <a:p>
            <a:pPr marL="0" indent="0" algn="just">
              <a:buNone/>
            </a:pPr>
            <a:r>
              <a:rPr lang="es-MX" sz="1600" b="1" dirty="0" smtClean="0">
                <a:solidFill>
                  <a:srgbClr val="006666"/>
                </a:solidFill>
                <a:latin typeface="Arial Rounded MT Bold" panose="020F0704030504030204" pitchFamily="34" charset="0"/>
              </a:rPr>
              <a:t>Reporte actividades como líder del proyecto (AMG)</a:t>
            </a:r>
          </a:p>
          <a:p>
            <a:pPr marL="0" indent="0" algn="just">
              <a:buNone/>
            </a:pPr>
            <a:r>
              <a:rPr lang="es-MX" dirty="0">
                <a:latin typeface="Arial" panose="020B0604020202020204" pitchFamily="34" charset="0"/>
                <a:cs typeface="Arial" panose="020B0604020202020204" pitchFamily="34" charset="0"/>
              </a:rPr>
              <a:t>En esta iteración que es la 3 en la semana 4 se realizaron a cabo las actividades las cuales me fueron asignadas como líder de proyecto y como desarrollador. Cada una de las actividades fueron desarrolladas desde la creación de rutas hasta las pruebas realizadas al sistema, cabe mencionar que en el tiempo de las creaciones de rutas fue un tiempo sobre estimado ya que fue mucho tiempo para lo que realmente se utilizó y falto un poco de tiempo para las pruebas al sistema. En cuanto al valor ganado por la iteración y el total no tengo certeza ya que por un descuido eliminé todas mis actividades del process, de este incidente lo tengo desde la iteración 1 semana 2 y no se ha podido solucionar y no se  pude correr las actividades y por tanto no puede mostrarme que valor ganado se obtuvo, solo me estuve guiando desde un Excel que se hiso antes de subirlo al process y de ahí me estuve guiando para ir realizando las tareas que me correspondían</a:t>
            </a:r>
            <a:r>
              <a:rPr lang="es-MX" dirty="0" smtClean="0">
                <a:latin typeface="Arial" panose="020B0604020202020204" pitchFamily="34" charset="0"/>
                <a:cs typeface="Arial" panose="020B0604020202020204" pitchFamily="34" charset="0"/>
              </a:rPr>
              <a:t>.</a:t>
            </a:r>
          </a:p>
          <a:p>
            <a:pPr marL="0" indent="0" algn="just">
              <a:buNone/>
            </a:pPr>
            <a:endParaRPr lang="es-MX" dirty="0" smtClean="0">
              <a:latin typeface="Arial" panose="020B0604020202020204" pitchFamily="34" charset="0"/>
              <a:cs typeface="Arial" panose="020B0604020202020204" pitchFamily="34" charset="0"/>
            </a:endParaRPr>
          </a:p>
          <a:p>
            <a:pPr marL="0" indent="0" algn="just">
              <a:buNone/>
            </a:pPr>
            <a:r>
              <a:rPr lang="es-MX" sz="1600" b="1" dirty="0" smtClean="0">
                <a:solidFill>
                  <a:srgbClr val="006666"/>
                </a:solidFill>
                <a:latin typeface="Arial Rounded MT Bold" panose="020F0704030504030204" pitchFamily="34" charset="0"/>
              </a:rPr>
              <a:t>Reporte </a:t>
            </a:r>
            <a:r>
              <a:rPr lang="es-MX" sz="1600" b="1" dirty="0">
                <a:solidFill>
                  <a:srgbClr val="006666"/>
                </a:solidFill>
                <a:latin typeface="Arial Rounded MT Bold" panose="020F0704030504030204" pitchFamily="34" charset="0"/>
              </a:rPr>
              <a:t>actividad de rol </a:t>
            </a:r>
            <a:r>
              <a:rPr lang="es-MX" sz="1600" b="1" dirty="0" smtClean="0">
                <a:solidFill>
                  <a:srgbClr val="006666"/>
                </a:solidFill>
                <a:latin typeface="Arial Rounded MT Bold" panose="020F0704030504030204" pitchFamily="34" charset="0"/>
              </a:rPr>
              <a:t>como líder del proyecto (AMG)</a:t>
            </a:r>
          </a:p>
          <a:p>
            <a:pPr marL="0" indent="0" algn="just">
              <a:buNone/>
            </a:pPr>
            <a:r>
              <a:rPr lang="es-MX" dirty="0">
                <a:latin typeface="Arial" panose="020B0604020202020204" pitchFamily="34" charset="0"/>
                <a:cs typeface="Arial" panose="020B0604020202020204" pitchFamily="34" charset="0"/>
              </a:rPr>
              <a:t>En las actividades como líder esta ves realice lo que fue la minuta para la reunión de status donde me llevo un aproximado de 40 min además de estar checando de que cada integrante del equipo estuviera trabajando con sus actividades correspondientes además de checar que los objetivos se vallan cumpliendo y los riesgos no se disparen como en este caso uno de los riesgos de fallas técnicas se disparó y aún sigue sin solución dentro de estas actividades se uso un aproximado de 90 min. También se estuvo checando y observando que tuviéramos toda la documentación que se debe de tener hasta el momento.</a:t>
            </a:r>
            <a:endParaRPr lang="es-MX"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54287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80109"/>
            <a:ext cx="12192000" cy="581891"/>
          </a:xfrm>
        </p:spPr>
        <p:txBody>
          <a:bodyPr>
            <a:noAutofit/>
          </a:bodyPr>
          <a:lstStyle/>
          <a:p>
            <a:pPr algn="ctr"/>
            <a:r>
              <a:rPr lang="es-MX" sz="2400" b="1" dirty="0" smtClean="0">
                <a:solidFill>
                  <a:schemeClr val="tx1"/>
                </a:solidFill>
                <a:latin typeface="Arial Rounded MT Bold" panose="020F0704030504030204" pitchFamily="34" charset="0"/>
              </a:rPr>
              <a:t>REPORTE DE ACTIVIDADES REALIZADAS – GERENTE DE PLANEACIÓN (MAHB)</a:t>
            </a:r>
            <a:endParaRPr lang="es-MX" sz="2400" b="1" dirty="0">
              <a:solidFill>
                <a:schemeClr val="tx1"/>
              </a:solidFill>
              <a:latin typeface="Arial Rounded MT Bold" panose="020F0704030504030204" pitchFamily="34" charset="0"/>
            </a:endParaRPr>
          </a:p>
        </p:txBody>
      </p:sp>
      <p:pic>
        <p:nvPicPr>
          <p:cNvPr id="3" name="Imagen 2"/>
          <p:cNvPicPr>
            <a:picLocks noChangeAspect="1"/>
          </p:cNvPicPr>
          <p:nvPr/>
        </p:nvPicPr>
        <p:blipFill>
          <a:blip r:embed="rId2"/>
          <a:stretch>
            <a:fillRect/>
          </a:stretch>
        </p:blipFill>
        <p:spPr>
          <a:xfrm>
            <a:off x="472505" y="762000"/>
            <a:ext cx="11246990" cy="5647892"/>
          </a:xfrm>
          <a:prstGeom prst="rect">
            <a:avLst/>
          </a:prstGeom>
        </p:spPr>
      </p:pic>
    </p:spTree>
    <p:extLst>
      <p:ext uri="{BB962C8B-B14F-4D97-AF65-F5344CB8AC3E}">
        <p14:creationId xmlns:p14="http://schemas.microsoft.com/office/powerpoint/2010/main" val="17399526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29491" y="332510"/>
            <a:ext cx="11291454" cy="5777346"/>
          </a:xfrm>
          <a:ln>
            <a:noFill/>
          </a:ln>
        </p:spPr>
        <p:style>
          <a:lnRef idx="2">
            <a:schemeClr val="dk1"/>
          </a:lnRef>
          <a:fillRef idx="1">
            <a:schemeClr val="lt1"/>
          </a:fillRef>
          <a:effectRef idx="0">
            <a:schemeClr val="dk1"/>
          </a:effectRef>
          <a:fontRef idx="minor">
            <a:schemeClr val="dk1"/>
          </a:fontRef>
        </p:style>
        <p:txBody>
          <a:bodyPr>
            <a:normAutofit fontScale="70000" lnSpcReduction="20000"/>
          </a:bodyPr>
          <a:lstStyle/>
          <a:p>
            <a:pPr algn="just"/>
            <a:endParaRPr lang="es-MX" sz="1600" b="1" dirty="0" smtClean="0">
              <a:solidFill>
                <a:srgbClr val="006666"/>
              </a:solidFill>
              <a:latin typeface="Arial Rounded MT Bold" panose="020F0704030504030204" pitchFamily="34" charset="0"/>
            </a:endParaRPr>
          </a:p>
          <a:p>
            <a:pPr marL="0" indent="0" algn="just">
              <a:buNone/>
            </a:pPr>
            <a:endParaRPr lang="es-MX" sz="1900" b="1" dirty="0" smtClean="0">
              <a:solidFill>
                <a:srgbClr val="006666"/>
              </a:solidFill>
              <a:latin typeface="Arial Rounded MT Bold" panose="020F0704030504030204" pitchFamily="34" charset="0"/>
            </a:endParaRPr>
          </a:p>
          <a:p>
            <a:pPr marL="0" indent="0" algn="just">
              <a:buNone/>
            </a:pPr>
            <a:r>
              <a:rPr lang="es-MX" sz="1900" b="1" dirty="0" smtClean="0">
                <a:solidFill>
                  <a:srgbClr val="006666"/>
                </a:solidFill>
                <a:latin typeface="Arial Rounded MT Bold" panose="020F0704030504030204" pitchFamily="34" charset="0"/>
              </a:rPr>
              <a:t>Reporte </a:t>
            </a:r>
            <a:r>
              <a:rPr lang="es-MX" sz="1900" b="1" dirty="0">
                <a:solidFill>
                  <a:srgbClr val="006666"/>
                </a:solidFill>
                <a:latin typeface="Arial Rounded MT Bold" panose="020F0704030504030204" pitchFamily="34" charset="0"/>
              </a:rPr>
              <a:t>como </a:t>
            </a:r>
            <a:r>
              <a:rPr lang="es-MX" sz="1900" b="1" dirty="0" smtClean="0">
                <a:solidFill>
                  <a:srgbClr val="006666"/>
                </a:solidFill>
                <a:latin typeface="Arial Rounded MT Bold" panose="020F0704030504030204" pitchFamily="34" charset="0"/>
              </a:rPr>
              <a:t>ingeniero de planeación </a:t>
            </a:r>
          </a:p>
          <a:p>
            <a:pPr marL="0" indent="0" algn="just">
              <a:buNone/>
            </a:pPr>
            <a:r>
              <a:rPr lang="es-MX" sz="2100" dirty="0" smtClean="0">
                <a:latin typeface="Arial" panose="020B0604020202020204" pitchFamily="34" charset="0"/>
                <a:cs typeface="Arial" panose="020B0604020202020204" pitchFamily="34" charset="0"/>
              </a:rPr>
              <a:t>Para la iteración 2 durante la semana 4 yo como planeación seguí como parte de la documentación con las </a:t>
            </a:r>
            <a:r>
              <a:rPr lang="es-MX" sz="2100" dirty="0" smtClean="0">
                <a:latin typeface="Arial" panose="020B0604020202020204" pitchFamily="34" charset="0"/>
                <a:cs typeface="Arial" panose="020B0604020202020204" pitchFamily="34" charset="0"/>
              </a:rPr>
              <a:t>historias </a:t>
            </a:r>
            <a:r>
              <a:rPr lang="es-MX" sz="2100" dirty="0" smtClean="0">
                <a:latin typeface="Arial" panose="020B0604020202020204" pitchFamily="34" charset="0"/>
                <a:cs typeface="Arial" panose="020B0604020202020204" pitchFamily="34" charset="0"/>
              </a:rPr>
              <a:t>de usuario, </a:t>
            </a:r>
            <a:r>
              <a:rPr lang="es-MX" sz="2100" dirty="0">
                <a:latin typeface="Arial" panose="020B0604020202020204" pitchFamily="34" charset="0"/>
                <a:cs typeface="Arial" panose="020B0604020202020204" pitchFamily="34" charset="0"/>
              </a:rPr>
              <a:t> </a:t>
            </a:r>
            <a:r>
              <a:rPr lang="es-MX" sz="2100" dirty="0" smtClean="0">
                <a:latin typeface="Arial" panose="020B0604020202020204" pitchFamily="34" charset="0"/>
                <a:cs typeface="Arial" panose="020B0604020202020204" pitchFamily="34" charset="0"/>
              </a:rPr>
              <a:t>parte de ello se concentraron en las consultas, </a:t>
            </a:r>
            <a:r>
              <a:rPr lang="es-MX" sz="2100" dirty="0" smtClean="0">
                <a:latin typeface="Arial" panose="020B0604020202020204" pitchFamily="34" charset="0"/>
                <a:cs typeface="Arial" panose="020B0604020202020204" pitchFamily="34" charset="0"/>
              </a:rPr>
              <a:t>con cada una de ellas aproximadamente fue un tiempo de 25 minutos, necesitaba obtener requerimiento con desarrollo para ver que funcionalidad va tener cada rol como administrador, básicamente </a:t>
            </a:r>
            <a:r>
              <a:rPr lang="es-MX" sz="2100" dirty="0" smtClean="0">
                <a:latin typeface="Arial" panose="020B0604020202020204" pitchFamily="34" charset="0"/>
                <a:cs typeface="Arial" panose="020B0604020202020204" pitchFamily="34" charset="0"/>
              </a:rPr>
              <a:t>para esta iteración fue para el caso del Administrador, así como también me dediqué a revisiones y correcciones sobre historias de usuario que mis demás compañeros hicieron a lo largo de la semana. Para mi valor ganado no tengo definido un porcentaje claro, ya que debido a errores de mis compañeros en el process yo también ya no di seguimiento a esta herramienta.</a:t>
            </a:r>
          </a:p>
          <a:p>
            <a:pPr marL="0" indent="0" algn="just">
              <a:buNone/>
            </a:pPr>
            <a:endParaRPr lang="es-MX" sz="2100" b="1" dirty="0">
              <a:solidFill>
                <a:srgbClr val="006666"/>
              </a:solidFill>
              <a:latin typeface="Arial" panose="020B0604020202020204" pitchFamily="34" charset="0"/>
              <a:cs typeface="Arial" panose="020B0604020202020204" pitchFamily="34" charset="0"/>
            </a:endParaRPr>
          </a:p>
          <a:p>
            <a:pPr marL="0" indent="0" algn="just">
              <a:buNone/>
            </a:pPr>
            <a:endParaRPr lang="es-MX" sz="1600" b="1" dirty="0" smtClean="0">
              <a:solidFill>
                <a:srgbClr val="006666"/>
              </a:solidFill>
              <a:latin typeface="Arial" panose="020B0604020202020204" pitchFamily="34" charset="0"/>
              <a:cs typeface="Arial" panose="020B0604020202020204" pitchFamily="34" charset="0"/>
            </a:endParaRPr>
          </a:p>
          <a:p>
            <a:pPr marL="0" indent="0" algn="just">
              <a:buNone/>
            </a:pPr>
            <a:r>
              <a:rPr lang="es-MX" sz="1900" b="1" dirty="0" smtClean="0">
                <a:solidFill>
                  <a:srgbClr val="006666"/>
                </a:solidFill>
                <a:latin typeface="Arial Rounded MT Bold" panose="020F0704030504030204" pitchFamily="34" charset="0"/>
              </a:rPr>
              <a:t>Reporte </a:t>
            </a:r>
            <a:r>
              <a:rPr lang="es-MX" sz="1900" b="1" dirty="0">
                <a:solidFill>
                  <a:srgbClr val="006666"/>
                </a:solidFill>
                <a:latin typeface="Arial Rounded MT Bold" panose="020F0704030504030204" pitchFamily="34" charset="0"/>
              </a:rPr>
              <a:t>actividad de rol (</a:t>
            </a:r>
            <a:r>
              <a:rPr lang="es-MX" sz="1900" b="1" dirty="0" smtClean="0">
                <a:solidFill>
                  <a:srgbClr val="006666"/>
                </a:solidFill>
                <a:latin typeface="Arial Rounded MT Bold" panose="020F0704030504030204" pitchFamily="34" charset="0"/>
              </a:rPr>
              <a:t>Gerente </a:t>
            </a:r>
            <a:r>
              <a:rPr lang="es-MX" sz="1900" b="1" dirty="0">
                <a:solidFill>
                  <a:srgbClr val="006666"/>
                </a:solidFill>
                <a:latin typeface="Arial Rounded MT Bold" panose="020F0704030504030204" pitchFamily="34" charset="0"/>
              </a:rPr>
              <a:t>de </a:t>
            </a:r>
            <a:r>
              <a:rPr lang="es-MX" sz="1900" b="1" dirty="0" smtClean="0">
                <a:solidFill>
                  <a:srgbClr val="006666"/>
                </a:solidFill>
                <a:latin typeface="Arial Rounded MT Bold" panose="020F0704030504030204" pitchFamily="34" charset="0"/>
              </a:rPr>
              <a:t>planeación).</a:t>
            </a:r>
            <a:endParaRPr lang="es-MX" sz="1900" b="1" dirty="0">
              <a:solidFill>
                <a:schemeClr val="tx1"/>
              </a:solidFill>
              <a:latin typeface="Arial Rounded MT Bold" panose="020F0704030504030204" pitchFamily="34" charset="0"/>
            </a:endParaRPr>
          </a:p>
          <a:p>
            <a:pPr marL="0" indent="0" algn="just">
              <a:buNone/>
            </a:pPr>
            <a:r>
              <a:rPr lang="es-MX" sz="2300" dirty="0">
                <a:latin typeface="Arial" panose="020B0604020202020204" pitchFamily="34" charset="0"/>
                <a:cs typeface="Arial" panose="020B0604020202020204" pitchFamily="34" charset="0"/>
              </a:rPr>
              <a:t>Dentro de </a:t>
            </a:r>
            <a:r>
              <a:rPr lang="es-MX" sz="2300" dirty="0" smtClean="0">
                <a:latin typeface="Arial" panose="020B0604020202020204" pitchFamily="34" charset="0"/>
                <a:cs typeface="Arial" panose="020B0604020202020204" pitchFamily="34" charset="0"/>
              </a:rPr>
              <a:t>mis roles como gerente de planeación me ocupé de algunas actividades, principalmente una reunión pequeña para ver si se estaban cumpliendo con las actividades y no tener retrasos. Otra cosa fue encargarme de agendar la reunión con Oscar Eduardo Lazalde (Jefe de vinculación) para poder mostrar avances del sistema y verificar que todo valla en orden. También me hice cargo de verificar objetivos y riesgos, que en verdad se esté cumpliendo para no tener problemas más delante. De igual manera continué con el proceso para el funcionamiento del Process, pero aún no se han podido rescatar soluciones, debido a problemas, errores que éste muestra ya sea a la hora de la conexión o al generar reporte individuales entre otros puntos que se presentan en la herramienta. </a:t>
            </a:r>
            <a:r>
              <a:rPr lang="es-MX" sz="2100" dirty="0" smtClean="0">
                <a:solidFill>
                  <a:schemeClr val="tx1"/>
                </a:solidFill>
                <a:latin typeface="Arial" panose="020B0604020202020204" pitchFamily="34" charset="0"/>
                <a:cs typeface="Arial" panose="020B0604020202020204" pitchFamily="34" charset="0"/>
              </a:rPr>
              <a:t> </a:t>
            </a:r>
            <a:r>
              <a:rPr lang="es-MX" sz="2300" dirty="0" smtClean="0">
                <a:solidFill>
                  <a:schemeClr val="tx1"/>
                </a:solidFill>
                <a:latin typeface="Arial" panose="020B0604020202020204" pitchFamily="34" charset="0"/>
                <a:cs typeface="Arial" panose="020B0604020202020204" pitchFamily="34" charset="0"/>
              </a:rPr>
              <a:t>de planeación durante esta semana fue tener el control de mi equipo en cuestión de tiempos en el process dashboard, ya que miembros de mi equipo se pasaron la semana pasado y esto provoca problema posteriormente, también me hice cargo de hacer algunos pendientes, como por ejemplo hacerme cargo de investigar y obtener requerimientos para la implementación de las historias de usuario. Para esto me llevé aproximadamente 3 horas debido a que tuve que hacer investigaciones y como una tipo reunión para explicar el funcionamiento las historias de usuario, y pues obviamente esto me llevó a trabajar horas extras.</a:t>
            </a:r>
          </a:p>
        </p:txBody>
      </p:sp>
    </p:spTree>
    <p:extLst>
      <p:ext uri="{BB962C8B-B14F-4D97-AF65-F5344CB8AC3E}">
        <p14:creationId xmlns:p14="http://schemas.microsoft.com/office/powerpoint/2010/main" val="31136392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80109"/>
            <a:ext cx="12192000" cy="581891"/>
          </a:xfrm>
        </p:spPr>
        <p:txBody>
          <a:bodyPr>
            <a:noAutofit/>
          </a:bodyPr>
          <a:lstStyle/>
          <a:p>
            <a:pPr algn="ctr"/>
            <a:r>
              <a:rPr lang="es-MX" sz="2400" b="1" dirty="0" smtClean="0">
                <a:solidFill>
                  <a:schemeClr val="tx1"/>
                </a:solidFill>
                <a:latin typeface="Arial Rounded MT Bold" panose="020F0704030504030204" pitchFamily="34" charset="0"/>
              </a:rPr>
              <a:t>REPORTE DE ACTIVIDADES REALIZADAS – GERENTE DE DESARROLLO (LFMC)</a:t>
            </a:r>
            <a:endParaRPr lang="es-MX" sz="2400" b="1" dirty="0">
              <a:solidFill>
                <a:schemeClr val="tx1"/>
              </a:solidFill>
              <a:latin typeface="Arial Rounded MT Bold" panose="020F0704030504030204" pitchFamily="34" charset="0"/>
            </a:endParaRPr>
          </a:p>
        </p:txBody>
      </p:sp>
      <p:pic>
        <p:nvPicPr>
          <p:cNvPr id="3" name="Imagen 2"/>
          <p:cNvPicPr/>
          <p:nvPr/>
        </p:nvPicPr>
        <p:blipFill rotWithShape="1">
          <a:blip r:embed="rId2"/>
          <a:srcRect l="18500" t="28979" r="7671" b="33287"/>
          <a:stretch/>
        </p:blipFill>
        <p:spPr bwMode="auto">
          <a:xfrm>
            <a:off x="382916" y="2147454"/>
            <a:ext cx="11426168" cy="328352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756624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29491" y="332510"/>
            <a:ext cx="11291454" cy="5777346"/>
          </a:xfrm>
          <a:ln>
            <a:noFill/>
          </a:ln>
        </p:spPr>
        <p:style>
          <a:lnRef idx="2">
            <a:schemeClr val="dk1"/>
          </a:lnRef>
          <a:fillRef idx="1">
            <a:schemeClr val="lt1"/>
          </a:fillRef>
          <a:effectRef idx="0">
            <a:schemeClr val="dk1"/>
          </a:effectRef>
          <a:fontRef idx="minor">
            <a:schemeClr val="dk1"/>
          </a:fontRef>
        </p:style>
        <p:txBody>
          <a:bodyPr>
            <a:normAutofit/>
          </a:bodyPr>
          <a:lstStyle/>
          <a:p>
            <a:pPr marL="0" indent="0" algn="just">
              <a:buNone/>
            </a:pPr>
            <a:endParaRPr lang="es-MX" b="1" dirty="0" smtClean="0">
              <a:solidFill>
                <a:srgbClr val="006666"/>
              </a:solidFill>
              <a:latin typeface="Arial Rounded MT Bold" panose="020F0704030504030204" pitchFamily="34" charset="0"/>
            </a:endParaRPr>
          </a:p>
          <a:p>
            <a:pPr marL="0" indent="0" algn="just">
              <a:buNone/>
            </a:pPr>
            <a:r>
              <a:rPr lang="es-MX" b="1" dirty="0" smtClean="0">
                <a:solidFill>
                  <a:srgbClr val="006666"/>
                </a:solidFill>
                <a:latin typeface="Arial Rounded MT Bold" panose="020F0704030504030204" pitchFamily="34" charset="0"/>
              </a:rPr>
              <a:t>Reporte </a:t>
            </a:r>
            <a:r>
              <a:rPr lang="es-MX" b="1" dirty="0">
                <a:solidFill>
                  <a:srgbClr val="006666"/>
                </a:solidFill>
                <a:latin typeface="Arial Rounded MT Bold" panose="020F0704030504030204" pitchFamily="34" charset="0"/>
              </a:rPr>
              <a:t>como </a:t>
            </a:r>
            <a:r>
              <a:rPr lang="es-MX" b="1" dirty="0" smtClean="0">
                <a:solidFill>
                  <a:srgbClr val="006666"/>
                </a:solidFill>
                <a:latin typeface="Arial Rounded MT Bold" panose="020F0704030504030204" pitchFamily="34" charset="0"/>
              </a:rPr>
              <a:t>ingeniero de desarrollo </a:t>
            </a:r>
            <a:endParaRPr lang="es-MX" sz="1600" b="1" dirty="0" smtClean="0">
              <a:solidFill>
                <a:srgbClr val="006666"/>
              </a:solidFill>
              <a:latin typeface="Arial Rounded MT Bold" panose="020F0704030504030204" pitchFamily="34" charset="0"/>
            </a:endParaRPr>
          </a:p>
          <a:p>
            <a:pPr marL="0" indent="0" algn="just">
              <a:buNone/>
            </a:pPr>
            <a:r>
              <a:rPr lang="es-MX" dirty="0">
                <a:latin typeface="Arial" panose="020B0604020202020204" pitchFamily="34" charset="0"/>
                <a:cs typeface="Arial" panose="020B0604020202020204" pitchFamily="34" charset="0"/>
              </a:rPr>
              <a:t>En la primera actividad de la semana cuatro se realizó las correcciones de la iteración anterior con un tiempo de 50 minutos, la siguiente actividad fue el estudio del lineamiento que se realizo en 20 minutos. Para las actividades de agregar, editar y eliminar alumnos, en las cueles se hicieron las rutas, controladores, modelos y vistas se realizaron en 240 minutos. Para la actividad de consultas; por carrera, grupo e individual, en las cuales consistían en la creación de rutas, controladores, modelos y vistas se realizo en 80 minutos, para ver y generar las estadísticas se llevó acabo en 70 minutos ya que se crearon rutas, controladores, modelos y vistas. En la penúltima actividad que es evaluación de alumnos se dejo pendiente, ya que aun no se sabe como se evaluara dentro del sistema. También se dejó pendiente la implementación del sistema en el subdominio, ya que el cliente quiere que el proyecto este terminado para poderlo implementar</a:t>
            </a:r>
            <a:r>
              <a:rPr lang="es-MX" dirty="0" smtClean="0">
                <a:latin typeface="Arial" panose="020B0604020202020204" pitchFamily="34" charset="0"/>
                <a:cs typeface="Arial" panose="020B0604020202020204" pitchFamily="34" charset="0"/>
              </a:rPr>
              <a:t>.</a:t>
            </a:r>
          </a:p>
          <a:p>
            <a:pPr marL="0" indent="0" algn="just">
              <a:buNone/>
            </a:pPr>
            <a:endParaRPr lang="es-MX" sz="1600" dirty="0" smtClean="0">
              <a:latin typeface="Arial" panose="020B0604020202020204" pitchFamily="34" charset="0"/>
              <a:cs typeface="Arial" panose="020B0604020202020204" pitchFamily="34" charset="0"/>
            </a:endParaRPr>
          </a:p>
          <a:p>
            <a:pPr marL="0" indent="0" algn="just">
              <a:buNone/>
            </a:pPr>
            <a:r>
              <a:rPr lang="es-MX" sz="1600" b="1" dirty="0">
                <a:solidFill>
                  <a:srgbClr val="006666"/>
                </a:solidFill>
                <a:latin typeface="Arial Rounded MT Bold" panose="020F0704030504030204" pitchFamily="34" charset="0"/>
              </a:rPr>
              <a:t>Reporte actividad de rol (Gerente de desarrollo).</a:t>
            </a:r>
          </a:p>
          <a:p>
            <a:pPr marL="0" indent="0" algn="just">
              <a:buNone/>
            </a:pPr>
            <a:r>
              <a:rPr lang="es-MX" dirty="0">
                <a:latin typeface="Arial" panose="020B0604020202020204" pitchFamily="34" charset="0"/>
                <a:cs typeface="Arial" panose="020B0604020202020204" pitchFamily="34" charset="0"/>
              </a:rPr>
              <a:t>Solo se hiso la actividad reunión con el cliente, en donde se resolvieron las dudas con él, la reunión se realizo en 60 minutos, también se le ayudaron a los demás ingenieros de desarrollo en las dudas que tenían y esto se realizó en 30 minutos.</a:t>
            </a:r>
          </a:p>
          <a:p>
            <a:pPr marL="0" indent="0" algn="just">
              <a:buNone/>
            </a:pPr>
            <a:endParaRPr lang="es-MX"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048171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80109"/>
            <a:ext cx="12192000" cy="581891"/>
          </a:xfrm>
        </p:spPr>
        <p:txBody>
          <a:bodyPr>
            <a:noAutofit/>
          </a:bodyPr>
          <a:lstStyle/>
          <a:p>
            <a:pPr algn="ctr"/>
            <a:r>
              <a:rPr lang="es-MX" sz="2400" b="1" dirty="0" smtClean="0">
                <a:solidFill>
                  <a:schemeClr val="tx1"/>
                </a:solidFill>
                <a:latin typeface="Arial Rounded MT Bold" panose="020F0704030504030204" pitchFamily="34" charset="0"/>
              </a:rPr>
              <a:t>REPORTE DE ACTIVIDADES REALIZADAS – GERENTE DE SOPORTE (OCS)</a:t>
            </a:r>
            <a:endParaRPr lang="es-MX" sz="2400" b="1" dirty="0">
              <a:solidFill>
                <a:schemeClr val="tx1"/>
              </a:solidFill>
              <a:latin typeface="Arial Rounded MT Bold" panose="020F0704030504030204" pitchFamily="34" charset="0"/>
            </a:endParaRPr>
          </a:p>
        </p:txBody>
      </p:sp>
      <p:pic>
        <p:nvPicPr>
          <p:cNvPr id="3" name="Imagen 2"/>
          <p:cNvPicPr/>
          <p:nvPr/>
        </p:nvPicPr>
        <p:blipFill>
          <a:blip r:embed="rId2">
            <a:extLst>
              <a:ext uri="{28A0092B-C50C-407E-A947-70E740481C1C}">
                <a14:useLocalDpi xmlns:a14="http://schemas.microsoft.com/office/drawing/2010/main" val="0"/>
              </a:ext>
            </a:extLst>
          </a:blip>
          <a:srcRect/>
          <a:stretch>
            <a:fillRect/>
          </a:stretch>
        </p:blipFill>
        <p:spPr bwMode="auto">
          <a:xfrm>
            <a:off x="292958" y="1593878"/>
            <a:ext cx="11606084" cy="4266595"/>
          </a:xfrm>
          <a:prstGeom prst="rect">
            <a:avLst/>
          </a:prstGeom>
          <a:noFill/>
          <a:ln>
            <a:noFill/>
          </a:ln>
        </p:spPr>
      </p:pic>
    </p:spTree>
    <p:extLst>
      <p:ext uri="{BB962C8B-B14F-4D97-AF65-F5344CB8AC3E}">
        <p14:creationId xmlns:p14="http://schemas.microsoft.com/office/powerpoint/2010/main" val="404927582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a">
  <a:themeElements>
    <a:clrScheme name="Verde azulado">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761</TotalTime>
  <Words>1747</Words>
  <Application>Microsoft Office PowerPoint</Application>
  <PresentationFormat>Panorámica</PresentationFormat>
  <Paragraphs>61</Paragraphs>
  <Slides>16</Slides>
  <Notes>0</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16</vt:i4>
      </vt:variant>
    </vt:vector>
  </HeadingPairs>
  <TitlesOfParts>
    <vt:vector size="26" baseType="lpstr">
      <vt:lpstr>Agency FB</vt:lpstr>
      <vt:lpstr>Arial</vt:lpstr>
      <vt:lpstr>Arial Rounded MT Bold</vt:lpstr>
      <vt:lpstr>Bahnschrift Light</vt:lpstr>
      <vt:lpstr>Bookman Old Style</vt:lpstr>
      <vt:lpstr>Calibri</vt:lpstr>
      <vt:lpstr>Lucida Sans</vt:lpstr>
      <vt:lpstr>Trebuchet MS</vt:lpstr>
      <vt:lpstr>Wingdings 3</vt:lpstr>
      <vt:lpstr>Faceta</vt:lpstr>
      <vt:lpstr>     REPORTE DE ACTIVIDADES Y PLAN GENERAL   LeastSoft   </vt:lpstr>
      <vt:lpstr>Reporte de  actividades  (individual)</vt:lpstr>
      <vt:lpstr>REPORTE DE ACTIVIDADES REALIZADAS – LÍDER DEL PROYECTO (AMG)</vt:lpstr>
      <vt:lpstr>Presentación de PowerPoint</vt:lpstr>
      <vt:lpstr>REPORTE DE ACTIVIDADES REALIZADAS – GERENTE DE PLANEACIÓN (MAHB)</vt:lpstr>
      <vt:lpstr>Presentación de PowerPoint</vt:lpstr>
      <vt:lpstr>REPORTE DE ACTIVIDADES REALIZADAS – GERENTE DE DESARROLLO (LFMC)</vt:lpstr>
      <vt:lpstr>Presentación de PowerPoint</vt:lpstr>
      <vt:lpstr>REPORTE DE ACTIVIDADES REALIZADAS – GERENTE DE SOPORTE (OCS)</vt:lpstr>
      <vt:lpstr>Presentación de PowerPoint</vt:lpstr>
      <vt:lpstr>Presentación de PowerPoint</vt:lpstr>
      <vt:lpstr>REPORTE DE ACTIVIDADES REALIZADAS – GERENTE DE CALIDAD Y PR0CESOS (HJGA)</vt:lpstr>
      <vt:lpstr>Presentación de PowerPoint</vt:lpstr>
      <vt:lpstr>PLAN  GENERAL  (LeastSoft)</vt:lpstr>
      <vt:lpstr>REPORTE PLAN GENERAL</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Reporte de actividades  leastsoft   semana #1 (preparación de desarrollo)</dc:title>
  <dc:creator>Miguel Hernandez</dc:creator>
  <cp:lastModifiedBy>Miguel Hernandez</cp:lastModifiedBy>
  <cp:revision>86</cp:revision>
  <dcterms:created xsi:type="dcterms:W3CDTF">2018-05-01T19:21:06Z</dcterms:created>
  <dcterms:modified xsi:type="dcterms:W3CDTF">2018-05-29T04:27:44Z</dcterms:modified>
</cp:coreProperties>
</file>