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8" r:id="rId2"/>
    <p:sldId id="257" r:id="rId3"/>
    <p:sldId id="284" r:id="rId4"/>
    <p:sldId id="286" r:id="rId5"/>
    <p:sldId id="261" r:id="rId6"/>
    <p:sldId id="288" r:id="rId7"/>
    <p:sldId id="289" r:id="rId8"/>
    <p:sldId id="294" r:id="rId9"/>
    <p:sldId id="291" r:id="rId10"/>
    <p:sldId id="293" r:id="rId11"/>
    <p:sldId id="27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in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42EBA2-41FE-4CE2-9804-E24078727BE7}">
  <a:tblStyle styleId="{AF42EBA2-41FE-4CE2-9804-E24078727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3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0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0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54757" y="652669"/>
            <a:ext cx="7234485" cy="1522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sz="3600" dirty="0">
                <a:latin typeface="Century Gothic" panose="020B0502020202020204" pitchFamily="34" charset="0"/>
                <a:cs typeface="Hind" panose="020B0604020202020204" charset="0"/>
              </a:rPr>
              <a:t>SISTEMA DE CONTROL PARA EL SERVICIO SOCIAL</a:t>
            </a:r>
            <a:endParaRPr sz="3600" dirty="0">
              <a:latin typeface="Century Gothic" panose="020B0502020202020204" pitchFamily="34" charset="0"/>
              <a:cs typeface="Hind" panose="020B0604020202020204" charset="0"/>
            </a:endParaRPr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6FA0C842-09D3-48E4-9F0E-11704D649FDD}"/>
              </a:ext>
            </a:extLst>
          </p:cNvPr>
          <p:cNvSpPr txBox="1">
            <a:spLocks/>
          </p:cNvSpPr>
          <p:nvPr/>
        </p:nvSpPr>
        <p:spPr>
          <a:xfrm>
            <a:off x="954757" y="3062945"/>
            <a:ext cx="2156487" cy="18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3CCFF"/>
                </a:solidFill>
              </a:rPr>
              <a:t>Personal – </a:t>
            </a:r>
            <a:r>
              <a:rPr lang="en-US" sz="1400" b="1" dirty="0" err="1">
                <a:solidFill>
                  <a:srgbClr val="33CCFF"/>
                </a:solidFill>
              </a:rPr>
              <a:t>LeastSoft</a:t>
            </a:r>
            <a:r>
              <a:rPr lang="en-US" sz="1400" b="1" dirty="0">
                <a:solidFill>
                  <a:srgbClr val="33CCFF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1400" dirty="0"/>
              <a:t>Alfredo Martínez Gaspar </a:t>
            </a:r>
          </a:p>
          <a:p>
            <a:pPr marL="0" indent="0" algn="ctr">
              <a:buNone/>
            </a:pPr>
            <a:r>
              <a:rPr lang="en-US" sz="1400" dirty="0"/>
              <a:t>Luis Fernando Cruz </a:t>
            </a:r>
          </a:p>
          <a:p>
            <a:pPr marL="0" indent="0" algn="ctr">
              <a:buNone/>
            </a:pPr>
            <a:r>
              <a:rPr lang="en-US" sz="1400" dirty="0"/>
              <a:t>Oscar Contreras Sánchez</a:t>
            </a:r>
          </a:p>
          <a:p>
            <a:pPr marL="0" indent="0" algn="ctr">
              <a:buNone/>
            </a:pPr>
            <a:r>
              <a:rPr lang="en-US" sz="1400" dirty="0"/>
              <a:t>Miguel Hernández Barrios </a:t>
            </a:r>
          </a:p>
          <a:p>
            <a:pPr marL="0" indent="0" algn="ctr">
              <a:buNone/>
            </a:pPr>
            <a:r>
              <a:rPr lang="en-US" sz="1400" dirty="0"/>
              <a:t>Héctor Gutiérrez Ayala</a:t>
            </a:r>
            <a:endParaRPr lang="en-US" sz="1800" dirty="0"/>
          </a:p>
        </p:txBody>
      </p:sp>
      <p:sp>
        <p:nvSpPr>
          <p:cNvPr id="17" name="Shape 198">
            <a:extLst>
              <a:ext uri="{FF2B5EF4-FFF2-40B4-BE49-F238E27FC236}">
                <a16:creationId xmlns:a16="http://schemas.microsoft.com/office/drawing/2014/main" id="{E2941245-C98A-4310-9213-951117467EF6}"/>
              </a:ext>
            </a:extLst>
          </p:cNvPr>
          <p:cNvSpPr txBox="1">
            <a:spLocks/>
          </p:cNvSpPr>
          <p:nvPr/>
        </p:nvSpPr>
        <p:spPr>
          <a:xfrm>
            <a:off x="6020513" y="3062945"/>
            <a:ext cx="2554753" cy="198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3CCFF"/>
                </a:solidFill>
              </a:rPr>
              <a:t>Rama </a:t>
            </a:r>
            <a:r>
              <a:rPr lang="en-US" sz="1400" b="1" dirty="0" err="1">
                <a:solidFill>
                  <a:srgbClr val="33CCFF"/>
                </a:solidFill>
              </a:rPr>
              <a:t>Ejecutiva</a:t>
            </a:r>
            <a:r>
              <a:rPr lang="en-US" sz="1400" b="1" dirty="0">
                <a:solidFill>
                  <a:srgbClr val="33CCFF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s-ES" sz="1400" dirty="0"/>
              <a:t>Gerente del proyecto</a:t>
            </a:r>
          </a:p>
          <a:p>
            <a:pPr marL="0" indent="0" algn="ctr">
              <a:buNone/>
            </a:pPr>
            <a:r>
              <a:rPr lang="es-ES" sz="1400" dirty="0"/>
              <a:t>Gerente de desarrollo</a:t>
            </a:r>
          </a:p>
          <a:p>
            <a:pPr marL="0" indent="0" algn="ctr">
              <a:buNone/>
            </a:pPr>
            <a:r>
              <a:rPr lang="es-ES" sz="1400" dirty="0"/>
              <a:t>Gerente de soporte</a:t>
            </a:r>
          </a:p>
          <a:p>
            <a:pPr marL="0" indent="0" algn="ctr">
              <a:buNone/>
            </a:pPr>
            <a:r>
              <a:rPr lang="es-ES" sz="1400" dirty="0"/>
              <a:t>Gerente de planeación</a:t>
            </a:r>
          </a:p>
          <a:p>
            <a:pPr marL="0" indent="0" algn="ctr">
              <a:buNone/>
            </a:pPr>
            <a:r>
              <a:rPr lang="es-ES" sz="1400" dirty="0"/>
              <a:t>Gerente de calidad y procesos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00D94B4-8FE6-4FB8-B08D-A96CB95C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54" y="3405410"/>
            <a:ext cx="1352492" cy="120289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52D8F45-4E2A-4F10-9524-CC0C0723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37" y="11112"/>
            <a:ext cx="1043859" cy="102349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AA95C58-DB07-4147-8F0C-7964EFD51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69" y="106289"/>
            <a:ext cx="1000026" cy="9283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9">
            <a:extLst>
              <a:ext uri="{FF2B5EF4-FFF2-40B4-BE49-F238E27FC236}">
                <a16:creationId xmlns:a16="http://schemas.microsoft.com/office/drawing/2014/main" id="{773704B9-F61D-4746-B66D-23ADB81B921E}"/>
              </a:ext>
            </a:extLst>
          </p:cNvPr>
          <p:cNvSpPr txBox="1">
            <a:spLocks/>
          </p:cNvSpPr>
          <p:nvPr/>
        </p:nvSpPr>
        <p:spPr>
          <a:xfrm>
            <a:off x="848341" y="144465"/>
            <a:ext cx="665824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dirty="0"/>
              <a:t>Plataforma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21E46-82E5-4B8F-88B4-868F6215EED8}"/>
              </a:ext>
            </a:extLst>
          </p:cNvPr>
          <p:cNvPicPr/>
          <p:nvPr/>
        </p:nvPicPr>
        <p:blipFill rotWithShape="1">
          <a:blip r:embed="rId2"/>
          <a:srcRect t="4214" b="5140"/>
          <a:stretch/>
        </p:blipFill>
        <p:spPr>
          <a:xfrm>
            <a:off x="1031358" y="990382"/>
            <a:ext cx="6475226" cy="36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523">
            <a:extLst>
              <a:ext uri="{FF2B5EF4-FFF2-40B4-BE49-F238E27FC236}">
                <a16:creationId xmlns:a16="http://schemas.microsoft.com/office/drawing/2014/main" id="{EDF7CC81-DDFE-42FA-BD8E-61ED3CCC7D19}"/>
              </a:ext>
            </a:extLst>
          </p:cNvPr>
          <p:cNvGrpSpPr/>
          <p:nvPr/>
        </p:nvGrpSpPr>
        <p:grpSpPr>
          <a:xfrm>
            <a:off x="3452400" y="1181357"/>
            <a:ext cx="2239200" cy="2069968"/>
            <a:chOff x="5975075" y="2327500"/>
            <a:chExt cx="420100" cy="388350"/>
          </a:xfrm>
        </p:grpSpPr>
        <p:sp>
          <p:nvSpPr>
            <p:cNvPr id="7" name="Shape 524">
              <a:extLst>
                <a:ext uri="{FF2B5EF4-FFF2-40B4-BE49-F238E27FC236}">
                  <a16:creationId xmlns:a16="http://schemas.microsoft.com/office/drawing/2014/main" id="{5E9E9574-1EFE-4B3D-9FB3-332678CE502E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525">
              <a:extLst>
                <a:ext uri="{FF2B5EF4-FFF2-40B4-BE49-F238E27FC236}">
                  <a16:creationId xmlns:a16="http://schemas.microsoft.com/office/drawing/2014/main" id="{980795CC-CB3B-4523-A5DD-A252AD11F136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48342" y="771101"/>
            <a:ext cx="665824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u="sng" dirty="0"/>
              <a:t>Problemática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48343" y="1666936"/>
            <a:ext cx="6658243" cy="198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000" dirty="0"/>
              <a:t>En cuanto al manejo de la información de cada alumno que esta desarrollando su servicio social en dependencias de gobierno, de igual manera el manejo y el registro de las entregas de cada alumno.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48342" y="771101"/>
            <a:ext cx="665824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u="sng" dirty="0"/>
              <a:t>Justificación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48343" y="1666935"/>
            <a:ext cx="6658243" cy="329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000" dirty="0"/>
              <a:t>Implementar un sistema en donde facilitaremos más rápido la información así como desde el registro de la solicitud para empezar el servicio y así automáticamente la información de cada alumno que solicite el servicio, estará almacenando.</a:t>
            </a:r>
            <a:endParaRPr sz="1200" dirty="0"/>
          </a:p>
        </p:txBody>
      </p:sp>
      <p:sp>
        <p:nvSpPr>
          <p:cNvPr id="4" name="Shape 362">
            <a:extLst>
              <a:ext uri="{FF2B5EF4-FFF2-40B4-BE49-F238E27FC236}">
                <a16:creationId xmlns:a16="http://schemas.microsoft.com/office/drawing/2014/main" id="{AC649008-1DA0-4430-B76B-265361356515}"/>
              </a:ext>
            </a:extLst>
          </p:cNvPr>
          <p:cNvSpPr/>
          <p:nvPr/>
        </p:nvSpPr>
        <p:spPr>
          <a:xfrm>
            <a:off x="4052319" y="3730947"/>
            <a:ext cx="1039361" cy="80915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7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MX" u="sng" dirty="0"/>
              <a:t>Objetivo</a:t>
            </a: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946298" y="1220350"/>
            <a:ext cx="3189766" cy="3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rgbClr val="FFCC00"/>
                </a:solidFill>
              </a:rPr>
              <a:t>Genereal</a:t>
            </a:r>
            <a:endParaRPr lang="es-ES" b="1" dirty="0">
              <a:solidFill>
                <a:srgbClr val="FFCC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CC00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600" dirty="0"/>
              <a:t>Contar con un sistema de control que permita el registro a alumnos y personal de la institución para ser acreedores al préstamo de servicio social, durante la etapa correspondiente a evaluar.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136064" y="1220350"/>
            <a:ext cx="3401965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MX" b="1" dirty="0">
                <a:solidFill>
                  <a:srgbClr val="FF6600"/>
                </a:solidFill>
              </a:rPr>
              <a:t>Especifico</a:t>
            </a:r>
          </a:p>
          <a:p>
            <a:pPr marL="0" lvl="0" indent="0" algn="ctr">
              <a:buNone/>
            </a:pPr>
            <a:endParaRPr lang="es-MX" sz="1400" b="1" dirty="0">
              <a:solidFill>
                <a:srgbClr val="FF6600"/>
              </a:solidFill>
            </a:endParaRP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s-ES" sz="1600" dirty="0"/>
              <a:t>Tener control y seguridad de la información de los estudiantes.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s-ES" sz="1600" dirty="0"/>
              <a:t>Obtener rapidez y veracidad de la información.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s-ES" sz="1600" dirty="0"/>
              <a:t>Llevar un control de las actividades a través de reportes, con el objetivo de conocer el avance del alumno hasta su cumplimiento. </a:t>
            </a:r>
          </a:p>
        </p:txBody>
      </p:sp>
    </p:spTree>
    <p:extLst>
      <p:ext uri="{BB962C8B-B14F-4D97-AF65-F5344CB8AC3E}">
        <p14:creationId xmlns:p14="http://schemas.microsoft.com/office/powerpoint/2010/main" val="81486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87695" y="1714343"/>
            <a:ext cx="6379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>
              <a:buNone/>
            </a:pPr>
            <a:r>
              <a:rPr lang="es-ES" sz="2000" dirty="0"/>
              <a:t>Mejor control para el seguimiento de prestadores a servicio social.</a:t>
            </a:r>
          </a:p>
          <a:p>
            <a:pPr marL="76200" lvl="0" indent="0" algn="just">
              <a:buNone/>
            </a:pPr>
            <a:r>
              <a:rPr lang="es-ES" sz="2000" dirty="0"/>
              <a:t>Agilizar tiempo.</a:t>
            </a:r>
          </a:p>
          <a:p>
            <a:pPr marL="76200" lvl="0" indent="0" algn="just">
              <a:buNone/>
            </a:pPr>
            <a:r>
              <a:rPr lang="es-ES" sz="2000" dirty="0"/>
              <a:t>Un sistema seguro, eficiente y de fácil uso.</a:t>
            </a:r>
          </a:p>
          <a:p>
            <a:pPr marL="76200" lvl="0" indent="0" algn="just">
              <a:buNone/>
            </a:pPr>
            <a:r>
              <a:rPr lang="es-ES" sz="2000" dirty="0"/>
              <a:t>Mejoras al plan académico de los estudiantes.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189">
            <a:extLst>
              <a:ext uri="{FF2B5EF4-FFF2-40B4-BE49-F238E27FC236}">
                <a16:creationId xmlns:a16="http://schemas.microsoft.com/office/drawing/2014/main" id="{D775ED8B-9D43-468D-BCBD-A8AACF5E785C}"/>
              </a:ext>
            </a:extLst>
          </p:cNvPr>
          <p:cNvSpPr txBox="1">
            <a:spLocks/>
          </p:cNvSpPr>
          <p:nvPr/>
        </p:nvSpPr>
        <p:spPr>
          <a:xfrm>
            <a:off x="848342" y="771101"/>
            <a:ext cx="665824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u="sng" dirty="0"/>
              <a:t>Resultados</a:t>
            </a:r>
          </a:p>
        </p:txBody>
      </p:sp>
      <p:grpSp>
        <p:nvGrpSpPr>
          <p:cNvPr id="8" name="Shape 311">
            <a:extLst>
              <a:ext uri="{FF2B5EF4-FFF2-40B4-BE49-F238E27FC236}">
                <a16:creationId xmlns:a16="http://schemas.microsoft.com/office/drawing/2014/main" id="{EC84824E-0988-4628-AC56-8FD39C545DCF}"/>
              </a:ext>
            </a:extLst>
          </p:cNvPr>
          <p:cNvGrpSpPr/>
          <p:nvPr/>
        </p:nvGrpSpPr>
        <p:grpSpPr>
          <a:xfrm rot="10800000" flipH="1">
            <a:off x="916596" y="1913859"/>
            <a:ext cx="142198" cy="212651"/>
            <a:chOff x="1972825" y="1803752"/>
            <a:chExt cx="821730" cy="1228859"/>
          </a:xfrm>
        </p:grpSpPr>
        <p:sp>
          <p:nvSpPr>
            <p:cNvPr id="9" name="Shape 312">
              <a:extLst>
                <a:ext uri="{FF2B5EF4-FFF2-40B4-BE49-F238E27FC236}">
                  <a16:creationId xmlns:a16="http://schemas.microsoft.com/office/drawing/2014/main" id="{348A0E65-369F-4C1C-AEC3-61679E15558B}"/>
                </a:ext>
              </a:extLst>
            </p:cNvPr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313">
              <a:extLst>
                <a:ext uri="{FF2B5EF4-FFF2-40B4-BE49-F238E27FC236}">
                  <a16:creationId xmlns:a16="http://schemas.microsoft.com/office/drawing/2014/main" id="{4AC66521-BCF1-45C8-9CCB-24342D20D1A9}"/>
                </a:ext>
              </a:extLst>
            </p:cNvPr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Shape 311">
            <a:extLst>
              <a:ext uri="{FF2B5EF4-FFF2-40B4-BE49-F238E27FC236}">
                <a16:creationId xmlns:a16="http://schemas.microsoft.com/office/drawing/2014/main" id="{BF5E4633-68B6-4562-8243-9BE2710B7B39}"/>
              </a:ext>
            </a:extLst>
          </p:cNvPr>
          <p:cNvGrpSpPr/>
          <p:nvPr/>
        </p:nvGrpSpPr>
        <p:grpSpPr>
          <a:xfrm rot="10800000" flipH="1">
            <a:off x="916591" y="2593016"/>
            <a:ext cx="142198" cy="212651"/>
            <a:chOff x="1972825" y="1803752"/>
            <a:chExt cx="821730" cy="1228859"/>
          </a:xfrm>
        </p:grpSpPr>
        <p:sp>
          <p:nvSpPr>
            <p:cNvPr id="12" name="Shape 312">
              <a:extLst>
                <a:ext uri="{FF2B5EF4-FFF2-40B4-BE49-F238E27FC236}">
                  <a16:creationId xmlns:a16="http://schemas.microsoft.com/office/drawing/2014/main" id="{5F963486-DCBA-4934-8F54-63EFCC560BA5}"/>
                </a:ext>
              </a:extLst>
            </p:cNvPr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313">
              <a:extLst>
                <a:ext uri="{FF2B5EF4-FFF2-40B4-BE49-F238E27FC236}">
                  <a16:creationId xmlns:a16="http://schemas.microsoft.com/office/drawing/2014/main" id="{989D98AB-2E8D-4F0E-BD42-4B0907EA1207}"/>
                </a:ext>
              </a:extLst>
            </p:cNvPr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Shape 311">
            <a:extLst>
              <a:ext uri="{FF2B5EF4-FFF2-40B4-BE49-F238E27FC236}">
                <a16:creationId xmlns:a16="http://schemas.microsoft.com/office/drawing/2014/main" id="{73E61D1D-18AB-4988-A9F5-AD149A29B299}"/>
              </a:ext>
            </a:extLst>
          </p:cNvPr>
          <p:cNvGrpSpPr/>
          <p:nvPr/>
        </p:nvGrpSpPr>
        <p:grpSpPr>
          <a:xfrm rot="10800000" flipH="1">
            <a:off x="916591" y="2956331"/>
            <a:ext cx="142198" cy="212651"/>
            <a:chOff x="1972825" y="1803752"/>
            <a:chExt cx="821730" cy="1228859"/>
          </a:xfrm>
        </p:grpSpPr>
        <p:sp>
          <p:nvSpPr>
            <p:cNvPr id="15" name="Shape 312">
              <a:extLst>
                <a:ext uri="{FF2B5EF4-FFF2-40B4-BE49-F238E27FC236}">
                  <a16:creationId xmlns:a16="http://schemas.microsoft.com/office/drawing/2014/main" id="{CBC2D6AE-E814-4D4C-B376-D36E8A0DC7AF}"/>
                </a:ext>
              </a:extLst>
            </p:cNvPr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313">
              <a:extLst>
                <a:ext uri="{FF2B5EF4-FFF2-40B4-BE49-F238E27FC236}">
                  <a16:creationId xmlns:a16="http://schemas.microsoft.com/office/drawing/2014/main" id="{91E0D7C7-99CE-43E7-AEA1-53E81FF55310}"/>
                </a:ext>
              </a:extLst>
            </p:cNvPr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Shape 311">
            <a:extLst>
              <a:ext uri="{FF2B5EF4-FFF2-40B4-BE49-F238E27FC236}">
                <a16:creationId xmlns:a16="http://schemas.microsoft.com/office/drawing/2014/main" id="{366FE026-C843-45B7-A12D-E3C130EA43D4}"/>
              </a:ext>
            </a:extLst>
          </p:cNvPr>
          <p:cNvGrpSpPr/>
          <p:nvPr/>
        </p:nvGrpSpPr>
        <p:grpSpPr>
          <a:xfrm rot="10800000" flipH="1">
            <a:off x="916591" y="3361095"/>
            <a:ext cx="142198" cy="212651"/>
            <a:chOff x="1972825" y="1803752"/>
            <a:chExt cx="821730" cy="1228859"/>
          </a:xfrm>
        </p:grpSpPr>
        <p:sp>
          <p:nvSpPr>
            <p:cNvPr id="18" name="Shape 312">
              <a:extLst>
                <a:ext uri="{FF2B5EF4-FFF2-40B4-BE49-F238E27FC236}">
                  <a16:creationId xmlns:a16="http://schemas.microsoft.com/office/drawing/2014/main" id="{EEDB62DA-AD80-4AB4-97B5-23651AB9BE1C}"/>
                </a:ext>
              </a:extLst>
            </p:cNvPr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313">
              <a:extLst>
                <a:ext uri="{FF2B5EF4-FFF2-40B4-BE49-F238E27FC236}">
                  <a16:creationId xmlns:a16="http://schemas.microsoft.com/office/drawing/2014/main" id="{EEC39575-03A5-4080-B293-7E41B06B6D42}"/>
                </a:ext>
              </a:extLst>
            </p:cNvPr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9">
            <a:extLst>
              <a:ext uri="{FF2B5EF4-FFF2-40B4-BE49-F238E27FC236}">
                <a16:creationId xmlns:a16="http://schemas.microsoft.com/office/drawing/2014/main" id="{773704B9-F61D-4746-B66D-23ADB81B921E}"/>
              </a:ext>
            </a:extLst>
          </p:cNvPr>
          <p:cNvSpPr txBox="1">
            <a:spLocks/>
          </p:cNvSpPr>
          <p:nvPr/>
        </p:nvSpPr>
        <p:spPr>
          <a:xfrm>
            <a:off x="848341" y="144465"/>
            <a:ext cx="665824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dirty="0"/>
              <a:t>Plataforma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417E51-BD20-4942-8E0D-1F2664950B08}"/>
              </a:ext>
            </a:extLst>
          </p:cNvPr>
          <p:cNvPicPr/>
          <p:nvPr/>
        </p:nvPicPr>
        <p:blipFill rotWithShape="1">
          <a:blip r:embed="rId2"/>
          <a:srcRect t="4129" b="5098"/>
          <a:stretch/>
        </p:blipFill>
        <p:spPr>
          <a:xfrm>
            <a:off x="792023" y="1041991"/>
            <a:ext cx="6770877" cy="34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8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9">
            <a:extLst>
              <a:ext uri="{FF2B5EF4-FFF2-40B4-BE49-F238E27FC236}">
                <a16:creationId xmlns:a16="http://schemas.microsoft.com/office/drawing/2014/main" id="{773704B9-F61D-4746-B66D-23ADB81B921E}"/>
              </a:ext>
            </a:extLst>
          </p:cNvPr>
          <p:cNvSpPr txBox="1">
            <a:spLocks/>
          </p:cNvSpPr>
          <p:nvPr/>
        </p:nvSpPr>
        <p:spPr>
          <a:xfrm>
            <a:off x="848341" y="144465"/>
            <a:ext cx="665824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dirty="0"/>
              <a:t>Plataforma Web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CDD292-F721-463F-9E22-791983FF1DC8}"/>
              </a:ext>
            </a:extLst>
          </p:cNvPr>
          <p:cNvPicPr/>
          <p:nvPr/>
        </p:nvPicPr>
        <p:blipFill rotWithShape="1">
          <a:blip r:embed="rId2"/>
          <a:srcRect t="4214" b="5140"/>
          <a:stretch/>
        </p:blipFill>
        <p:spPr>
          <a:xfrm>
            <a:off x="830443" y="1116418"/>
            <a:ext cx="6676141" cy="34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9">
            <a:extLst>
              <a:ext uri="{FF2B5EF4-FFF2-40B4-BE49-F238E27FC236}">
                <a16:creationId xmlns:a16="http://schemas.microsoft.com/office/drawing/2014/main" id="{773704B9-F61D-4746-B66D-23ADB81B921E}"/>
              </a:ext>
            </a:extLst>
          </p:cNvPr>
          <p:cNvSpPr txBox="1">
            <a:spLocks/>
          </p:cNvSpPr>
          <p:nvPr/>
        </p:nvSpPr>
        <p:spPr>
          <a:xfrm>
            <a:off x="848341" y="144465"/>
            <a:ext cx="665824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dirty="0"/>
              <a:t>Plataforma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1C66B-9249-4926-A7D7-F024DDDA2446}"/>
              </a:ext>
            </a:extLst>
          </p:cNvPr>
          <p:cNvPicPr/>
          <p:nvPr/>
        </p:nvPicPr>
        <p:blipFill rotWithShape="1">
          <a:blip r:embed="rId2"/>
          <a:srcRect t="4805" b="5428"/>
          <a:stretch/>
        </p:blipFill>
        <p:spPr>
          <a:xfrm>
            <a:off x="670781" y="1137685"/>
            <a:ext cx="6888967" cy="3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9">
            <a:extLst>
              <a:ext uri="{FF2B5EF4-FFF2-40B4-BE49-F238E27FC236}">
                <a16:creationId xmlns:a16="http://schemas.microsoft.com/office/drawing/2014/main" id="{773704B9-F61D-4746-B66D-23ADB81B921E}"/>
              </a:ext>
            </a:extLst>
          </p:cNvPr>
          <p:cNvSpPr txBox="1">
            <a:spLocks/>
          </p:cNvSpPr>
          <p:nvPr/>
        </p:nvSpPr>
        <p:spPr>
          <a:xfrm>
            <a:off x="848341" y="144465"/>
            <a:ext cx="665824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dirty="0"/>
              <a:t>Plataforma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B221E3-9BD7-4510-9E8A-EC84B2EC3294}"/>
              </a:ext>
            </a:extLst>
          </p:cNvPr>
          <p:cNvPicPr/>
          <p:nvPr/>
        </p:nvPicPr>
        <p:blipFill rotWithShape="1">
          <a:blip r:embed="rId2"/>
          <a:srcRect t="4669" b="5092"/>
          <a:stretch/>
        </p:blipFill>
        <p:spPr>
          <a:xfrm>
            <a:off x="778795" y="1116419"/>
            <a:ext cx="6812851" cy="34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63097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244</Words>
  <Application>Microsoft Office PowerPoint</Application>
  <PresentationFormat>Presentación en pantalla (16:9)</PresentationFormat>
  <Paragraphs>36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Hind</vt:lpstr>
      <vt:lpstr>Arial</vt:lpstr>
      <vt:lpstr>Calibri</vt:lpstr>
      <vt:lpstr>Century Gothic</vt:lpstr>
      <vt:lpstr>Wingdings</vt:lpstr>
      <vt:lpstr>Dumaine</vt:lpstr>
      <vt:lpstr>SISTEMA DE CONTROL PARA EL SERVICIO SOCIAL</vt:lpstr>
      <vt:lpstr>Problemática</vt:lpstr>
      <vt:lpstr>Justificación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oscar cs</dc:creator>
  <cp:lastModifiedBy>oscar cs</cp:lastModifiedBy>
  <cp:revision>18</cp:revision>
  <dcterms:modified xsi:type="dcterms:W3CDTF">2018-06-07T14:34:07Z</dcterms:modified>
</cp:coreProperties>
</file>