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565" r:id="rId2"/>
    <p:sldId id="571" r:id="rId3"/>
    <p:sldId id="561" r:id="rId4"/>
    <p:sldId id="572" r:id="rId5"/>
    <p:sldId id="569" r:id="rId6"/>
    <p:sldId id="567" r:id="rId7"/>
    <p:sldId id="559" r:id="rId8"/>
    <p:sldId id="524" r:id="rId9"/>
    <p:sldId id="560" r:id="rId10"/>
    <p:sldId id="574" r:id="rId11"/>
    <p:sldId id="546" r:id="rId12"/>
    <p:sldId id="573" r:id="rId13"/>
    <p:sldId id="548" r:id="rId14"/>
    <p:sldId id="540" r:id="rId15"/>
    <p:sldId id="541" r:id="rId16"/>
    <p:sldId id="542" r:id="rId17"/>
    <p:sldId id="54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21" autoAdjust="0"/>
    <p:restoredTop sz="94660" autoAdjust="0"/>
  </p:normalViewPr>
  <p:slideViewPr>
    <p:cSldViewPr snapToGrid="0">
      <p:cViewPr varScale="1">
        <p:scale>
          <a:sx n="131" d="100"/>
          <a:sy n="131" d="100"/>
        </p:scale>
        <p:origin x="1296"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2EC77-A6E5-42F7-B21B-D848DDD85AE4}" type="datetimeFigureOut">
              <a:rPr lang="en-US" smtClean="0"/>
              <a:t>12/28/15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976C5-1462-408D-9B24-A404B13DB523}" type="slidenum">
              <a:rPr lang="en-US" smtClean="0"/>
              <a:t>‹#›</a:t>
            </a:fld>
            <a:endParaRPr lang="en-US"/>
          </a:p>
        </p:txBody>
      </p:sp>
    </p:spTree>
    <p:extLst>
      <p:ext uri="{BB962C8B-B14F-4D97-AF65-F5344CB8AC3E}">
        <p14:creationId xmlns:p14="http://schemas.microsoft.com/office/powerpoint/2010/main" val="2948350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F976C5-1462-408D-9B24-A404B13DB523}" type="slidenum">
              <a:rPr lang="en-US" smtClean="0"/>
              <a:t>1</a:t>
            </a:fld>
            <a:endParaRPr lang="en-US"/>
          </a:p>
        </p:txBody>
      </p:sp>
    </p:spTree>
    <p:extLst>
      <p:ext uri="{BB962C8B-B14F-4D97-AF65-F5344CB8AC3E}">
        <p14:creationId xmlns:p14="http://schemas.microsoft.com/office/powerpoint/2010/main" val="2490607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B1A8B8-B090-478F-863F-E9E06CA94F58}"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263742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B1A8B8-B090-478F-863F-E9E06CA94F58}"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4290367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B1A8B8-B090-478F-863F-E9E06CA94F58}"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352611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B1A8B8-B090-478F-863F-E9E06CA94F58}"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840880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B1A8B8-B090-478F-863F-E9E06CA94F58}"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199780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B1A8B8-B090-478F-863F-E9E06CA94F58}"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714286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B1A8B8-B090-478F-863F-E9E06CA94F58}"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873966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B1A8B8-B090-478F-863F-E9E06CA94F58}"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589605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B1A8B8-B090-478F-863F-E9E06CA94F58}"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4128524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B1A8B8-B090-478F-863F-E9E06CA94F58}"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108306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B1A8B8-B090-478F-863F-E9E06CA94F58}"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33978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B1A8B8-B090-478F-863F-E9E06CA94F58}"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69544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B1A8B8-B090-478F-863F-E9E06CA94F58}"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975309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B1A8B8-B090-478F-863F-E9E06CA94F58}"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937850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B1A8B8-B090-478F-863F-E9E06CA94F58}"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91273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B1A8B8-B090-478F-863F-E9E06CA94F58}"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927979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0CEB56-825E-49AA-8204-70B1AE8CF8D1}" type="datetime1">
              <a:rPr lang="en-US" smtClean="0"/>
              <a:t>12/28/15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F8FF4-369B-4516-B7B2-E18F34D95E52}" type="slidenum">
              <a:rPr lang="en-US" smtClean="0"/>
              <a:t>‹#›</a:t>
            </a:fld>
            <a:endParaRPr lang="en-US"/>
          </a:p>
        </p:txBody>
      </p:sp>
    </p:spTree>
    <p:extLst>
      <p:ext uri="{BB962C8B-B14F-4D97-AF65-F5344CB8AC3E}">
        <p14:creationId xmlns:p14="http://schemas.microsoft.com/office/powerpoint/2010/main" val="392001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783563-24FD-4C4A-BB75-298BE8081F91}" type="datetime1">
              <a:rPr lang="en-US" smtClean="0"/>
              <a:t>12/28/15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F8FF4-369B-4516-B7B2-E18F34D95E52}" type="slidenum">
              <a:rPr lang="en-US" smtClean="0"/>
              <a:t>‹#›</a:t>
            </a:fld>
            <a:endParaRPr lang="en-US"/>
          </a:p>
        </p:txBody>
      </p:sp>
    </p:spTree>
    <p:extLst>
      <p:ext uri="{BB962C8B-B14F-4D97-AF65-F5344CB8AC3E}">
        <p14:creationId xmlns:p14="http://schemas.microsoft.com/office/powerpoint/2010/main" val="671096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0031DE-23E8-41AD-8256-1EA0DD168BF5}" type="datetime1">
              <a:rPr lang="en-US" smtClean="0"/>
              <a:t>12/28/15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F8FF4-369B-4516-B7B2-E18F34D95E52}" type="slidenum">
              <a:rPr lang="en-US" smtClean="0"/>
              <a:t>‹#›</a:t>
            </a:fld>
            <a:endParaRPr lang="en-US"/>
          </a:p>
        </p:txBody>
      </p:sp>
    </p:spTree>
    <p:extLst>
      <p:ext uri="{BB962C8B-B14F-4D97-AF65-F5344CB8AC3E}">
        <p14:creationId xmlns:p14="http://schemas.microsoft.com/office/powerpoint/2010/main" val="11171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E3F247-6BF0-4D2A-BC42-6E7879F41F66}" type="datetime1">
              <a:rPr lang="en-US" smtClean="0"/>
              <a:t>12/28/15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F8FF4-369B-4516-B7B2-E18F34D95E52}" type="slidenum">
              <a:rPr lang="en-US" smtClean="0"/>
              <a:t>‹#›</a:t>
            </a:fld>
            <a:endParaRPr lang="en-US"/>
          </a:p>
        </p:txBody>
      </p:sp>
    </p:spTree>
    <p:extLst>
      <p:ext uri="{BB962C8B-B14F-4D97-AF65-F5344CB8AC3E}">
        <p14:creationId xmlns:p14="http://schemas.microsoft.com/office/powerpoint/2010/main" val="40176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D03D89-F071-484C-B411-39D37B3664CD}" type="datetime1">
              <a:rPr lang="en-US" smtClean="0"/>
              <a:t>12/28/15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F8FF4-369B-4516-B7B2-E18F34D95E52}" type="slidenum">
              <a:rPr lang="en-US" smtClean="0"/>
              <a:t>‹#›</a:t>
            </a:fld>
            <a:endParaRPr lang="en-US"/>
          </a:p>
        </p:txBody>
      </p:sp>
    </p:spTree>
    <p:extLst>
      <p:ext uri="{BB962C8B-B14F-4D97-AF65-F5344CB8AC3E}">
        <p14:creationId xmlns:p14="http://schemas.microsoft.com/office/powerpoint/2010/main" val="75080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97DC4D-D160-4AA8-94D5-0C1AA783929D}" type="datetime1">
              <a:rPr lang="en-US" smtClean="0"/>
              <a:t>12/28/15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3F8FF4-369B-4516-B7B2-E18F34D95E52}" type="slidenum">
              <a:rPr lang="en-US" smtClean="0"/>
              <a:t>‹#›</a:t>
            </a:fld>
            <a:endParaRPr lang="en-US"/>
          </a:p>
        </p:txBody>
      </p:sp>
    </p:spTree>
    <p:extLst>
      <p:ext uri="{BB962C8B-B14F-4D97-AF65-F5344CB8AC3E}">
        <p14:creationId xmlns:p14="http://schemas.microsoft.com/office/powerpoint/2010/main" val="334190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133788-174D-4ECC-80ED-A38B85463BFD}" type="datetime1">
              <a:rPr lang="en-US" smtClean="0"/>
              <a:t>12/28/15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3F8FF4-369B-4516-B7B2-E18F34D95E52}" type="slidenum">
              <a:rPr lang="en-US" smtClean="0"/>
              <a:t>‹#›</a:t>
            </a:fld>
            <a:endParaRPr lang="en-US"/>
          </a:p>
        </p:txBody>
      </p:sp>
    </p:spTree>
    <p:extLst>
      <p:ext uri="{BB962C8B-B14F-4D97-AF65-F5344CB8AC3E}">
        <p14:creationId xmlns:p14="http://schemas.microsoft.com/office/powerpoint/2010/main" val="425243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039740-33A3-453B-A0A4-459363D5E879}" type="datetime1">
              <a:rPr lang="en-US" smtClean="0"/>
              <a:t>12/28/15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3F8FF4-369B-4516-B7B2-E18F34D95E52}" type="slidenum">
              <a:rPr lang="en-US" smtClean="0"/>
              <a:t>‹#›</a:t>
            </a:fld>
            <a:endParaRPr lang="en-US"/>
          </a:p>
        </p:txBody>
      </p:sp>
    </p:spTree>
    <p:extLst>
      <p:ext uri="{BB962C8B-B14F-4D97-AF65-F5344CB8AC3E}">
        <p14:creationId xmlns:p14="http://schemas.microsoft.com/office/powerpoint/2010/main" val="3697469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67F29-B8CD-400D-92D8-5D7F50B43991}" type="datetime1">
              <a:rPr lang="en-US" smtClean="0"/>
              <a:t>12/28/15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3F8FF4-369B-4516-B7B2-E18F34D95E52}" type="slidenum">
              <a:rPr lang="en-US" smtClean="0"/>
              <a:t>‹#›</a:t>
            </a:fld>
            <a:endParaRPr lang="en-US"/>
          </a:p>
        </p:txBody>
      </p:sp>
    </p:spTree>
    <p:extLst>
      <p:ext uri="{BB962C8B-B14F-4D97-AF65-F5344CB8AC3E}">
        <p14:creationId xmlns:p14="http://schemas.microsoft.com/office/powerpoint/2010/main" val="286884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1FAC62-B0C3-45DA-8093-12741F53C284}" type="datetime1">
              <a:rPr lang="en-US" smtClean="0"/>
              <a:t>12/28/15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3F8FF4-369B-4516-B7B2-E18F34D95E52}" type="slidenum">
              <a:rPr lang="en-US" smtClean="0"/>
              <a:t>‹#›</a:t>
            </a:fld>
            <a:endParaRPr lang="en-US"/>
          </a:p>
        </p:txBody>
      </p:sp>
    </p:spTree>
    <p:extLst>
      <p:ext uri="{BB962C8B-B14F-4D97-AF65-F5344CB8AC3E}">
        <p14:creationId xmlns:p14="http://schemas.microsoft.com/office/powerpoint/2010/main" val="161647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F56786-D2D7-4132-9D0C-96646F4B1939}" type="datetime1">
              <a:rPr lang="en-US" smtClean="0"/>
              <a:t>12/28/15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3F8FF4-369B-4516-B7B2-E18F34D95E52}" type="slidenum">
              <a:rPr lang="en-US" smtClean="0"/>
              <a:t>‹#›</a:t>
            </a:fld>
            <a:endParaRPr lang="en-US"/>
          </a:p>
        </p:txBody>
      </p:sp>
    </p:spTree>
    <p:extLst>
      <p:ext uri="{BB962C8B-B14F-4D97-AF65-F5344CB8AC3E}">
        <p14:creationId xmlns:p14="http://schemas.microsoft.com/office/powerpoint/2010/main" val="9838325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BC1FB-C641-4269-B694-259CE52B4570}" type="datetime1">
              <a:rPr lang="en-US" smtClean="0"/>
              <a:t>12/28/15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F8FF4-369B-4516-B7B2-E18F34D95E52}" type="slidenum">
              <a:rPr lang="en-US" smtClean="0"/>
              <a:t>‹#›</a:t>
            </a:fld>
            <a:endParaRPr lang="en-US"/>
          </a:p>
        </p:txBody>
      </p:sp>
    </p:spTree>
    <p:extLst>
      <p:ext uri="{BB962C8B-B14F-4D97-AF65-F5344CB8AC3E}">
        <p14:creationId xmlns:p14="http://schemas.microsoft.com/office/powerpoint/2010/main" val="2490170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4"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tiff"/><Relationship Id="rId10"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25.emf"/><Relationship Id="rId6" Type="http://schemas.openxmlformats.org/officeDocument/2006/relationships/image" Target="../media/image26.emf"/><Relationship Id="rId7" Type="http://schemas.openxmlformats.org/officeDocument/2006/relationships/image" Target="../media/image27.emf"/><Relationship Id="rId8" Type="http://schemas.openxmlformats.org/officeDocument/2006/relationships/image" Target="../media/image28.emf"/><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29.jpe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30.jpe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31.jpe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13.jpe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image" Target="../media/image13.jpeg"/><Relationship Id="rId8" Type="http://schemas.openxmlformats.org/officeDocument/2006/relationships/image" Target="../media/image14.jpe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9 CuadroTexto"/>
          <p:cNvSpPr txBox="1"/>
          <p:nvPr/>
        </p:nvSpPr>
        <p:spPr>
          <a:xfrm>
            <a:off x="-3489" y="6229658"/>
            <a:ext cx="3227381" cy="630942"/>
          </a:xfrm>
          <a:prstGeom prst="rect">
            <a:avLst/>
          </a:prstGeom>
          <a:noFill/>
        </p:spPr>
        <p:txBody>
          <a:bodyPr wrap="square" rtlCol="0">
            <a:spAutoFit/>
          </a:bodyPr>
          <a:lstStyle/>
          <a:p>
            <a:r>
              <a:rPr lang="es-ES" sz="1000" dirty="0" smtClean="0">
                <a:solidFill>
                  <a:schemeClr val="tx1">
                    <a:lumMod val="50000"/>
                    <a:lumOff val="50000"/>
                  </a:schemeClr>
                </a:solidFill>
              </a:rPr>
              <a:t>Whitewater </a:t>
            </a:r>
            <a:r>
              <a:rPr lang="es-ES" sz="1000" dirty="0" err="1" smtClean="0">
                <a:solidFill>
                  <a:schemeClr val="tx1">
                    <a:lumMod val="50000"/>
                    <a:lumOff val="50000"/>
                  </a:schemeClr>
                </a:solidFill>
              </a:rPr>
              <a:t>The</a:t>
            </a:r>
            <a:r>
              <a:rPr lang="es-ES" sz="1000" dirty="0" smtClean="0">
                <a:solidFill>
                  <a:schemeClr val="tx1">
                    <a:lumMod val="50000"/>
                    <a:lumOff val="50000"/>
                  </a:schemeClr>
                </a:solidFill>
              </a:rPr>
              <a:t> </a:t>
            </a:r>
            <a:r>
              <a:rPr lang="es-ES" sz="1000" dirty="0" err="1" smtClean="0">
                <a:solidFill>
                  <a:schemeClr val="tx1">
                    <a:lumMod val="50000"/>
                    <a:lumOff val="50000"/>
                  </a:schemeClr>
                </a:solidFill>
              </a:rPr>
              <a:t>Teaming</a:t>
            </a:r>
            <a:r>
              <a:rPr lang="es-ES" sz="1000" dirty="0" smtClean="0">
                <a:solidFill>
                  <a:schemeClr val="tx1">
                    <a:lumMod val="50000"/>
                    <a:lumOff val="50000"/>
                  </a:schemeClr>
                </a:solidFill>
              </a:rPr>
              <a:t> Company</a:t>
            </a:r>
            <a:r>
              <a:rPr lang="es-ES" sz="1400" dirty="0" smtClean="0">
                <a:solidFill>
                  <a:schemeClr val="tx1">
                    <a:lumMod val="50000"/>
                    <a:lumOff val="50000"/>
                  </a:schemeClr>
                </a:solidFill>
              </a:rPr>
              <a:t>®</a:t>
            </a:r>
            <a:r>
              <a:rPr lang="es-ES" sz="1000" dirty="0" smtClean="0">
                <a:solidFill>
                  <a:schemeClr val="tx1">
                    <a:lumMod val="50000"/>
                    <a:lumOff val="50000"/>
                  </a:schemeClr>
                </a:solidFill>
              </a:rPr>
              <a:t> </a:t>
            </a:r>
          </a:p>
          <a:p>
            <a:r>
              <a:rPr lang="es-ES" sz="1000" dirty="0" smtClean="0">
                <a:solidFill>
                  <a:schemeClr val="tx1">
                    <a:lumMod val="50000"/>
                    <a:lumOff val="50000"/>
                  </a:schemeClr>
                </a:solidFill>
              </a:rPr>
              <a:t>Los Expertos Entrenamiento Especializado, S.C</a:t>
            </a:r>
          </a:p>
          <a:p>
            <a:r>
              <a:rPr lang="es-ES" sz="1000" dirty="0" smtClean="0">
                <a:solidFill>
                  <a:schemeClr val="tx1">
                    <a:lumMod val="50000"/>
                    <a:lumOff val="50000"/>
                  </a:schemeClr>
                </a:solidFill>
              </a:rPr>
              <a:t>Derechos reservados 2012©</a:t>
            </a:r>
            <a:endParaRPr lang="es-ES" sz="900" dirty="0" smtClean="0">
              <a:solidFill>
                <a:schemeClr val="tx1">
                  <a:lumMod val="50000"/>
                  <a:lumOff val="50000"/>
                </a:schemeClr>
              </a:solidFill>
            </a:endParaRPr>
          </a:p>
        </p:txBody>
      </p:sp>
      <p:pic>
        <p:nvPicPr>
          <p:cNvPr id="11" name="Picture 10" descr="C:\Users\sears\Documents\_2. WHITEWATER\Amarillo AM\Logos WW\Logo_WW.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9662" y="400480"/>
            <a:ext cx="1882100" cy="1173629"/>
          </a:xfrm>
          <a:prstGeom prst="rect">
            <a:avLst/>
          </a:prstGeom>
          <a:noFill/>
          <a:extLst/>
        </p:spPr>
      </p:pic>
      <p:sp>
        <p:nvSpPr>
          <p:cNvPr id="12" name="13 Rectángulo"/>
          <p:cNvSpPr/>
          <p:nvPr/>
        </p:nvSpPr>
        <p:spPr>
          <a:xfrm>
            <a:off x="-1" y="2084753"/>
            <a:ext cx="9144001" cy="151032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9 CuadroTexto"/>
          <p:cNvSpPr txBox="1"/>
          <p:nvPr/>
        </p:nvSpPr>
        <p:spPr>
          <a:xfrm>
            <a:off x="1057698" y="2130242"/>
            <a:ext cx="6992093" cy="584775"/>
          </a:xfrm>
          <a:prstGeom prst="rect">
            <a:avLst/>
          </a:prstGeom>
          <a:noFill/>
        </p:spPr>
        <p:txBody>
          <a:bodyPr wrap="square" rtlCol="0">
            <a:spAutoFit/>
          </a:bodyPr>
          <a:lstStyle/>
          <a:p>
            <a:pPr algn="ctr"/>
            <a:r>
              <a:rPr lang="es-ES" sz="3200" b="1" dirty="0" smtClean="0">
                <a:solidFill>
                  <a:schemeClr val="bg1"/>
                </a:solidFill>
              </a:rPr>
              <a:t>{{NAME}}</a:t>
            </a:r>
            <a:endParaRPr lang="es-ES" sz="3200" b="1" dirty="0" smtClean="0">
              <a:solidFill>
                <a:schemeClr val="bg1"/>
              </a:solidFill>
            </a:endParaRPr>
          </a:p>
        </p:txBody>
      </p:sp>
      <p:sp>
        <p:nvSpPr>
          <p:cNvPr id="18" name="TextBox 17"/>
          <p:cNvSpPr txBox="1"/>
          <p:nvPr/>
        </p:nvSpPr>
        <p:spPr>
          <a:xfrm>
            <a:off x="3533258" y="2690682"/>
            <a:ext cx="1937966" cy="461665"/>
          </a:xfrm>
          <a:prstGeom prst="rect">
            <a:avLst/>
          </a:prstGeom>
          <a:noFill/>
        </p:spPr>
        <p:txBody>
          <a:bodyPr wrap="none" rtlCol="0">
            <a:spAutoFit/>
          </a:bodyPr>
          <a:lstStyle/>
          <a:p>
            <a:pPr algn="ctr"/>
            <a:r>
              <a:rPr lang="es-MX" sz="2400" b="1" dirty="0" smtClean="0">
                <a:solidFill>
                  <a:schemeClr val="bg1"/>
                </a:solidFill>
              </a:rPr>
              <a:t>{{COMPANY}}</a:t>
            </a:r>
            <a:endParaRPr lang="es-MX" sz="2400" b="1" dirty="0" smtClean="0">
              <a:solidFill>
                <a:schemeClr val="bg1"/>
              </a:solidFill>
            </a:endParaRPr>
          </a:p>
        </p:txBody>
      </p:sp>
      <p:grpSp>
        <p:nvGrpSpPr>
          <p:cNvPr id="10" name="Group 9"/>
          <p:cNvGrpSpPr/>
          <p:nvPr/>
        </p:nvGrpSpPr>
        <p:grpSpPr>
          <a:xfrm>
            <a:off x="2909400" y="4781481"/>
            <a:ext cx="720080" cy="639261"/>
            <a:chOff x="1723162" y="5382027"/>
            <a:chExt cx="720080" cy="639261"/>
          </a:xfrm>
        </p:grpSpPr>
        <p:sp>
          <p:nvSpPr>
            <p:cNvPr id="14" name="Isosceles Triangle 13"/>
            <p:cNvSpPr/>
            <p:nvPr/>
          </p:nvSpPr>
          <p:spPr>
            <a:xfrm>
              <a:off x="1723162" y="5382027"/>
              <a:ext cx="720080" cy="5760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885908" y="5498068"/>
              <a:ext cx="381836" cy="523220"/>
            </a:xfrm>
            <a:prstGeom prst="rect">
              <a:avLst/>
            </a:prstGeom>
            <a:noFill/>
          </p:spPr>
          <p:txBody>
            <a:bodyPr wrap="none" rtlCol="0">
              <a:spAutoFit/>
            </a:bodyPr>
            <a:lstStyle/>
            <a:p>
              <a:r>
                <a:rPr lang="es-MX" sz="2800" b="1" dirty="0" smtClean="0">
                  <a:solidFill>
                    <a:schemeClr val="bg1"/>
                  </a:solidFill>
                </a:rPr>
                <a:t>X</a:t>
              </a:r>
              <a:endParaRPr lang="es-MX" sz="2800" b="1" dirty="0">
                <a:solidFill>
                  <a:schemeClr val="bg1"/>
                </a:solidFill>
              </a:endParaRPr>
            </a:p>
          </p:txBody>
        </p:sp>
      </p:grpSp>
      <p:grpSp>
        <p:nvGrpSpPr>
          <p:cNvPr id="19" name="Group 18"/>
          <p:cNvGrpSpPr/>
          <p:nvPr/>
        </p:nvGrpSpPr>
        <p:grpSpPr>
          <a:xfrm>
            <a:off x="3796500" y="4776160"/>
            <a:ext cx="595107" cy="576064"/>
            <a:chOff x="3351494" y="5382027"/>
            <a:chExt cx="595107" cy="576064"/>
          </a:xfrm>
        </p:grpSpPr>
        <p:sp>
          <p:nvSpPr>
            <p:cNvPr id="20" name="Rectangle 19"/>
            <p:cNvSpPr/>
            <p:nvPr/>
          </p:nvSpPr>
          <p:spPr>
            <a:xfrm>
              <a:off x="3351494" y="5382027"/>
              <a:ext cx="595107" cy="57606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460319" y="5419097"/>
              <a:ext cx="362600" cy="523220"/>
            </a:xfrm>
            <a:prstGeom prst="rect">
              <a:avLst/>
            </a:prstGeom>
            <a:noFill/>
          </p:spPr>
          <p:txBody>
            <a:bodyPr wrap="none" rtlCol="0">
              <a:spAutoFit/>
            </a:bodyPr>
            <a:lstStyle/>
            <a:p>
              <a:r>
                <a:rPr lang="es-MX" sz="2800" b="1" dirty="0">
                  <a:solidFill>
                    <a:schemeClr val="bg1"/>
                  </a:solidFill>
                </a:rPr>
                <a:t>T</a:t>
              </a:r>
            </a:p>
          </p:txBody>
        </p:sp>
      </p:grpSp>
      <p:grpSp>
        <p:nvGrpSpPr>
          <p:cNvPr id="23" name="Group 22"/>
          <p:cNvGrpSpPr/>
          <p:nvPr/>
        </p:nvGrpSpPr>
        <p:grpSpPr>
          <a:xfrm>
            <a:off x="4586043" y="4778940"/>
            <a:ext cx="654618" cy="581146"/>
            <a:chOff x="4978678" y="5383788"/>
            <a:chExt cx="654618" cy="581146"/>
          </a:xfrm>
        </p:grpSpPr>
        <p:sp>
          <p:nvSpPr>
            <p:cNvPr id="24" name="Hexagon 23"/>
            <p:cNvSpPr/>
            <p:nvPr/>
          </p:nvSpPr>
          <p:spPr>
            <a:xfrm>
              <a:off x="4978678" y="5383788"/>
              <a:ext cx="654618" cy="581146"/>
            </a:xfrm>
            <a:prstGeom prst="hexag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099384" y="5407197"/>
              <a:ext cx="421910" cy="523220"/>
            </a:xfrm>
            <a:prstGeom prst="rect">
              <a:avLst/>
            </a:prstGeom>
            <a:noFill/>
          </p:spPr>
          <p:txBody>
            <a:bodyPr wrap="none" rtlCol="0">
              <a:spAutoFit/>
            </a:bodyPr>
            <a:lstStyle/>
            <a:p>
              <a:r>
                <a:rPr lang="es-MX" sz="2800" b="1" dirty="0" smtClean="0">
                  <a:solidFill>
                    <a:schemeClr val="bg1"/>
                  </a:solidFill>
                </a:rPr>
                <a:t>N</a:t>
              </a:r>
              <a:endParaRPr lang="es-MX" sz="2800" b="1" dirty="0">
                <a:solidFill>
                  <a:schemeClr val="bg1"/>
                </a:solidFill>
              </a:endParaRPr>
            </a:p>
          </p:txBody>
        </p:sp>
      </p:grpSp>
      <p:grpSp>
        <p:nvGrpSpPr>
          <p:cNvPr id="27" name="Group 26"/>
          <p:cNvGrpSpPr/>
          <p:nvPr/>
        </p:nvGrpSpPr>
        <p:grpSpPr>
          <a:xfrm>
            <a:off x="5420826" y="4782192"/>
            <a:ext cx="609908" cy="575542"/>
            <a:chOff x="6681834" y="5381036"/>
            <a:chExt cx="554462" cy="575542"/>
          </a:xfrm>
        </p:grpSpPr>
        <p:sp>
          <p:nvSpPr>
            <p:cNvPr id="28" name="Oval 27"/>
            <p:cNvSpPr/>
            <p:nvPr/>
          </p:nvSpPr>
          <p:spPr>
            <a:xfrm>
              <a:off x="6681834" y="5381036"/>
              <a:ext cx="554462" cy="575542"/>
            </a:xfrm>
            <a:prstGeom prst="ellipse">
              <a:avLst/>
            </a:prstGeom>
            <a:solidFill>
              <a:srgbClr val="FFFF00"/>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777370" y="5397317"/>
              <a:ext cx="366067" cy="523220"/>
            </a:xfrm>
            <a:prstGeom prst="rect">
              <a:avLst/>
            </a:prstGeom>
            <a:noFill/>
          </p:spPr>
          <p:txBody>
            <a:bodyPr wrap="none" rtlCol="0">
              <a:spAutoFit/>
            </a:bodyPr>
            <a:lstStyle/>
            <a:p>
              <a:r>
                <a:rPr lang="es-MX" sz="2800" b="1" dirty="0" smtClean="0">
                  <a:solidFill>
                    <a:schemeClr val="tx1">
                      <a:lumMod val="75000"/>
                      <a:lumOff val="25000"/>
                    </a:schemeClr>
                  </a:solidFill>
                </a:rPr>
                <a:t>A</a:t>
              </a:r>
              <a:endParaRPr lang="es-MX" sz="2800" b="1" dirty="0">
                <a:solidFill>
                  <a:schemeClr val="tx1">
                    <a:lumMod val="75000"/>
                    <a:lumOff val="25000"/>
                  </a:schemeClr>
                </a:solidFill>
              </a:endParaRPr>
            </a:p>
          </p:txBody>
        </p:sp>
      </p:grpSp>
      <p:sp>
        <p:nvSpPr>
          <p:cNvPr id="30" name="Rounded Rectangle 29"/>
          <p:cNvSpPr/>
          <p:nvPr/>
        </p:nvSpPr>
        <p:spPr>
          <a:xfrm>
            <a:off x="2644092" y="4676134"/>
            <a:ext cx="3730658" cy="817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611581" y="4081018"/>
            <a:ext cx="1790747" cy="461665"/>
          </a:xfrm>
          <a:prstGeom prst="rect">
            <a:avLst/>
          </a:prstGeom>
          <a:noFill/>
        </p:spPr>
        <p:txBody>
          <a:bodyPr wrap="none" rtlCol="0">
            <a:spAutoFit/>
          </a:bodyPr>
          <a:lstStyle/>
          <a:p>
            <a:pPr algn="ctr"/>
            <a:r>
              <a:rPr lang="es-MX" sz="2400" b="1" dirty="0" smtClean="0"/>
              <a:t>Perfil XTNA®</a:t>
            </a:r>
          </a:p>
        </p:txBody>
      </p:sp>
      <p:sp>
        <p:nvSpPr>
          <p:cNvPr id="26" name="9 CuadroTexto"/>
          <p:cNvSpPr txBox="1"/>
          <p:nvPr/>
        </p:nvSpPr>
        <p:spPr>
          <a:xfrm>
            <a:off x="8007267" y="6614074"/>
            <a:ext cx="1131177" cy="253916"/>
          </a:xfrm>
          <a:prstGeom prst="rect">
            <a:avLst/>
          </a:prstGeom>
          <a:noFill/>
        </p:spPr>
        <p:txBody>
          <a:bodyPr wrap="square" rtlCol="0">
            <a:spAutoFit/>
          </a:bodyPr>
          <a:lstStyle/>
          <a:p>
            <a:pPr algn="ctr"/>
            <a:r>
              <a:rPr lang="es-ES" sz="1000" dirty="0" smtClean="0">
                <a:solidFill>
                  <a:schemeClr val="tx1">
                    <a:lumMod val="50000"/>
                    <a:lumOff val="50000"/>
                  </a:schemeClr>
                </a:solidFill>
              </a:rPr>
              <a:t>Reporte 1512v3</a:t>
            </a:r>
            <a:endParaRPr lang="es-ES" sz="900" dirty="0" smtClean="0">
              <a:solidFill>
                <a:schemeClr val="tx1">
                  <a:lumMod val="50000"/>
                  <a:lumOff val="50000"/>
                </a:schemeClr>
              </a:solidFill>
            </a:endParaRPr>
          </a:p>
        </p:txBody>
      </p:sp>
      <p:sp>
        <p:nvSpPr>
          <p:cNvPr id="31" name="TextBox 30"/>
          <p:cNvSpPr txBox="1"/>
          <p:nvPr/>
        </p:nvSpPr>
        <p:spPr>
          <a:xfrm>
            <a:off x="3870238" y="3126419"/>
            <a:ext cx="1259705" cy="461665"/>
          </a:xfrm>
          <a:prstGeom prst="rect">
            <a:avLst/>
          </a:prstGeom>
          <a:noFill/>
        </p:spPr>
        <p:txBody>
          <a:bodyPr wrap="none" rtlCol="0">
            <a:spAutoFit/>
          </a:bodyPr>
          <a:lstStyle/>
          <a:p>
            <a:pPr algn="ctr"/>
            <a:r>
              <a:rPr lang="es-MX" sz="2400" b="1" dirty="0" smtClean="0">
                <a:solidFill>
                  <a:schemeClr val="bg1"/>
                </a:solidFill>
              </a:rPr>
              <a:t>{{DATE}}</a:t>
            </a:r>
            <a:endParaRPr lang="es-MX" sz="2400" b="1" dirty="0" smtClean="0">
              <a:solidFill>
                <a:schemeClr val="bg1"/>
              </a:solidFill>
            </a:endParaRPr>
          </a:p>
        </p:txBody>
      </p:sp>
    </p:spTree>
    <p:extLst>
      <p:ext uri="{BB962C8B-B14F-4D97-AF65-F5344CB8AC3E}">
        <p14:creationId xmlns:p14="http://schemas.microsoft.com/office/powerpoint/2010/main" val="1360449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8" descr="Portada.jpg"/>
          <p:cNvPicPr>
            <a:picLocks noChangeAspect="1"/>
          </p:cNvPicPr>
          <p:nvPr/>
        </p:nvPicPr>
        <p:blipFill rotWithShape="1">
          <a:blip r:embed="rId3" cstate="print">
            <a:extLst>
              <a:ext uri="{28A0092B-C50C-407E-A947-70E740481C1C}">
                <a14:useLocalDpi xmlns:a14="http://schemas.microsoft.com/office/drawing/2010/main" val="0"/>
              </a:ext>
            </a:extLst>
          </a:blip>
          <a:srcRect t="20600" r="71006" b="38450"/>
          <a:stretch/>
        </p:blipFill>
        <p:spPr>
          <a:xfrm>
            <a:off x="4432" y="-4051"/>
            <a:ext cx="9139568" cy="813467"/>
          </a:xfrm>
          <a:prstGeom prst="rect">
            <a:avLst/>
          </a:prstGeom>
        </p:spPr>
      </p:pic>
      <p:pic>
        <p:nvPicPr>
          <p:cNvPr id="9" name="Imagen 8" descr="Portada.jpg"/>
          <p:cNvPicPr>
            <a:picLocks noChangeAspect="1"/>
          </p:cNvPicPr>
          <p:nvPr/>
        </p:nvPicPr>
        <p:blipFill rotWithShape="1">
          <a:blip r:embed="rId4" cstate="print">
            <a:extLst>
              <a:ext uri="{28A0092B-C50C-407E-A947-70E740481C1C}">
                <a14:useLocalDpi xmlns:a14="http://schemas.microsoft.com/office/drawing/2010/main" val="0"/>
              </a:ext>
            </a:extLst>
          </a:blip>
          <a:srcRect t="20600" b="38450"/>
          <a:stretch/>
        </p:blipFill>
        <p:spPr>
          <a:xfrm>
            <a:off x="6588224" y="97097"/>
            <a:ext cx="1990001" cy="611169"/>
          </a:xfrm>
          <a:prstGeom prst="rect">
            <a:avLst/>
          </a:prstGeom>
        </p:spPr>
      </p:pic>
      <p:sp>
        <p:nvSpPr>
          <p:cNvPr id="157" name="TextBox 156"/>
          <p:cNvSpPr txBox="1"/>
          <p:nvPr/>
        </p:nvSpPr>
        <p:spPr>
          <a:xfrm>
            <a:off x="1412110" y="162882"/>
            <a:ext cx="4293273" cy="461665"/>
          </a:xfrm>
          <a:prstGeom prst="rect">
            <a:avLst/>
          </a:prstGeom>
          <a:noFill/>
        </p:spPr>
        <p:txBody>
          <a:bodyPr wrap="square" rtlCol="0">
            <a:spAutoFit/>
          </a:bodyPr>
          <a:lstStyle/>
          <a:p>
            <a:pPr algn="ctr"/>
            <a:r>
              <a:rPr lang="es-MX" sz="2400" b="1" dirty="0" smtClean="0">
                <a:solidFill>
                  <a:prstClr val="white">
                    <a:lumMod val="85000"/>
                  </a:prstClr>
                </a:solidFill>
              </a:rPr>
              <a:t>Perfil XTNA®</a:t>
            </a:r>
            <a:endParaRPr lang="es-MX" sz="2800" b="1" dirty="0" smtClean="0">
              <a:solidFill>
                <a:prstClr val="white">
                  <a:lumMod val="85000"/>
                </a:prstClr>
              </a:solidFill>
            </a:endParaRPr>
          </a:p>
        </p:txBody>
      </p:sp>
      <p:sp>
        <p:nvSpPr>
          <p:cNvPr id="47" name="9 CuadroTexto"/>
          <p:cNvSpPr txBox="1"/>
          <p:nvPr/>
        </p:nvSpPr>
        <p:spPr>
          <a:xfrm>
            <a:off x="3771265" y="6627502"/>
            <a:ext cx="5197729" cy="230832"/>
          </a:xfrm>
          <a:prstGeom prst="rect">
            <a:avLst/>
          </a:prstGeom>
          <a:noFill/>
        </p:spPr>
        <p:txBody>
          <a:bodyPr wrap="square" rtlCol="0">
            <a:spAutoFit/>
          </a:bodyPr>
          <a:lstStyle/>
          <a:p>
            <a:pPr algn="ctr"/>
            <a:r>
              <a:rPr lang="es-ES" sz="900" dirty="0" smtClean="0"/>
              <a:t>Los Expertos Entrenamiento Especializado, S.C &amp; José de </a:t>
            </a:r>
            <a:r>
              <a:rPr lang="es-ES" sz="900" dirty="0" err="1" smtClean="0"/>
              <a:t>Sancristóbal</a:t>
            </a:r>
            <a:r>
              <a:rPr lang="es-ES" sz="900" dirty="0" smtClean="0"/>
              <a:t>. Derechos Reservados 2012 ©</a:t>
            </a:r>
            <a:endParaRPr lang="es-ES" sz="800" dirty="0" smtClean="0"/>
          </a:p>
        </p:txBody>
      </p:sp>
      <p:sp>
        <p:nvSpPr>
          <p:cNvPr id="11" name="TextBox 10"/>
          <p:cNvSpPr txBox="1"/>
          <p:nvPr/>
        </p:nvSpPr>
        <p:spPr>
          <a:xfrm>
            <a:off x="3747744" y="1854560"/>
            <a:ext cx="5087161" cy="4424288"/>
          </a:xfrm>
          <a:prstGeom prst="rect">
            <a:avLst/>
          </a:prstGeom>
          <a:noFill/>
        </p:spPr>
        <p:txBody>
          <a:bodyPr wrap="square" rtlCol="0">
            <a:spAutoFit/>
          </a:bodyPr>
          <a:lstStyle/>
          <a:p>
            <a:pPr algn="just"/>
            <a:r>
              <a:rPr lang="es-MX" sz="1050" b="1" u="sng" dirty="0" smtClean="0">
                <a:solidFill>
                  <a:srgbClr val="0070C0"/>
                </a:solidFill>
              </a:rPr>
              <a:t>Perfil Adaptado (línea azul </a:t>
            </a:r>
            <a:r>
              <a:rPr lang="es-MX" sz="1050" b="1" u="sng" dirty="0" err="1" smtClean="0">
                <a:solidFill>
                  <a:srgbClr val="0070C0"/>
                </a:solidFill>
              </a:rPr>
              <a:t>contínua</a:t>
            </a:r>
            <a:r>
              <a:rPr lang="es-MX" sz="1050" b="1" u="sng" dirty="0" smtClean="0">
                <a:solidFill>
                  <a:srgbClr val="0070C0"/>
                </a:solidFill>
              </a:rPr>
              <a:t>)</a:t>
            </a:r>
            <a:r>
              <a:rPr lang="es-MX" sz="1050" dirty="0" smtClean="0">
                <a:solidFill>
                  <a:srgbClr val="0070C0"/>
                </a:solidFill>
              </a:rPr>
              <a:t>.</a:t>
            </a:r>
            <a:r>
              <a:rPr lang="es-MX" sz="1050" dirty="0" smtClean="0"/>
              <a:t> </a:t>
            </a:r>
            <a:r>
              <a:rPr lang="es-MX" sz="1050" dirty="0"/>
              <a:t>E</a:t>
            </a:r>
            <a:r>
              <a:rPr lang="es-MX" sz="1050" dirty="0" smtClean="0"/>
              <a:t>s la descripción que la persona hace de sí mismo. Este perfil está asociado a cómo la persona se comporta en su ambiente de trabajo. También explica cómo la persona “desea ser” o como está “motivada o forzada a comportarse” para responder adecuadamente a su entorno de trabajo.</a:t>
            </a:r>
          </a:p>
          <a:p>
            <a:pPr algn="just"/>
            <a:endParaRPr lang="es-MX" sz="500" dirty="0" smtClean="0"/>
          </a:p>
          <a:p>
            <a:pPr algn="just"/>
            <a:r>
              <a:rPr lang="es-MX" sz="1050" dirty="0"/>
              <a:t>Cuando las 4 </a:t>
            </a:r>
            <a:r>
              <a:rPr lang="es-MX" sz="1050" dirty="0" smtClean="0"/>
              <a:t>variables (XTNA) </a:t>
            </a:r>
            <a:r>
              <a:rPr lang="es-MX" sz="1050" dirty="0"/>
              <a:t>del perfil </a:t>
            </a:r>
            <a:r>
              <a:rPr lang="es-MX" sz="1050" dirty="0" smtClean="0"/>
              <a:t>adaptado </a:t>
            </a:r>
            <a:r>
              <a:rPr lang="es-MX" sz="1050" dirty="0"/>
              <a:t>están en </a:t>
            </a:r>
            <a:r>
              <a:rPr lang="es-MX" sz="1050" u="sng" dirty="0" smtClean="0"/>
              <a:t>4 </a:t>
            </a:r>
            <a:r>
              <a:rPr lang="es-MX" sz="1050" u="sng" dirty="0"/>
              <a:t>puntos o </a:t>
            </a:r>
            <a:r>
              <a:rPr lang="es-MX" sz="1050" u="sng" dirty="0" smtClean="0"/>
              <a:t>más</a:t>
            </a:r>
            <a:r>
              <a:rPr lang="es-MX" sz="1050" dirty="0" smtClean="0"/>
              <a:t> </a:t>
            </a:r>
            <a:r>
              <a:rPr lang="es-MX" sz="1050" dirty="0"/>
              <a:t>puede significar que la persona, al momento de responder el </a:t>
            </a:r>
            <a:r>
              <a:rPr lang="es-MX" sz="1050" dirty="0" smtClean="0"/>
              <a:t>ejercicio, </a:t>
            </a:r>
            <a:r>
              <a:rPr lang="es-MX" sz="1050" dirty="0"/>
              <a:t>está viviendo alguna situación de </a:t>
            </a:r>
            <a:r>
              <a:rPr lang="es-MX" sz="1050" dirty="0" smtClean="0"/>
              <a:t>estrés en el trabajo que lo hace adaptar significativamente su conducta.</a:t>
            </a:r>
            <a:endParaRPr lang="es-MX" sz="1050" dirty="0"/>
          </a:p>
          <a:p>
            <a:pPr algn="just"/>
            <a:endParaRPr lang="es-MX" sz="500" dirty="0" smtClean="0">
              <a:solidFill>
                <a:srgbClr val="FF0000"/>
              </a:solidFill>
            </a:endParaRPr>
          </a:p>
          <a:p>
            <a:pPr algn="just"/>
            <a:endParaRPr lang="es-MX" sz="500" dirty="0" smtClean="0">
              <a:solidFill>
                <a:srgbClr val="FF0000"/>
              </a:solidFill>
            </a:endParaRPr>
          </a:p>
          <a:p>
            <a:pPr algn="just"/>
            <a:endParaRPr lang="es-MX" sz="500" dirty="0" smtClean="0">
              <a:solidFill>
                <a:srgbClr val="FF0000"/>
              </a:solidFill>
            </a:endParaRPr>
          </a:p>
          <a:p>
            <a:pPr algn="just"/>
            <a:r>
              <a:rPr lang="es-MX" sz="1050" b="1" u="sng" dirty="0" smtClean="0">
                <a:solidFill>
                  <a:srgbClr val="FF0000"/>
                </a:solidFill>
              </a:rPr>
              <a:t>Perfil Natural (línea roja punteada)</a:t>
            </a:r>
            <a:r>
              <a:rPr lang="es-MX" sz="1050" dirty="0" smtClean="0"/>
              <a:t>. Es la descripción que la persona hace de sí misma en un ambiente natural libre de presiones, se puede decir que “así es la persona”. Este perfil también puede aparecer cuando la persona experimenta mucha presión y “sale lo natural de él o ella”.</a:t>
            </a:r>
          </a:p>
          <a:p>
            <a:pPr algn="just"/>
            <a:endParaRPr lang="es-MX" sz="500" dirty="0"/>
          </a:p>
          <a:p>
            <a:pPr algn="just"/>
            <a:r>
              <a:rPr lang="es-MX" sz="1050" dirty="0" smtClean="0"/>
              <a:t>Cuando las 4 variables del perfil natural están en </a:t>
            </a:r>
            <a:r>
              <a:rPr lang="es-MX" sz="1050" u="sng" dirty="0" smtClean="0"/>
              <a:t>6 puntos o menos</a:t>
            </a:r>
            <a:r>
              <a:rPr lang="es-MX" sz="1050" dirty="0" smtClean="0"/>
              <a:t> puede significar que la persona, al momento de responder el ejercicio está viviendo alguna situación de estrés personal o adaptación significativa. Esta es una situación transitoria.</a:t>
            </a:r>
          </a:p>
          <a:p>
            <a:pPr algn="just"/>
            <a:endParaRPr lang="es-MX" sz="500" dirty="0" smtClean="0"/>
          </a:p>
          <a:p>
            <a:pPr algn="just"/>
            <a:endParaRPr lang="es-MX" sz="500" dirty="0"/>
          </a:p>
          <a:p>
            <a:pPr algn="just"/>
            <a:endParaRPr lang="es-MX" sz="500" dirty="0" smtClean="0"/>
          </a:p>
          <a:p>
            <a:pPr algn="just"/>
            <a:r>
              <a:rPr lang="es-MX" sz="1050" b="1" u="sng" dirty="0" smtClean="0"/>
              <a:t>Índice de Consistencia (IC)</a:t>
            </a:r>
            <a:r>
              <a:rPr lang="es-MX" sz="1050" dirty="0" smtClean="0"/>
              <a:t>. Mide el nivel de similitud entre el perfil natural y adaptado.</a:t>
            </a:r>
          </a:p>
          <a:p>
            <a:pPr marL="171450" indent="-171450" algn="just">
              <a:buFont typeface="Arial" panose="020B0604020202020204" pitchFamily="34" charset="0"/>
              <a:buChar char="•"/>
            </a:pPr>
            <a:r>
              <a:rPr lang="es-MX" sz="1050" dirty="0" smtClean="0"/>
              <a:t>IC mayor a 75%.  </a:t>
            </a:r>
            <a:r>
              <a:rPr lang="es-MX" sz="1050" dirty="0"/>
              <a:t>A</a:t>
            </a:r>
            <a:r>
              <a:rPr lang="es-MX" sz="1050" dirty="0" smtClean="0"/>
              <a:t>lta consistencia de estilos. La persona se comporta igual o casi igual en su trabajo y fuera de él.</a:t>
            </a:r>
          </a:p>
          <a:p>
            <a:pPr marL="171450" indent="-171450" algn="just">
              <a:buFont typeface="Arial" panose="020B0604020202020204" pitchFamily="34" charset="0"/>
              <a:buChar char="•"/>
            </a:pPr>
            <a:r>
              <a:rPr lang="es-MX" sz="1050" dirty="0" smtClean="0"/>
              <a:t>IC entre 60% y 74%. Consistencia de estilos promedio alto. Adaptación de conducta de forma controlada.</a:t>
            </a:r>
          </a:p>
          <a:p>
            <a:pPr marL="171450" indent="-171450" algn="just">
              <a:buFont typeface="Arial" panose="020B0604020202020204" pitchFamily="34" charset="0"/>
              <a:buChar char="•"/>
            </a:pPr>
            <a:r>
              <a:rPr lang="es-MX" sz="1050" dirty="0" smtClean="0"/>
              <a:t>IC entre 40% y 59%. Baja consistencia de estilos. Cambios importantes de conducta.</a:t>
            </a:r>
          </a:p>
          <a:p>
            <a:pPr marL="171450" indent="-171450" algn="just">
              <a:buFont typeface="Arial" panose="020B0604020202020204" pitchFamily="34" charset="0"/>
              <a:buChar char="•"/>
            </a:pPr>
            <a:r>
              <a:rPr lang="es-MX" sz="1050" dirty="0" smtClean="0"/>
              <a:t>IC menor a 40%. Muy baja consistencia de estilos. </a:t>
            </a:r>
            <a:r>
              <a:rPr lang="es-MX" sz="1050" dirty="0"/>
              <a:t>C</a:t>
            </a:r>
            <a:r>
              <a:rPr lang="es-MX" sz="1050" dirty="0" smtClean="0"/>
              <a:t>ambios muy fuertes en su conducta. </a:t>
            </a:r>
            <a:endParaRPr lang="en-US" sz="1050" dirty="0"/>
          </a:p>
        </p:txBody>
      </p:sp>
      <p:sp>
        <p:nvSpPr>
          <p:cNvPr id="12" name="TextBox 11"/>
          <p:cNvSpPr txBox="1"/>
          <p:nvPr/>
        </p:nvSpPr>
        <p:spPr>
          <a:xfrm>
            <a:off x="3814329" y="937684"/>
            <a:ext cx="4994822" cy="854080"/>
          </a:xfrm>
          <a:prstGeom prst="rect">
            <a:avLst/>
          </a:prstGeom>
          <a:solidFill>
            <a:schemeClr val="bg1">
              <a:lumMod val="85000"/>
            </a:schemeClr>
          </a:solidFill>
        </p:spPr>
        <p:txBody>
          <a:bodyPr wrap="square" rtlCol="0">
            <a:spAutoFit/>
          </a:bodyPr>
          <a:lstStyle/>
          <a:p>
            <a:pPr>
              <a:lnSpc>
                <a:spcPct val="150000"/>
              </a:lnSpc>
            </a:pPr>
            <a:r>
              <a:rPr lang="es-MX" sz="1100" dirty="0" smtClean="0">
                <a:solidFill>
                  <a:srgbClr val="FF0000"/>
                </a:solidFill>
              </a:rPr>
              <a:t>Perfil Natural: 		{{NPROFILE}}</a:t>
            </a:r>
          </a:p>
          <a:p>
            <a:pPr>
              <a:lnSpc>
                <a:spcPct val="150000"/>
              </a:lnSpc>
            </a:pPr>
            <a:r>
              <a:rPr lang="es-MX" sz="1100" dirty="0">
                <a:solidFill>
                  <a:srgbClr val="0070C0"/>
                </a:solidFill>
              </a:rPr>
              <a:t>Perfil Adaptado: </a:t>
            </a:r>
            <a:r>
              <a:rPr lang="es-MX" sz="1100" dirty="0" smtClean="0">
                <a:solidFill>
                  <a:srgbClr val="0070C0"/>
                </a:solidFill>
              </a:rPr>
              <a:t>	{{APROFILE}}</a:t>
            </a:r>
            <a:endParaRPr lang="es-MX" sz="600" dirty="0" smtClean="0">
              <a:solidFill>
                <a:srgbClr val="0070C0"/>
              </a:solidFill>
            </a:endParaRPr>
          </a:p>
          <a:p>
            <a:pPr>
              <a:lnSpc>
                <a:spcPct val="150000"/>
              </a:lnSpc>
            </a:pPr>
            <a:r>
              <a:rPr lang="es-MX" sz="1100" dirty="0" smtClean="0"/>
              <a:t>Índice de consistencia:	{{CONSISTENCY_RESULT}}</a:t>
            </a:r>
            <a:endParaRPr lang="es-MX" sz="1100" dirty="0"/>
          </a:p>
        </p:txBody>
      </p:sp>
      <p:sp>
        <p:nvSpPr>
          <p:cNvPr id="4" name="TextBox 3"/>
          <p:cNvSpPr txBox="1"/>
          <p:nvPr/>
        </p:nvSpPr>
        <p:spPr>
          <a:xfrm>
            <a:off x="494470" y="869558"/>
            <a:ext cx="3054699" cy="769441"/>
          </a:xfrm>
          <a:prstGeom prst="rect">
            <a:avLst/>
          </a:prstGeom>
          <a:noFill/>
        </p:spPr>
        <p:txBody>
          <a:bodyPr wrap="square" rtlCol="0">
            <a:spAutoFit/>
          </a:bodyPr>
          <a:lstStyle/>
          <a:p>
            <a:r>
              <a:rPr lang="en-US" sz="1100" b="1" dirty="0" err="1" smtClean="0"/>
              <a:t>Nombre</a:t>
            </a:r>
            <a:r>
              <a:rPr lang="en-US" sz="1100" b="1" dirty="0" smtClean="0"/>
              <a:t>:</a:t>
            </a:r>
            <a:r>
              <a:rPr lang="en-US" sz="1100" b="1" dirty="0"/>
              <a:t>	</a:t>
            </a:r>
            <a:r>
              <a:rPr lang="en-US" sz="1100" b="1" dirty="0" smtClean="0"/>
              <a:t>{{name}}</a:t>
            </a:r>
          </a:p>
          <a:p>
            <a:r>
              <a:rPr lang="en-US" sz="1100" dirty="0" err="1" smtClean="0"/>
              <a:t>Empresa</a:t>
            </a:r>
            <a:r>
              <a:rPr lang="en-US" sz="1100" dirty="0" smtClean="0"/>
              <a:t>:	{{company}}</a:t>
            </a:r>
          </a:p>
          <a:p>
            <a:r>
              <a:rPr lang="en-US" sz="1100" dirty="0" err="1" smtClean="0"/>
              <a:t>Fecha</a:t>
            </a:r>
            <a:r>
              <a:rPr lang="en-US" sz="1100" dirty="0" smtClean="0"/>
              <a:t>:	{{date}}</a:t>
            </a:r>
          </a:p>
          <a:p>
            <a:r>
              <a:rPr lang="en-US" sz="1100" dirty="0" err="1" smtClean="0"/>
              <a:t>Edad</a:t>
            </a:r>
            <a:r>
              <a:rPr lang="en-US" sz="1100" dirty="0" smtClean="0"/>
              <a:t>:	{{age}}</a:t>
            </a:r>
            <a:endParaRPr lang="en-US" sz="1100" dirty="0"/>
          </a:p>
        </p:txBody>
      </p:sp>
      <p:pic>
        <p:nvPicPr>
          <p:cNvPr id="183337" name="Picture 41" descr="https://placeholdit.imgix.net/~text?txtsize=9&amp;txt=100%C3%97100&amp;w=100&amp;h=1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2" y="1931202"/>
            <a:ext cx="2690086" cy="269008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451078" y="4591111"/>
            <a:ext cx="1154483" cy="200055"/>
          </a:xfrm>
          <a:prstGeom prst="rect">
            <a:avLst/>
          </a:prstGeom>
          <a:noFill/>
        </p:spPr>
        <p:txBody>
          <a:bodyPr wrap="none" rtlCol="0">
            <a:spAutoFit/>
          </a:bodyPr>
          <a:lstStyle/>
          <a:p>
            <a:r>
              <a:rPr lang="en-US" sz="700" dirty="0" smtClean="0"/>
              <a:t>EXPLORADOR (</a:t>
            </a:r>
            <a:r>
              <a:rPr lang="en-US" sz="700" dirty="0" err="1" smtClean="0"/>
              <a:t>Resultados</a:t>
            </a:r>
            <a:r>
              <a:rPr lang="en-US" sz="700" dirty="0" smtClean="0"/>
              <a:t>)</a:t>
            </a:r>
            <a:endParaRPr lang="en-US" sz="700" dirty="0"/>
          </a:p>
        </p:txBody>
      </p:sp>
      <p:sp>
        <p:nvSpPr>
          <p:cNvPr id="35" name="TextBox 34"/>
          <p:cNvSpPr txBox="1"/>
          <p:nvPr/>
        </p:nvSpPr>
        <p:spPr>
          <a:xfrm>
            <a:off x="2217053" y="4590646"/>
            <a:ext cx="1039067" cy="200055"/>
          </a:xfrm>
          <a:prstGeom prst="rect">
            <a:avLst/>
          </a:prstGeom>
          <a:noFill/>
        </p:spPr>
        <p:txBody>
          <a:bodyPr wrap="none" rtlCol="0">
            <a:spAutoFit/>
          </a:bodyPr>
          <a:lstStyle/>
          <a:p>
            <a:r>
              <a:rPr lang="en-US" sz="700" dirty="0" smtClean="0"/>
              <a:t>(</a:t>
            </a:r>
            <a:r>
              <a:rPr lang="en-US" sz="700" dirty="0" err="1" smtClean="0"/>
              <a:t>Influencia</a:t>
            </a:r>
            <a:r>
              <a:rPr lang="en-US" sz="700" dirty="0" smtClean="0"/>
              <a:t>) ANIMADOR</a:t>
            </a:r>
            <a:endParaRPr lang="en-US" sz="700" dirty="0"/>
          </a:p>
        </p:txBody>
      </p:sp>
      <p:sp>
        <p:nvSpPr>
          <p:cNvPr id="36" name="TextBox 35"/>
          <p:cNvSpPr txBox="1"/>
          <p:nvPr/>
        </p:nvSpPr>
        <p:spPr>
          <a:xfrm>
            <a:off x="449342" y="1771162"/>
            <a:ext cx="1228221" cy="200055"/>
          </a:xfrm>
          <a:prstGeom prst="rect">
            <a:avLst/>
          </a:prstGeom>
          <a:noFill/>
        </p:spPr>
        <p:txBody>
          <a:bodyPr wrap="none" rtlCol="0">
            <a:spAutoFit/>
          </a:bodyPr>
          <a:lstStyle/>
          <a:p>
            <a:r>
              <a:rPr lang="en-US" sz="700" dirty="0" smtClean="0"/>
              <a:t>CONSTRUCTOR (</a:t>
            </a:r>
            <a:r>
              <a:rPr lang="en-US" sz="700" dirty="0" err="1" smtClean="0"/>
              <a:t>Estructuras</a:t>
            </a:r>
            <a:r>
              <a:rPr lang="en-US" sz="700" dirty="0" smtClean="0"/>
              <a:t>)</a:t>
            </a:r>
            <a:endParaRPr lang="en-US" sz="700" dirty="0"/>
          </a:p>
        </p:txBody>
      </p:sp>
      <p:sp>
        <p:nvSpPr>
          <p:cNvPr id="37" name="TextBox 36"/>
          <p:cNvSpPr txBox="1"/>
          <p:nvPr/>
        </p:nvSpPr>
        <p:spPr>
          <a:xfrm>
            <a:off x="2283074" y="1762685"/>
            <a:ext cx="971741" cy="200055"/>
          </a:xfrm>
          <a:prstGeom prst="rect">
            <a:avLst/>
          </a:prstGeom>
          <a:noFill/>
        </p:spPr>
        <p:txBody>
          <a:bodyPr wrap="none" rtlCol="0">
            <a:spAutoFit/>
          </a:bodyPr>
          <a:lstStyle/>
          <a:p>
            <a:r>
              <a:rPr lang="en-US" sz="700" dirty="0"/>
              <a:t>(</a:t>
            </a:r>
            <a:r>
              <a:rPr lang="en-US" sz="700" dirty="0" err="1" smtClean="0"/>
              <a:t>Gestión</a:t>
            </a:r>
            <a:r>
              <a:rPr lang="en-US" sz="700" dirty="0" smtClean="0"/>
              <a:t>) CONSEJERO</a:t>
            </a:r>
            <a:endParaRPr lang="en-US" sz="700" dirty="0"/>
          </a:p>
        </p:txBody>
      </p:sp>
      <p:pic>
        <p:nvPicPr>
          <p:cNvPr id="82" name="Picture 81"/>
          <p:cNvPicPr>
            <a:picLocks noChangeAspect="1"/>
          </p:cNvPicPr>
          <p:nvPr/>
        </p:nvPicPr>
        <p:blipFill>
          <a:blip r:embed="rId6"/>
          <a:stretch>
            <a:fillRect/>
          </a:stretch>
        </p:blipFill>
        <p:spPr>
          <a:xfrm>
            <a:off x="493958" y="5644847"/>
            <a:ext cx="336961" cy="938999"/>
          </a:xfrm>
          <a:prstGeom prst="rect">
            <a:avLst/>
          </a:prstGeom>
        </p:spPr>
      </p:pic>
      <p:pic>
        <p:nvPicPr>
          <p:cNvPr id="83" name="Picture 82"/>
          <p:cNvPicPr>
            <a:picLocks noChangeAspect="1"/>
          </p:cNvPicPr>
          <p:nvPr/>
        </p:nvPicPr>
        <p:blipFill>
          <a:blip r:embed="rId7"/>
          <a:stretch>
            <a:fillRect/>
          </a:stretch>
        </p:blipFill>
        <p:spPr>
          <a:xfrm>
            <a:off x="793378" y="5107782"/>
            <a:ext cx="2821064" cy="484006"/>
          </a:xfrm>
          <a:prstGeom prst="rect">
            <a:avLst/>
          </a:prstGeom>
        </p:spPr>
      </p:pic>
      <p:pic>
        <p:nvPicPr>
          <p:cNvPr id="84" name="Picture 83"/>
          <p:cNvPicPr>
            <a:picLocks noChangeAspect="1"/>
          </p:cNvPicPr>
          <p:nvPr/>
        </p:nvPicPr>
        <p:blipFill>
          <a:blip r:embed="rId8"/>
          <a:stretch>
            <a:fillRect/>
          </a:stretch>
        </p:blipFill>
        <p:spPr>
          <a:xfrm>
            <a:off x="823810" y="5604147"/>
            <a:ext cx="1046949" cy="1067964"/>
          </a:xfrm>
          <a:prstGeom prst="rect">
            <a:avLst/>
          </a:prstGeom>
        </p:spPr>
      </p:pic>
      <p:sp>
        <p:nvSpPr>
          <p:cNvPr id="85" name="TextBox 84"/>
          <p:cNvSpPr txBox="1"/>
          <p:nvPr/>
        </p:nvSpPr>
        <p:spPr>
          <a:xfrm>
            <a:off x="867696" y="5236409"/>
            <a:ext cx="431528" cy="215444"/>
          </a:xfrm>
          <a:prstGeom prst="rect">
            <a:avLst/>
          </a:prstGeom>
          <a:noFill/>
        </p:spPr>
        <p:txBody>
          <a:bodyPr wrap="none" rtlCol="0">
            <a:spAutoFit/>
          </a:bodyPr>
          <a:lstStyle/>
          <a:p>
            <a:r>
              <a:rPr lang="en-US" sz="800" dirty="0" smtClean="0">
                <a:solidFill>
                  <a:srgbClr val="FF0000"/>
                </a:solidFill>
              </a:rPr>
              <a:t>{{NX}}</a:t>
            </a:r>
            <a:endParaRPr lang="en-US" sz="800" dirty="0">
              <a:solidFill>
                <a:srgbClr val="FF0000"/>
              </a:solidFill>
            </a:endParaRPr>
          </a:p>
        </p:txBody>
      </p:sp>
      <p:sp>
        <p:nvSpPr>
          <p:cNvPr id="86" name="TextBox 85"/>
          <p:cNvSpPr txBox="1"/>
          <p:nvPr/>
        </p:nvSpPr>
        <p:spPr>
          <a:xfrm>
            <a:off x="1204246" y="5236409"/>
            <a:ext cx="428322" cy="215444"/>
          </a:xfrm>
          <a:prstGeom prst="rect">
            <a:avLst/>
          </a:prstGeom>
          <a:noFill/>
        </p:spPr>
        <p:txBody>
          <a:bodyPr wrap="none" rtlCol="0">
            <a:spAutoFit/>
          </a:bodyPr>
          <a:lstStyle/>
          <a:p>
            <a:r>
              <a:rPr lang="en-US" sz="800" dirty="0" smtClean="0">
                <a:solidFill>
                  <a:srgbClr val="FF0000"/>
                </a:solidFill>
              </a:rPr>
              <a:t>{{NT}}</a:t>
            </a:r>
            <a:endParaRPr lang="en-US" sz="800" dirty="0">
              <a:solidFill>
                <a:srgbClr val="FF0000"/>
              </a:solidFill>
            </a:endParaRPr>
          </a:p>
        </p:txBody>
      </p:sp>
      <p:sp>
        <p:nvSpPr>
          <p:cNvPr id="87" name="TextBox 86"/>
          <p:cNvSpPr txBox="1"/>
          <p:nvPr/>
        </p:nvSpPr>
        <p:spPr>
          <a:xfrm>
            <a:off x="1513882" y="5236409"/>
            <a:ext cx="444352" cy="215444"/>
          </a:xfrm>
          <a:prstGeom prst="rect">
            <a:avLst/>
          </a:prstGeom>
          <a:noFill/>
        </p:spPr>
        <p:txBody>
          <a:bodyPr wrap="none" rtlCol="0">
            <a:spAutoFit/>
          </a:bodyPr>
          <a:lstStyle/>
          <a:p>
            <a:r>
              <a:rPr lang="en-US" sz="800" dirty="0" smtClean="0">
                <a:solidFill>
                  <a:srgbClr val="FF0000"/>
                </a:solidFill>
              </a:rPr>
              <a:t>{{NN}}</a:t>
            </a:r>
            <a:endParaRPr lang="en-US" sz="800" dirty="0">
              <a:solidFill>
                <a:srgbClr val="FF0000"/>
              </a:solidFill>
            </a:endParaRPr>
          </a:p>
        </p:txBody>
      </p:sp>
      <p:sp>
        <p:nvSpPr>
          <p:cNvPr id="88" name="TextBox 87"/>
          <p:cNvSpPr txBox="1"/>
          <p:nvPr/>
        </p:nvSpPr>
        <p:spPr>
          <a:xfrm>
            <a:off x="1853607" y="5236409"/>
            <a:ext cx="437940" cy="215444"/>
          </a:xfrm>
          <a:prstGeom prst="rect">
            <a:avLst/>
          </a:prstGeom>
          <a:noFill/>
        </p:spPr>
        <p:txBody>
          <a:bodyPr wrap="none" rtlCol="0">
            <a:spAutoFit/>
          </a:bodyPr>
          <a:lstStyle/>
          <a:p>
            <a:r>
              <a:rPr lang="en-US" sz="800" dirty="0" smtClean="0">
                <a:solidFill>
                  <a:srgbClr val="FF0000"/>
                </a:solidFill>
              </a:rPr>
              <a:t>{{NA}}</a:t>
            </a:r>
            <a:endParaRPr lang="en-US" sz="800" dirty="0">
              <a:solidFill>
                <a:srgbClr val="FF0000"/>
              </a:solidFill>
            </a:endParaRPr>
          </a:p>
        </p:txBody>
      </p:sp>
      <p:sp>
        <p:nvSpPr>
          <p:cNvPr id="89" name="TextBox 88"/>
          <p:cNvSpPr txBox="1"/>
          <p:nvPr/>
        </p:nvSpPr>
        <p:spPr>
          <a:xfrm>
            <a:off x="874803" y="5377856"/>
            <a:ext cx="425116" cy="215444"/>
          </a:xfrm>
          <a:prstGeom prst="rect">
            <a:avLst/>
          </a:prstGeom>
          <a:noFill/>
        </p:spPr>
        <p:txBody>
          <a:bodyPr wrap="none" rtlCol="0">
            <a:spAutoFit/>
          </a:bodyPr>
          <a:lstStyle/>
          <a:p>
            <a:r>
              <a:rPr lang="en-US" sz="800" dirty="0" smtClean="0">
                <a:solidFill>
                  <a:srgbClr val="0070C0"/>
                </a:solidFill>
              </a:rPr>
              <a:t>{{AX}}</a:t>
            </a:r>
            <a:endParaRPr lang="en-US" sz="800" dirty="0">
              <a:solidFill>
                <a:srgbClr val="0070C0"/>
              </a:solidFill>
            </a:endParaRPr>
          </a:p>
        </p:txBody>
      </p:sp>
      <p:sp>
        <p:nvSpPr>
          <p:cNvPr id="90" name="TextBox 89"/>
          <p:cNvSpPr txBox="1"/>
          <p:nvPr/>
        </p:nvSpPr>
        <p:spPr>
          <a:xfrm>
            <a:off x="1212273" y="5377856"/>
            <a:ext cx="421910" cy="215444"/>
          </a:xfrm>
          <a:prstGeom prst="rect">
            <a:avLst/>
          </a:prstGeom>
          <a:noFill/>
        </p:spPr>
        <p:txBody>
          <a:bodyPr wrap="none" rtlCol="0">
            <a:spAutoFit/>
          </a:bodyPr>
          <a:lstStyle/>
          <a:p>
            <a:r>
              <a:rPr lang="en-US" sz="800" dirty="0" smtClean="0">
                <a:solidFill>
                  <a:srgbClr val="0070C0"/>
                </a:solidFill>
              </a:rPr>
              <a:t>{{AT}}</a:t>
            </a:r>
            <a:endParaRPr lang="en-US" sz="800" dirty="0">
              <a:solidFill>
                <a:srgbClr val="0070C0"/>
              </a:solidFill>
            </a:endParaRPr>
          </a:p>
        </p:txBody>
      </p:sp>
      <p:sp>
        <p:nvSpPr>
          <p:cNvPr id="91" name="TextBox 90"/>
          <p:cNvSpPr txBox="1"/>
          <p:nvPr/>
        </p:nvSpPr>
        <p:spPr>
          <a:xfrm>
            <a:off x="1521168" y="5382322"/>
            <a:ext cx="437940" cy="215444"/>
          </a:xfrm>
          <a:prstGeom prst="rect">
            <a:avLst/>
          </a:prstGeom>
          <a:noFill/>
        </p:spPr>
        <p:txBody>
          <a:bodyPr wrap="none" rtlCol="0">
            <a:spAutoFit/>
          </a:bodyPr>
          <a:lstStyle/>
          <a:p>
            <a:r>
              <a:rPr lang="en-US" sz="800" dirty="0" smtClean="0">
                <a:solidFill>
                  <a:srgbClr val="0070C0"/>
                </a:solidFill>
              </a:rPr>
              <a:t>{{AN}}</a:t>
            </a:r>
            <a:endParaRPr lang="en-US" sz="800" dirty="0">
              <a:solidFill>
                <a:srgbClr val="0070C0"/>
              </a:solidFill>
            </a:endParaRPr>
          </a:p>
        </p:txBody>
      </p:sp>
      <p:sp>
        <p:nvSpPr>
          <p:cNvPr id="92" name="TextBox 91"/>
          <p:cNvSpPr txBox="1"/>
          <p:nvPr/>
        </p:nvSpPr>
        <p:spPr>
          <a:xfrm>
            <a:off x="1857729" y="5381031"/>
            <a:ext cx="431528" cy="215444"/>
          </a:xfrm>
          <a:prstGeom prst="rect">
            <a:avLst/>
          </a:prstGeom>
          <a:noFill/>
        </p:spPr>
        <p:txBody>
          <a:bodyPr wrap="none" rtlCol="0">
            <a:spAutoFit/>
          </a:bodyPr>
          <a:lstStyle/>
          <a:p>
            <a:r>
              <a:rPr lang="en-US" sz="800" dirty="0" smtClean="0">
                <a:solidFill>
                  <a:srgbClr val="0070C0"/>
                </a:solidFill>
              </a:rPr>
              <a:t>{{AA}}</a:t>
            </a:r>
            <a:endParaRPr lang="en-US" sz="800" dirty="0">
              <a:solidFill>
                <a:srgbClr val="0070C0"/>
              </a:solidFill>
            </a:endParaRPr>
          </a:p>
        </p:txBody>
      </p:sp>
      <p:sp>
        <p:nvSpPr>
          <p:cNvPr id="93" name="TextBox 92"/>
          <p:cNvSpPr txBox="1"/>
          <p:nvPr/>
        </p:nvSpPr>
        <p:spPr>
          <a:xfrm>
            <a:off x="447709" y="5609038"/>
            <a:ext cx="888385" cy="215444"/>
          </a:xfrm>
          <a:prstGeom prst="rect">
            <a:avLst/>
          </a:prstGeom>
          <a:noFill/>
        </p:spPr>
        <p:txBody>
          <a:bodyPr wrap="none" rtlCol="0">
            <a:spAutoFit/>
          </a:bodyPr>
          <a:lstStyle/>
          <a:p>
            <a:r>
              <a:rPr lang="en-US" sz="800" dirty="0" smtClean="0"/>
              <a:t>{{CONSISTENCY}}</a:t>
            </a:r>
            <a:endParaRPr lang="en-US" sz="800" dirty="0"/>
          </a:p>
        </p:txBody>
      </p:sp>
      <p:sp>
        <p:nvSpPr>
          <p:cNvPr id="94" name="TextBox 93"/>
          <p:cNvSpPr txBox="1"/>
          <p:nvPr/>
        </p:nvSpPr>
        <p:spPr>
          <a:xfrm>
            <a:off x="528443" y="5756105"/>
            <a:ext cx="670376" cy="215444"/>
          </a:xfrm>
          <a:prstGeom prst="rect">
            <a:avLst/>
          </a:prstGeom>
          <a:noFill/>
        </p:spPr>
        <p:txBody>
          <a:bodyPr wrap="none" rtlCol="0">
            <a:spAutoFit/>
          </a:bodyPr>
          <a:lstStyle/>
          <a:p>
            <a:r>
              <a:rPr lang="en-US" sz="800" dirty="0" smtClean="0"/>
              <a:t>{{CHANGE}}</a:t>
            </a:r>
            <a:endParaRPr lang="en-US" sz="800" dirty="0"/>
          </a:p>
        </p:txBody>
      </p:sp>
      <p:sp>
        <p:nvSpPr>
          <p:cNvPr id="95" name="TextBox 94"/>
          <p:cNvSpPr txBox="1"/>
          <p:nvPr/>
        </p:nvSpPr>
        <p:spPr>
          <a:xfrm>
            <a:off x="528987" y="5969104"/>
            <a:ext cx="428322" cy="215444"/>
          </a:xfrm>
          <a:prstGeom prst="rect">
            <a:avLst/>
          </a:prstGeom>
          <a:noFill/>
        </p:spPr>
        <p:txBody>
          <a:bodyPr wrap="none" rtlCol="0">
            <a:spAutoFit/>
          </a:bodyPr>
          <a:lstStyle/>
          <a:p>
            <a:r>
              <a:rPr lang="en-US" sz="800" dirty="0" smtClean="0"/>
              <a:t>{{DX}}</a:t>
            </a:r>
            <a:endParaRPr lang="en-US" sz="800" dirty="0"/>
          </a:p>
        </p:txBody>
      </p:sp>
      <p:sp>
        <p:nvSpPr>
          <p:cNvPr id="96" name="TextBox 95"/>
          <p:cNvSpPr txBox="1"/>
          <p:nvPr/>
        </p:nvSpPr>
        <p:spPr>
          <a:xfrm>
            <a:off x="532162" y="6115154"/>
            <a:ext cx="425116" cy="215444"/>
          </a:xfrm>
          <a:prstGeom prst="rect">
            <a:avLst/>
          </a:prstGeom>
          <a:noFill/>
        </p:spPr>
        <p:txBody>
          <a:bodyPr wrap="none" rtlCol="0">
            <a:spAutoFit/>
          </a:bodyPr>
          <a:lstStyle/>
          <a:p>
            <a:r>
              <a:rPr lang="en-US" sz="800" dirty="0" smtClean="0"/>
              <a:t>{{DT}}</a:t>
            </a:r>
            <a:endParaRPr lang="en-US" sz="800" dirty="0"/>
          </a:p>
        </p:txBody>
      </p:sp>
      <p:sp>
        <p:nvSpPr>
          <p:cNvPr id="97" name="TextBox 96"/>
          <p:cNvSpPr txBox="1"/>
          <p:nvPr/>
        </p:nvSpPr>
        <p:spPr>
          <a:xfrm>
            <a:off x="538512" y="6254854"/>
            <a:ext cx="441146" cy="215444"/>
          </a:xfrm>
          <a:prstGeom prst="rect">
            <a:avLst/>
          </a:prstGeom>
          <a:noFill/>
        </p:spPr>
        <p:txBody>
          <a:bodyPr wrap="none" rtlCol="0">
            <a:spAutoFit/>
          </a:bodyPr>
          <a:lstStyle/>
          <a:p>
            <a:r>
              <a:rPr lang="en-US" sz="800" dirty="0" smtClean="0"/>
              <a:t>{{DN}}</a:t>
            </a:r>
            <a:endParaRPr lang="en-US" sz="800" dirty="0"/>
          </a:p>
        </p:txBody>
      </p:sp>
      <p:sp>
        <p:nvSpPr>
          <p:cNvPr id="98" name="TextBox 97"/>
          <p:cNvSpPr txBox="1"/>
          <p:nvPr/>
        </p:nvSpPr>
        <p:spPr>
          <a:xfrm>
            <a:off x="541687" y="6394554"/>
            <a:ext cx="434734" cy="215444"/>
          </a:xfrm>
          <a:prstGeom prst="rect">
            <a:avLst/>
          </a:prstGeom>
          <a:noFill/>
        </p:spPr>
        <p:txBody>
          <a:bodyPr wrap="none" rtlCol="0">
            <a:spAutoFit/>
          </a:bodyPr>
          <a:lstStyle/>
          <a:p>
            <a:r>
              <a:rPr lang="en-US" sz="800" dirty="0" smtClean="0"/>
              <a:t>{{DA}}</a:t>
            </a:r>
            <a:endParaRPr lang="en-US" sz="800" dirty="0"/>
          </a:p>
        </p:txBody>
      </p:sp>
      <p:sp>
        <p:nvSpPr>
          <p:cNvPr id="99" name="TextBox 98"/>
          <p:cNvSpPr txBox="1"/>
          <p:nvPr/>
        </p:nvSpPr>
        <p:spPr>
          <a:xfrm>
            <a:off x="2311544" y="5233234"/>
            <a:ext cx="543739" cy="215444"/>
          </a:xfrm>
          <a:prstGeom prst="rect">
            <a:avLst/>
          </a:prstGeom>
          <a:noFill/>
        </p:spPr>
        <p:txBody>
          <a:bodyPr wrap="none" rtlCol="0">
            <a:spAutoFit/>
          </a:bodyPr>
          <a:lstStyle/>
          <a:p>
            <a:r>
              <a:rPr lang="en-US" sz="800" dirty="0" smtClean="0">
                <a:solidFill>
                  <a:srgbClr val="FF0000"/>
                </a:solidFill>
              </a:rPr>
              <a:t>{{NTAR}}</a:t>
            </a:r>
            <a:endParaRPr lang="en-US" sz="800" dirty="0">
              <a:solidFill>
                <a:srgbClr val="FF0000"/>
              </a:solidFill>
            </a:endParaRPr>
          </a:p>
        </p:txBody>
      </p:sp>
      <p:sp>
        <p:nvSpPr>
          <p:cNvPr id="100" name="TextBox 99"/>
          <p:cNvSpPr txBox="1"/>
          <p:nvPr/>
        </p:nvSpPr>
        <p:spPr>
          <a:xfrm>
            <a:off x="2632219" y="5233234"/>
            <a:ext cx="537327" cy="215444"/>
          </a:xfrm>
          <a:prstGeom prst="rect">
            <a:avLst/>
          </a:prstGeom>
          <a:noFill/>
        </p:spPr>
        <p:txBody>
          <a:bodyPr wrap="none" rtlCol="0">
            <a:spAutoFit/>
          </a:bodyPr>
          <a:lstStyle/>
          <a:p>
            <a:r>
              <a:rPr lang="en-US" sz="800" dirty="0" smtClean="0">
                <a:solidFill>
                  <a:srgbClr val="FF0000"/>
                </a:solidFill>
              </a:rPr>
              <a:t>{{NPER}}</a:t>
            </a:r>
            <a:endParaRPr lang="en-US" sz="800" dirty="0">
              <a:solidFill>
                <a:srgbClr val="FF0000"/>
              </a:solidFill>
            </a:endParaRPr>
          </a:p>
        </p:txBody>
      </p:sp>
      <p:sp>
        <p:nvSpPr>
          <p:cNvPr id="101" name="TextBox 100"/>
          <p:cNvSpPr txBox="1"/>
          <p:nvPr/>
        </p:nvSpPr>
        <p:spPr>
          <a:xfrm>
            <a:off x="2948205" y="5233234"/>
            <a:ext cx="530915" cy="215444"/>
          </a:xfrm>
          <a:prstGeom prst="rect">
            <a:avLst/>
          </a:prstGeom>
          <a:noFill/>
        </p:spPr>
        <p:txBody>
          <a:bodyPr wrap="none" rtlCol="0">
            <a:spAutoFit/>
          </a:bodyPr>
          <a:lstStyle/>
          <a:p>
            <a:r>
              <a:rPr lang="en-US" sz="800" dirty="0" smtClean="0">
                <a:solidFill>
                  <a:srgbClr val="FF0000"/>
                </a:solidFill>
              </a:rPr>
              <a:t>{{NREF}}</a:t>
            </a:r>
            <a:endParaRPr lang="en-US" sz="800" dirty="0">
              <a:solidFill>
                <a:srgbClr val="FF0000"/>
              </a:solidFill>
            </a:endParaRPr>
          </a:p>
        </p:txBody>
      </p:sp>
      <p:sp>
        <p:nvSpPr>
          <p:cNvPr id="102" name="TextBox 101"/>
          <p:cNvSpPr txBox="1"/>
          <p:nvPr/>
        </p:nvSpPr>
        <p:spPr>
          <a:xfrm>
            <a:off x="3249868" y="5250126"/>
            <a:ext cx="546945" cy="215444"/>
          </a:xfrm>
          <a:prstGeom prst="rect">
            <a:avLst/>
          </a:prstGeom>
          <a:noFill/>
        </p:spPr>
        <p:txBody>
          <a:bodyPr wrap="none" rtlCol="0">
            <a:spAutoFit/>
          </a:bodyPr>
          <a:lstStyle/>
          <a:p>
            <a:r>
              <a:rPr lang="en-US" sz="800" dirty="0" smtClean="0">
                <a:solidFill>
                  <a:srgbClr val="FF0000"/>
                </a:solidFill>
              </a:rPr>
              <a:t>{{NACC}}</a:t>
            </a:r>
            <a:endParaRPr lang="en-US" sz="800" dirty="0">
              <a:solidFill>
                <a:srgbClr val="FF0000"/>
              </a:solidFill>
            </a:endParaRPr>
          </a:p>
        </p:txBody>
      </p:sp>
      <p:sp>
        <p:nvSpPr>
          <p:cNvPr id="103" name="TextBox 102"/>
          <p:cNvSpPr txBox="1"/>
          <p:nvPr/>
        </p:nvSpPr>
        <p:spPr>
          <a:xfrm>
            <a:off x="2312301" y="5374681"/>
            <a:ext cx="537327" cy="215444"/>
          </a:xfrm>
          <a:prstGeom prst="rect">
            <a:avLst/>
          </a:prstGeom>
          <a:noFill/>
        </p:spPr>
        <p:txBody>
          <a:bodyPr wrap="none" rtlCol="0">
            <a:spAutoFit/>
          </a:bodyPr>
          <a:lstStyle/>
          <a:p>
            <a:r>
              <a:rPr lang="en-US" sz="800" dirty="0" smtClean="0">
                <a:solidFill>
                  <a:srgbClr val="0070C0"/>
                </a:solidFill>
              </a:rPr>
              <a:t>{{ATAR}}</a:t>
            </a:r>
            <a:endParaRPr lang="en-US" sz="800" dirty="0">
              <a:solidFill>
                <a:srgbClr val="0070C0"/>
              </a:solidFill>
            </a:endParaRPr>
          </a:p>
        </p:txBody>
      </p:sp>
      <p:sp>
        <p:nvSpPr>
          <p:cNvPr id="104" name="TextBox 103"/>
          <p:cNvSpPr txBox="1"/>
          <p:nvPr/>
        </p:nvSpPr>
        <p:spPr>
          <a:xfrm>
            <a:off x="2637071" y="5374681"/>
            <a:ext cx="530915" cy="215444"/>
          </a:xfrm>
          <a:prstGeom prst="rect">
            <a:avLst/>
          </a:prstGeom>
          <a:noFill/>
        </p:spPr>
        <p:txBody>
          <a:bodyPr wrap="none" rtlCol="0">
            <a:spAutoFit/>
          </a:bodyPr>
          <a:lstStyle/>
          <a:p>
            <a:r>
              <a:rPr lang="en-US" sz="800" dirty="0" smtClean="0">
                <a:solidFill>
                  <a:srgbClr val="0070C0"/>
                </a:solidFill>
              </a:rPr>
              <a:t>{{APER}}</a:t>
            </a:r>
            <a:endParaRPr lang="en-US" sz="800" dirty="0">
              <a:solidFill>
                <a:srgbClr val="0070C0"/>
              </a:solidFill>
            </a:endParaRPr>
          </a:p>
        </p:txBody>
      </p:sp>
      <p:sp>
        <p:nvSpPr>
          <p:cNvPr id="105" name="TextBox 104"/>
          <p:cNvSpPr txBox="1"/>
          <p:nvPr/>
        </p:nvSpPr>
        <p:spPr>
          <a:xfrm>
            <a:off x="2949141" y="5375972"/>
            <a:ext cx="524503" cy="215444"/>
          </a:xfrm>
          <a:prstGeom prst="rect">
            <a:avLst/>
          </a:prstGeom>
          <a:noFill/>
        </p:spPr>
        <p:txBody>
          <a:bodyPr wrap="none" rtlCol="0">
            <a:spAutoFit/>
          </a:bodyPr>
          <a:lstStyle/>
          <a:p>
            <a:r>
              <a:rPr lang="en-US" sz="800" dirty="0" smtClean="0">
                <a:solidFill>
                  <a:srgbClr val="0070C0"/>
                </a:solidFill>
              </a:rPr>
              <a:t>{{AREF}}</a:t>
            </a:r>
            <a:endParaRPr lang="en-US" sz="800" dirty="0">
              <a:solidFill>
                <a:srgbClr val="0070C0"/>
              </a:solidFill>
            </a:endParaRPr>
          </a:p>
        </p:txBody>
      </p:sp>
      <p:sp>
        <p:nvSpPr>
          <p:cNvPr id="106" name="TextBox 105"/>
          <p:cNvSpPr txBox="1"/>
          <p:nvPr/>
        </p:nvSpPr>
        <p:spPr>
          <a:xfrm>
            <a:off x="3253990" y="5391573"/>
            <a:ext cx="540533" cy="215444"/>
          </a:xfrm>
          <a:prstGeom prst="rect">
            <a:avLst/>
          </a:prstGeom>
          <a:noFill/>
        </p:spPr>
        <p:txBody>
          <a:bodyPr wrap="none" rtlCol="0">
            <a:spAutoFit/>
          </a:bodyPr>
          <a:lstStyle/>
          <a:p>
            <a:r>
              <a:rPr lang="en-US" sz="800" dirty="0" smtClean="0">
                <a:solidFill>
                  <a:srgbClr val="0070C0"/>
                </a:solidFill>
              </a:rPr>
              <a:t>{{AACC}}</a:t>
            </a:r>
            <a:endParaRPr lang="en-US" sz="800" dirty="0">
              <a:solidFill>
                <a:srgbClr val="0070C0"/>
              </a:solidFill>
            </a:endParaRPr>
          </a:p>
        </p:txBody>
      </p:sp>
      <p:sp>
        <p:nvSpPr>
          <p:cNvPr id="107" name="TextBox 106"/>
          <p:cNvSpPr txBox="1"/>
          <p:nvPr/>
        </p:nvSpPr>
        <p:spPr>
          <a:xfrm>
            <a:off x="1577446" y="5986942"/>
            <a:ext cx="1021433" cy="200055"/>
          </a:xfrm>
          <a:prstGeom prst="rect">
            <a:avLst/>
          </a:prstGeom>
          <a:noFill/>
        </p:spPr>
        <p:txBody>
          <a:bodyPr wrap="none" rtlCol="0">
            <a:spAutoFit/>
          </a:bodyPr>
          <a:lstStyle/>
          <a:p>
            <a:r>
              <a:rPr lang="en-US" sz="700" dirty="0" smtClean="0"/>
              <a:t>{{X_CHANGE_RESULT}}</a:t>
            </a:r>
            <a:endParaRPr lang="en-US" sz="700" dirty="0"/>
          </a:p>
        </p:txBody>
      </p:sp>
      <p:sp>
        <p:nvSpPr>
          <p:cNvPr id="108" name="TextBox 107"/>
          <p:cNvSpPr txBox="1"/>
          <p:nvPr/>
        </p:nvSpPr>
        <p:spPr>
          <a:xfrm>
            <a:off x="1575820" y="6133329"/>
            <a:ext cx="1018227" cy="200055"/>
          </a:xfrm>
          <a:prstGeom prst="rect">
            <a:avLst/>
          </a:prstGeom>
          <a:noFill/>
        </p:spPr>
        <p:txBody>
          <a:bodyPr wrap="none" rtlCol="0">
            <a:spAutoFit/>
          </a:bodyPr>
          <a:lstStyle/>
          <a:p>
            <a:r>
              <a:rPr lang="en-US" sz="700" dirty="0" smtClean="0"/>
              <a:t>{{T_CHANGE_RESULT}}</a:t>
            </a:r>
            <a:endParaRPr lang="en-US" sz="700" dirty="0"/>
          </a:p>
        </p:txBody>
      </p:sp>
      <p:sp>
        <p:nvSpPr>
          <p:cNvPr id="109" name="TextBox 108"/>
          <p:cNvSpPr txBox="1"/>
          <p:nvPr/>
        </p:nvSpPr>
        <p:spPr>
          <a:xfrm>
            <a:off x="1578628" y="6265334"/>
            <a:ext cx="1032655" cy="200055"/>
          </a:xfrm>
          <a:prstGeom prst="rect">
            <a:avLst/>
          </a:prstGeom>
          <a:noFill/>
        </p:spPr>
        <p:txBody>
          <a:bodyPr wrap="none" rtlCol="0">
            <a:spAutoFit/>
          </a:bodyPr>
          <a:lstStyle/>
          <a:p>
            <a:r>
              <a:rPr lang="en-US" sz="700" dirty="0" smtClean="0"/>
              <a:t>{{N_CHANGE_RESULT}}</a:t>
            </a:r>
            <a:endParaRPr lang="en-US" sz="700" dirty="0"/>
          </a:p>
        </p:txBody>
      </p:sp>
      <p:sp>
        <p:nvSpPr>
          <p:cNvPr id="110" name="TextBox 109"/>
          <p:cNvSpPr txBox="1"/>
          <p:nvPr/>
        </p:nvSpPr>
        <p:spPr>
          <a:xfrm>
            <a:off x="1578417" y="6417986"/>
            <a:ext cx="1026243" cy="200055"/>
          </a:xfrm>
          <a:prstGeom prst="rect">
            <a:avLst/>
          </a:prstGeom>
          <a:noFill/>
        </p:spPr>
        <p:txBody>
          <a:bodyPr wrap="none" rtlCol="0">
            <a:spAutoFit/>
          </a:bodyPr>
          <a:lstStyle/>
          <a:p>
            <a:r>
              <a:rPr lang="en-US" sz="700" smtClean="0"/>
              <a:t>{{A_CHANGE_RESULT}}</a:t>
            </a:r>
            <a:endParaRPr lang="en-US" sz="700" dirty="0"/>
          </a:p>
        </p:txBody>
      </p:sp>
      <p:pic>
        <p:nvPicPr>
          <p:cNvPr id="111" name="Picture 110"/>
          <p:cNvPicPr>
            <a:picLocks noChangeAspect="1"/>
          </p:cNvPicPr>
          <p:nvPr/>
        </p:nvPicPr>
        <p:blipFill>
          <a:blip r:embed="rId9"/>
          <a:stretch>
            <a:fillRect/>
          </a:stretch>
        </p:blipFill>
        <p:spPr>
          <a:xfrm>
            <a:off x="1541824" y="4795106"/>
            <a:ext cx="419100" cy="228600"/>
          </a:xfrm>
          <a:prstGeom prst="rect">
            <a:avLst/>
          </a:prstGeom>
        </p:spPr>
      </p:pic>
      <p:pic>
        <p:nvPicPr>
          <p:cNvPr id="112" name="Picture 111"/>
          <p:cNvPicPr>
            <a:picLocks noChangeAspect="1"/>
          </p:cNvPicPr>
          <p:nvPr/>
        </p:nvPicPr>
        <p:blipFill>
          <a:blip r:embed="rId10"/>
          <a:stretch>
            <a:fillRect/>
          </a:stretch>
        </p:blipFill>
        <p:spPr>
          <a:xfrm>
            <a:off x="780223" y="4805938"/>
            <a:ext cx="1125538" cy="275660"/>
          </a:xfrm>
          <a:prstGeom prst="rect">
            <a:avLst/>
          </a:prstGeom>
        </p:spPr>
      </p:pic>
      <p:pic>
        <p:nvPicPr>
          <p:cNvPr id="113" name="Picture 112"/>
          <p:cNvPicPr>
            <a:picLocks noChangeAspect="1"/>
          </p:cNvPicPr>
          <p:nvPr/>
        </p:nvPicPr>
        <p:blipFill>
          <a:blip r:embed="rId9"/>
          <a:stretch>
            <a:fillRect/>
          </a:stretch>
        </p:blipFill>
        <p:spPr>
          <a:xfrm>
            <a:off x="1485351" y="4841075"/>
            <a:ext cx="297975" cy="162532"/>
          </a:xfrm>
          <a:prstGeom prst="rect">
            <a:avLst/>
          </a:prstGeom>
        </p:spPr>
      </p:pic>
      <p:sp>
        <p:nvSpPr>
          <p:cNvPr id="114" name="TextBox 113"/>
          <p:cNvSpPr txBox="1"/>
          <p:nvPr/>
        </p:nvSpPr>
        <p:spPr>
          <a:xfrm>
            <a:off x="749531" y="4769236"/>
            <a:ext cx="671979" cy="200055"/>
          </a:xfrm>
          <a:prstGeom prst="rect">
            <a:avLst/>
          </a:prstGeom>
          <a:noFill/>
        </p:spPr>
        <p:txBody>
          <a:bodyPr wrap="none" rtlCol="0">
            <a:spAutoFit/>
          </a:bodyPr>
          <a:lstStyle/>
          <a:p>
            <a:r>
              <a:rPr lang="en-US" sz="700" dirty="0" err="1" smtClean="0">
                <a:solidFill>
                  <a:srgbClr val="C00000"/>
                </a:solidFill>
              </a:rPr>
              <a:t>Perfil</a:t>
            </a:r>
            <a:r>
              <a:rPr lang="en-US" sz="700" dirty="0" smtClean="0">
                <a:solidFill>
                  <a:srgbClr val="C00000"/>
                </a:solidFill>
              </a:rPr>
              <a:t> Natural</a:t>
            </a:r>
            <a:endParaRPr lang="en-US" sz="700" dirty="0">
              <a:solidFill>
                <a:srgbClr val="C00000"/>
              </a:solidFill>
            </a:endParaRPr>
          </a:p>
        </p:txBody>
      </p:sp>
      <p:sp>
        <p:nvSpPr>
          <p:cNvPr id="115" name="TextBox 114"/>
          <p:cNvSpPr txBox="1"/>
          <p:nvPr/>
        </p:nvSpPr>
        <p:spPr>
          <a:xfrm>
            <a:off x="750090" y="4861000"/>
            <a:ext cx="753732" cy="200055"/>
          </a:xfrm>
          <a:prstGeom prst="rect">
            <a:avLst/>
          </a:prstGeom>
          <a:noFill/>
        </p:spPr>
        <p:txBody>
          <a:bodyPr wrap="none" rtlCol="0">
            <a:spAutoFit/>
          </a:bodyPr>
          <a:lstStyle/>
          <a:p>
            <a:r>
              <a:rPr lang="en-US" sz="700" dirty="0" err="1" smtClean="0">
                <a:solidFill>
                  <a:srgbClr val="005DC0"/>
                </a:solidFill>
              </a:rPr>
              <a:t>Perfil</a:t>
            </a:r>
            <a:r>
              <a:rPr lang="en-US" sz="700" dirty="0" smtClean="0">
                <a:solidFill>
                  <a:srgbClr val="005DC0"/>
                </a:solidFill>
              </a:rPr>
              <a:t> </a:t>
            </a:r>
            <a:r>
              <a:rPr lang="en-US" sz="700" dirty="0" err="1" smtClean="0">
                <a:solidFill>
                  <a:srgbClr val="005DC0"/>
                </a:solidFill>
              </a:rPr>
              <a:t>Adaptado</a:t>
            </a:r>
            <a:endParaRPr lang="en-US" sz="700" dirty="0">
              <a:solidFill>
                <a:srgbClr val="005DC0"/>
              </a:solidFill>
            </a:endParaRPr>
          </a:p>
        </p:txBody>
      </p:sp>
      <p:sp>
        <p:nvSpPr>
          <p:cNvPr id="116" name="TextBox 115"/>
          <p:cNvSpPr txBox="1"/>
          <p:nvPr/>
        </p:nvSpPr>
        <p:spPr>
          <a:xfrm>
            <a:off x="768312" y="5626759"/>
            <a:ext cx="2161169" cy="200055"/>
          </a:xfrm>
          <a:prstGeom prst="rect">
            <a:avLst/>
          </a:prstGeom>
          <a:noFill/>
        </p:spPr>
        <p:txBody>
          <a:bodyPr wrap="none" rtlCol="0">
            <a:spAutoFit/>
          </a:bodyPr>
          <a:lstStyle/>
          <a:p>
            <a:r>
              <a:rPr lang="en-US" sz="700" dirty="0" err="1" smtClean="0"/>
              <a:t>Índice</a:t>
            </a:r>
            <a:r>
              <a:rPr lang="en-US" sz="700" dirty="0" smtClean="0"/>
              <a:t> de </a:t>
            </a:r>
            <a:r>
              <a:rPr lang="en-US" sz="700" dirty="0" err="1" smtClean="0"/>
              <a:t>Consistencia</a:t>
            </a:r>
            <a:r>
              <a:rPr lang="en-US" sz="700" dirty="0" smtClean="0"/>
              <a:t> entre </a:t>
            </a:r>
            <a:r>
              <a:rPr lang="en-US" sz="700" dirty="0" err="1" smtClean="0"/>
              <a:t>Perfil</a:t>
            </a:r>
            <a:r>
              <a:rPr lang="en-US" sz="700" dirty="0" smtClean="0"/>
              <a:t> Natural y </a:t>
            </a:r>
            <a:r>
              <a:rPr lang="en-US" sz="700" dirty="0" err="1" smtClean="0"/>
              <a:t>Adaptado</a:t>
            </a:r>
            <a:endParaRPr lang="en-US" sz="700" dirty="0"/>
          </a:p>
        </p:txBody>
      </p:sp>
      <p:sp>
        <p:nvSpPr>
          <p:cNvPr id="117" name="TextBox 116"/>
          <p:cNvSpPr txBox="1"/>
          <p:nvPr/>
        </p:nvSpPr>
        <p:spPr>
          <a:xfrm>
            <a:off x="768312" y="5779553"/>
            <a:ext cx="1813317" cy="200055"/>
          </a:xfrm>
          <a:prstGeom prst="rect">
            <a:avLst/>
          </a:prstGeom>
          <a:noFill/>
        </p:spPr>
        <p:txBody>
          <a:bodyPr wrap="none" rtlCol="0">
            <a:spAutoFit/>
          </a:bodyPr>
          <a:lstStyle/>
          <a:p>
            <a:r>
              <a:rPr lang="en-US" sz="700" dirty="0" err="1" smtClean="0"/>
              <a:t>Niveles</a:t>
            </a:r>
            <a:r>
              <a:rPr lang="en-US" sz="700" dirty="0" smtClean="0"/>
              <a:t> de </a:t>
            </a:r>
            <a:r>
              <a:rPr lang="en-US" sz="700" dirty="0" err="1" smtClean="0"/>
              <a:t>Cambio</a:t>
            </a:r>
            <a:r>
              <a:rPr lang="en-US" sz="700" dirty="0" smtClean="0"/>
              <a:t> entre Natural y </a:t>
            </a:r>
            <a:r>
              <a:rPr lang="en-US" sz="700" dirty="0" err="1" smtClean="0"/>
              <a:t>Adaptado</a:t>
            </a:r>
            <a:endParaRPr lang="en-US" sz="700" dirty="0"/>
          </a:p>
        </p:txBody>
      </p:sp>
      <p:sp>
        <p:nvSpPr>
          <p:cNvPr id="118" name="TextBox 117"/>
          <p:cNvSpPr txBox="1"/>
          <p:nvPr/>
        </p:nvSpPr>
        <p:spPr>
          <a:xfrm>
            <a:off x="763060" y="5991806"/>
            <a:ext cx="678391" cy="200055"/>
          </a:xfrm>
          <a:prstGeom prst="rect">
            <a:avLst/>
          </a:prstGeom>
          <a:noFill/>
        </p:spPr>
        <p:txBody>
          <a:bodyPr wrap="none" rtlCol="0">
            <a:spAutoFit/>
          </a:bodyPr>
          <a:lstStyle/>
          <a:p>
            <a:r>
              <a:rPr lang="en-US" sz="700" dirty="0" err="1" smtClean="0"/>
              <a:t>Cambios</a:t>
            </a:r>
            <a:r>
              <a:rPr lang="en-US" sz="700" dirty="0" smtClean="0"/>
              <a:t> en X</a:t>
            </a:r>
            <a:endParaRPr lang="en-US" sz="700" dirty="0"/>
          </a:p>
        </p:txBody>
      </p:sp>
      <p:sp>
        <p:nvSpPr>
          <p:cNvPr id="119" name="TextBox 118"/>
          <p:cNvSpPr txBox="1"/>
          <p:nvPr/>
        </p:nvSpPr>
        <p:spPr>
          <a:xfrm>
            <a:off x="764640" y="6129233"/>
            <a:ext cx="675185" cy="200055"/>
          </a:xfrm>
          <a:prstGeom prst="rect">
            <a:avLst/>
          </a:prstGeom>
          <a:noFill/>
        </p:spPr>
        <p:txBody>
          <a:bodyPr wrap="none" rtlCol="0">
            <a:spAutoFit/>
          </a:bodyPr>
          <a:lstStyle/>
          <a:p>
            <a:r>
              <a:rPr lang="en-US" sz="700" dirty="0" err="1" smtClean="0"/>
              <a:t>Cambios</a:t>
            </a:r>
            <a:r>
              <a:rPr lang="en-US" sz="700" dirty="0" smtClean="0"/>
              <a:t> en T</a:t>
            </a:r>
            <a:endParaRPr lang="en-US" sz="700" dirty="0"/>
          </a:p>
        </p:txBody>
      </p:sp>
      <p:sp>
        <p:nvSpPr>
          <p:cNvPr id="120" name="TextBox 119"/>
          <p:cNvSpPr txBox="1"/>
          <p:nvPr/>
        </p:nvSpPr>
        <p:spPr>
          <a:xfrm>
            <a:off x="767063" y="6274093"/>
            <a:ext cx="689612" cy="200055"/>
          </a:xfrm>
          <a:prstGeom prst="rect">
            <a:avLst/>
          </a:prstGeom>
          <a:noFill/>
        </p:spPr>
        <p:txBody>
          <a:bodyPr wrap="none" rtlCol="0">
            <a:spAutoFit/>
          </a:bodyPr>
          <a:lstStyle/>
          <a:p>
            <a:r>
              <a:rPr lang="en-US" sz="700" dirty="0" err="1" smtClean="0"/>
              <a:t>Cambios</a:t>
            </a:r>
            <a:r>
              <a:rPr lang="en-US" sz="700" dirty="0" smtClean="0"/>
              <a:t> en N</a:t>
            </a:r>
            <a:endParaRPr lang="en-US" sz="700" dirty="0"/>
          </a:p>
        </p:txBody>
      </p:sp>
      <p:sp>
        <p:nvSpPr>
          <p:cNvPr id="121" name="TextBox 120"/>
          <p:cNvSpPr txBox="1"/>
          <p:nvPr/>
        </p:nvSpPr>
        <p:spPr>
          <a:xfrm>
            <a:off x="769486" y="6419355"/>
            <a:ext cx="683200" cy="200055"/>
          </a:xfrm>
          <a:prstGeom prst="rect">
            <a:avLst/>
          </a:prstGeom>
          <a:noFill/>
        </p:spPr>
        <p:txBody>
          <a:bodyPr wrap="none" rtlCol="0">
            <a:spAutoFit/>
          </a:bodyPr>
          <a:lstStyle/>
          <a:p>
            <a:r>
              <a:rPr lang="en-US" sz="700" dirty="0" err="1" smtClean="0"/>
              <a:t>Cambios</a:t>
            </a:r>
            <a:r>
              <a:rPr lang="en-US" sz="700" dirty="0" smtClean="0"/>
              <a:t> en A</a:t>
            </a:r>
            <a:endParaRPr lang="en-US" sz="700" dirty="0"/>
          </a:p>
        </p:txBody>
      </p:sp>
      <p:pic>
        <p:nvPicPr>
          <p:cNvPr id="122" name="Picture 121"/>
          <p:cNvPicPr>
            <a:picLocks noChangeAspect="1"/>
          </p:cNvPicPr>
          <p:nvPr/>
        </p:nvPicPr>
        <p:blipFill>
          <a:blip r:embed="rId11"/>
          <a:stretch>
            <a:fillRect/>
          </a:stretch>
        </p:blipFill>
        <p:spPr>
          <a:xfrm>
            <a:off x="3300746" y="5148833"/>
            <a:ext cx="170505" cy="113670"/>
          </a:xfrm>
          <a:prstGeom prst="rect">
            <a:avLst/>
          </a:prstGeom>
        </p:spPr>
      </p:pic>
      <p:pic>
        <p:nvPicPr>
          <p:cNvPr id="123" name="Picture 122"/>
          <p:cNvPicPr>
            <a:picLocks noChangeAspect="1"/>
          </p:cNvPicPr>
          <p:nvPr/>
        </p:nvPicPr>
        <p:blipFill>
          <a:blip r:embed="rId11"/>
          <a:stretch>
            <a:fillRect/>
          </a:stretch>
        </p:blipFill>
        <p:spPr>
          <a:xfrm>
            <a:off x="3369191" y="5135358"/>
            <a:ext cx="170505" cy="113670"/>
          </a:xfrm>
          <a:prstGeom prst="rect">
            <a:avLst/>
          </a:prstGeom>
        </p:spPr>
      </p:pic>
      <p:pic>
        <p:nvPicPr>
          <p:cNvPr id="124" name="Picture 123"/>
          <p:cNvPicPr>
            <a:picLocks noChangeAspect="1"/>
          </p:cNvPicPr>
          <p:nvPr/>
        </p:nvPicPr>
        <p:blipFill>
          <a:blip r:embed="rId11"/>
          <a:stretch>
            <a:fillRect/>
          </a:stretch>
        </p:blipFill>
        <p:spPr>
          <a:xfrm>
            <a:off x="2975300" y="5142960"/>
            <a:ext cx="170505" cy="113670"/>
          </a:xfrm>
          <a:prstGeom prst="rect">
            <a:avLst/>
          </a:prstGeom>
        </p:spPr>
      </p:pic>
      <p:pic>
        <p:nvPicPr>
          <p:cNvPr id="125" name="Picture 124"/>
          <p:cNvPicPr>
            <a:picLocks noChangeAspect="1"/>
          </p:cNvPicPr>
          <p:nvPr/>
        </p:nvPicPr>
        <p:blipFill>
          <a:blip r:embed="rId11"/>
          <a:stretch>
            <a:fillRect/>
          </a:stretch>
        </p:blipFill>
        <p:spPr>
          <a:xfrm>
            <a:off x="3045177" y="5143137"/>
            <a:ext cx="170505" cy="113670"/>
          </a:xfrm>
          <a:prstGeom prst="rect">
            <a:avLst/>
          </a:prstGeom>
        </p:spPr>
      </p:pic>
      <p:pic>
        <p:nvPicPr>
          <p:cNvPr id="126" name="Picture 125"/>
          <p:cNvPicPr>
            <a:picLocks noChangeAspect="1"/>
          </p:cNvPicPr>
          <p:nvPr/>
        </p:nvPicPr>
        <p:blipFill>
          <a:blip r:embed="rId11"/>
          <a:stretch>
            <a:fillRect/>
          </a:stretch>
        </p:blipFill>
        <p:spPr>
          <a:xfrm>
            <a:off x="2674019" y="5148833"/>
            <a:ext cx="170505" cy="113670"/>
          </a:xfrm>
          <a:prstGeom prst="rect">
            <a:avLst/>
          </a:prstGeom>
        </p:spPr>
      </p:pic>
      <p:pic>
        <p:nvPicPr>
          <p:cNvPr id="127" name="Picture 126"/>
          <p:cNvPicPr>
            <a:picLocks noChangeAspect="1"/>
          </p:cNvPicPr>
          <p:nvPr/>
        </p:nvPicPr>
        <p:blipFill>
          <a:blip r:embed="rId11"/>
          <a:stretch>
            <a:fillRect/>
          </a:stretch>
        </p:blipFill>
        <p:spPr>
          <a:xfrm>
            <a:off x="2735320" y="5142960"/>
            <a:ext cx="170505" cy="113670"/>
          </a:xfrm>
          <a:prstGeom prst="rect">
            <a:avLst/>
          </a:prstGeom>
        </p:spPr>
      </p:pic>
      <p:pic>
        <p:nvPicPr>
          <p:cNvPr id="128" name="Picture 127"/>
          <p:cNvPicPr>
            <a:picLocks noChangeAspect="1"/>
          </p:cNvPicPr>
          <p:nvPr/>
        </p:nvPicPr>
        <p:blipFill>
          <a:blip r:embed="rId11"/>
          <a:stretch>
            <a:fillRect/>
          </a:stretch>
        </p:blipFill>
        <p:spPr>
          <a:xfrm>
            <a:off x="2373219" y="5151422"/>
            <a:ext cx="170505" cy="113670"/>
          </a:xfrm>
          <a:prstGeom prst="rect">
            <a:avLst/>
          </a:prstGeom>
        </p:spPr>
      </p:pic>
      <p:pic>
        <p:nvPicPr>
          <p:cNvPr id="129" name="Picture 128"/>
          <p:cNvPicPr>
            <a:picLocks noChangeAspect="1"/>
          </p:cNvPicPr>
          <p:nvPr/>
        </p:nvPicPr>
        <p:blipFill>
          <a:blip r:embed="rId11"/>
          <a:stretch>
            <a:fillRect/>
          </a:stretch>
        </p:blipFill>
        <p:spPr>
          <a:xfrm>
            <a:off x="1905470" y="5155539"/>
            <a:ext cx="170505" cy="113670"/>
          </a:xfrm>
          <a:prstGeom prst="rect">
            <a:avLst/>
          </a:prstGeom>
        </p:spPr>
      </p:pic>
      <p:pic>
        <p:nvPicPr>
          <p:cNvPr id="130" name="Picture 129"/>
          <p:cNvPicPr>
            <a:picLocks noChangeAspect="1"/>
          </p:cNvPicPr>
          <p:nvPr/>
        </p:nvPicPr>
        <p:blipFill>
          <a:blip r:embed="rId11"/>
          <a:stretch>
            <a:fillRect/>
          </a:stretch>
        </p:blipFill>
        <p:spPr>
          <a:xfrm>
            <a:off x="1563320" y="5141777"/>
            <a:ext cx="170505" cy="113670"/>
          </a:xfrm>
          <a:prstGeom prst="rect">
            <a:avLst/>
          </a:prstGeom>
        </p:spPr>
      </p:pic>
      <p:pic>
        <p:nvPicPr>
          <p:cNvPr id="131" name="Picture 130"/>
          <p:cNvPicPr>
            <a:picLocks noChangeAspect="1"/>
          </p:cNvPicPr>
          <p:nvPr/>
        </p:nvPicPr>
        <p:blipFill>
          <a:blip r:embed="rId11"/>
          <a:stretch>
            <a:fillRect/>
          </a:stretch>
        </p:blipFill>
        <p:spPr>
          <a:xfrm>
            <a:off x="1237703" y="5142052"/>
            <a:ext cx="170505" cy="113670"/>
          </a:xfrm>
          <a:prstGeom prst="rect">
            <a:avLst/>
          </a:prstGeom>
        </p:spPr>
      </p:pic>
      <p:pic>
        <p:nvPicPr>
          <p:cNvPr id="132" name="Picture 131"/>
          <p:cNvPicPr>
            <a:picLocks noChangeAspect="1"/>
          </p:cNvPicPr>
          <p:nvPr/>
        </p:nvPicPr>
        <p:blipFill>
          <a:blip r:embed="rId11"/>
          <a:stretch>
            <a:fillRect/>
          </a:stretch>
        </p:blipFill>
        <p:spPr>
          <a:xfrm>
            <a:off x="905811" y="5143137"/>
            <a:ext cx="170505" cy="113670"/>
          </a:xfrm>
          <a:prstGeom prst="rect">
            <a:avLst/>
          </a:prstGeom>
        </p:spPr>
      </p:pic>
      <p:sp>
        <p:nvSpPr>
          <p:cNvPr id="133" name="TextBox 132"/>
          <p:cNvSpPr txBox="1"/>
          <p:nvPr/>
        </p:nvSpPr>
        <p:spPr>
          <a:xfrm>
            <a:off x="867852" y="5092290"/>
            <a:ext cx="240772" cy="215444"/>
          </a:xfrm>
          <a:prstGeom prst="rect">
            <a:avLst/>
          </a:prstGeom>
          <a:noFill/>
        </p:spPr>
        <p:txBody>
          <a:bodyPr wrap="none" rtlCol="0">
            <a:spAutoFit/>
          </a:bodyPr>
          <a:lstStyle/>
          <a:p>
            <a:r>
              <a:rPr lang="en-US" sz="800" b="1" dirty="0" smtClean="0">
                <a:solidFill>
                  <a:schemeClr val="bg1"/>
                </a:solidFill>
              </a:rPr>
              <a:t>X</a:t>
            </a:r>
            <a:endParaRPr lang="en-US" sz="800" b="1" dirty="0">
              <a:solidFill>
                <a:schemeClr val="bg1"/>
              </a:solidFill>
            </a:endParaRPr>
          </a:p>
        </p:txBody>
      </p:sp>
      <p:sp>
        <p:nvSpPr>
          <p:cNvPr id="134" name="TextBox 133"/>
          <p:cNvSpPr txBox="1"/>
          <p:nvPr/>
        </p:nvSpPr>
        <p:spPr>
          <a:xfrm>
            <a:off x="1195527" y="5092847"/>
            <a:ext cx="240772" cy="215444"/>
          </a:xfrm>
          <a:prstGeom prst="rect">
            <a:avLst/>
          </a:prstGeom>
          <a:noFill/>
        </p:spPr>
        <p:txBody>
          <a:bodyPr wrap="none" rtlCol="0">
            <a:spAutoFit/>
          </a:bodyPr>
          <a:lstStyle/>
          <a:p>
            <a:r>
              <a:rPr lang="en-US" sz="800" b="1" smtClean="0">
                <a:solidFill>
                  <a:schemeClr val="bg1"/>
                </a:solidFill>
              </a:rPr>
              <a:t>T</a:t>
            </a:r>
            <a:endParaRPr lang="en-US" sz="800" b="1" dirty="0">
              <a:solidFill>
                <a:schemeClr val="bg1"/>
              </a:solidFill>
            </a:endParaRPr>
          </a:p>
        </p:txBody>
      </p:sp>
      <p:sp>
        <p:nvSpPr>
          <p:cNvPr id="135" name="TextBox 134"/>
          <p:cNvSpPr txBox="1"/>
          <p:nvPr/>
        </p:nvSpPr>
        <p:spPr>
          <a:xfrm>
            <a:off x="1514780" y="5088275"/>
            <a:ext cx="251992" cy="215444"/>
          </a:xfrm>
          <a:prstGeom prst="rect">
            <a:avLst/>
          </a:prstGeom>
          <a:noFill/>
        </p:spPr>
        <p:txBody>
          <a:bodyPr wrap="none" rtlCol="0">
            <a:spAutoFit/>
          </a:bodyPr>
          <a:lstStyle/>
          <a:p>
            <a:r>
              <a:rPr lang="en-US" sz="800" b="1" dirty="0">
                <a:solidFill>
                  <a:schemeClr val="bg1"/>
                </a:solidFill>
              </a:rPr>
              <a:t>N</a:t>
            </a:r>
          </a:p>
        </p:txBody>
      </p:sp>
      <p:sp>
        <p:nvSpPr>
          <p:cNvPr id="136" name="TextBox 135"/>
          <p:cNvSpPr txBox="1"/>
          <p:nvPr/>
        </p:nvSpPr>
        <p:spPr>
          <a:xfrm>
            <a:off x="1852181" y="5093059"/>
            <a:ext cx="247184" cy="215444"/>
          </a:xfrm>
          <a:prstGeom prst="rect">
            <a:avLst/>
          </a:prstGeom>
          <a:noFill/>
        </p:spPr>
        <p:txBody>
          <a:bodyPr wrap="none" rtlCol="0">
            <a:spAutoFit/>
          </a:bodyPr>
          <a:lstStyle/>
          <a:p>
            <a:r>
              <a:rPr lang="en-US" sz="800" b="1" dirty="0" smtClean="0">
                <a:solidFill>
                  <a:schemeClr val="bg1"/>
                </a:solidFill>
              </a:rPr>
              <a:t>A</a:t>
            </a:r>
            <a:endParaRPr lang="en-US" sz="800" b="1" dirty="0">
              <a:solidFill>
                <a:schemeClr val="bg1"/>
              </a:solidFill>
            </a:endParaRPr>
          </a:p>
        </p:txBody>
      </p:sp>
      <p:sp>
        <p:nvSpPr>
          <p:cNvPr id="137" name="TextBox 136"/>
          <p:cNvSpPr txBox="1"/>
          <p:nvPr/>
        </p:nvSpPr>
        <p:spPr>
          <a:xfrm>
            <a:off x="2348100" y="5083707"/>
            <a:ext cx="324128" cy="215444"/>
          </a:xfrm>
          <a:prstGeom prst="rect">
            <a:avLst/>
          </a:prstGeom>
          <a:noFill/>
        </p:spPr>
        <p:txBody>
          <a:bodyPr wrap="none" rtlCol="0">
            <a:spAutoFit/>
          </a:bodyPr>
          <a:lstStyle/>
          <a:p>
            <a:r>
              <a:rPr lang="en-US" sz="800" b="1" dirty="0" smtClean="0">
                <a:solidFill>
                  <a:schemeClr val="bg1"/>
                </a:solidFill>
              </a:rPr>
              <a:t>Tar</a:t>
            </a:r>
            <a:endParaRPr lang="en-US" sz="800" b="1" dirty="0">
              <a:solidFill>
                <a:schemeClr val="bg1"/>
              </a:solidFill>
            </a:endParaRPr>
          </a:p>
        </p:txBody>
      </p:sp>
      <p:sp>
        <p:nvSpPr>
          <p:cNvPr id="138" name="TextBox 137"/>
          <p:cNvSpPr txBox="1"/>
          <p:nvPr/>
        </p:nvSpPr>
        <p:spPr>
          <a:xfrm>
            <a:off x="2659263" y="5084264"/>
            <a:ext cx="327334" cy="215444"/>
          </a:xfrm>
          <a:prstGeom prst="rect">
            <a:avLst/>
          </a:prstGeom>
          <a:noFill/>
        </p:spPr>
        <p:txBody>
          <a:bodyPr wrap="none" rtlCol="0">
            <a:spAutoFit/>
          </a:bodyPr>
          <a:lstStyle/>
          <a:p>
            <a:r>
              <a:rPr lang="en-US" sz="800" b="1" dirty="0" smtClean="0">
                <a:solidFill>
                  <a:schemeClr val="bg1"/>
                </a:solidFill>
              </a:rPr>
              <a:t>Per</a:t>
            </a:r>
            <a:endParaRPr lang="en-US" sz="800" b="1" dirty="0">
              <a:solidFill>
                <a:schemeClr val="bg1"/>
              </a:solidFill>
            </a:endParaRPr>
          </a:p>
        </p:txBody>
      </p:sp>
      <p:sp>
        <p:nvSpPr>
          <p:cNvPr id="139" name="TextBox 138"/>
          <p:cNvSpPr txBox="1"/>
          <p:nvPr/>
        </p:nvSpPr>
        <p:spPr>
          <a:xfrm>
            <a:off x="2970959" y="5084264"/>
            <a:ext cx="325730" cy="215444"/>
          </a:xfrm>
          <a:prstGeom prst="rect">
            <a:avLst/>
          </a:prstGeom>
          <a:noFill/>
        </p:spPr>
        <p:txBody>
          <a:bodyPr wrap="none" rtlCol="0">
            <a:spAutoFit/>
          </a:bodyPr>
          <a:lstStyle/>
          <a:p>
            <a:r>
              <a:rPr lang="en-US" sz="800" b="1" dirty="0" smtClean="0">
                <a:solidFill>
                  <a:schemeClr val="bg1"/>
                </a:solidFill>
              </a:rPr>
              <a:t>Ref</a:t>
            </a:r>
            <a:endParaRPr lang="en-US" sz="800" b="1" dirty="0">
              <a:solidFill>
                <a:schemeClr val="bg1"/>
              </a:solidFill>
            </a:endParaRPr>
          </a:p>
        </p:txBody>
      </p:sp>
      <p:sp>
        <p:nvSpPr>
          <p:cNvPr id="140" name="TextBox 139"/>
          <p:cNvSpPr txBox="1"/>
          <p:nvPr/>
        </p:nvSpPr>
        <p:spPr>
          <a:xfrm>
            <a:off x="3244277" y="5085265"/>
            <a:ext cx="333746" cy="215444"/>
          </a:xfrm>
          <a:prstGeom prst="rect">
            <a:avLst/>
          </a:prstGeom>
          <a:noFill/>
        </p:spPr>
        <p:txBody>
          <a:bodyPr wrap="none" rtlCol="0">
            <a:spAutoFit/>
          </a:bodyPr>
          <a:lstStyle/>
          <a:p>
            <a:r>
              <a:rPr lang="en-US" sz="800" b="1" dirty="0" err="1" smtClean="0">
                <a:solidFill>
                  <a:schemeClr val="bg1"/>
                </a:solidFill>
              </a:rPr>
              <a:t>Acc</a:t>
            </a:r>
            <a:endParaRPr lang="en-US" sz="800" b="1" dirty="0">
              <a:solidFill>
                <a:schemeClr val="bg1"/>
              </a:solidFill>
            </a:endParaRPr>
          </a:p>
        </p:txBody>
      </p:sp>
      <p:pic>
        <p:nvPicPr>
          <p:cNvPr id="141" name="Picture 140"/>
          <p:cNvPicPr>
            <a:picLocks noChangeAspect="1"/>
          </p:cNvPicPr>
          <p:nvPr/>
        </p:nvPicPr>
        <p:blipFill>
          <a:blip r:embed="rId12"/>
          <a:stretch>
            <a:fillRect/>
          </a:stretch>
        </p:blipFill>
        <p:spPr>
          <a:xfrm>
            <a:off x="488512" y="5125200"/>
            <a:ext cx="340593" cy="442462"/>
          </a:xfrm>
          <a:prstGeom prst="rect">
            <a:avLst/>
          </a:prstGeom>
        </p:spPr>
      </p:pic>
      <p:pic>
        <p:nvPicPr>
          <p:cNvPr id="142" name="Picture 141"/>
          <p:cNvPicPr>
            <a:picLocks noChangeAspect="1"/>
          </p:cNvPicPr>
          <p:nvPr/>
        </p:nvPicPr>
        <p:blipFill>
          <a:blip r:embed="rId11"/>
          <a:stretch>
            <a:fillRect/>
          </a:stretch>
        </p:blipFill>
        <p:spPr>
          <a:xfrm>
            <a:off x="551918" y="5146885"/>
            <a:ext cx="170505" cy="113670"/>
          </a:xfrm>
          <a:prstGeom prst="rect">
            <a:avLst/>
          </a:prstGeom>
        </p:spPr>
      </p:pic>
      <p:pic>
        <p:nvPicPr>
          <p:cNvPr id="143" name="Picture 142"/>
          <p:cNvPicPr>
            <a:picLocks noChangeAspect="1"/>
          </p:cNvPicPr>
          <p:nvPr/>
        </p:nvPicPr>
        <p:blipFill>
          <a:blip r:embed="rId13"/>
          <a:stretch>
            <a:fillRect/>
          </a:stretch>
        </p:blipFill>
        <p:spPr>
          <a:xfrm>
            <a:off x="554258" y="5314761"/>
            <a:ext cx="214266" cy="76812"/>
          </a:xfrm>
          <a:prstGeom prst="rect">
            <a:avLst/>
          </a:prstGeom>
        </p:spPr>
      </p:pic>
      <p:pic>
        <p:nvPicPr>
          <p:cNvPr id="144" name="Picture 143"/>
          <p:cNvPicPr>
            <a:picLocks noChangeAspect="1"/>
          </p:cNvPicPr>
          <p:nvPr/>
        </p:nvPicPr>
        <p:blipFill>
          <a:blip r:embed="rId14"/>
          <a:stretch>
            <a:fillRect/>
          </a:stretch>
        </p:blipFill>
        <p:spPr>
          <a:xfrm>
            <a:off x="511713" y="5448880"/>
            <a:ext cx="290802" cy="80076"/>
          </a:xfrm>
          <a:prstGeom prst="rect">
            <a:avLst/>
          </a:prstGeom>
        </p:spPr>
      </p:pic>
    </p:spTree>
    <p:extLst>
      <p:ext uri="{BB962C8B-B14F-4D97-AF65-F5344CB8AC3E}">
        <p14:creationId xmlns:p14="http://schemas.microsoft.com/office/powerpoint/2010/main" val="558571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8" descr="Portada.jpg"/>
          <p:cNvPicPr>
            <a:picLocks noChangeAspect="1"/>
          </p:cNvPicPr>
          <p:nvPr/>
        </p:nvPicPr>
        <p:blipFill rotWithShape="1">
          <a:blip r:embed="rId3" cstate="print">
            <a:extLst>
              <a:ext uri="{28A0092B-C50C-407E-A947-70E740481C1C}">
                <a14:useLocalDpi xmlns:a14="http://schemas.microsoft.com/office/drawing/2010/main" val="0"/>
              </a:ext>
            </a:extLst>
          </a:blip>
          <a:srcRect t="20600" r="71006" b="38450"/>
          <a:stretch/>
        </p:blipFill>
        <p:spPr>
          <a:xfrm>
            <a:off x="4432" y="-4051"/>
            <a:ext cx="9139568" cy="813467"/>
          </a:xfrm>
          <a:prstGeom prst="rect">
            <a:avLst/>
          </a:prstGeom>
        </p:spPr>
      </p:pic>
      <p:pic>
        <p:nvPicPr>
          <p:cNvPr id="27" name="Imagen 8" descr="Portada.jpg"/>
          <p:cNvPicPr>
            <a:picLocks noChangeAspect="1"/>
          </p:cNvPicPr>
          <p:nvPr/>
        </p:nvPicPr>
        <p:blipFill rotWithShape="1">
          <a:blip r:embed="rId4" cstate="print">
            <a:extLst>
              <a:ext uri="{28A0092B-C50C-407E-A947-70E740481C1C}">
                <a14:useLocalDpi xmlns:a14="http://schemas.microsoft.com/office/drawing/2010/main" val="0"/>
              </a:ext>
            </a:extLst>
          </a:blip>
          <a:srcRect t="20600" b="38450"/>
          <a:stretch/>
        </p:blipFill>
        <p:spPr>
          <a:xfrm>
            <a:off x="6588224" y="97097"/>
            <a:ext cx="1990001" cy="611169"/>
          </a:xfrm>
          <a:prstGeom prst="rect">
            <a:avLst/>
          </a:prstGeom>
        </p:spPr>
      </p:pic>
      <p:sp>
        <p:nvSpPr>
          <p:cNvPr id="19" name="TextBox 18"/>
          <p:cNvSpPr txBox="1"/>
          <p:nvPr/>
        </p:nvSpPr>
        <p:spPr>
          <a:xfrm>
            <a:off x="1412110" y="177595"/>
            <a:ext cx="4293273" cy="400110"/>
          </a:xfrm>
          <a:prstGeom prst="rect">
            <a:avLst/>
          </a:prstGeom>
          <a:noFill/>
        </p:spPr>
        <p:txBody>
          <a:bodyPr wrap="square" rtlCol="0">
            <a:spAutoFit/>
          </a:bodyPr>
          <a:lstStyle/>
          <a:p>
            <a:pPr algn="ctr"/>
            <a:r>
              <a:rPr lang="es-MX" sz="2000" b="1" dirty="0" smtClean="0">
                <a:solidFill>
                  <a:prstClr val="white">
                    <a:lumMod val="85000"/>
                  </a:prstClr>
                </a:solidFill>
              </a:rPr>
              <a:t>Entendiendo tus resultados</a:t>
            </a:r>
          </a:p>
        </p:txBody>
      </p:sp>
      <p:sp>
        <p:nvSpPr>
          <p:cNvPr id="20" name="TextBox 2"/>
          <p:cNvSpPr txBox="1">
            <a:spLocks noChangeArrowheads="1"/>
          </p:cNvSpPr>
          <p:nvPr/>
        </p:nvSpPr>
        <p:spPr bwMode="auto">
          <a:xfrm>
            <a:off x="268625" y="861265"/>
            <a:ext cx="8566279"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algn="just" eaLnBrk="1" hangingPunct="1">
              <a:lnSpc>
                <a:spcPct val="150000"/>
              </a:lnSpc>
            </a:pPr>
            <a:r>
              <a:rPr lang="es-MX" sz="1100" dirty="0" smtClean="0">
                <a:latin typeface="Calibri" panose="020F0502020204030204" pitchFamily="34" charset="0"/>
                <a:ea typeface="Times New Roman" panose="02020603050405020304" pitchFamily="18" charset="0"/>
                <a:cs typeface="Times New Roman" panose="02020603050405020304" pitchFamily="18" charset="0"/>
              </a:rPr>
              <a:t>Explicación de las variables de la página anterior. El perfil es el resultado de sus respuestas en el cuestionario.</a:t>
            </a:r>
          </a:p>
          <a:p>
            <a:pPr lvl="0" algn="just" eaLnBrk="1" hangingPunct="1"/>
            <a:endParaRPr lang="es-MX" sz="800" dirty="0">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eaLnBrk="1" hangingPunct="1">
              <a:lnSpc>
                <a:spcPct val="150000"/>
              </a:lnSpc>
              <a:buAutoNum type="arabicPeriod"/>
            </a:pPr>
            <a:r>
              <a:rPr lang="es-MX" sz="1100" dirty="0" smtClean="0">
                <a:latin typeface="Calibri" panose="020F0502020204030204" pitchFamily="34" charset="0"/>
                <a:ea typeface="Times New Roman" panose="02020603050405020304" pitchFamily="18" charset="0"/>
                <a:cs typeface="Times New Roman" panose="02020603050405020304" pitchFamily="18" charset="0"/>
              </a:rPr>
              <a:t>El </a:t>
            </a: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Perfil XTNA®</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  es una combinación de las cuatro variables X-T-N-A, también se le llama a cada variable “temperamento”.</a:t>
            </a:r>
          </a:p>
          <a:p>
            <a:pPr marL="228600" lvl="0" indent="-228600" algn="just" eaLnBrk="1" hangingPunct="1">
              <a:lnSpc>
                <a:spcPct val="150000"/>
              </a:lnSpc>
              <a:buAutoNum type="arabicPeriod"/>
            </a:pPr>
            <a:r>
              <a:rPr lang="es-MX" sz="1100" dirty="0" smtClean="0">
                <a:latin typeface="Calibri" panose="020F0502020204030204" pitchFamily="34" charset="0"/>
                <a:ea typeface="Times New Roman" panose="02020603050405020304" pitchFamily="18" charset="0"/>
                <a:cs typeface="Times New Roman" panose="02020603050405020304" pitchFamily="18" charset="0"/>
              </a:rPr>
              <a:t>El </a:t>
            </a: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PERFIL NATURAL</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 está expresado por la línea roja punteada. “Cómo soy en realidad”.</a:t>
            </a:r>
          </a:p>
          <a:p>
            <a:pPr marL="228600" lvl="0" indent="-228600" algn="just" eaLnBrk="1" hangingPunct="1">
              <a:lnSpc>
                <a:spcPct val="150000"/>
              </a:lnSpc>
              <a:buAutoNum type="arabicPeriod"/>
            </a:pPr>
            <a:r>
              <a:rPr lang="es-MX" sz="1100" dirty="0" smtClean="0">
                <a:latin typeface="Calibri" panose="020F0502020204030204" pitchFamily="34" charset="0"/>
                <a:ea typeface="Times New Roman" panose="02020603050405020304" pitchFamily="18" charset="0"/>
                <a:cs typeface="Times New Roman" panose="02020603050405020304" pitchFamily="18" charset="0"/>
              </a:rPr>
              <a:t>El </a:t>
            </a: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PERFIL ADAPTADO</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 está expresado por la línea azul continua. “Cómo me describo, cómo quiero ser o  cómo necesito ser”.</a:t>
            </a:r>
          </a:p>
          <a:p>
            <a:pPr marL="228600" lvl="0" indent="-228600" algn="just" eaLnBrk="1" hangingPunct="1">
              <a:lnSpc>
                <a:spcPct val="150000"/>
              </a:lnSpc>
              <a:buAutoNum type="arabicPeriod"/>
            </a:pPr>
            <a:r>
              <a:rPr lang="es-MX" sz="1100" dirty="0" smtClean="0">
                <a:latin typeface="Calibri" panose="020F0502020204030204" pitchFamily="34" charset="0"/>
                <a:ea typeface="Times New Roman" panose="02020603050405020304" pitchFamily="18" charset="0"/>
                <a:cs typeface="Times New Roman" panose="02020603050405020304" pitchFamily="18" charset="0"/>
              </a:rPr>
              <a:t>Cada variable X-T-N-A está expresada dentro de una </a:t>
            </a: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escala de 9 niveles:</a:t>
            </a:r>
          </a:p>
          <a:p>
            <a:pPr marL="971550" lvl="1" indent="-228600" algn="just" eaLnBrk="1" hangingPunct="1">
              <a:lnSpc>
                <a:spcPct val="150000"/>
              </a:lnSpc>
              <a:buFont typeface="Arial" panose="020B0604020202020204" pitchFamily="34" charset="0"/>
              <a:buChar char="•"/>
            </a:pPr>
            <a:r>
              <a:rPr lang="es-MX" sz="1100" dirty="0" smtClean="0">
                <a:latin typeface="Calibri" panose="020F0502020204030204" pitchFamily="34" charset="0"/>
                <a:ea typeface="Times New Roman" panose="02020603050405020304" pitchFamily="18" charset="0"/>
                <a:cs typeface="Times New Roman" panose="02020603050405020304" pitchFamily="18" charset="0"/>
              </a:rPr>
              <a:t>Niveles 1-2-3 significan baja intensidad de la variable. </a:t>
            </a:r>
          </a:p>
          <a:p>
            <a:pPr marL="971550" lvl="1" indent="-228600" algn="just" eaLnBrk="1" hangingPunct="1">
              <a:lnSpc>
                <a:spcPct val="150000"/>
              </a:lnSpc>
              <a:buFont typeface="Arial" panose="020B0604020202020204" pitchFamily="34" charset="0"/>
              <a:buChar char="•"/>
            </a:pPr>
            <a:r>
              <a:rPr lang="es-MX" sz="1100" dirty="0" smtClean="0">
                <a:latin typeface="Calibri" panose="020F0502020204030204" pitchFamily="34" charset="0"/>
                <a:ea typeface="Times New Roman" panose="02020603050405020304" pitchFamily="18" charset="0"/>
                <a:cs typeface="Times New Roman" panose="02020603050405020304" pitchFamily="18" charset="0"/>
              </a:rPr>
              <a:t>Niveles 4-5-6 significan intensidad media (cuadro color gris en la gráfica).</a:t>
            </a:r>
          </a:p>
          <a:p>
            <a:pPr marL="971550" lvl="1" indent="-228600" algn="just" eaLnBrk="1" hangingPunct="1">
              <a:lnSpc>
                <a:spcPct val="150000"/>
              </a:lnSpc>
              <a:buFont typeface="Arial" panose="020B0604020202020204" pitchFamily="34" charset="0"/>
              <a:buChar char="•"/>
            </a:pPr>
            <a:r>
              <a:rPr lang="es-MX" sz="1100" dirty="0" smtClean="0">
                <a:latin typeface="Calibri" panose="020F0502020204030204" pitchFamily="34" charset="0"/>
                <a:ea typeface="Times New Roman" panose="02020603050405020304" pitchFamily="18" charset="0"/>
                <a:cs typeface="Times New Roman" panose="02020603050405020304" pitchFamily="18" charset="0"/>
              </a:rPr>
              <a:t>Niveles 7-8-9 significan alta intensidad de la variable.</a:t>
            </a:r>
          </a:p>
          <a:p>
            <a:pPr marL="228600" lvl="0" indent="-228600" algn="just" eaLnBrk="1" hangingPunct="1">
              <a:lnSpc>
                <a:spcPct val="150000"/>
              </a:lnSpc>
              <a:buAutoNum type="arabicPeriod"/>
            </a:pPr>
            <a:r>
              <a:rPr lang="es-MX" sz="1100" dirty="0" smtClean="0">
                <a:latin typeface="Calibri" panose="020F0502020204030204" pitchFamily="34" charset="0"/>
                <a:ea typeface="Times New Roman" panose="02020603050405020304" pitchFamily="18" charset="0"/>
                <a:cs typeface="Times New Roman" panose="02020603050405020304" pitchFamily="18" charset="0"/>
              </a:rPr>
              <a:t>Las variables en los niveles altos </a:t>
            </a: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7-8-9 describen tu perfil dominante</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 mientras más grande el nivel más notorio es la conducta del perfil.</a:t>
            </a:r>
          </a:p>
          <a:p>
            <a:pPr marL="228600" lvl="0" indent="-228600" algn="just" eaLnBrk="1" hangingPunct="1">
              <a:lnSpc>
                <a:spcPct val="150000"/>
              </a:lnSpc>
              <a:buAutoNum type="arabicPeriod"/>
            </a:pPr>
            <a:r>
              <a:rPr lang="es-MX" sz="1100" dirty="0" smtClean="0">
                <a:latin typeface="Calibri" panose="020F0502020204030204" pitchFamily="34" charset="0"/>
                <a:ea typeface="Times New Roman" panose="02020603050405020304" pitchFamily="18" charset="0"/>
                <a:cs typeface="Times New Roman" panose="02020603050405020304" pitchFamily="18" charset="0"/>
              </a:rPr>
              <a:t>Lo normal es tener </a:t>
            </a: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UNA o DOS variables dominantes</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 pero una de ellas será la principal y la otra será secundaria. En algunas ocasiones aparecen TRES variables dominantes, esto es poco común, pero sigue siendo normal.</a:t>
            </a:r>
          </a:p>
          <a:p>
            <a:pPr marL="228600" lvl="0" indent="-228600" algn="just" eaLnBrk="1" hangingPunct="1">
              <a:lnSpc>
                <a:spcPct val="150000"/>
              </a:lnSpc>
              <a:buAutoNum type="arabicPeriod"/>
            </a:pP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ORIENTACIONES</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 En la escala de valores existen combinaciones que indican la orientación del perfil en 4 dimensiones, cada dimensión se mide entre 0 y 100 puntos. </a:t>
            </a:r>
          </a:p>
          <a:p>
            <a:pPr marL="971550" lvl="1" indent="-228600" algn="just" eaLnBrk="1" hangingPunct="1">
              <a:lnSpc>
                <a:spcPct val="150000"/>
              </a:lnSpc>
              <a:buFont typeface="Arial" panose="020B0604020202020204" pitchFamily="34" charset="0"/>
              <a:buChar char="•"/>
            </a:pP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TAR (Tareas)</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 Grado en que la persona prefiere trabajar con tareas, proyectos, cosas. Suma de X y T.</a:t>
            </a:r>
          </a:p>
          <a:p>
            <a:pPr marL="971550" lvl="1" indent="-228600" algn="just" eaLnBrk="1" hangingPunct="1">
              <a:lnSpc>
                <a:spcPct val="150000"/>
              </a:lnSpc>
              <a:buFont typeface="Arial" panose="020B0604020202020204" pitchFamily="34" charset="0"/>
              <a:buChar char="•"/>
            </a:pP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PER (Personas)</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 Grado en que la persona prefiere relacionarse con personas. Suma de N y A.</a:t>
            </a:r>
          </a:p>
          <a:p>
            <a:pPr marL="971550" lvl="1" indent="-228600" algn="just" eaLnBrk="1" hangingPunct="1">
              <a:lnSpc>
                <a:spcPct val="150000"/>
              </a:lnSpc>
              <a:buFont typeface="Arial" panose="020B0604020202020204" pitchFamily="34" charset="0"/>
              <a:buChar char="•"/>
            </a:pP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REF (Reflexión)</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 Grado en que la persona es proclive a pensar o planear antes de actuar. </a:t>
            </a:r>
          </a:p>
          <a:p>
            <a:pPr lvl="1" indent="0" algn="just" eaLnBrk="1" hangingPunct="1"/>
            <a:r>
              <a:rPr lang="es-MX" sz="11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ambién mide el grado de introversión de la persona. Suma T y N.</a:t>
            </a:r>
          </a:p>
          <a:p>
            <a:pPr marL="971550" lvl="1" indent="-228600" algn="just" eaLnBrk="1" hangingPunct="1">
              <a:lnSpc>
                <a:spcPct val="150000"/>
              </a:lnSpc>
              <a:buFont typeface="Arial" panose="020B0604020202020204" pitchFamily="34" charset="0"/>
              <a:buChar char="•"/>
            </a:pP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ACC (Acción)</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 Grado en que la persona es proclive a la acción, tendencia a actuar impulsivamente.</a:t>
            </a:r>
          </a:p>
          <a:p>
            <a:pPr lvl="1" indent="0" algn="just" eaLnBrk="1" hangingPunct="1"/>
            <a:r>
              <a:rPr lang="es-MX" sz="11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ambién mide el grado de extroversión de la persona. Suma X y A.</a:t>
            </a:r>
          </a:p>
          <a:p>
            <a:pPr marL="1371600" lvl="2" algn="just" eaLnBrk="1" hangingPunct="1">
              <a:lnSpc>
                <a:spcPct val="150000"/>
              </a:lnSpc>
              <a:buFont typeface="Arial" panose="020B0604020202020204" pitchFamily="34" charset="0"/>
              <a:buChar char="•"/>
            </a:pPr>
            <a:r>
              <a:rPr lang="es-MX" sz="1100" dirty="0">
                <a:latin typeface="Calibri" panose="020F0502020204030204" pitchFamily="34" charset="0"/>
                <a:ea typeface="Times New Roman" panose="02020603050405020304" pitchFamily="18" charset="0"/>
                <a:cs typeface="Times New Roman" panose="02020603050405020304" pitchFamily="18" charset="0"/>
              </a:rPr>
              <a:t>Más de 70 puntos es alta preferencia.</a:t>
            </a:r>
          </a:p>
          <a:p>
            <a:pPr marL="1371600" lvl="2" algn="just" eaLnBrk="1" hangingPunct="1">
              <a:lnSpc>
                <a:spcPct val="150000"/>
              </a:lnSpc>
              <a:buFont typeface="Arial" panose="020B0604020202020204" pitchFamily="34" charset="0"/>
              <a:buChar char="•"/>
            </a:pPr>
            <a:r>
              <a:rPr lang="es-MX" sz="1100" dirty="0">
                <a:latin typeface="Calibri" panose="020F0502020204030204" pitchFamily="34" charset="0"/>
                <a:ea typeface="Times New Roman" panose="02020603050405020304" pitchFamily="18" charset="0"/>
                <a:cs typeface="Times New Roman" panose="02020603050405020304" pitchFamily="18" charset="0"/>
              </a:rPr>
              <a:t>Menos de 30 puntos es baja preferencia</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a:t>
            </a:r>
          </a:p>
          <a:p>
            <a:pPr marL="228600" lvl="0" indent="-228600" algn="just" eaLnBrk="1" hangingPunct="1">
              <a:lnSpc>
                <a:spcPct val="150000"/>
              </a:lnSpc>
              <a:buAutoNum type="arabicPeriod"/>
            </a:pPr>
            <a:r>
              <a:rPr lang="es-MX" sz="1100" dirty="0" smtClean="0">
                <a:latin typeface="Calibri" panose="020F0502020204030204" pitchFamily="34" charset="0"/>
                <a:ea typeface="Times New Roman" panose="02020603050405020304" pitchFamily="18" charset="0"/>
                <a:cs typeface="Times New Roman" panose="02020603050405020304" pitchFamily="18" charset="0"/>
              </a:rPr>
              <a:t>El </a:t>
            </a: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INDICE DE CONSISTENCIA</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 expresa en qué grado tu perfil natural y tu perfil adaptado son similares.</a:t>
            </a:r>
          </a:p>
        </p:txBody>
      </p:sp>
      <p:pic>
        <p:nvPicPr>
          <p:cNvPr id="2" name="Picture 1"/>
          <p:cNvPicPr>
            <a:picLocks noChangeAspect="1"/>
          </p:cNvPicPr>
          <p:nvPr/>
        </p:nvPicPr>
        <p:blipFill>
          <a:blip r:embed="rId5"/>
          <a:stretch>
            <a:fillRect/>
          </a:stretch>
        </p:blipFill>
        <p:spPr>
          <a:xfrm>
            <a:off x="7647322" y="1846029"/>
            <a:ext cx="1621688" cy="179438"/>
          </a:xfrm>
          <a:prstGeom prst="rect">
            <a:avLst/>
          </a:prstGeom>
        </p:spPr>
      </p:pic>
      <p:pic>
        <p:nvPicPr>
          <p:cNvPr id="6" name="Picture 5"/>
          <p:cNvPicPr>
            <a:picLocks noChangeAspect="1"/>
          </p:cNvPicPr>
          <p:nvPr/>
        </p:nvPicPr>
        <p:blipFill>
          <a:blip r:embed="rId6"/>
          <a:stretch>
            <a:fillRect/>
          </a:stretch>
        </p:blipFill>
        <p:spPr>
          <a:xfrm>
            <a:off x="7650580" y="2051391"/>
            <a:ext cx="1621688" cy="179438"/>
          </a:xfrm>
          <a:prstGeom prst="rect">
            <a:avLst/>
          </a:prstGeom>
        </p:spPr>
      </p:pic>
      <p:pic>
        <p:nvPicPr>
          <p:cNvPr id="7" name="Picture 6"/>
          <p:cNvPicPr>
            <a:picLocks noChangeAspect="1"/>
          </p:cNvPicPr>
          <p:nvPr/>
        </p:nvPicPr>
        <p:blipFill>
          <a:blip r:embed="rId7"/>
          <a:stretch>
            <a:fillRect/>
          </a:stretch>
        </p:blipFill>
        <p:spPr>
          <a:xfrm>
            <a:off x="5918105" y="2498148"/>
            <a:ext cx="1340238" cy="417924"/>
          </a:xfrm>
          <a:prstGeom prst="rect">
            <a:avLst/>
          </a:prstGeom>
        </p:spPr>
      </p:pic>
      <p:sp>
        <p:nvSpPr>
          <p:cNvPr id="8" name="Right Brace 7"/>
          <p:cNvSpPr/>
          <p:nvPr/>
        </p:nvSpPr>
        <p:spPr>
          <a:xfrm>
            <a:off x="5486395" y="2356829"/>
            <a:ext cx="180304" cy="695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7243462" y="2462593"/>
            <a:ext cx="1649811" cy="461665"/>
          </a:xfrm>
          <a:prstGeom prst="rect">
            <a:avLst/>
          </a:prstGeom>
          <a:noFill/>
        </p:spPr>
        <p:txBody>
          <a:bodyPr wrap="none" rtlCol="0">
            <a:spAutoFit/>
          </a:bodyPr>
          <a:lstStyle/>
          <a:p>
            <a:r>
              <a:rPr lang="es-MX" sz="800" dirty="0" smtClean="0"/>
              <a:t>Escala DEMO</a:t>
            </a:r>
          </a:p>
          <a:p>
            <a:r>
              <a:rPr lang="es-MX" sz="800" dirty="0" smtClean="0"/>
              <a:t>(No corresponde al resultado de la </a:t>
            </a:r>
          </a:p>
          <a:p>
            <a:r>
              <a:rPr lang="es-MX" sz="800" dirty="0" smtClean="0"/>
              <a:t>persona en este reporte)</a:t>
            </a:r>
            <a:endParaRPr lang="en-US" sz="800" dirty="0"/>
          </a:p>
        </p:txBody>
      </p:sp>
      <p:pic>
        <p:nvPicPr>
          <p:cNvPr id="10" name="Picture 9"/>
          <p:cNvPicPr>
            <a:picLocks noChangeAspect="1"/>
          </p:cNvPicPr>
          <p:nvPr/>
        </p:nvPicPr>
        <p:blipFill>
          <a:blip r:embed="rId8"/>
          <a:stretch>
            <a:fillRect/>
          </a:stretch>
        </p:blipFill>
        <p:spPr>
          <a:xfrm>
            <a:off x="7298613" y="4854457"/>
            <a:ext cx="1282595" cy="417924"/>
          </a:xfrm>
          <a:prstGeom prst="rect">
            <a:avLst/>
          </a:prstGeom>
        </p:spPr>
      </p:pic>
      <p:sp>
        <p:nvSpPr>
          <p:cNvPr id="16" name="Right Brace 15"/>
          <p:cNvSpPr/>
          <p:nvPr/>
        </p:nvSpPr>
        <p:spPr>
          <a:xfrm>
            <a:off x="6952439" y="4313859"/>
            <a:ext cx="180304" cy="14907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9 CuadroTexto"/>
          <p:cNvSpPr txBox="1"/>
          <p:nvPr/>
        </p:nvSpPr>
        <p:spPr>
          <a:xfrm>
            <a:off x="1358070" y="6620006"/>
            <a:ext cx="6289252" cy="246221"/>
          </a:xfrm>
          <a:prstGeom prst="rect">
            <a:avLst/>
          </a:prstGeom>
          <a:noFill/>
        </p:spPr>
        <p:txBody>
          <a:bodyPr wrap="square" rtlCol="0">
            <a:spAutoFit/>
          </a:bodyPr>
          <a:lstStyle/>
          <a:p>
            <a:pPr algn="ctr"/>
            <a:r>
              <a:rPr lang="es-ES" sz="1000" dirty="0" smtClean="0"/>
              <a:t>José de Sancristóbal. Derechos Reservados 2012 ©</a:t>
            </a:r>
            <a:endParaRPr lang="es-ES" sz="900" dirty="0" smtClean="0"/>
          </a:p>
        </p:txBody>
      </p:sp>
      <p:sp>
        <p:nvSpPr>
          <p:cNvPr id="5" name="Slide Number Placeholder 4"/>
          <p:cNvSpPr>
            <a:spLocks noGrp="1"/>
          </p:cNvSpPr>
          <p:nvPr>
            <p:ph type="sldNum" sz="quarter" idx="12"/>
          </p:nvPr>
        </p:nvSpPr>
        <p:spPr/>
        <p:txBody>
          <a:bodyPr/>
          <a:lstStyle/>
          <a:p>
            <a:fld id="{E83F8FF4-369B-4516-B7B2-E18F34D95E52}" type="slidenum">
              <a:rPr lang="en-US" smtClean="0"/>
              <a:t>11</a:t>
            </a:fld>
            <a:endParaRPr lang="en-US"/>
          </a:p>
        </p:txBody>
      </p:sp>
      <p:sp>
        <p:nvSpPr>
          <p:cNvPr id="18" name="TextBox 17"/>
          <p:cNvSpPr txBox="1"/>
          <p:nvPr/>
        </p:nvSpPr>
        <p:spPr>
          <a:xfrm>
            <a:off x="7230397" y="5236272"/>
            <a:ext cx="1649811" cy="461665"/>
          </a:xfrm>
          <a:prstGeom prst="rect">
            <a:avLst/>
          </a:prstGeom>
          <a:noFill/>
        </p:spPr>
        <p:txBody>
          <a:bodyPr wrap="none" rtlCol="0">
            <a:spAutoFit/>
          </a:bodyPr>
          <a:lstStyle/>
          <a:p>
            <a:r>
              <a:rPr lang="es-MX" sz="800" dirty="0" smtClean="0"/>
              <a:t>Escala DEMO</a:t>
            </a:r>
          </a:p>
          <a:p>
            <a:r>
              <a:rPr lang="es-MX" sz="800" dirty="0" smtClean="0"/>
              <a:t>(No corresponde al resultado de la </a:t>
            </a:r>
          </a:p>
          <a:p>
            <a:r>
              <a:rPr lang="es-MX" sz="800" dirty="0" smtClean="0"/>
              <a:t>persona en este reporte)</a:t>
            </a:r>
            <a:endParaRPr lang="en-US" sz="800" dirty="0"/>
          </a:p>
        </p:txBody>
      </p:sp>
    </p:spTree>
    <p:extLst>
      <p:ext uri="{BB962C8B-B14F-4D97-AF65-F5344CB8AC3E}">
        <p14:creationId xmlns:p14="http://schemas.microsoft.com/office/powerpoint/2010/main" val="3508244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331860" y="1610045"/>
            <a:ext cx="1848596" cy="629206"/>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n 8" descr="Portada.jpg"/>
          <p:cNvPicPr>
            <a:picLocks noChangeAspect="1"/>
          </p:cNvPicPr>
          <p:nvPr/>
        </p:nvPicPr>
        <p:blipFill rotWithShape="1">
          <a:blip r:embed="rId3" cstate="print">
            <a:extLst>
              <a:ext uri="{28A0092B-C50C-407E-A947-70E740481C1C}">
                <a14:useLocalDpi xmlns:a14="http://schemas.microsoft.com/office/drawing/2010/main" val="0"/>
              </a:ext>
            </a:extLst>
          </a:blip>
          <a:srcRect t="20600" r="71006" b="38450"/>
          <a:stretch/>
        </p:blipFill>
        <p:spPr>
          <a:xfrm>
            <a:off x="4432" y="-4051"/>
            <a:ext cx="9139568" cy="813467"/>
          </a:xfrm>
          <a:prstGeom prst="rect">
            <a:avLst/>
          </a:prstGeom>
        </p:spPr>
      </p:pic>
      <p:pic>
        <p:nvPicPr>
          <p:cNvPr id="27" name="Imagen 8" descr="Portada.jpg"/>
          <p:cNvPicPr>
            <a:picLocks noChangeAspect="1"/>
          </p:cNvPicPr>
          <p:nvPr/>
        </p:nvPicPr>
        <p:blipFill rotWithShape="1">
          <a:blip r:embed="rId4" cstate="print">
            <a:extLst>
              <a:ext uri="{28A0092B-C50C-407E-A947-70E740481C1C}">
                <a14:useLocalDpi xmlns:a14="http://schemas.microsoft.com/office/drawing/2010/main" val="0"/>
              </a:ext>
            </a:extLst>
          </a:blip>
          <a:srcRect t="20600" b="38450"/>
          <a:stretch/>
        </p:blipFill>
        <p:spPr>
          <a:xfrm>
            <a:off x="6588224" y="97097"/>
            <a:ext cx="1990001" cy="611169"/>
          </a:xfrm>
          <a:prstGeom prst="rect">
            <a:avLst/>
          </a:prstGeom>
        </p:spPr>
      </p:pic>
      <p:sp>
        <p:nvSpPr>
          <p:cNvPr id="35" name="TextBox 34"/>
          <p:cNvSpPr txBox="1"/>
          <p:nvPr/>
        </p:nvSpPr>
        <p:spPr>
          <a:xfrm>
            <a:off x="2260171" y="2749683"/>
            <a:ext cx="4119318" cy="506292"/>
          </a:xfrm>
          <a:prstGeom prst="rect">
            <a:avLst/>
          </a:prstGeom>
          <a:noFill/>
        </p:spPr>
        <p:txBody>
          <a:bodyPr wrap="square" rtlCol="0">
            <a:spAutoFit/>
          </a:bodyPr>
          <a:lstStyle/>
          <a:p>
            <a:pPr algn="ctr">
              <a:lnSpc>
                <a:spcPct val="150000"/>
              </a:lnSpc>
            </a:pPr>
            <a:r>
              <a:rPr lang="es-MX" sz="2000" b="1" dirty="0" smtClean="0"/>
              <a:t>Explicación general de los perfiles.</a:t>
            </a:r>
          </a:p>
        </p:txBody>
      </p:sp>
      <p:sp>
        <p:nvSpPr>
          <p:cNvPr id="7" name="9 CuadroTexto"/>
          <p:cNvSpPr txBox="1"/>
          <p:nvPr/>
        </p:nvSpPr>
        <p:spPr>
          <a:xfrm>
            <a:off x="1358070" y="6620006"/>
            <a:ext cx="6289252" cy="246221"/>
          </a:xfrm>
          <a:prstGeom prst="rect">
            <a:avLst/>
          </a:prstGeom>
          <a:noFill/>
        </p:spPr>
        <p:txBody>
          <a:bodyPr wrap="square" rtlCol="0">
            <a:spAutoFit/>
          </a:bodyPr>
          <a:lstStyle/>
          <a:p>
            <a:pPr algn="ctr"/>
            <a:r>
              <a:rPr lang="es-ES" sz="1000" dirty="0" smtClean="0"/>
              <a:t>José de Sancristóbal. Derechos Reservados 2012 ©</a:t>
            </a:r>
            <a:endParaRPr lang="es-ES" sz="900" dirty="0" smtClean="0"/>
          </a:p>
        </p:txBody>
      </p:sp>
      <p:sp>
        <p:nvSpPr>
          <p:cNvPr id="2" name="Slide Number Placeholder 1"/>
          <p:cNvSpPr>
            <a:spLocks noGrp="1"/>
          </p:cNvSpPr>
          <p:nvPr>
            <p:ph type="sldNum" sz="quarter" idx="12"/>
          </p:nvPr>
        </p:nvSpPr>
        <p:spPr/>
        <p:txBody>
          <a:bodyPr/>
          <a:lstStyle/>
          <a:p>
            <a:fld id="{E83F8FF4-369B-4516-B7B2-E18F34D95E52}" type="slidenum">
              <a:rPr lang="en-US" smtClean="0"/>
              <a:t>12</a:t>
            </a:fld>
            <a:endParaRPr lang="en-US"/>
          </a:p>
        </p:txBody>
      </p:sp>
      <p:sp>
        <p:nvSpPr>
          <p:cNvPr id="10" name="TextBox 9"/>
          <p:cNvSpPr txBox="1"/>
          <p:nvPr/>
        </p:nvSpPr>
        <p:spPr>
          <a:xfrm>
            <a:off x="2987280" y="1556857"/>
            <a:ext cx="2557773" cy="589072"/>
          </a:xfrm>
          <a:prstGeom prst="rect">
            <a:avLst/>
          </a:prstGeom>
          <a:noFill/>
        </p:spPr>
        <p:txBody>
          <a:bodyPr wrap="square" rtlCol="0">
            <a:spAutoFit/>
          </a:bodyPr>
          <a:lstStyle/>
          <a:p>
            <a:pPr algn="ctr">
              <a:lnSpc>
                <a:spcPct val="150000"/>
              </a:lnSpc>
            </a:pPr>
            <a:r>
              <a:rPr lang="es-MX" sz="2400" b="1" dirty="0" smtClean="0"/>
              <a:t>Parte 3</a:t>
            </a:r>
            <a:endParaRPr lang="es-MX" sz="2000" b="1" dirty="0"/>
          </a:p>
        </p:txBody>
      </p:sp>
      <p:sp>
        <p:nvSpPr>
          <p:cNvPr id="12" name="TextBox 11"/>
          <p:cNvSpPr txBox="1"/>
          <p:nvPr/>
        </p:nvSpPr>
        <p:spPr>
          <a:xfrm>
            <a:off x="1755048" y="4436831"/>
            <a:ext cx="6031094" cy="894732"/>
          </a:xfrm>
          <a:prstGeom prst="rect">
            <a:avLst/>
          </a:prstGeom>
          <a:noFill/>
        </p:spPr>
        <p:txBody>
          <a:bodyPr wrap="square" rtlCol="0">
            <a:spAutoFit/>
          </a:bodyPr>
          <a:lstStyle/>
          <a:p>
            <a:pPr algn="just">
              <a:lnSpc>
                <a:spcPct val="150000"/>
              </a:lnSpc>
            </a:pPr>
            <a:r>
              <a:rPr lang="es-MX" sz="1200" dirty="0" smtClean="0"/>
              <a:t>A continuación encontrará la explicación de los 4 diferentes perfiles.</a:t>
            </a:r>
          </a:p>
          <a:p>
            <a:pPr algn="just">
              <a:lnSpc>
                <a:spcPct val="150000"/>
              </a:lnSpc>
            </a:pPr>
            <a:endParaRPr lang="es-MX" sz="1200" dirty="0"/>
          </a:p>
          <a:p>
            <a:pPr algn="just">
              <a:lnSpc>
                <a:spcPct val="150000"/>
              </a:lnSpc>
            </a:pPr>
            <a:r>
              <a:rPr lang="es-MX" sz="1200" dirty="0" smtClean="0"/>
              <a:t>Por favor atienda las instrucciones de la página siguiente.</a:t>
            </a:r>
            <a:endParaRPr lang="es-MX" sz="1200" dirty="0"/>
          </a:p>
        </p:txBody>
      </p:sp>
    </p:spTree>
    <p:extLst>
      <p:ext uri="{BB962C8B-B14F-4D97-AF65-F5344CB8AC3E}">
        <p14:creationId xmlns:p14="http://schemas.microsoft.com/office/powerpoint/2010/main" val="3779773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8" descr="Portada.jpg"/>
          <p:cNvPicPr>
            <a:picLocks noChangeAspect="1"/>
          </p:cNvPicPr>
          <p:nvPr/>
        </p:nvPicPr>
        <p:blipFill rotWithShape="1">
          <a:blip r:embed="rId3" cstate="print">
            <a:extLst>
              <a:ext uri="{28A0092B-C50C-407E-A947-70E740481C1C}">
                <a14:useLocalDpi xmlns:a14="http://schemas.microsoft.com/office/drawing/2010/main" val="0"/>
              </a:ext>
            </a:extLst>
          </a:blip>
          <a:srcRect t="20600" r="71006" b="38450"/>
          <a:stretch/>
        </p:blipFill>
        <p:spPr>
          <a:xfrm>
            <a:off x="4432" y="-4051"/>
            <a:ext cx="9139568" cy="813467"/>
          </a:xfrm>
          <a:prstGeom prst="rect">
            <a:avLst/>
          </a:prstGeom>
        </p:spPr>
      </p:pic>
      <p:pic>
        <p:nvPicPr>
          <p:cNvPr id="27" name="Imagen 8" descr="Portada.jpg"/>
          <p:cNvPicPr>
            <a:picLocks noChangeAspect="1"/>
          </p:cNvPicPr>
          <p:nvPr/>
        </p:nvPicPr>
        <p:blipFill rotWithShape="1">
          <a:blip r:embed="rId4" cstate="print">
            <a:extLst>
              <a:ext uri="{28A0092B-C50C-407E-A947-70E740481C1C}">
                <a14:useLocalDpi xmlns:a14="http://schemas.microsoft.com/office/drawing/2010/main" val="0"/>
              </a:ext>
            </a:extLst>
          </a:blip>
          <a:srcRect t="20600" b="38450"/>
          <a:stretch/>
        </p:blipFill>
        <p:spPr>
          <a:xfrm>
            <a:off x="6588224" y="97097"/>
            <a:ext cx="1990001" cy="611169"/>
          </a:xfrm>
          <a:prstGeom prst="rect">
            <a:avLst/>
          </a:prstGeom>
        </p:spPr>
      </p:pic>
      <p:sp>
        <p:nvSpPr>
          <p:cNvPr id="28" name="TextBox 27"/>
          <p:cNvSpPr txBox="1"/>
          <p:nvPr/>
        </p:nvSpPr>
        <p:spPr>
          <a:xfrm>
            <a:off x="961316" y="176415"/>
            <a:ext cx="5194860" cy="400110"/>
          </a:xfrm>
          <a:prstGeom prst="rect">
            <a:avLst/>
          </a:prstGeom>
          <a:noFill/>
        </p:spPr>
        <p:txBody>
          <a:bodyPr wrap="square" rtlCol="0">
            <a:spAutoFit/>
          </a:bodyPr>
          <a:lstStyle/>
          <a:p>
            <a:pPr algn="ctr"/>
            <a:r>
              <a:rPr lang="es-MX" sz="2000" b="1" dirty="0" smtClean="0">
                <a:solidFill>
                  <a:prstClr val="white">
                    <a:lumMod val="85000"/>
                  </a:prstClr>
                </a:solidFill>
              </a:rPr>
              <a:t>Explicación de cada perfil</a:t>
            </a:r>
            <a:endParaRPr lang="es-MX" sz="2400" b="1" dirty="0" smtClean="0">
              <a:solidFill>
                <a:prstClr val="white">
                  <a:lumMod val="85000"/>
                </a:prstClr>
              </a:solidFill>
            </a:endParaRPr>
          </a:p>
        </p:txBody>
      </p:sp>
      <p:sp>
        <p:nvSpPr>
          <p:cNvPr id="6" name="TextBox 5"/>
          <p:cNvSpPr txBox="1"/>
          <p:nvPr/>
        </p:nvSpPr>
        <p:spPr>
          <a:xfrm>
            <a:off x="565863" y="1300709"/>
            <a:ext cx="8012362" cy="4524315"/>
          </a:xfrm>
          <a:prstGeom prst="rect">
            <a:avLst/>
          </a:prstGeom>
          <a:noFill/>
        </p:spPr>
        <p:txBody>
          <a:bodyPr wrap="square" rtlCol="0">
            <a:spAutoFit/>
          </a:bodyPr>
          <a:lstStyle/>
          <a:p>
            <a:pPr algn="just"/>
            <a:r>
              <a:rPr lang="es-MX" sz="1200" dirty="0" smtClean="0"/>
              <a:t>En las siguientes páginas encontrará la explicación general para cada uno perfil, incluyendo fortalezas y áreas de mejora.</a:t>
            </a:r>
          </a:p>
          <a:p>
            <a:pPr algn="just"/>
            <a:endParaRPr lang="es-MX" sz="1200" dirty="0"/>
          </a:p>
          <a:p>
            <a:pPr algn="just"/>
            <a:r>
              <a:rPr lang="es-MX" sz="1200" dirty="0" smtClean="0"/>
              <a:t>Instrucciones:</a:t>
            </a:r>
          </a:p>
          <a:p>
            <a:pPr algn="just"/>
            <a:endParaRPr lang="es-MX" sz="1200" dirty="0"/>
          </a:p>
          <a:p>
            <a:pPr marL="228600" indent="-228600" algn="just">
              <a:buAutoNum type="arabicPeriod"/>
            </a:pPr>
            <a:r>
              <a:rPr lang="es-MX" sz="1200" dirty="0" smtClean="0"/>
              <a:t>En la página de “Tu Perfil XTNA” (página 10), en la zona color gris, identifique </a:t>
            </a:r>
            <a:r>
              <a:rPr lang="es-MX" sz="1200" dirty="0"/>
              <a:t>s</a:t>
            </a:r>
            <a:r>
              <a:rPr lang="es-MX" sz="1200" dirty="0" smtClean="0"/>
              <a:t>u </a:t>
            </a:r>
            <a:r>
              <a:rPr lang="es-MX" sz="1200" b="1" dirty="0" smtClean="0">
                <a:solidFill>
                  <a:srgbClr val="FF0000"/>
                </a:solidFill>
              </a:rPr>
              <a:t>perfil(es) natural(es)</a:t>
            </a:r>
            <a:r>
              <a:rPr lang="es-MX" sz="1200" dirty="0" smtClean="0"/>
              <a:t> dominante(s). Normalmente es UNO o máximo DOS, ocasionalmente serán tres.</a:t>
            </a:r>
          </a:p>
          <a:p>
            <a:pPr algn="just"/>
            <a:r>
              <a:rPr lang="es-MX" sz="1200" dirty="0" smtClean="0"/>
              <a:t>       </a:t>
            </a:r>
          </a:p>
          <a:p>
            <a:pPr algn="just"/>
            <a:r>
              <a:rPr lang="es-MX" sz="1200" dirty="0" smtClean="0"/>
              <a:t>       Ejemplo: en el caso siguiente el perfil natural dominante es: </a:t>
            </a:r>
            <a:r>
              <a:rPr lang="es-MX" sz="1200" dirty="0" smtClean="0">
                <a:solidFill>
                  <a:srgbClr val="FF0000"/>
                </a:solidFill>
              </a:rPr>
              <a:t>ANIMADOR</a:t>
            </a:r>
          </a:p>
          <a:p>
            <a:pPr algn="just"/>
            <a:endParaRPr lang="es-MX" sz="1200" dirty="0"/>
          </a:p>
          <a:p>
            <a:pPr algn="just"/>
            <a:endParaRPr lang="es-MX" sz="1200" dirty="0" smtClean="0"/>
          </a:p>
          <a:p>
            <a:pPr algn="just"/>
            <a:endParaRPr lang="es-MX" sz="1200" dirty="0"/>
          </a:p>
          <a:p>
            <a:pPr algn="just"/>
            <a:endParaRPr lang="es-MX" sz="1200" dirty="0" smtClean="0"/>
          </a:p>
          <a:p>
            <a:pPr algn="just"/>
            <a:endParaRPr lang="es-MX" sz="1200" dirty="0"/>
          </a:p>
          <a:p>
            <a:pPr algn="just"/>
            <a:endParaRPr lang="es-MX" sz="1200" dirty="0" smtClean="0"/>
          </a:p>
          <a:p>
            <a:pPr algn="just"/>
            <a:endParaRPr lang="es-MX" sz="1200" dirty="0" smtClean="0"/>
          </a:p>
          <a:p>
            <a:pPr algn="just"/>
            <a:endParaRPr lang="es-MX" sz="1200" dirty="0"/>
          </a:p>
          <a:p>
            <a:pPr marL="228600" indent="-228600" algn="just">
              <a:buAutoNum type="arabicPeriod" startAt="2"/>
            </a:pPr>
            <a:r>
              <a:rPr lang="es-MX" sz="1200" dirty="0" smtClean="0"/>
              <a:t>Una vez identificado su </a:t>
            </a:r>
            <a:r>
              <a:rPr lang="es-MX" sz="1200" b="1" dirty="0" smtClean="0">
                <a:solidFill>
                  <a:srgbClr val="FF0000"/>
                </a:solidFill>
              </a:rPr>
              <a:t>Perfil Natural</a:t>
            </a:r>
            <a:r>
              <a:rPr lang="es-MX" sz="1200" dirty="0" smtClean="0"/>
              <a:t> ahora lea la descripción de su perfil(es) dominante(s) en las siguientes páginas y responda la pregunta al final de cada descripción.</a:t>
            </a:r>
          </a:p>
          <a:p>
            <a:pPr marL="228600" indent="-228600" algn="just">
              <a:buAutoNum type="arabicPeriod" startAt="2"/>
            </a:pPr>
            <a:endParaRPr lang="es-MX" sz="1200" dirty="0"/>
          </a:p>
          <a:p>
            <a:pPr marL="228600" indent="-228600" algn="just">
              <a:buAutoNum type="arabicPeriod" startAt="2"/>
            </a:pPr>
            <a:r>
              <a:rPr lang="es-MX" sz="1200" dirty="0" smtClean="0"/>
              <a:t>Lea los otros perfiles para tener una idea de cómo son las personas con perfiles diferentes al suyo. Responda también la pregunta al final.</a:t>
            </a:r>
          </a:p>
          <a:p>
            <a:pPr marL="228600" indent="-228600" algn="just">
              <a:buAutoNum type="arabicPeriod" startAt="2"/>
            </a:pPr>
            <a:endParaRPr lang="es-MX" sz="1200" dirty="0"/>
          </a:p>
          <a:p>
            <a:pPr marL="228600" indent="-228600" algn="just">
              <a:buAutoNum type="arabicPeriod" startAt="2"/>
            </a:pPr>
            <a:r>
              <a:rPr lang="es-MX" sz="1200" dirty="0"/>
              <a:t>S</a:t>
            </a:r>
            <a:r>
              <a:rPr lang="es-MX" sz="1200" dirty="0" smtClean="0"/>
              <a:t>u </a:t>
            </a:r>
            <a:r>
              <a:rPr lang="es-MX" sz="1200" b="1" dirty="0" smtClean="0">
                <a:solidFill>
                  <a:srgbClr val="0070C0"/>
                </a:solidFill>
              </a:rPr>
              <a:t>Perfil Adaptado</a:t>
            </a:r>
            <a:r>
              <a:rPr lang="es-MX" sz="1200" dirty="0" smtClean="0"/>
              <a:t> expresa cómo Usted se “describe a sí mismo” o también puede expresar la forma como Usted “está tratando de ser” para adaptarse mejor al entorno, esto último puede generarse por la “presión” del ambiente. </a:t>
            </a:r>
          </a:p>
        </p:txBody>
      </p:sp>
      <p:sp>
        <p:nvSpPr>
          <p:cNvPr id="7" name="TextBox 6"/>
          <p:cNvSpPr txBox="1"/>
          <p:nvPr/>
        </p:nvSpPr>
        <p:spPr>
          <a:xfrm>
            <a:off x="2732505" y="3165728"/>
            <a:ext cx="4994822" cy="854080"/>
          </a:xfrm>
          <a:prstGeom prst="rect">
            <a:avLst/>
          </a:prstGeom>
          <a:solidFill>
            <a:schemeClr val="bg1">
              <a:lumMod val="85000"/>
            </a:schemeClr>
          </a:solidFill>
        </p:spPr>
        <p:txBody>
          <a:bodyPr wrap="square" rtlCol="0">
            <a:spAutoFit/>
          </a:bodyPr>
          <a:lstStyle/>
          <a:p>
            <a:pPr>
              <a:lnSpc>
                <a:spcPct val="150000"/>
              </a:lnSpc>
            </a:pPr>
            <a:r>
              <a:rPr lang="es-MX" sz="1100" dirty="0" smtClean="0">
                <a:solidFill>
                  <a:srgbClr val="FF0000"/>
                </a:solidFill>
              </a:rPr>
              <a:t>Perfil Natural: 		ANIMADOR</a:t>
            </a:r>
          </a:p>
          <a:p>
            <a:pPr>
              <a:lnSpc>
                <a:spcPct val="150000"/>
              </a:lnSpc>
            </a:pPr>
            <a:r>
              <a:rPr lang="es-MX" sz="1100" dirty="0">
                <a:solidFill>
                  <a:srgbClr val="0070C0"/>
                </a:solidFill>
              </a:rPr>
              <a:t>Perfil Adaptado: </a:t>
            </a:r>
            <a:r>
              <a:rPr lang="es-MX" sz="1100" dirty="0" smtClean="0">
                <a:solidFill>
                  <a:srgbClr val="0070C0"/>
                </a:solidFill>
              </a:rPr>
              <a:t>	ANIMADOR - CONSEJERO</a:t>
            </a:r>
            <a:endParaRPr lang="es-MX" sz="600" dirty="0" smtClean="0">
              <a:solidFill>
                <a:srgbClr val="0070C0"/>
              </a:solidFill>
            </a:endParaRPr>
          </a:p>
          <a:p>
            <a:pPr>
              <a:lnSpc>
                <a:spcPct val="150000"/>
              </a:lnSpc>
            </a:pPr>
            <a:r>
              <a:rPr lang="es-MX" sz="1100" dirty="0" smtClean="0"/>
              <a:t>Índice de consistencia:	85% alta consistencia</a:t>
            </a:r>
            <a:endParaRPr lang="es-MX" sz="1100" dirty="0"/>
          </a:p>
        </p:txBody>
      </p:sp>
      <p:cxnSp>
        <p:nvCxnSpPr>
          <p:cNvPr id="3" name="Straight Arrow Connector 2"/>
          <p:cNvCxnSpPr/>
          <p:nvPr/>
        </p:nvCxnSpPr>
        <p:spPr>
          <a:xfrm>
            <a:off x="4919730" y="2804306"/>
            <a:ext cx="0" cy="48308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9 CuadroTexto"/>
          <p:cNvSpPr txBox="1"/>
          <p:nvPr/>
        </p:nvSpPr>
        <p:spPr>
          <a:xfrm>
            <a:off x="1358070" y="6620006"/>
            <a:ext cx="6289252" cy="246221"/>
          </a:xfrm>
          <a:prstGeom prst="rect">
            <a:avLst/>
          </a:prstGeom>
          <a:noFill/>
        </p:spPr>
        <p:txBody>
          <a:bodyPr wrap="square" rtlCol="0">
            <a:spAutoFit/>
          </a:bodyPr>
          <a:lstStyle/>
          <a:p>
            <a:pPr algn="ctr"/>
            <a:r>
              <a:rPr lang="es-ES" sz="1000" dirty="0" smtClean="0"/>
              <a:t>José de Sancristóbal. Derechos Reservados 2012 ©</a:t>
            </a:r>
            <a:endParaRPr lang="es-ES" sz="900" dirty="0" smtClean="0"/>
          </a:p>
        </p:txBody>
      </p:sp>
      <p:sp>
        <p:nvSpPr>
          <p:cNvPr id="9" name="Slide Number Placeholder 8"/>
          <p:cNvSpPr>
            <a:spLocks noGrp="1"/>
          </p:cNvSpPr>
          <p:nvPr>
            <p:ph type="sldNum" sz="quarter" idx="12"/>
          </p:nvPr>
        </p:nvSpPr>
        <p:spPr/>
        <p:txBody>
          <a:bodyPr/>
          <a:lstStyle/>
          <a:p>
            <a:fld id="{E83F8FF4-369B-4516-B7B2-E18F34D95E52}" type="slidenum">
              <a:rPr lang="en-US" smtClean="0"/>
              <a:t>13</a:t>
            </a:fld>
            <a:endParaRPr lang="en-US"/>
          </a:p>
        </p:txBody>
      </p:sp>
    </p:spTree>
    <p:extLst>
      <p:ext uri="{BB962C8B-B14F-4D97-AF65-F5344CB8AC3E}">
        <p14:creationId xmlns:p14="http://schemas.microsoft.com/office/powerpoint/2010/main" val="1973545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8" descr="Portada.jpg"/>
          <p:cNvPicPr>
            <a:picLocks noChangeAspect="1"/>
          </p:cNvPicPr>
          <p:nvPr/>
        </p:nvPicPr>
        <p:blipFill rotWithShape="1">
          <a:blip r:embed="rId3" cstate="print">
            <a:extLst>
              <a:ext uri="{28A0092B-C50C-407E-A947-70E740481C1C}">
                <a14:useLocalDpi xmlns:a14="http://schemas.microsoft.com/office/drawing/2010/main" val="0"/>
              </a:ext>
            </a:extLst>
          </a:blip>
          <a:srcRect t="20600" r="71006" b="38450"/>
          <a:stretch/>
        </p:blipFill>
        <p:spPr>
          <a:xfrm>
            <a:off x="4432" y="-4051"/>
            <a:ext cx="9139568" cy="813467"/>
          </a:xfrm>
          <a:prstGeom prst="rect">
            <a:avLst/>
          </a:prstGeom>
        </p:spPr>
      </p:pic>
      <p:pic>
        <p:nvPicPr>
          <p:cNvPr id="27" name="Imagen 8" descr="Portada.jpg"/>
          <p:cNvPicPr>
            <a:picLocks noChangeAspect="1"/>
          </p:cNvPicPr>
          <p:nvPr/>
        </p:nvPicPr>
        <p:blipFill rotWithShape="1">
          <a:blip r:embed="rId4" cstate="print">
            <a:extLst>
              <a:ext uri="{28A0092B-C50C-407E-A947-70E740481C1C}">
                <a14:useLocalDpi xmlns:a14="http://schemas.microsoft.com/office/drawing/2010/main" val="0"/>
              </a:ext>
            </a:extLst>
          </a:blip>
          <a:srcRect t="20600" b="38450"/>
          <a:stretch/>
        </p:blipFill>
        <p:spPr>
          <a:xfrm>
            <a:off x="6588224" y="97097"/>
            <a:ext cx="1990001" cy="611169"/>
          </a:xfrm>
          <a:prstGeom prst="rect">
            <a:avLst/>
          </a:prstGeom>
        </p:spPr>
      </p:pic>
      <p:sp>
        <p:nvSpPr>
          <p:cNvPr id="7" name="TextBox 2"/>
          <p:cNvSpPr txBox="1">
            <a:spLocks noChangeArrowheads="1"/>
          </p:cNvSpPr>
          <p:nvPr/>
        </p:nvSpPr>
        <p:spPr bwMode="auto">
          <a:xfrm>
            <a:off x="3465548" y="1068814"/>
            <a:ext cx="5369358"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MX" sz="1100" dirty="0" smtClean="0">
                <a:latin typeface="Calibri" pitchFamily="34" charset="0"/>
              </a:rPr>
              <a:t>Deseo: tener control de su entorno, realizar proyectos y tareas retadoras, superar obstáculos y lograr resultados.</a:t>
            </a:r>
            <a:endParaRPr lang="es-MX" sz="1100" dirty="0">
              <a:latin typeface="Calibri" pitchFamily="34" charset="0"/>
            </a:endParaRPr>
          </a:p>
        </p:txBody>
      </p:sp>
      <p:pic>
        <p:nvPicPr>
          <p:cNvPr id="8" name="Picture 52" descr="http://2.bp.blogspot.com/-UlvlFhT0Ae0/Tme62yccHRI/AAAAAAAAG8Q/RSSp16AQJB8/s640/IMGP0221%255B1%255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4364" y="1219828"/>
            <a:ext cx="1354904" cy="1016177"/>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2655893" y="999931"/>
            <a:ext cx="762327" cy="639261"/>
            <a:chOff x="1723162" y="5382027"/>
            <a:chExt cx="720080" cy="639261"/>
          </a:xfrm>
        </p:grpSpPr>
        <p:sp>
          <p:nvSpPr>
            <p:cNvPr id="10" name="Isosceles Triangle 9"/>
            <p:cNvSpPr/>
            <p:nvPr/>
          </p:nvSpPr>
          <p:spPr>
            <a:xfrm>
              <a:off x="1723162" y="5382027"/>
              <a:ext cx="720080" cy="5760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885908" y="5498068"/>
              <a:ext cx="381836" cy="523220"/>
            </a:xfrm>
            <a:prstGeom prst="rect">
              <a:avLst/>
            </a:prstGeom>
            <a:noFill/>
          </p:spPr>
          <p:txBody>
            <a:bodyPr wrap="none" rtlCol="0">
              <a:spAutoFit/>
            </a:bodyPr>
            <a:lstStyle/>
            <a:p>
              <a:r>
                <a:rPr lang="es-MX" sz="2800" b="1" dirty="0" smtClean="0">
                  <a:solidFill>
                    <a:schemeClr val="bg1"/>
                  </a:solidFill>
                </a:rPr>
                <a:t>X</a:t>
              </a:r>
              <a:endParaRPr lang="es-MX" sz="2800" b="1" dirty="0">
                <a:solidFill>
                  <a:schemeClr val="bg1"/>
                </a:solidFill>
              </a:endParaRPr>
            </a:p>
          </p:txBody>
        </p:sp>
      </p:grpSp>
      <p:sp>
        <p:nvSpPr>
          <p:cNvPr id="12" name="TextBox 2"/>
          <p:cNvSpPr txBox="1">
            <a:spLocks noChangeArrowheads="1"/>
          </p:cNvSpPr>
          <p:nvPr/>
        </p:nvSpPr>
        <p:spPr bwMode="auto">
          <a:xfrm>
            <a:off x="2573357" y="1664962"/>
            <a:ext cx="6261549" cy="93871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MX" sz="1100" dirty="0" smtClean="0">
                <a:latin typeface="+mn-lt"/>
              </a:rPr>
              <a:t>Descripción general: las </a:t>
            </a:r>
            <a:r>
              <a:rPr lang="es-MX" sz="1100" dirty="0">
                <a:latin typeface="+mn-lt"/>
              </a:rPr>
              <a:t>personas con </a:t>
            </a:r>
            <a:r>
              <a:rPr lang="es-MX" sz="1100" dirty="0" smtClean="0">
                <a:latin typeface="+mn-lt"/>
              </a:rPr>
              <a:t>perfil </a:t>
            </a:r>
            <a:r>
              <a:rPr lang="es-MX" sz="1100" b="1" dirty="0" smtClean="0">
                <a:latin typeface="+mn-lt"/>
              </a:rPr>
              <a:t>EXPLORADOR</a:t>
            </a:r>
            <a:r>
              <a:rPr lang="es-MX" sz="1100" dirty="0" smtClean="0">
                <a:latin typeface="+mn-lt"/>
              </a:rPr>
              <a:t> constantemente buscan retos y metas que los ponga en acción. Son amantes de la novedad y lograr resultados es un tema importante.  Lo mejor de ellos aparece cuando las cosas se ponen difíciles, por eso se desempeñan mejor en ambientes de competencia. Tienen facilidad para establecer prioridades, organizar esfuerzos y estar a cargo de proyectos nuevos o retadores. Generalmente son personas directas, positivas y francas, a veces bruscas.</a:t>
            </a:r>
          </a:p>
        </p:txBody>
      </p:sp>
      <p:sp>
        <p:nvSpPr>
          <p:cNvPr id="2" name="Rectangle 1"/>
          <p:cNvSpPr/>
          <p:nvPr/>
        </p:nvSpPr>
        <p:spPr>
          <a:xfrm>
            <a:off x="284661" y="2612763"/>
            <a:ext cx="8550248" cy="3452997"/>
          </a:xfrm>
          <a:prstGeom prst="rect">
            <a:avLst/>
          </a:prstGeom>
        </p:spPr>
        <p:txBody>
          <a:bodyPr wrap="square">
            <a:spAutoFit/>
          </a:bodyPr>
          <a:lstStyle/>
          <a:p>
            <a:pPr marL="342900" marR="31115" lvl="0" indent="-342900" algn="just">
              <a:lnSpc>
                <a:spcPct val="115000"/>
              </a:lnSpc>
              <a:spcBef>
                <a:spcPts val="70"/>
              </a:spcBef>
              <a:spcAft>
                <a:spcPts val="0"/>
              </a:spcAft>
              <a:buFont typeface="+mj-lt"/>
              <a:buAutoNum type="arabicPeriod"/>
            </a:pP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Puntos</a:t>
            </a:r>
            <a:r>
              <a:rPr lang="es-MX" sz="1100" b="1" spc="220" dirty="0" smtClean="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fuertes</a:t>
            </a:r>
            <a:r>
              <a:rPr lang="es-MX" sz="1100" b="1" spc="21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clave</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1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habilidad</a:t>
            </a:r>
            <a:r>
              <a:rPr lang="es-MX" sz="1100"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para</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encargarse</a:t>
            </a:r>
            <a:r>
              <a:rPr lang="es-MX" sz="1100" spc="2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al</a:t>
            </a:r>
            <a:r>
              <a:rPr lang="es-MX" sz="1100" spc="1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instante</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cualquier cosa</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emitir</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juicios</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rápidos</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certeros.</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Bef>
                <a:spcPts val="75"/>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Puntos</a:t>
            </a:r>
            <a:r>
              <a:rPr lang="es-MX" sz="1100" b="1" spc="18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débiles</a:t>
            </a:r>
            <a:r>
              <a:rPr lang="es-MX" sz="1100" b="1"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b="1" spc="-20" dirty="0">
                <a:latin typeface="Calibri" panose="020F0502020204030204" pitchFamily="34" charset="0"/>
                <a:ea typeface="Times New Roman" panose="02020603050405020304" pitchFamily="18" charset="0"/>
                <a:cs typeface="Times New Roman" panose="02020603050405020304" pitchFamily="18" charset="0"/>
              </a:rPr>
              <a:t>clave</a:t>
            </a:r>
            <a:r>
              <a:rPr lang="es-MX" sz="1100" spc="-20" dirty="0">
                <a:latin typeface="Calibri" panose="020F0502020204030204" pitchFamily="34" charset="0"/>
                <a:ea typeface="Times New Roman" panose="02020603050405020304" pitchFamily="18" charset="0"/>
                <a:cs typeface="Times New Roman" panose="02020603050405020304" pitchFamily="18" charset="0"/>
              </a:rPr>
              <a:t>:</a:t>
            </a:r>
            <a:r>
              <a:rPr lang="es-MX" sz="1100"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demasiado</a:t>
            </a:r>
            <a:r>
              <a:rPr lang="es-MX" sz="1100" spc="1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mandones,</a:t>
            </a:r>
            <a:r>
              <a:rPr lang="es-MX" sz="1100" spc="2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dominantes,</a:t>
            </a:r>
            <a:r>
              <a:rPr lang="es-MX" sz="1100" spc="1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autocráticos,</a:t>
            </a:r>
            <a:r>
              <a:rPr lang="es-MX" sz="1100" spc="13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5" dirty="0">
                <a:latin typeface="Calibri" panose="020F0502020204030204" pitchFamily="34" charset="0"/>
                <a:ea typeface="Times New Roman" panose="02020603050405020304" pitchFamily="18" charset="0"/>
                <a:cs typeface="Times New Roman" panose="02020603050405020304" pitchFamily="18" charset="0"/>
              </a:rPr>
              <a:t>i</a:t>
            </a:r>
            <a:r>
              <a:rPr lang="es-MX" sz="1100" spc="10" dirty="0">
                <a:latin typeface="Calibri" panose="020F0502020204030204" pitchFamily="34" charset="0"/>
                <a:ea typeface="Times New Roman" panose="02020603050405020304" pitchFamily="18" charset="0"/>
                <a:cs typeface="Times New Roman" panose="02020603050405020304" pitchFamily="18" charset="0"/>
              </a:rPr>
              <a:t>nsensibles,</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impacientes,</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renuentes</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delegar</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dar</a:t>
            </a:r>
            <a:r>
              <a:rPr lang="es-MX" sz="1100" spc="15" dirty="0" smtClean="0">
                <a:latin typeface="Calibri" panose="020F0502020204030204" pitchFamily="34" charset="0"/>
                <a:ea typeface="Times New Roman" panose="02020603050405020304" pitchFamily="18" charset="0"/>
                <a:cs typeface="Times New Roman" panose="02020603050405020304" pitchFamily="18" charset="0"/>
              </a:rPr>
              <a:t> </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mérito</a:t>
            </a:r>
            <a:r>
              <a:rPr lang="es-MX" sz="1100" spc="-15" dirty="0" smtClean="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otros.</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Bef>
                <a:spcPts val="75"/>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Necesidades</a:t>
            </a:r>
            <a:r>
              <a:rPr lang="es-MX" sz="1100" b="1"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emocionales</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percepción</a:t>
            </a:r>
            <a:r>
              <a:rPr lang="es-MX" sz="1100" spc="7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obediencia,</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recibir </a:t>
            </a:r>
            <a:r>
              <a:rPr lang="es-MX" sz="1100" dirty="0">
                <a:latin typeface="Calibri" panose="020F0502020204030204" pitchFamily="34" charset="0"/>
                <a:ea typeface="Times New Roman" panose="02020603050405020304" pitchFamily="18" charset="0"/>
                <a:cs typeface="Times New Roman" panose="02020603050405020304" pitchFamily="18" charset="0"/>
              </a:rPr>
              <a:t>aprecio</a:t>
            </a:r>
            <a:r>
              <a:rPr lang="es-MX" sz="1100" spc="8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por</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sus logros,</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reconocimi</a:t>
            </a:r>
            <a:r>
              <a:rPr lang="es-MX" sz="1100" dirty="0">
                <a:latin typeface="Calibri" panose="020F0502020204030204" pitchFamily="34" charset="0"/>
                <a:ea typeface="Times New Roman" panose="02020603050405020304" pitchFamily="18" charset="0"/>
                <a:cs typeface="Times New Roman" panose="02020603050405020304" pitchFamily="18" charset="0"/>
              </a:rPr>
              <a:t>ento</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por</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habilidad.</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Se</a:t>
            </a:r>
            <a:r>
              <a:rPr lang="es-MX" sz="1100" b="1"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deprimen</a:t>
            </a:r>
            <a:r>
              <a:rPr lang="es-MX" sz="1100" b="1"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cuando:</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la</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vida</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está</a:t>
            </a:r>
            <a:r>
              <a:rPr lang="es-MX" sz="1100" spc="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fuera</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control</a:t>
            </a:r>
            <a:r>
              <a:rPr lang="es-MX" sz="1100"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la</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gente no</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hace</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las cosas</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manera.</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Le</a:t>
            </a:r>
            <a:r>
              <a:rPr lang="es-MX" sz="1100" b="1"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temen</a:t>
            </a:r>
            <a:r>
              <a:rPr lang="es-MX" sz="1100" b="1" spc="140" dirty="0">
                <a:latin typeface="Calibri" panose="020F0502020204030204" pitchFamily="34" charset="0"/>
                <a:ea typeface="Times New Roman" panose="02020603050405020304" pitchFamily="18" charset="0"/>
                <a:cs typeface="Times New Roman" panose="02020603050405020304" pitchFamily="18" charset="0"/>
              </a:rPr>
              <a:t> </a:t>
            </a:r>
            <a:r>
              <a:rPr lang="es-MX" sz="1100" b="1" spc="-5" dirty="0">
                <a:latin typeface="Calibri" panose="020F0502020204030204" pitchFamily="34" charset="0"/>
                <a:ea typeface="Times New Roman" panose="02020603050405020304" pitchFamily="18" charset="0"/>
                <a:cs typeface="Times New Roman" panose="02020603050405020304" pitchFamily="18" charset="0"/>
              </a:rPr>
              <a:t>a</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perder</a:t>
            </a:r>
            <a:r>
              <a:rPr lang="es-MX" sz="1100" spc="1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el</a:t>
            </a:r>
            <a:r>
              <a:rPr lang="es-MX" sz="1100"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control</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todo</a:t>
            </a:r>
            <a:r>
              <a:rPr lang="es-MX" sz="1100" spc="18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(por</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ejemplo,</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perder</a:t>
            </a:r>
            <a:r>
              <a:rPr lang="es-MX" sz="1100" spc="1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un</a:t>
            </a:r>
            <a:r>
              <a:rPr lang="es-MX" sz="1100" spc="2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trabajo,</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no</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los</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asciendan,</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enfermarse</a:t>
            </a:r>
            <a:r>
              <a:rPr lang="es-MX" sz="1100"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gravedad,</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tener</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un</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hijo</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rebelde</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un</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5" dirty="0">
                <a:latin typeface="Calibri" panose="020F0502020204030204" pitchFamily="34" charset="0"/>
                <a:ea typeface="Times New Roman" panose="02020603050405020304" pitchFamily="18" charset="0"/>
                <a:cs typeface="Times New Roman" panose="02020603050405020304" pitchFamily="18" charset="0"/>
              </a:rPr>
              <a:t>cónyuge</a:t>
            </a:r>
            <a:r>
              <a:rPr lang="es-MX" sz="1100" dirty="0">
                <a:latin typeface="Calibri" panose="020F0502020204030204" pitchFamily="34" charset="0"/>
                <a:ea typeface="Times New Roman" panose="02020603050405020304" pitchFamily="18" charset="0"/>
                <a:cs typeface="Times New Roman" panose="02020603050405020304" pitchFamily="18" charset="0"/>
              </a:rPr>
              <a:t> que</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no</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los</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apoye).</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Bef>
                <a:spcPts val="3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Les</a:t>
            </a:r>
            <a:r>
              <a:rPr lang="es-MX" sz="1100" b="1" spc="15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gusta</a:t>
            </a:r>
            <a:r>
              <a:rPr lang="es-MX" sz="1100" b="1"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la</a:t>
            </a:r>
            <a:r>
              <a:rPr lang="es-MX" sz="1100" b="1"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gente</a:t>
            </a:r>
            <a:r>
              <a:rPr lang="es-MX" sz="1100" b="1" spc="12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que</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1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es</a:t>
            </a:r>
            <a:r>
              <a:rPr lang="es-MX" sz="1100" spc="1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comprensiva y</a:t>
            </a:r>
            <a:r>
              <a:rPr lang="es-MX" sz="1100"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sumisa,</a:t>
            </a:r>
            <a:r>
              <a:rPr lang="es-MX" sz="1100" spc="1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ve</a:t>
            </a:r>
            <a:r>
              <a:rPr lang="es-MX" sz="1100" spc="1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las</a:t>
            </a:r>
            <a:r>
              <a:rPr lang="es-MX" sz="1100" spc="1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cosas</a:t>
            </a:r>
            <a:r>
              <a:rPr lang="es-MX" sz="1100" spc="1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a:t>
            </a:r>
            <a:r>
              <a:rPr lang="es-MX" sz="1100" spc="18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manera,</a:t>
            </a:r>
            <a:r>
              <a:rPr lang="es-MX" sz="1100"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cooperan</a:t>
            </a:r>
            <a:r>
              <a:rPr lang="es-MX" sz="1100" spc="1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a:t>
            </a:r>
            <a:r>
              <a:rPr lang="es-MX" sz="1100"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rapidez,</a:t>
            </a:r>
            <a:r>
              <a:rPr lang="es-MX" sz="1100" spc="1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les</a:t>
            </a:r>
            <a:r>
              <a:rPr lang="es-MX" sz="1100"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dejan</a:t>
            </a:r>
            <a:r>
              <a:rPr lang="es-MX" sz="1100" spc="1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apropiarse</a:t>
            </a:r>
            <a:r>
              <a:rPr lang="es-MX" sz="1100" spc="1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del</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mérito.</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Bef>
                <a:spcPts val="75"/>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Les</a:t>
            </a:r>
            <a:r>
              <a:rPr lang="es-MX" sz="1100" b="1"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disgusta</a:t>
            </a:r>
            <a:r>
              <a:rPr lang="es-MX" sz="1100" b="1"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la</a:t>
            </a:r>
            <a:r>
              <a:rPr lang="es-MX" sz="1100" b="1" spc="19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gente</a:t>
            </a:r>
            <a:r>
              <a:rPr lang="es-MX" sz="1100" b="1" spc="225" dirty="0">
                <a:latin typeface="Calibri" panose="020F0502020204030204" pitchFamily="34" charset="0"/>
                <a:ea typeface="Times New Roman" panose="02020603050405020304" pitchFamily="18" charset="0"/>
                <a:cs typeface="Times New Roman" panose="02020603050405020304" pitchFamily="18" charset="0"/>
              </a:rPr>
              <a:t> </a:t>
            </a:r>
            <a:r>
              <a:rPr lang="es-MX" sz="1100" b="1" spc="-15"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10" dirty="0">
                <a:latin typeface="Calibri" panose="020F0502020204030204" pitchFamily="34" charset="0"/>
                <a:ea typeface="Times New Roman" panose="02020603050405020304" pitchFamily="18" charset="0"/>
                <a:cs typeface="Times New Roman" panose="02020603050405020304" pitchFamily="18" charset="0"/>
              </a:rPr>
              <a:t>:</a:t>
            </a:r>
            <a:r>
              <a:rPr lang="es-MX" sz="1100" dirty="0">
                <a:latin typeface="Calibri" panose="020F0502020204030204" pitchFamily="34" charset="0"/>
                <a:ea typeface="Times New Roman" panose="02020603050405020304" pitchFamily="18" charset="0"/>
                <a:cs typeface="Times New Roman" panose="02020603050405020304" pitchFamily="18" charset="0"/>
              </a:rPr>
              <a:t> es</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floja</a:t>
            </a:r>
            <a:r>
              <a:rPr lang="es-MX" sz="1100"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no</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le interesa</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el</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trabajo</a:t>
            </a:r>
            <a:r>
              <a:rPr lang="es-MX" sz="1100"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constante,</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opone</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a:t>
            </a:r>
            <a:r>
              <a:rPr lang="es-MX" sz="1100" spc="7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autoridad,</a:t>
            </a:r>
            <a:r>
              <a:rPr lang="es-MX" sz="1100" spc="1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vuelve</a:t>
            </a:r>
            <a:r>
              <a:rPr lang="es-MX" sz="1100" spc="1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independiente,</a:t>
            </a:r>
            <a:r>
              <a:rPr lang="es-MX" sz="1100" spc="1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no</a:t>
            </a:r>
            <a:r>
              <a:rPr lang="es-MX" sz="1100" spc="1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es leal.</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Son</a:t>
            </a:r>
            <a:r>
              <a:rPr lang="es-MX" sz="1100" b="1" spc="12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valiosos</a:t>
            </a:r>
            <a:r>
              <a:rPr lang="es-MX" sz="1100" b="1" spc="22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en</a:t>
            </a:r>
            <a:r>
              <a:rPr lang="es-MX" sz="1100" b="1" spc="17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el</a:t>
            </a:r>
            <a:r>
              <a:rPr lang="es-MX" sz="1100" b="1" spc="14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trabajo</a:t>
            </a:r>
            <a:r>
              <a:rPr lang="es-MX" sz="1100" b="1" spc="21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porque</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20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pueden</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lograr</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más</a:t>
            </a:r>
            <a:r>
              <a:rPr lang="es-MX" sz="1100" spc="2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1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cualquier otro</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menos</a:t>
            </a:r>
            <a:r>
              <a:rPr lang="es-MX" sz="1100"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tiempo,</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casi</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siempre</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tienen</a:t>
            </a:r>
            <a:r>
              <a:rPr lang="es-MX" sz="1100" spc="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razón.</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Bef>
                <a:spcPts val="9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Pueden</a:t>
            </a:r>
            <a:r>
              <a:rPr lang="es-MX" sz="1100" b="1" spc="20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mejorar</a:t>
            </a:r>
            <a:r>
              <a:rPr lang="es-MX" sz="1100" b="1" spc="17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si</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les</a:t>
            </a:r>
            <a:r>
              <a:rPr lang="es-MX" sz="1100" spc="18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permiten</a:t>
            </a:r>
            <a:r>
              <a:rPr lang="es-MX" sz="1100"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otros  tomar</a:t>
            </a:r>
            <a:r>
              <a:rPr lang="es-MX" sz="1100" spc="23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decisiones</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delegan</a:t>
            </a:r>
            <a:r>
              <a:rPr lang="es-MX" sz="1100"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autoridad,</a:t>
            </a:r>
            <a:r>
              <a:rPr lang="es-MX" sz="1100" spc="1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vuelven</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más</a:t>
            </a:r>
            <a:r>
              <a:rPr lang="es-MX" sz="1100" spc="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pacientes,</a:t>
            </a:r>
            <a:r>
              <a:rPr lang="es-MX" sz="1100" spc="2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si</a:t>
            </a:r>
            <a:r>
              <a:rPr lang="es-MX" sz="1100" spc="1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no</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esperan</a:t>
            </a:r>
            <a:r>
              <a:rPr lang="es-MX" sz="1100" spc="18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todos</a:t>
            </a:r>
            <a:r>
              <a:rPr lang="es-MX" sz="1100" spc="1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produzcan como</a:t>
            </a:r>
            <a:r>
              <a:rPr lang="es-MX" sz="1100" spc="1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ellos, aprenden a escuchar.</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Como</a:t>
            </a:r>
            <a:r>
              <a:rPr lang="es-MX" sz="1100" b="1" spc="13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líderes</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1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tienen</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la</a:t>
            </a:r>
            <a:r>
              <a:rPr lang="es-MX" sz="1100" spc="10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sensación</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natural</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1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estar</a:t>
            </a:r>
            <a:r>
              <a:rPr lang="es-MX" sz="1100" spc="1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al</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mando,</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un</a:t>
            </a:r>
            <a:r>
              <a:rPr lang="es-MX" sz="1100" spc="2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rápido sentido</a:t>
            </a:r>
            <a:r>
              <a:rPr lang="es-MX" sz="1100" spc="1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lo</a:t>
            </a:r>
            <a:r>
              <a:rPr lang="es-MX" sz="1100" spc="1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1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dará</a:t>
            </a:r>
            <a:r>
              <a:rPr lang="es-MX" sz="1100" spc="2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resultado,</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una</a:t>
            </a:r>
            <a:r>
              <a:rPr lang="es-MX" sz="1100" spc="1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sincera</a:t>
            </a:r>
            <a:r>
              <a:rPr lang="es-MX" sz="1100" spc="1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creencia</a:t>
            </a:r>
            <a:r>
              <a:rPr lang="es-MX" sz="1100" spc="2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a:t>
            </a:r>
            <a:r>
              <a:rPr lang="es-MX" sz="1100" spc="1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a:t>
            </a:r>
            <a:r>
              <a:rPr lang="es-MX" sz="1100" spc="2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capacidad para</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los</a:t>
            </a:r>
            <a:r>
              <a:rPr lang="es-MX" sz="1100"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logros,</a:t>
            </a:r>
            <a:r>
              <a:rPr lang="es-MX" sz="1100" spc="10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un</a:t>
            </a:r>
            <a:r>
              <a:rPr lang="es-MX" sz="1100" spc="1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potencial</a:t>
            </a:r>
            <a:r>
              <a:rPr lang="es-MX" sz="1100" spc="1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para</a:t>
            </a:r>
            <a:r>
              <a:rPr lang="es-MX" sz="1100"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doblegar</a:t>
            </a:r>
            <a:r>
              <a:rPr lang="es-MX" sz="1100"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la</a:t>
            </a:r>
            <a:r>
              <a:rPr lang="es-MX" sz="1100"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gente</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menos</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enérgica.</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Aft>
                <a:spcPts val="0"/>
              </a:spcAft>
              <a:buFont typeface="+mj-lt"/>
              <a:buAutoNum type="arabicPeriod"/>
            </a:pP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Reaccionan</a:t>
            </a:r>
            <a:r>
              <a:rPr lang="es-MX" sz="1100" b="1" spc="65" dirty="0" smtClean="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al</a:t>
            </a:r>
            <a:r>
              <a:rPr lang="es-MX" sz="1100" b="1" spc="19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estrés:</a:t>
            </a:r>
            <a:r>
              <a:rPr lang="es-MX" sz="1100" spc="2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fortaleciendo</a:t>
            </a:r>
            <a:r>
              <a:rPr lang="es-MX" sz="1100" spc="2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el</a:t>
            </a:r>
            <a:r>
              <a:rPr lang="es-MX" sz="1100" spc="2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control,</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trabajando</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más</a:t>
            </a:r>
            <a:r>
              <a:rPr lang="es-MX" sz="1100" spc="2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duro, ejercitándose</a:t>
            </a:r>
            <a:r>
              <a:rPr lang="es-MX" sz="1100" spc="1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más,</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librándose</a:t>
            </a:r>
            <a:r>
              <a:rPr lang="es-MX" sz="1100" spc="1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del</a:t>
            </a:r>
            <a:r>
              <a:rPr lang="es-MX" sz="1100" spc="12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ofensor</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Bef>
                <a:spcPts val="5"/>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Se</a:t>
            </a:r>
            <a:r>
              <a:rPr lang="es-MX" sz="1100" b="1"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les</a:t>
            </a:r>
            <a:r>
              <a:rPr lang="es-MX" sz="1100" b="1"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reconocen</a:t>
            </a:r>
            <a:r>
              <a:rPr lang="es-MX" sz="1100" b="1"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por:</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estrategia</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avanzar</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rapidez,</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lo</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rápido</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toman</a:t>
            </a:r>
            <a:r>
              <a:rPr lang="es-MX" sz="1100" spc="20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el</a:t>
            </a:r>
            <a:r>
              <a:rPr lang="es-MX" sz="1100" spc="1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control,</a:t>
            </a:r>
            <a:r>
              <a:rPr lang="es-MX" sz="1100" spc="1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a:t>
            </a:r>
            <a:r>
              <a:rPr lang="es-MX" sz="1100" spc="1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confianza</a:t>
            </a:r>
            <a:r>
              <a:rPr lang="es-MX" sz="1100" spc="2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a:t>
            </a:r>
            <a:r>
              <a:rPr lang="es-MX" sz="1100" spc="210" dirty="0">
                <a:latin typeface="Calibri" panose="020F0502020204030204" pitchFamily="34" charset="0"/>
                <a:ea typeface="Times New Roman" panose="02020603050405020304" pitchFamily="18" charset="0"/>
                <a:cs typeface="Times New Roman" panose="02020603050405020304" pitchFamily="18" charset="0"/>
              </a:rPr>
              <a:t> </a:t>
            </a:r>
            <a:r>
              <a:rPr lang="es-MX" sz="1100" i="1" dirty="0">
                <a:latin typeface="Calibri" panose="020F0502020204030204" pitchFamily="34" charset="0"/>
                <a:ea typeface="Times New Roman" panose="02020603050405020304" pitchFamily="18" charset="0"/>
                <a:cs typeface="Times New Roman" panose="02020603050405020304" pitchFamily="18" charset="0"/>
              </a:rPr>
              <a:t>sí</a:t>
            </a:r>
            <a:r>
              <a:rPr lang="es-MX" sz="1100" i="1" spc="1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mismo,</a:t>
            </a:r>
            <a:r>
              <a:rPr lang="es-MX" sz="1100" spc="1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la</a:t>
            </a:r>
            <a:r>
              <a:rPr lang="es-MX" sz="1100" spc="18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actitud</a:t>
            </a:r>
            <a:r>
              <a:rPr lang="es-MX" sz="1100" spc="2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impaciente</a:t>
            </a:r>
            <a:r>
              <a:rPr lang="es-MX" sz="1100" spc="1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 dominante.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 name="TextBox 13"/>
          <p:cNvSpPr txBox="1"/>
          <p:nvPr/>
        </p:nvSpPr>
        <p:spPr>
          <a:xfrm>
            <a:off x="1784667" y="112020"/>
            <a:ext cx="3548159" cy="523220"/>
          </a:xfrm>
          <a:prstGeom prst="rect">
            <a:avLst/>
          </a:prstGeom>
          <a:noFill/>
        </p:spPr>
        <p:txBody>
          <a:bodyPr wrap="square" rtlCol="0">
            <a:spAutoFit/>
          </a:bodyPr>
          <a:lstStyle/>
          <a:p>
            <a:pPr algn="ctr"/>
            <a:r>
              <a:rPr lang="es-MX" sz="2400" b="1" dirty="0" err="1" smtClean="0">
                <a:solidFill>
                  <a:prstClr val="white">
                    <a:lumMod val="85000"/>
                  </a:prstClr>
                </a:solidFill>
              </a:rPr>
              <a:t>e</a:t>
            </a:r>
            <a:r>
              <a:rPr lang="es-MX" sz="2800" b="1" dirty="0" err="1" smtClean="0">
                <a:solidFill>
                  <a:prstClr val="white">
                    <a:lumMod val="85000"/>
                  </a:prstClr>
                </a:solidFill>
              </a:rPr>
              <a:t>X</a:t>
            </a:r>
            <a:r>
              <a:rPr lang="es-MX" sz="2400" b="1" dirty="0" err="1" smtClean="0">
                <a:solidFill>
                  <a:prstClr val="white">
                    <a:lumMod val="85000"/>
                  </a:prstClr>
                </a:solidFill>
              </a:rPr>
              <a:t>plorador</a:t>
            </a:r>
            <a:endParaRPr lang="es-MX" sz="2800" b="1" dirty="0" smtClean="0">
              <a:solidFill>
                <a:prstClr val="white">
                  <a:lumMod val="85000"/>
                </a:prstClr>
              </a:solidFill>
            </a:endParaRPr>
          </a:p>
        </p:txBody>
      </p:sp>
      <p:sp>
        <p:nvSpPr>
          <p:cNvPr id="13" name="TextBox 2"/>
          <p:cNvSpPr txBox="1">
            <a:spLocks noChangeArrowheads="1"/>
          </p:cNvSpPr>
          <p:nvPr/>
        </p:nvSpPr>
        <p:spPr bwMode="auto">
          <a:xfrm>
            <a:off x="651723" y="6175946"/>
            <a:ext cx="6490459" cy="324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algn="just" eaLnBrk="1" hangingPunct="1"/>
            <a:r>
              <a:rPr lang="es-MX" sz="1400" dirty="0" smtClean="0">
                <a:latin typeface="Calibri" panose="020F0502020204030204" pitchFamily="34" charset="0"/>
                <a:ea typeface="Times New Roman" panose="02020603050405020304" pitchFamily="18" charset="0"/>
                <a:cs typeface="Times New Roman" panose="02020603050405020304" pitchFamily="18" charset="0"/>
              </a:rPr>
              <a:t>En una escala de 0 a 100, ¿en qué porcentaje % te identificas con este perfil?</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5" name="Rectangle 14"/>
          <p:cNvSpPr/>
          <p:nvPr/>
        </p:nvSpPr>
        <p:spPr>
          <a:xfrm>
            <a:off x="6429664" y="6098996"/>
            <a:ext cx="457415" cy="468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851555" y="6137306"/>
            <a:ext cx="349776" cy="369332"/>
          </a:xfrm>
          <a:prstGeom prst="rect">
            <a:avLst/>
          </a:prstGeom>
          <a:noFill/>
        </p:spPr>
        <p:txBody>
          <a:bodyPr wrap="none" rtlCol="0">
            <a:spAutoFit/>
          </a:bodyPr>
          <a:lstStyle/>
          <a:p>
            <a:r>
              <a:rPr lang="es-MX" dirty="0" smtClean="0"/>
              <a:t>%</a:t>
            </a:r>
            <a:endParaRPr lang="en-US" dirty="0"/>
          </a:p>
        </p:txBody>
      </p:sp>
      <p:sp>
        <p:nvSpPr>
          <p:cNvPr id="3" name="Slide Number Placeholder 2"/>
          <p:cNvSpPr>
            <a:spLocks noGrp="1"/>
          </p:cNvSpPr>
          <p:nvPr>
            <p:ph type="sldNum" sz="quarter" idx="12"/>
          </p:nvPr>
        </p:nvSpPr>
        <p:spPr/>
        <p:txBody>
          <a:bodyPr/>
          <a:lstStyle/>
          <a:p>
            <a:fld id="{E83F8FF4-369B-4516-B7B2-E18F34D95E52}" type="slidenum">
              <a:rPr lang="en-US" smtClean="0"/>
              <a:t>14</a:t>
            </a:fld>
            <a:endParaRPr lang="en-US"/>
          </a:p>
        </p:txBody>
      </p:sp>
    </p:spTree>
    <p:extLst>
      <p:ext uri="{BB962C8B-B14F-4D97-AF65-F5344CB8AC3E}">
        <p14:creationId xmlns:p14="http://schemas.microsoft.com/office/powerpoint/2010/main" val="1469813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8" descr="Portada.jpg"/>
          <p:cNvPicPr>
            <a:picLocks noChangeAspect="1"/>
          </p:cNvPicPr>
          <p:nvPr/>
        </p:nvPicPr>
        <p:blipFill rotWithShape="1">
          <a:blip r:embed="rId3" cstate="print">
            <a:extLst>
              <a:ext uri="{28A0092B-C50C-407E-A947-70E740481C1C}">
                <a14:useLocalDpi xmlns:a14="http://schemas.microsoft.com/office/drawing/2010/main" val="0"/>
              </a:ext>
            </a:extLst>
          </a:blip>
          <a:srcRect t="20600" r="71006" b="38450"/>
          <a:stretch/>
        </p:blipFill>
        <p:spPr>
          <a:xfrm>
            <a:off x="4432" y="-4051"/>
            <a:ext cx="9139568" cy="813467"/>
          </a:xfrm>
          <a:prstGeom prst="rect">
            <a:avLst/>
          </a:prstGeom>
        </p:spPr>
      </p:pic>
      <p:pic>
        <p:nvPicPr>
          <p:cNvPr id="27" name="Imagen 8" descr="Portada.jpg"/>
          <p:cNvPicPr>
            <a:picLocks noChangeAspect="1"/>
          </p:cNvPicPr>
          <p:nvPr/>
        </p:nvPicPr>
        <p:blipFill rotWithShape="1">
          <a:blip r:embed="rId4" cstate="print">
            <a:extLst>
              <a:ext uri="{28A0092B-C50C-407E-A947-70E740481C1C}">
                <a14:useLocalDpi xmlns:a14="http://schemas.microsoft.com/office/drawing/2010/main" val="0"/>
              </a:ext>
            </a:extLst>
          </a:blip>
          <a:srcRect t="20600" b="38450"/>
          <a:stretch/>
        </p:blipFill>
        <p:spPr>
          <a:xfrm>
            <a:off x="6588224" y="97097"/>
            <a:ext cx="1990001" cy="611169"/>
          </a:xfrm>
          <a:prstGeom prst="rect">
            <a:avLst/>
          </a:prstGeom>
        </p:spPr>
      </p:pic>
      <p:sp>
        <p:nvSpPr>
          <p:cNvPr id="13" name="TextBox 2"/>
          <p:cNvSpPr txBox="1">
            <a:spLocks noChangeArrowheads="1"/>
          </p:cNvSpPr>
          <p:nvPr/>
        </p:nvSpPr>
        <p:spPr bwMode="auto">
          <a:xfrm>
            <a:off x="3402708" y="1066185"/>
            <a:ext cx="5175517" cy="4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MX" sz="1100" dirty="0" smtClean="0">
                <a:latin typeface="Calibri" pitchFamily="34" charset="0"/>
              </a:rPr>
              <a:t>Deseo: hacer muy bien las cosas desde la primera vez, con calidad. Trabajar </a:t>
            </a:r>
            <a:r>
              <a:rPr lang="es-MX" sz="1100" dirty="0">
                <a:latin typeface="Calibri" pitchFamily="34" charset="0"/>
              </a:rPr>
              <a:t>con </a:t>
            </a:r>
            <a:r>
              <a:rPr lang="es-MX" sz="1100" dirty="0" smtClean="0">
                <a:latin typeface="Calibri" pitchFamily="34" charset="0"/>
              </a:rPr>
              <a:t>estructura para lograr resultados.</a:t>
            </a:r>
          </a:p>
          <a:p>
            <a:pPr algn="just" eaLnBrk="1" hangingPunct="1"/>
            <a:endParaRPr lang="es-MX" sz="1100" dirty="0">
              <a:latin typeface="Calibri" pitchFamily="34" charset="0"/>
            </a:endParaRPr>
          </a:p>
        </p:txBody>
      </p:sp>
      <p:pic>
        <p:nvPicPr>
          <p:cNvPr id="14" name="Picture 2" descr="http://1top.org/wp-content/uploads/builder-on-sit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2721" y="1268914"/>
            <a:ext cx="1390573" cy="924995"/>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724080" y="1013121"/>
            <a:ext cx="595107" cy="576064"/>
            <a:chOff x="3351494" y="5382027"/>
            <a:chExt cx="595107" cy="576064"/>
          </a:xfrm>
        </p:grpSpPr>
        <p:sp>
          <p:nvSpPr>
            <p:cNvPr id="16" name="Rectangle 15"/>
            <p:cNvSpPr/>
            <p:nvPr/>
          </p:nvSpPr>
          <p:spPr>
            <a:xfrm>
              <a:off x="3351494" y="5382027"/>
              <a:ext cx="595107" cy="57606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60319" y="5419097"/>
              <a:ext cx="362600" cy="523220"/>
            </a:xfrm>
            <a:prstGeom prst="rect">
              <a:avLst/>
            </a:prstGeom>
            <a:noFill/>
          </p:spPr>
          <p:txBody>
            <a:bodyPr wrap="none" rtlCol="0">
              <a:spAutoFit/>
            </a:bodyPr>
            <a:lstStyle/>
            <a:p>
              <a:r>
                <a:rPr lang="es-MX" sz="2800" b="1" dirty="0">
                  <a:solidFill>
                    <a:schemeClr val="bg1"/>
                  </a:solidFill>
                </a:rPr>
                <a:t>T</a:t>
              </a:r>
            </a:p>
          </p:txBody>
        </p:sp>
      </p:grpSp>
      <p:sp>
        <p:nvSpPr>
          <p:cNvPr id="18" name="TextBox 2"/>
          <p:cNvSpPr txBox="1">
            <a:spLocks noChangeArrowheads="1"/>
          </p:cNvSpPr>
          <p:nvPr/>
        </p:nvSpPr>
        <p:spPr bwMode="auto">
          <a:xfrm>
            <a:off x="2672565" y="1687426"/>
            <a:ext cx="6033554"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MX" sz="1100" dirty="0" smtClean="0">
                <a:latin typeface="+mn-lt"/>
              </a:rPr>
              <a:t>Descripción general: Las </a:t>
            </a:r>
            <a:r>
              <a:rPr lang="es-MX" sz="1100" dirty="0">
                <a:latin typeface="+mn-lt"/>
              </a:rPr>
              <a:t>personas con </a:t>
            </a:r>
            <a:r>
              <a:rPr lang="es-MX" sz="1100" dirty="0" smtClean="0">
                <a:latin typeface="+mn-lt"/>
              </a:rPr>
              <a:t>perfil </a:t>
            </a:r>
            <a:r>
              <a:rPr lang="es-MX" sz="1100" b="1" dirty="0" smtClean="0">
                <a:latin typeface="+mn-lt"/>
              </a:rPr>
              <a:t>CONSTRUCTOR</a:t>
            </a:r>
            <a:r>
              <a:rPr lang="es-MX" sz="1100" dirty="0" smtClean="0">
                <a:latin typeface="+mn-lt"/>
              </a:rPr>
              <a:t> tienden a ser reservados, dados a pensar y reflexionar con profundidad. Se esfuerzan por lograr la perfección en casi todo lo que hacen y creen que las cosas se deben hacer bien desde el principio. El ambiente que más los estimula es un ambiente de reto que esté libre de conflictos, con métodos establecidos, tiempo para planear y sin cambios repentinos. </a:t>
            </a:r>
          </a:p>
        </p:txBody>
      </p:sp>
      <p:sp>
        <p:nvSpPr>
          <p:cNvPr id="2" name="Rectangle 1"/>
          <p:cNvSpPr/>
          <p:nvPr/>
        </p:nvSpPr>
        <p:spPr>
          <a:xfrm>
            <a:off x="221819" y="2676004"/>
            <a:ext cx="8484299" cy="3482172"/>
          </a:xfrm>
          <a:prstGeom prst="rect">
            <a:avLst/>
          </a:prstGeom>
        </p:spPr>
        <p:txBody>
          <a:bodyPr wrap="square">
            <a:spAutoFit/>
          </a:bodyPr>
          <a:lstStyle/>
          <a:p>
            <a:pPr marL="342900" marR="31115" lvl="0" indent="-342900" algn="just">
              <a:lnSpc>
                <a:spcPct val="108000"/>
              </a:lnSpc>
              <a:spcBef>
                <a:spcPts val="200"/>
              </a:spcBef>
              <a:spcAft>
                <a:spcPts val="0"/>
              </a:spcAft>
              <a:buFont typeface="+mj-lt"/>
              <a:buAutoNum type="arabicPeriod"/>
            </a:pP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Puntos</a:t>
            </a:r>
            <a:r>
              <a:rPr lang="es-MX" sz="1100" b="1" spc="-20" dirty="0" smtClean="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fuertes</a:t>
            </a:r>
            <a:r>
              <a:rPr lang="es-MX" sz="1100" b="1"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b="1" spc="-20" dirty="0" smtClean="0">
                <a:latin typeface="Calibri" panose="020F0502020204030204" pitchFamily="34" charset="0"/>
                <a:ea typeface="Times New Roman" panose="02020603050405020304" pitchFamily="18" charset="0"/>
                <a:cs typeface="Times New Roman" panose="02020603050405020304" pitchFamily="18" charset="0"/>
              </a:rPr>
              <a:t>clave</a:t>
            </a:r>
            <a:r>
              <a:rPr lang="es-MX" sz="1100" spc="-95" dirty="0" smtClean="0">
                <a:latin typeface="Calibri" panose="020F0502020204030204" pitchFamily="34" charset="0"/>
                <a:ea typeface="Times New Roman" panose="02020603050405020304" pitchFamily="18" charset="0"/>
                <a:cs typeface="Times New Roman" panose="02020603050405020304" pitchFamily="18" charset="0"/>
              </a:rPr>
              <a:t>: </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habilidad</a:t>
            </a:r>
            <a:r>
              <a:rPr lang="es-MX" sz="1100" spc="20" dirty="0" smtClean="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para</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organizar</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establecer</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metas a</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largo</a:t>
            </a:r>
            <a:r>
              <a:rPr lang="es-MX" sz="1100" spc="105"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plazo,</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establecer</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normas</a:t>
            </a:r>
            <a:r>
              <a:rPr lang="es-MX" sz="1100" spc="-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ideales</a:t>
            </a:r>
            <a:r>
              <a:rPr lang="es-MX" sz="1100"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altos</a:t>
            </a:r>
            <a:r>
              <a:rPr lang="es-MX" sz="1100"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analizar</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5" dirty="0">
                <a:latin typeface="Calibri" panose="020F0502020204030204" pitchFamily="34" charset="0"/>
                <a:ea typeface="Times New Roman" panose="02020603050405020304" pitchFamily="18" charset="0"/>
                <a:cs typeface="Times New Roman" panose="02020603050405020304" pitchFamily="18" charset="0"/>
              </a:rPr>
              <a:t>de</a:t>
            </a:r>
            <a:r>
              <a:rPr lang="es-MX" sz="1100" spc="-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manera</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5" dirty="0">
                <a:latin typeface="Calibri" panose="020F0502020204030204" pitchFamily="34" charset="0"/>
                <a:ea typeface="Times New Roman" panose="02020603050405020304" pitchFamily="18" charset="0"/>
                <a:cs typeface="Times New Roman" panose="02020603050405020304" pitchFamily="18" charset="0"/>
              </a:rPr>
              <a:t>profund</a:t>
            </a:r>
            <a:r>
              <a:rPr lang="es-MX" sz="1100" spc="10" dirty="0">
                <a:latin typeface="Calibri" panose="020F0502020204030204" pitchFamily="34" charset="0"/>
                <a:ea typeface="Times New Roman" panose="02020603050405020304" pitchFamily="18" charset="0"/>
                <a:cs typeface="Times New Roman" panose="02020603050405020304" pitchFamily="18" charset="0"/>
              </a:rPr>
              <a:t>a</a:t>
            </a:r>
            <a:r>
              <a:rPr lang="es-MX" sz="1100" spc="230" dirty="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Puntos</a:t>
            </a:r>
            <a:r>
              <a:rPr lang="es-MX" sz="1100" b="1"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débiles</a:t>
            </a:r>
            <a:r>
              <a:rPr lang="es-MX" sz="1100" b="1"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clave</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deprime</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spc="-20" dirty="0">
                <a:latin typeface="Calibri" panose="020F0502020204030204" pitchFamily="34" charset="0"/>
                <a:ea typeface="Times New Roman" panose="02020603050405020304" pitchFamily="18" charset="0"/>
                <a:cs typeface="Times New Roman" panose="02020603050405020304" pitchFamily="18" charset="0"/>
              </a:rPr>
              <a:t>co</a:t>
            </a:r>
            <a:r>
              <a:rPr lang="es-MX" sz="1100" spc="-25" dirty="0">
                <a:latin typeface="Calibri" panose="020F0502020204030204" pitchFamily="34" charset="0"/>
                <a:ea typeface="Times New Roman" panose="02020603050405020304" pitchFamily="18" charset="0"/>
                <a:cs typeface="Times New Roman" panose="02020603050405020304" pitchFamily="18" charset="0"/>
              </a:rPr>
              <a:t>n</a:t>
            </a:r>
            <a:r>
              <a:rPr lang="es-MX" sz="1100" spc="9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facilid</a:t>
            </a:r>
            <a:r>
              <a:rPr lang="es-MX" sz="1100" spc="5" dirty="0">
                <a:latin typeface="Calibri" panose="020F0502020204030204" pitchFamily="34" charset="0"/>
                <a:ea typeface="Times New Roman" panose="02020603050405020304" pitchFamily="18" charset="0"/>
                <a:cs typeface="Times New Roman" panose="02020603050405020304" pitchFamily="18" charset="0"/>
              </a:rPr>
              <a:t>ad,</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dedica</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demas</a:t>
            </a:r>
            <a:r>
              <a:rPr lang="es-MX" sz="1100" spc="15" dirty="0">
                <a:latin typeface="Calibri" panose="020F0502020204030204" pitchFamily="34" charset="0"/>
                <a:ea typeface="Times New Roman" panose="02020603050405020304" pitchFamily="18" charset="0"/>
                <a:cs typeface="Times New Roman" panose="02020603050405020304" pitchFamily="18" charset="0"/>
              </a:rPr>
              <a:t>i</a:t>
            </a:r>
            <a:r>
              <a:rPr lang="es-MX" sz="1100" spc="10" dirty="0">
                <a:latin typeface="Calibri" panose="020F0502020204030204" pitchFamily="34" charset="0"/>
                <a:ea typeface="Times New Roman" panose="02020603050405020304" pitchFamily="18" charset="0"/>
                <a:cs typeface="Times New Roman" panose="02020603050405020304" pitchFamily="18" charset="0"/>
              </a:rPr>
              <a:t>ado</a:t>
            </a:r>
            <a:r>
              <a:rPr lang="es-MX" sz="1100" spc="26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tiempo</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5" dirty="0">
                <a:latin typeface="Calibri" panose="020F0502020204030204" pitchFamily="34" charset="0"/>
                <a:ea typeface="Times New Roman" panose="02020603050405020304" pitchFamily="18" charset="0"/>
                <a:cs typeface="Times New Roman" panose="02020603050405020304" pitchFamily="18" charset="0"/>
              </a:rPr>
              <a:t>la</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preparación,</a:t>
            </a:r>
            <a:r>
              <a:rPr lang="es-MX" sz="1100"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spc="-25" dirty="0">
                <a:latin typeface="Calibri" panose="020F0502020204030204" pitchFamily="34" charset="0"/>
                <a:ea typeface="Times New Roman" panose="02020603050405020304" pitchFamily="18" charset="0"/>
                <a:cs typeface="Times New Roman" panose="02020603050405020304" pitchFamily="18" charset="0"/>
              </a:rPr>
              <a:t>se</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con</a:t>
            </a:r>
            <a:r>
              <a:rPr lang="es-MX" sz="1100" spc="-5" dirty="0">
                <a:latin typeface="Calibri" panose="020F0502020204030204" pitchFamily="34" charset="0"/>
                <a:ea typeface="Times New Roman" panose="02020603050405020304" pitchFamily="18" charset="0"/>
                <a:cs typeface="Times New Roman" panose="02020603050405020304" pitchFamily="18" charset="0"/>
              </a:rPr>
              <a:t>centra</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demasiado</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5" dirty="0">
                <a:latin typeface="Calibri" panose="020F0502020204030204" pitchFamily="34" charset="0"/>
                <a:ea typeface="Times New Roman" panose="02020603050405020304" pitchFamily="18" charset="0"/>
                <a:cs typeface="Times New Roman" panose="02020603050405020304" pitchFamily="18" charset="0"/>
              </a:rPr>
              <a:t>en</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spc="-25" dirty="0">
                <a:latin typeface="Calibri" panose="020F0502020204030204" pitchFamily="34" charset="0"/>
                <a:ea typeface="Times New Roman" panose="02020603050405020304" pitchFamily="18" charset="0"/>
                <a:cs typeface="Times New Roman" panose="02020603050405020304" pitchFamily="18" charset="0"/>
              </a:rPr>
              <a:t>lo</a:t>
            </a:r>
            <a:r>
              <a:rPr lang="es-MX" sz="1100" spc="-20" dirty="0">
                <a:latin typeface="Calibri" panose="020F0502020204030204" pitchFamily="34" charset="0"/>
                <a:ea typeface="Times New Roman" panose="02020603050405020304" pitchFamily="18" charset="0"/>
                <a:cs typeface="Times New Roman" panose="02020603050405020304" pitchFamily="18" charset="0"/>
              </a:rPr>
              <a:t>s</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d</a:t>
            </a:r>
            <a:r>
              <a:rPr lang="es-MX" sz="1100" dirty="0">
                <a:latin typeface="Calibri" panose="020F0502020204030204" pitchFamily="34" charset="0"/>
                <a:ea typeface="Times New Roman" panose="02020603050405020304" pitchFamily="18" charset="0"/>
                <a:cs typeface="Times New Roman" panose="02020603050405020304" pitchFamily="18" charset="0"/>
              </a:rPr>
              <a:t>et</a:t>
            </a:r>
            <a:r>
              <a:rPr lang="es-MX" sz="1100" spc="5" dirty="0">
                <a:latin typeface="Calibri" panose="020F0502020204030204" pitchFamily="34" charset="0"/>
                <a:ea typeface="Times New Roman" panose="02020603050405020304" pitchFamily="18" charset="0"/>
                <a:cs typeface="Times New Roman" panose="02020603050405020304" pitchFamily="18" charset="0"/>
              </a:rPr>
              <a:t>alles,</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recuer</a:t>
            </a:r>
            <a:r>
              <a:rPr lang="es-MX" sz="1100" spc="-5" dirty="0">
                <a:latin typeface="Calibri" panose="020F0502020204030204" pitchFamily="34" charset="0"/>
                <a:ea typeface="Times New Roman" panose="02020603050405020304" pitchFamily="18" charset="0"/>
                <a:cs typeface="Times New Roman" panose="02020603050405020304" pitchFamily="18" charset="0"/>
              </a:rPr>
              <a:t>d</a:t>
            </a:r>
            <a:r>
              <a:rPr lang="es-MX" sz="1100" spc="-10" dirty="0">
                <a:latin typeface="Calibri" panose="020F0502020204030204" pitchFamily="34" charset="0"/>
                <a:ea typeface="Times New Roman" panose="02020603050405020304" pitchFamily="18" charset="0"/>
                <a:cs typeface="Times New Roman" panose="02020603050405020304" pitchFamily="18" charset="0"/>
              </a:rPr>
              <a:t>a</a:t>
            </a:r>
            <a:r>
              <a:rPr lang="es-MX" sz="1100" spc="240" dirty="0">
                <a:latin typeface="Calibri" panose="020F0502020204030204" pitchFamily="34" charset="0"/>
                <a:ea typeface="Times New Roman" panose="02020603050405020304" pitchFamily="18" charset="0"/>
                <a:cs typeface="Times New Roman" panose="02020603050405020304" pitchFamily="18" charset="0"/>
              </a:rPr>
              <a:t> </a:t>
            </a:r>
            <a:r>
              <a:rPr lang="es-MX" sz="1100" spc="-20" dirty="0">
                <a:latin typeface="Calibri" panose="020F0502020204030204" pitchFamily="34" charset="0"/>
                <a:ea typeface="Times New Roman" panose="02020603050405020304" pitchFamily="18" charset="0"/>
                <a:cs typeface="Times New Roman" panose="02020603050405020304" pitchFamily="18" charset="0"/>
              </a:rPr>
              <a:t>las</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cosas</a:t>
            </a:r>
            <a:r>
              <a:rPr lang="es-MX" sz="1100" spc="-9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negativas,</a:t>
            </a:r>
            <a:r>
              <a:rPr lang="es-MX" sz="1100" spc="-10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sospecha</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12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los</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d</a:t>
            </a:r>
            <a:r>
              <a:rPr lang="es-MX" sz="1100" spc="-5" dirty="0">
                <a:latin typeface="Calibri" panose="020F0502020204030204" pitchFamily="34" charset="0"/>
                <a:ea typeface="Times New Roman" panose="02020603050405020304" pitchFamily="18" charset="0"/>
                <a:cs typeface="Times New Roman" panose="02020603050405020304" pitchFamily="18" charset="0"/>
              </a:rPr>
              <a:t>em</a:t>
            </a:r>
            <a:r>
              <a:rPr lang="es-MX" sz="1100" spc="-10" dirty="0">
                <a:latin typeface="Calibri" panose="020F0502020204030204" pitchFamily="34" charset="0"/>
                <a:ea typeface="Times New Roman" panose="02020603050405020304" pitchFamily="18" charset="0"/>
                <a:cs typeface="Times New Roman" panose="02020603050405020304" pitchFamily="18" charset="0"/>
              </a:rPr>
              <a:t>ás.</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Necesidades</a:t>
            </a:r>
            <a:r>
              <a:rPr lang="es-MX" sz="1100" b="1" spc="22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emocionales</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sensac</a:t>
            </a:r>
            <a:r>
              <a:rPr lang="es-MX" sz="1100" spc="-5" dirty="0">
                <a:latin typeface="Calibri" panose="020F0502020204030204" pitchFamily="34" charset="0"/>
                <a:ea typeface="Times New Roman" panose="02020603050405020304" pitchFamily="18" charset="0"/>
                <a:cs typeface="Times New Roman" panose="02020603050405020304" pitchFamily="18" charset="0"/>
              </a:rPr>
              <a:t>ió</a:t>
            </a:r>
            <a:r>
              <a:rPr lang="es-MX" sz="1100" spc="-10" dirty="0">
                <a:latin typeface="Calibri" panose="020F0502020204030204" pitchFamily="34" charset="0"/>
                <a:ea typeface="Times New Roman" panose="02020603050405020304" pitchFamily="18" charset="0"/>
                <a:cs typeface="Times New Roman" panose="02020603050405020304" pitchFamily="18" charset="0"/>
              </a:rPr>
              <a:t>n</a:t>
            </a:r>
            <a:r>
              <a:rPr lang="es-MX" sz="1100" spc="2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165"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es</a:t>
            </a:r>
            <a:r>
              <a:rPr lang="es-MX" sz="1100" dirty="0">
                <a:latin typeface="Calibri" panose="020F0502020204030204" pitchFamily="34" charset="0"/>
                <a:ea typeface="Times New Roman" panose="02020603050405020304" pitchFamily="18" charset="0"/>
                <a:cs typeface="Times New Roman" panose="02020603050405020304" pitchFamily="18" charset="0"/>
              </a:rPr>
              <a:t>t</a:t>
            </a:r>
            <a:r>
              <a:rPr lang="es-MX" sz="1100" spc="5" dirty="0">
                <a:latin typeface="Calibri" panose="020F0502020204030204" pitchFamily="34" charset="0"/>
                <a:ea typeface="Times New Roman" panose="02020603050405020304" pitchFamily="18" charset="0"/>
                <a:cs typeface="Times New Roman" panose="02020603050405020304" pitchFamily="18" charset="0"/>
              </a:rPr>
              <a:t>abili</a:t>
            </a:r>
            <a:r>
              <a:rPr lang="es-MX" sz="1100" dirty="0">
                <a:latin typeface="Calibri" panose="020F0502020204030204" pitchFamily="34" charset="0"/>
                <a:ea typeface="Times New Roman" panose="02020603050405020304" pitchFamily="18" charset="0"/>
                <a:cs typeface="Times New Roman" panose="02020603050405020304" pitchFamily="18" charset="0"/>
              </a:rPr>
              <a:t>d</a:t>
            </a:r>
            <a:r>
              <a:rPr lang="es-MX" sz="1100" spc="5" dirty="0">
                <a:latin typeface="Calibri" panose="020F0502020204030204" pitchFamily="34" charset="0"/>
                <a:ea typeface="Times New Roman" panose="02020603050405020304" pitchFamily="18" charset="0"/>
                <a:cs typeface="Times New Roman" panose="02020603050405020304" pitchFamily="18" charset="0"/>
              </a:rPr>
              <a:t>ad,</a:t>
            </a:r>
            <a:r>
              <a:rPr lang="es-MX" sz="1100" spc="18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espacio,</a:t>
            </a:r>
            <a:r>
              <a:rPr lang="es-MX" sz="1100" spc="1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silencio,</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s</a:t>
            </a:r>
            <a:r>
              <a:rPr lang="es-MX" sz="1100" spc="-5" dirty="0">
                <a:latin typeface="Calibri" panose="020F0502020204030204" pitchFamily="34" charset="0"/>
                <a:ea typeface="Times New Roman" panose="02020603050405020304" pitchFamily="18" charset="0"/>
                <a:cs typeface="Times New Roman" panose="02020603050405020304" pitchFamily="18" charset="0"/>
              </a:rPr>
              <a:t>e</a:t>
            </a:r>
            <a:r>
              <a:rPr lang="es-MX" sz="1100" spc="-10" dirty="0">
                <a:latin typeface="Calibri" panose="020F0502020204030204" pitchFamily="34" charset="0"/>
                <a:ea typeface="Times New Roman" panose="02020603050405020304" pitchFamily="18" charset="0"/>
                <a:cs typeface="Times New Roman" panose="02020603050405020304" pitchFamily="18" charset="0"/>
              </a:rPr>
              <a:t>n</a:t>
            </a:r>
            <a:r>
              <a:rPr lang="es-MX" sz="1100" spc="-5" dirty="0">
                <a:latin typeface="Calibri" panose="020F0502020204030204" pitchFamily="34" charset="0"/>
                <a:ea typeface="Times New Roman" panose="02020603050405020304" pitchFamily="18" charset="0"/>
                <a:cs typeface="Times New Roman" panose="02020603050405020304" pitchFamily="18" charset="0"/>
              </a:rPr>
              <a:t>sib</a:t>
            </a:r>
            <a:r>
              <a:rPr lang="es-MX" sz="1100" spc="-10" dirty="0">
                <a:latin typeface="Calibri" panose="020F0502020204030204" pitchFamily="34" charset="0"/>
                <a:ea typeface="Times New Roman" panose="02020603050405020304" pitchFamily="18" charset="0"/>
                <a:cs typeface="Times New Roman" panose="02020603050405020304" pitchFamily="18" charset="0"/>
              </a:rPr>
              <a:t>i</a:t>
            </a:r>
            <a:r>
              <a:rPr lang="es-MX" sz="1100" spc="-5" dirty="0">
                <a:latin typeface="Calibri" panose="020F0502020204030204" pitchFamily="34" charset="0"/>
                <a:ea typeface="Times New Roman" panose="02020603050405020304" pitchFamily="18" charset="0"/>
                <a:cs typeface="Times New Roman" panose="02020603050405020304" pitchFamily="18" charset="0"/>
              </a:rPr>
              <a:t>lidad,</a:t>
            </a:r>
            <a:r>
              <a:rPr lang="es-MX" sz="1100" spc="17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apoyo</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Se deprimen</a:t>
            </a:r>
            <a:r>
              <a:rPr lang="es-MX" sz="1100" b="1"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cuando</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105" dirty="0">
                <a:latin typeface="Calibri" panose="020F0502020204030204" pitchFamily="34" charset="0"/>
                <a:ea typeface="Times New Roman" panose="02020603050405020304" pitchFamily="18" charset="0"/>
                <a:cs typeface="Times New Roman" panose="02020603050405020304" pitchFamily="18" charset="0"/>
              </a:rPr>
              <a:t> </a:t>
            </a:r>
            <a:r>
              <a:rPr lang="es-MX" sz="1100" spc="30" dirty="0">
                <a:latin typeface="Calibri" panose="020F0502020204030204" pitchFamily="34" charset="0"/>
                <a:ea typeface="Times New Roman" panose="02020603050405020304" pitchFamily="18" charset="0"/>
                <a:cs typeface="Times New Roman" panose="02020603050405020304" pitchFamily="18" charset="0"/>
              </a:rPr>
              <a:t>l</a:t>
            </a:r>
            <a:r>
              <a:rPr lang="es-MX" sz="1100" spc="20" dirty="0">
                <a:latin typeface="Calibri" panose="020F0502020204030204" pitchFamily="34" charset="0"/>
                <a:ea typeface="Times New Roman" panose="02020603050405020304" pitchFamily="18" charset="0"/>
                <a:cs typeface="Times New Roman" panose="02020603050405020304" pitchFamily="18" charset="0"/>
              </a:rPr>
              <a:t>a</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vida</a:t>
            </a:r>
            <a:r>
              <a:rPr lang="es-MX" sz="1100"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desordena,</a:t>
            </a:r>
            <a:r>
              <a:rPr lang="es-MX" sz="1100"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5" dirty="0">
                <a:latin typeface="Calibri" panose="020F0502020204030204" pitchFamily="34" charset="0"/>
                <a:ea typeface="Times New Roman" panose="02020603050405020304" pitchFamily="18" charset="0"/>
                <a:cs typeface="Times New Roman" panose="02020603050405020304" pitchFamily="18" charset="0"/>
              </a:rPr>
              <a:t>n</a:t>
            </a:r>
            <a:r>
              <a:rPr lang="es-MX" sz="1100" spc="10" dirty="0">
                <a:latin typeface="Calibri" panose="020F0502020204030204" pitchFamily="34" charset="0"/>
                <a:ea typeface="Times New Roman" panose="02020603050405020304" pitchFamily="18" charset="0"/>
                <a:cs typeface="Times New Roman" panose="02020603050405020304" pitchFamily="18" charset="0"/>
              </a:rPr>
              <a:t>o</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alcanzan</a:t>
            </a:r>
            <a:r>
              <a:rPr lang="es-MX" sz="1100"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las</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normas,</a:t>
            </a:r>
            <a:r>
              <a:rPr lang="es-MX" sz="1100" spc="19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pa</a:t>
            </a:r>
            <a:r>
              <a:rPr lang="es-MX" sz="1100" spc="-10" dirty="0">
                <a:latin typeface="Calibri" panose="020F0502020204030204" pitchFamily="34" charset="0"/>
                <a:ea typeface="Times New Roman" panose="02020603050405020304" pitchFamily="18" charset="0"/>
                <a:cs typeface="Times New Roman" panose="02020603050405020304" pitchFamily="18" charset="0"/>
              </a:rPr>
              <a:t>rece</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spc="25" dirty="0">
                <a:latin typeface="Calibri" panose="020F0502020204030204" pitchFamily="34" charset="0"/>
                <a:ea typeface="Times New Roman" panose="02020603050405020304" pitchFamily="18" charset="0"/>
                <a:cs typeface="Times New Roman" panose="02020603050405020304" pitchFamily="18" charset="0"/>
              </a:rPr>
              <a:t>nadie</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le</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importa.</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Le</a:t>
            </a:r>
            <a:r>
              <a:rPr lang="es-MX" sz="1100" b="1"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temen</a:t>
            </a:r>
            <a:r>
              <a:rPr lang="es-MX" sz="1100" b="1"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a</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a:t>
            </a:r>
            <a:r>
              <a:rPr lang="es-MX" sz="1100" spc="5" dirty="0">
                <a:latin typeface="Calibri" panose="020F0502020204030204" pitchFamily="34" charset="0"/>
                <a:ea typeface="Times New Roman" panose="02020603050405020304" pitchFamily="18" charset="0"/>
                <a:cs typeface="Times New Roman" panose="02020603050405020304" pitchFamily="18" charset="0"/>
              </a:rPr>
              <a:t>e</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n</a:t>
            </a:r>
            <a:r>
              <a:rPr lang="es-MX" sz="1100" spc="5" dirty="0">
                <a:latin typeface="Calibri" panose="020F0502020204030204" pitchFamily="34" charset="0"/>
                <a:ea typeface="Times New Roman" panose="02020603050405020304" pitchFamily="18" charset="0"/>
                <a:cs typeface="Times New Roman" panose="02020603050405020304" pitchFamily="18" charset="0"/>
              </a:rPr>
              <a:t>a</a:t>
            </a:r>
            <a:r>
              <a:rPr lang="es-MX" sz="1100" spc="10" dirty="0">
                <a:latin typeface="Calibri" panose="020F0502020204030204" pitchFamily="34" charset="0"/>
                <a:ea typeface="Times New Roman" panose="02020603050405020304" pitchFamily="18" charset="0"/>
                <a:cs typeface="Times New Roman" panose="02020603050405020304" pitchFamily="18" charset="0"/>
              </a:rPr>
              <a:t>die</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entienda</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co</a:t>
            </a:r>
            <a:r>
              <a:rPr lang="es-MX" sz="1100" spc="-10" dirty="0">
                <a:latin typeface="Calibri" panose="020F0502020204030204" pitchFamily="34" charset="0"/>
                <a:ea typeface="Times New Roman" panose="02020603050405020304" pitchFamily="18" charset="0"/>
                <a:cs typeface="Times New Roman" panose="02020603050405020304" pitchFamily="18" charset="0"/>
              </a:rPr>
              <a:t>m</a:t>
            </a:r>
            <a:r>
              <a:rPr lang="es-MX" sz="1100" spc="-5" dirty="0">
                <a:latin typeface="Calibri" panose="020F0502020204030204" pitchFamily="34" charset="0"/>
                <a:ea typeface="Times New Roman" panose="02020603050405020304" pitchFamily="18" charset="0"/>
                <a:cs typeface="Times New Roman" panose="02020603050405020304" pitchFamily="18" charset="0"/>
              </a:rPr>
              <a:t>o</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sienten</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a:t>
            </a:r>
            <a:r>
              <a:rPr lang="es-MX" sz="1100" spc="5" dirty="0">
                <a:latin typeface="Calibri" panose="020F0502020204030204" pitchFamily="34" charset="0"/>
                <a:ea typeface="Times New Roman" panose="02020603050405020304" pitchFamily="18" charset="0"/>
                <a:cs typeface="Times New Roman" panose="02020603050405020304" pitchFamily="18" charset="0"/>
              </a:rPr>
              <a:t>ealida</a:t>
            </a:r>
            <a:r>
              <a:rPr lang="es-MX" sz="1100" dirty="0">
                <a:latin typeface="Calibri" panose="020F0502020204030204" pitchFamily="34" charset="0"/>
                <a:ea typeface="Times New Roman" panose="02020603050405020304" pitchFamily="18" charset="0"/>
                <a:cs typeface="Times New Roman" panose="02020603050405020304" pitchFamily="18" charset="0"/>
              </a:rPr>
              <a:t>d,</a:t>
            </a:r>
            <a:r>
              <a:rPr lang="es-MX" sz="1100"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cometer</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un</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err</a:t>
            </a:r>
            <a:r>
              <a:rPr lang="es-MX" sz="1100" spc="-5" dirty="0">
                <a:latin typeface="Calibri" panose="020F0502020204030204" pitchFamily="34" charset="0"/>
                <a:ea typeface="Times New Roman" panose="02020603050405020304" pitchFamily="18" charset="0"/>
                <a:cs typeface="Times New Roman" panose="02020603050405020304" pitchFamily="18" charset="0"/>
              </a:rPr>
              <a:t>o</a:t>
            </a:r>
            <a:r>
              <a:rPr lang="es-MX" sz="1100" spc="-10" dirty="0">
                <a:latin typeface="Calibri" panose="020F0502020204030204" pitchFamily="34" charset="0"/>
                <a:ea typeface="Times New Roman" panose="02020603050405020304" pitchFamily="18" charset="0"/>
                <a:cs typeface="Times New Roman" panose="02020603050405020304" pitchFamily="18" charset="0"/>
              </a:rPr>
              <a:t>r,</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tener</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spc="4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bajar</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los estándares (bajar la calidad)</a:t>
            </a:r>
            <a:r>
              <a:rPr lang="es-MX" sz="1100" spc="10" dirty="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Les</a:t>
            </a:r>
            <a:r>
              <a:rPr lang="es-MX" sz="1100" b="1"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gusta</a:t>
            </a:r>
            <a:r>
              <a:rPr lang="es-MX" sz="1100" b="1"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la</a:t>
            </a:r>
            <a:r>
              <a:rPr lang="es-MX" sz="1100" b="1" spc="-7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gente</a:t>
            </a:r>
            <a:r>
              <a:rPr lang="es-MX" sz="1100" b="1"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que</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es</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5" dirty="0">
                <a:latin typeface="Calibri" panose="020F0502020204030204" pitchFamily="34" charset="0"/>
                <a:ea typeface="Times New Roman" panose="02020603050405020304" pitchFamily="18" charset="0"/>
                <a:cs typeface="Times New Roman" panose="02020603050405020304" pitchFamily="18" charset="0"/>
              </a:rPr>
              <a:t>ser</a:t>
            </a:r>
            <a:r>
              <a:rPr lang="es-MX" sz="1100" spc="25" dirty="0">
                <a:latin typeface="Calibri" panose="020F0502020204030204" pitchFamily="34" charset="0"/>
                <a:ea typeface="Times New Roman" panose="02020603050405020304" pitchFamily="18" charset="0"/>
                <a:cs typeface="Times New Roman" panose="02020603050405020304" pitchFamily="18" charset="0"/>
              </a:rPr>
              <a:t>i</a:t>
            </a:r>
            <a:r>
              <a:rPr lang="es-MX" sz="1100" spc="10" dirty="0">
                <a:latin typeface="Calibri" panose="020F0502020204030204" pitchFamily="34" charset="0"/>
                <a:ea typeface="Times New Roman" panose="02020603050405020304" pitchFamily="18" charset="0"/>
                <a:cs typeface="Times New Roman" panose="02020603050405020304" pitchFamily="18" charset="0"/>
              </a:rPr>
              <a:t>a,</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i</a:t>
            </a:r>
            <a:r>
              <a:rPr lang="es-MX" sz="1100" spc="5" dirty="0">
                <a:latin typeface="Calibri" panose="020F0502020204030204" pitchFamily="34" charset="0"/>
                <a:ea typeface="Times New Roman" panose="02020603050405020304" pitchFamily="18" charset="0"/>
                <a:cs typeface="Times New Roman" panose="02020603050405020304" pitchFamily="18" charset="0"/>
              </a:rPr>
              <a:t>nt</a:t>
            </a:r>
            <a:r>
              <a:rPr lang="es-MX" sz="1100" spc="10" dirty="0">
                <a:latin typeface="Calibri" panose="020F0502020204030204" pitchFamily="34" charset="0"/>
                <a:ea typeface="Times New Roman" panose="02020603050405020304" pitchFamily="18" charset="0"/>
                <a:cs typeface="Times New Roman" panose="02020603050405020304" pitchFamily="18" charset="0"/>
              </a:rPr>
              <a:t>electual,</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5" dirty="0">
                <a:latin typeface="Calibri" panose="020F0502020204030204" pitchFamily="34" charset="0"/>
                <a:ea typeface="Times New Roman" panose="02020603050405020304" pitchFamily="18" charset="0"/>
                <a:cs typeface="Times New Roman" panose="02020603050405020304" pitchFamily="18" charset="0"/>
              </a:rPr>
              <a:t>profun</a:t>
            </a:r>
            <a:r>
              <a:rPr lang="es-MX" sz="1100" spc="10" dirty="0">
                <a:latin typeface="Calibri" panose="020F0502020204030204" pitchFamily="34" charset="0"/>
                <a:ea typeface="Times New Roman" panose="02020603050405020304" pitchFamily="18" charset="0"/>
                <a:cs typeface="Times New Roman" panose="02020603050405020304" pitchFamily="18" charset="0"/>
              </a:rPr>
              <a:t>da</a:t>
            </a:r>
            <a:r>
              <a:rPr lang="es-MX" sz="1100" spc="-7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puede</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lleva</a:t>
            </a:r>
            <a:r>
              <a:rPr lang="es-MX" sz="1100" spc="-5" dirty="0">
                <a:latin typeface="Calibri" panose="020F0502020204030204" pitchFamily="34" charset="0"/>
                <a:ea typeface="Times New Roman" panose="02020603050405020304" pitchFamily="18" charset="0"/>
                <a:cs typeface="Times New Roman" panose="02020603050405020304" pitchFamily="18" charset="0"/>
              </a:rPr>
              <a:t>r </a:t>
            </a:r>
            <a:r>
              <a:rPr lang="es-MX" sz="1100" spc="5" dirty="0">
                <a:latin typeface="Calibri" panose="020F0502020204030204" pitchFamily="34" charset="0"/>
                <a:ea typeface="Times New Roman" panose="02020603050405020304" pitchFamily="18" charset="0"/>
                <a:cs typeface="Times New Roman" panose="02020603050405020304" pitchFamily="18" charset="0"/>
              </a:rPr>
              <a:t>adela</a:t>
            </a:r>
            <a:r>
              <a:rPr lang="es-MX" sz="1100" dirty="0">
                <a:latin typeface="Calibri" panose="020F0502020204030204" pitchFamily="34" charset="0"/>
                <a:ea typeface="Times New Roman" panose="02020603050405020304" pitchFamily="18" charset="0"/>
                <a:cs typeface="Times New Roman" panose="02020603050405020304" pitchFamily="18" charset="0"/>
              </a:rPr>
              <a:t>nte</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spc="40" dirty="0">
                <a:latin typeface="Calibri" panose="020F0502020204030204" pitchFamily="34" charset="0"/>
                <a:ea typeface="Times New Roman" panose="02020603050405020304" pitchFamily="18" charset="0"/>
                <a:cs typeface="Times New Roman" panose="02020603050405020304" pitchFamily="18" charset="0"/>
              </a:rPr>
              <a:t>u</a:t>
            </a:r>
            <a:r>
              <a:rPr lang="es-MX" sz="1100" spc="50" dirty="0">
                <a:latin typeface="Calibri" panose="020F0502020204030204" pitchFamily="34" charset="0"/>
                <a:ea typeface="Times New Roman" panose="02020603050405020304" pitchFamily="18" charset="0"/>
                <a:cs typeface="Times New Roman" panose="02020603050405020304" pitchFamily="18" charset="0"/>
              </a:rPr>
              <a:t>n</a:t>
            </a:r>
            <a:r>
              <a:rPr lang="es-MX" sz="1100" spc="45" dirty="0">
                <a:latin typeface="Calibri" panose="020F0502020204030204" pitchFamily="34" charset="0"/>
                <a:ea typeface="Times New Roman" panose="02020603050405020304" pitchFamily="18" charset="0"/>
                <a:cs typeface="Times New Roman" panose="02020603050405020304" pitchFamily="18" charset="0"/>
              </a:rPr>
              <a:t>a</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co</a:t>
            </a:r>
            <a:r>
              <a:rPr lang="es-MX" sz="1100" spc="15" dirty="0">
                <a:latin typeface="Calibri" panose="020F0502020204030204" pitchFamily="34" charset="0"/>
                <a:ea typeface="Times New Roman" panose="02020603050405020304" pitchFamily="18" charset="0"/>
                <a:cs typeface="Times New Roman" panose="02020603050405020304" pitchFamily="18" charset="0"/>
              </a:rPr>
              <a:t>nversac</a:t>
            </a:r>
            <a:r>
              <a:rPr lang="es-MX" sz="1100" spc="20" dirty="0">
                <a:latin typeface="Calibri" panose="020F0502020204030204" pitchFamily="34" charset="0"/>
                <a:ea typeface="Times New Roman" panose="02020603050405020304" pitchFamily="18" charset="0"/>
                <a:cs typeface="Times New Roman" panose="02020603050405020304" pitchFamily="18" charset="0"/>
              </a:rPr>
              <a:t>i</a:t>
            </a:r>
            <a:r>
              <a:rPr lang="es-MX" sz="1100" spc="10" dirty="0">
                <a:latin typeface="Calibri" panose="020F0502020204030204" pitchFamily="34" charset="0"/>
                <a:ea typeface="Times New Roman" panose="02020603050405020304" pitchFamily="18" charset="0"/>
                <a:cs typeface="Times New Roman" panose="02020603050405020304" pitchFamily="18" charset="0"/>
              </a:rPr>
              <a:t>ón</a:t>
            </a:r>
            <a:r>
              <a:rPr lang="es-MX" sz="110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sensa</a:t>
            </a:r>
            <a:r>
              <a:rPr lang="es-MX" sz="1100" dirty="0">
                <a:latin typeface="Calibri" panose="020F0502020204030204" pitchFamily="34" charset="0"/>
                <a:ea typeface="Times New Roman" panose="02020603050405020304" pitchFamily="18" charset="0"/>
                <a:cs typeface="Times New Roman" panose="02020603050405020304" pitchFamily="18" charset="0"/>
              </a:rPr>
              <a:t>t</a:t>
            </a:r>
            <a:r>
              <a:rPr lang="es-MX" sz="1100" spc="5" dirty="0">
                <a:latin typeface="Calibri" panose="020F0502020204030204" pitchFamily="34" charset="0"/>
                <a:ea typeface="Times New Roman" panose="02020603050405020304" pitchFamily="18" charset="0"/>
                <a:cs typeface="Times New Roman" panose="02020603050405020304" pitchFamily="18" charset="0"/>
              </a:rPr>
              <a:t>a.</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Les</a:t>
            </a:r>
            <a:r>
              <a:rPr lang="es-MX" sz="1100" b="1" spc="15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disgusta</a:t>
            </a:r>
            <a:r>
              <a:rPr lang="es-MX" sz="1100" b="1" spc="14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la</a:t>
            </a:r>
            <a:r>
              <a:rPr lang="es-MX" sz="1100" b="1"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gente</a:t>
            </a:r>
            <a:r>
              <a:rPr lang="es-MX" sz="1100" b="1" spc="16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que</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es</a:t>
            </a:r>
            <a:r>
              <a:rPr lang="es-MX" sz="1100" spc="1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superficial,</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ol</a:t>
            </a:r>
            <a:r>
              <a:rPr lang="es-MX" sz="1100" spc="-15" dirty="0">
                <a:latin typeface="Calibri" panose="020F0502020204030204" pitchFamily="34" charset="0"/>
                <a:ea typeface="Times New Roman" panose="02020603050405020304" pitchFamily="18" charset="0"/>
                <a:cs typeface="Times New Roman" panose="02020603050405020304" pitchFamily="18" charset="0"/>
              </a:rPr>
              <a:t>vi</a:t>
            </a:r>
            <a:r>
              <a:rPr lang="es-MX" sz="1100" spc="-10" dirty="0">
                <a:latin typeface="Calibri" panose="020F0502020204030204" pitchFamily="34" charset="0"/>
                <a:ea typeface="Times New Roman" panose="02020603050405020304" pitchFamily="18" charset="0"/>
                <a:cs typeface="Times New Roman" panose="02020603050405020304" pitchFamily="18" charset="0"/>
              </a:rPr>
              <a:t>d</a:t>
            </a:r>
            <a:r>
              <a:rPr lang="es-MX" sz="1100" spc="-15" dirty="0">
                <a:latin typeface="Calibri" panose="020F0502020204030204" pitchFamily="34" charset="0"/>
                <a:ea typeface="Times New Roman" panose="02020603050405020304" pitchFamily="18" charset="0"/>
                <a:cs typeface="Times New Roman" panose="02020603050405020304" pitchFamily="18" charset="0"/>
              </a:rPr>
              <a:t>adiza,</a:t>
            </a:r>
            <a:r>
              <a:rPr lang="es-MX" sz="1100" spc="190" dirty="0">
                <a:latin typeface="Calibri" panose="020F0502020204030204" pitchFamily="34" charset="0"/>
                <a:ea typeface="Times New Roman" panose="02020603050405020304" pitchFamily="18" charset="0"/>
                <a:cs typeface="Times New Roman" panose="02020603050405020304" pitchFamily="18" charset="0"/>
              </a:rPr>
              <a:t> </a:t>
            </a:r>
            <a:r>
              <a:rPr lang="es-MX" sz="1100" spc="30" dirty="0">
                <a:latin typeface="Calibri" panose="020F0502020204030204" pitchFamily="34" charset="0"/>
                <a:ea typeface="Times New Roman" panose="02020603050405020304" pitchFamily="18" charset="0"/>
                <a:cs typeface="Times New Roman" panose="02020603050405020304" pitchFamily="18" charset="0"/>
              </a:rPr>
              <a:t>impun</a:t>
            </a:r>
            <a:r>
              <a:rPr lang="es-MX" sz="1100" dirty="0">
                <a:latin typeface="Calibri" panose="020F0502020204030204" pitchFamily="34" charset="0"/>
                <a:ea typeface="Times New Roman" panose="02020603050405020304" pitchFamily="18" charset="0"/>
                <a:cs typeface="Times New Roman" panose="02020603050405020304" pitchFamily="18" charset="0"/>
              </a:rPr>
              <a:t>tual,</a:t>
            </a:r>
            <a:r>
              <a:rPr lang="es-MX" sz="1100" spc="1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a:t>
            </a:r>
            <a:r>
              <a:rPr lang="es-MX" sz="1100" spc="5" dirty="0">
                <a:latin typeface="Calibri" panose="020F0502020204030204" pitchFamily="34" charset="0"/>
                <a:ea typeface="Times New Roman" panose="02020603050405020304" pitchFamily="18" charset="0"/>
                <a:cs typeface="Times New Roman" panose="02020603050405020304" pitchFamily="18" charset="0"/>
              </a:rPr>
              <a:t>es</a:t>
            </a:r>
            <a:r>
              <a:rPr lang="es-MX" sz="1100" dirty="0">
                <a:latin typeface="Calibri" panose="020F0502020204030204" pitchFamily="34" charset="0"/>
                <a:ea typeface="Times New Roman" panose="02020603050405020304" pitchFamily="18" charset="0"/>
                <a:cs typeface="Times New Roman" panose="02020603050405020304" pitchFamily="18" charset="0"/>
              </a:rPr>
              <a:t>o</a:t>
            </a:r>
            <a:r>
              <a:rPr lang="es-MX" sz="1100" spc="5" dirty="0">
                <a:latin typeface="Calibri" panose="020F0502020204030204" pitchFamily="34" charset="0"/>
                <a:ea typeface="Times New Roman" panose="02020603050405020304" pitchFamily="18" charset="0"/>
                <a:cs typeface="Times New Roman" panose="02020603050405020304" pitchFamily="18" charset="0"/>
              </a:rPr>
              <a:t>rganizad</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8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a:t>
            </a:r>
            <a:r>
              <a:rPr lang="es-MX" sz="1100"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a</a:t>
            </a:r>
            <a:r>
              <a:rPr lang="es-MX" sz="1100" dirty="0">
                <a:latin typeface="Calibri" panose="020F0502020204030204" pitchFamily="34" charset="0"/>
                <a:ea typeface="Times New Roman" panose="02020603050405020304" pitchFamily="18" charset="0"/>
                <a:cs typeface="Times New Roman" panose="02020603050405020304" pitchFamily="18" charset="0"/>
              </a:rPr>
              <a:t>nd</a:t>
            </a:r>
            <a:r>
              <a:rPr lang="es-MX" sz="1100" spc="5" dirty="0">
                <a:latin typeface="Calibri" panose="020F0502020204030204" pitchFamily="34" charset="0"/>
                <a:ea typeface="Times New Roman" panose="02020603050405020304" pitchFamily="18" charset="0"/>
                <a:cs typeface="Times New Roman" panose="02020603050405020304" pitchFamily="18" charset="0"/>
              </a:rPr>
              <a:t>a</a:t>
            </a:r>
            <a:r>
              <a:rPr lang="es-MX" sz="1100" spc="-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rodeos</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imprevisibl</a:t>
            </a:r>
            <a:r>
              <a:rPr lang="es-MX" sz="1100" spc="5" dirty="0">
                <a:latin typeface="Calibri" panose="020F0502020204030204" pitchFamily="34" charset="0"/>
                <a:ea typeface="Times New Roman" panose="02020603050405020304" pitchFamily="18" charset="0"/>
                <a:cs typeface="Times New Roman" panose="02020603050405020304" pitchFamily="18" charset="0"/>
              </a:rPr>
              <a:t>e.</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Son</a:t>
            </a:r>
            <a:r>
              <a:rPr lang="es-MX" sz="1100" b="1" spc="21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valiosos</a:t>
            </a:r>
            <a:r>
              <a:rPr lang="es-MX" sz="1100" b="1"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en</a:t>
            </a:r>
            <a:r>
              <a:rPr lang="es-MX" sz="1100" b="1"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el</a:t>
            </a:r>
            <a:r>
              <a:rPr lang="es-MX" sz="1100" b="1"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trabajo</a:t>
            </a:r>
            <a:r>
              <a:rPr lang="es-MX" sz="1100" b="1" spc="24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porque</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 sentido</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del</a:t>
            </a:r>
            <a:r>
              <a:rPr lang="es-MX" sz="1100" spc="2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detalle,</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amor</a:t>
            </a:r>
            <a:r>
              <a:rPr lang="es-MX" sz="1100"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al</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análisis,</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c</a:t>
            </a:r>
            <a:r>
              <a:rPr lang="es-MX" sz="1100" spc="10" dirty="0">
                <a:latin typeface="Calibri" panose="020F0502020204030204" pitchFamily="34" charset="0"/>
                <a:ea typeface="Times New Roman" panose="02020603050405020304" pitchFamily="18" charset="0"/>
                <a:cs typeface="Times New Roman" panose="02020603050405020304" pitchFamily="18" charset="0"/>
              </a:rPr>
              <a:t>umplimie</a:t>
            </a:r>
            <a:r>
              <a:rPr lang="es-MX" sz="1100" spc="5" dirty="0">
                <a:latin typeface="Calibri" panose="020F0502020204030204" pitchFamily="34" charset="0"/>
                <a:ea typeface="Times New Roman" panose="02020603050405020304" pitchFamily="18" charset="0"/>
                <a:cs typeface="Times New Roman" panose="02020603050405020304" pitchFamily="18" charset="0"/>
              </a:rPr>
              <a:t>nt</a:t>
            </a:r>
            <a:r>
              <a:rPr lang="es-MX" sz="1100" spc="10" dirty="0">
                <a:latin typeface="Calibri" panose="020F0502020204030204" pitchFamily="34" charset="0"/>
                <a:ea typeface="Times New Roman" panose="02020603050405020304" pitchFamily="18" charset="0"/>
                <a:cs typeface="Times New Roman" panose="02020603050405020304" pitchFamily="18" charset="0"/>
              </a:rPr>
              <a:t>o</a:t>
            </a:r>
            <a:r>
              <a:rPr lang="es-MX" sz="1100" spc="-1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cabal,</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d</a:t>
            </a:r>
            <a:r>
              <a:rPr lang="es-MX" sz="1100" spc="10" dirty="0">
                <a:latin typeface="Calibri" panose="020F0502020204030204" pitchFamily="34" charset="0"/>
                <a:ea typeface="Times New Roman" panose="02020603050405020304" pitchFamily="18" charset="0"/>
                <a:cs typeface="Times New Roman" panose="02020603050405020304" pitchFamily="18" charset="0"/>
              </a:rPr>
              <a:t>esempe</a:t>
            </a:r>
            <a:r>
              <a:rPr lang="es-MX" sz="1100" spc="15" dirty="0">
                <a:latin typeface="Calibri" panose="020F0502020204030204" pitchFamily="34" charset="0"/>
                <a:ea typeface="Times New Roman" panose="02020603050405020304" pitchFamily="18" charset="0"/>
                <a:cs typeface="Times New Roman" panose="02020603050405020304" pitchFamily="18" charset="0"/>
              </a:rPr>
              <a:t>ñ</a:t>
            </a:r>
            <a:r>
              <a:rPr lang="es-MX" sz="1100" spc="10" dirty="0">
                <a:latin typeface="Calibri" panose="020F0502020204030204" pitchFamily="34" charset="0"/>
                <a:ea typeface="Times New Roman" panose="02020603050405020304" pitchFamily="18" charset="0"/>
                <a:cs typeface="Times New Roman" panose="02020603050405020304" pitchFamily="18" charset="0"/>
              </a:rPr>
              <a:t>o</a:t>
            </a:r>
            <a:r>
              <a:rPr lang="es-MX" sz="1100" spc="-1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gran</a:t>
            </a:r>
            <a:r>
              <a:rPr lang="es-MX" sz="1100"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calidad,</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compasión</a:t>
            </a:r>
            <a:r>
              <a:rPr lang="es-MX" sz="1100"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5" dirty="0">
                <a:latin typeface="Calibri" panose="020F0502020204030204" pitchFamily="34" charset="0"/>
                <a:ea typeface="Times New Roman" panose="02020603050405020304" pitchFamily="18" charset="0"/>
                <a:cs typeface="Times New Roman" panose="02020603050405020304" pitchFamily="18" charset="0"/>
              </a:rPr>
              <a:t>por</a:t>
            </a:r>
            <a:r>
              <a:rPr lang="es-MX" sz="1100" spc="2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el</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spc="-25" dirty="0">
                <a:latin typeface="Calibri" panose="020F0502020204030204" pitchFamily="34" charset="0"/>
                <a:ea typeface="Times New Roman" panose="02020603050405020304" pitchFamily="18" charset="0"/>
                <a:cs typeface="Times New Roman" panose="02020603050405020304" pitchFamily="18" charset="0"/>
              </a:rPr>
              <a:t>s</a:t>
            </a:r>
            <a:r>
              <a:rPr lang="es-MX" sz="1100" spc="-30" dirty="0">
                <a:latin typeface="Calibri" panose="020F0502020204030204" pitchFamily="34" charset="0"/>
                <a:ea typeface="Times New Roman" panose="02020603050405020304" pitchFamily="18" charset="0"/>
                <a:cs typeface="Times New Roman" panose="02020603050405020304" pitchFamily="18" charset="0"/>
              </a:rPr>
              <a:t>u</a:t>
            </a:r>
            <a:r>
              <a:rPr lang="es-MX" sz="1100" dirty="0">
                <a:latin typeface="Calibri" panose="020F0502020204030204" pitchFamily="34" charset="0"/>
                <a:ea typeface="Times New Roman" panose="02020603050405020304" pitchFamily="18" charset="0"/>
                <a:cs typeface="Times New Roman" panose="02020603050405020304" pitchFamily="18" charset="0"/>
              </a:rPr>
              <a:t>fre.</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Pueden</a:t>
            </a:r>
            <a:r>
              <a:rPr lang="es-MX" sz="1100" b="1"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mejorar</a:t>
            </a:r>
            <a:r>
              <a:rPr lang="es-MX" sz="1100" b="1"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si</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no</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spc="20" dirty="0">
                <a:latin typeface="Calibri" panose="020F0502020204030204" pitchFamily="34" charset="0"/>
                <a:ea typeface="Times New Roman" panose="02020603050405020304" pitchFamily="18" charset="0"/>
                <a:cs typeface="Times New Roman" panose="02020603050405020304" pitchFamily="18" charset="0"/>
              </a:rPr>
              <a:t>tomaran</a:t>
            </a:r>
            <a:r>
              <a:rPr lang="es-MX" sz="1100" spc="7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la</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vi</a:t>
            </a:r>
            <a:r>
              <a:rPr lang="es-MX" sz="1100" spc="-5" dirty="0">
                <a:latin typeface="Calibri" panose="020F0502020204030204" pitchFamily="34" charset="0"/>
                <a:ea typeface="Times New Roman" panose="02020603050405020304" pitchFamily="18" charset="0"/>
                <a:cs typeface="Times New Roman" panose="02020603050405020304" pitchFamily="18" charset="0"/>
              </a:rPr>
              <a:t>da</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tan</a:t>
            </a:r>
            <a:r>
              <a:rPr lang="es-MX" sz="1100"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en</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serio,</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spc="30" dirty="0">
                <a:latin typeface="Calibri" panose="020F0502020204030204" pitchFamily="34" charset="0"/>
                <a:ea typeface="Times New Roman" panose="02020603050405020304" pitchFamily="18" charset="0"/>
                <a:cs typeface="Times New Roman" panose="02020603050405020304" pitchFamily="18" charset="0"/>
              </a:rPr>
              <a:t>n</a:t>
            </a:r>
            <a:r>
              <a:rPr lang="es-MX" sz="1100" spc="25" dirty="0">
                <a:latin typeface="Calibri" panose="020F0502020204030204" pitchFamily="34" charset="0"/>
                <a:ea typeface="Times New Roman" panose="02020603050405020304" pitchFamily="18" charset="0"/>
                <a:cs typeface="Times New Roman" panose="02020603050405020304" pitchFamily="18" charset="0"/>
              </a:rPr>
              <a:t>o</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insisten</a:t>
            </a:r>
            <a:r>
              <a:rPr lang="es-MX" sz="1100"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a:t>
            </a:r>
            <a:r>
              <a:rPr lang="es-MX" sz="1100" spc="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12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los </a:t>
            </a:r>
            <a:r>
              <a:rPr lang="es-MX" sz="1100" spc="-5" dirty="0">
                <a:latin typeface="Calibri" panose="020F0502020204030204" pitchFamily="34" charset="0"/>
                <a:ea typeface="Times New Roman" panose="02020603050405020304" pitchFamily="18" charset="0"/>
                <a:cs typeface="Times New Roman" panose="02020603050405020304" pitchFamily="18" charset="0"/>
              </a:rPr>
              <a:t>demás sean perfectos (como ellos).</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Como</a:t>
            </a:r>
            <a:r>
              <a:rPr lang="es-MX" sz="1100" b="1"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líderes</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90" dirty="0">
                <a:latin typeface="Calibri" panose="020F0502020204030204" pitchFamily="34" charset="0"/>
                <a:ea typeface="Times New Roman" panose="02020603050405020304" pitchFamily="18" charset="0"/>
                <a:cs typeface="Times New Roman" panose="02020603050405020304" pitchFamily="18" charset="0"/>
              </a:rPr>
              <a:t> </a:t>
            </a:r>
            <a:r>
              <a:rPr lang="es-MX" sz="1100" spc="20" dirty="0">
                <a:latin typeface="Calibri" panose="020F0502020204030204" pitchFamily="34" charset="0"/>
                <a:ea typeface="Times New Roman" panose="02020603050405020304" pitchFamily="18" charset="0"/>
                <a:cs typeface="Times New Roman" panose="02020603050405020304" pitchFamily="18" charset="0"/>
              </a:rPr>
              <a:t>organ</a:t>
            </a:r>
            <a:r>
              <a:rPr lang="es-MX" sz="1100" spc="30" dirty="0">
                <a:latin typeface="Calibri" panose="020F0502020204030204" pitchFamily="34" charset="0"/>
                <a:ea typeface="Times New Roman" panose="02020603050405020304" pitchFamily="18" charset="0"/>
                <a:cs typeface="Times New Roman" panose="02020603050405020304" pitchFamily="18" charset="0"/>
              </a:rPr>
              <a:t>i</a:t>
            </a:r>
            <a:r>
              <a:rPr lang="es-MX" sz="1100" spc="20" dirty="0">
                <a:latin typeface="Calibri" panose="020F0502020204030204" pitchFamily="34" charset="0"/>
                <a:ea typeface="Times New Roman" panose="02020603050405020304" pitchFamily="18" charset="0"/>
                <a:cs typeface="Times New Roman" panose="02020603050405020304" pitchFamily="18" charset="0"/>
              </a:rPr>
              <a:t>zan</a:t>
            </a:r>
            <a:r>
              <a:rPr lang="es-MX" sz="1100"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5" dirty="0">
                <a:latin typeface="Calibri" panose="020F0502020204030204" pitchFamily="34" charset="0"/>
                <a:ea typeface="Times New Roman" panose="02020603050405020304" pitchFamily="18" charset="0"/>
                <a:cs typeface="Times New Roman" panose="02020603050405020304" pitchFamily="18" charset="0"/>
              </a:rPr>
              <a:t>bien,</a:t>
            </a:r>
            <a:r>
              <a:rPr lang="es-MX" sz="1100" spc="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son</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sensibles</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a:t>
            </a:r>
            <a:r>
              <a:rPr lang="es-MX" sz="1100"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los</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5" dirty="0">
                <a:latin typeface="Calibri" panose="020F0502020204030204" pitchFamily="34" charset="0"/>
                <a:ea typeface="Times New Roman" panose="02020603050405020304" pitchFamily="18" charset="0"/>
                <a:cs typeface="Times New Roman" panose="02020603050405020304" pitchFamily="18" charset="0"/>
              </a:rPr>
              <a:t>sentimientos</a:t>
            </a:r>
            <a:r>
              <a:rPr lang="es-MX" sz="1100" spc="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a:t>
            </a:r>
            <a:r>
              <a:rPr lang="es-MX" sz="1100" spc="5" dirty="0">
                <a:latin typeface="Calibri" panose="020F0502020204030204" pitchFamily="34" charset="0"/>
                <a:ea typeface="Times New Roman" panose="02020603050405020304" pitchFamily="18" charset="0"/>
                <a:cs typeface="Times New Roman" panose="02020603050405020304" pitchFamily="18" charset="0"/>
              </a:rPr>
              <a:t>e</a:t>
            </a:r>
            <a:r>
              <a:rPr lang="es-MX" sz="1100" spc="1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otros,</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tienen</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un</a:t>
            </a:r>
            <a:r>
              <a:rPr lang="es-MX" sz="1100" spc="15" dirty="0">
                <a:latin typeface="Calibri" panose="020F0502020204030204" pitchFamily="34" charset="0"/>
                <a:ea typeface="Times New Roman" panose="02020603050405020304" pitchFamily="18" charset="0"/>
                <a:cs typeface="Times New Roman" panose="02020603050405020304" pitchFamily="18" charset="0"/>
              </a:rPr>
              <a:t>a</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profunda</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creativi</a:t>
            </a:r>
            <a:r>
              <a:rPr lang="es-MX" sz="1100" dirty="0">
                <a:latin typeface="Calibri" panose="020F0502020204030204" pitchFamily="34" charset="0"/>
                <a:ea typeface="Times New Roman" panose="02020603050405020304" pitchFamily="18" charset="0"/>
                <a:cs typeface="Times New Roman" panose="02020603050405020304" pitchFamily="18" charset="0"/>
              </a:rPr>
              <a:t>d</a:t>
            </a:r>
            <a:r>
              <a:rPr lang="es-MX" sz="1100" spc="5" dirty="0">
                <a:latin typeface="Calibri" panose="020F0502020204030204" pitchFamily="34" charset="0"/>
                <a:ea typeface="Times New Roman" panose="02020603050405020304" pitchFamily="18" charset="0"/>
                <a:cs typeface="Times New Roman" panose="02020603050405020304" pitchFamily="18" charset="0"/>
              </a:rPr>
              <a:t>ad,</a:t>
            </a:r>
            <a:r>
              <a:rPr lang="es-MX" sz="1100"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desean</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un</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d</a:t>
            </a:r>
            <a:r>
              <a:rPr lang="es-MX" sz="1100" spc="-10" dirty="0">
                <a:latin typeface="Calibri" panose="020F0502020204030204" pitchFamily="34" charset="0"/>
                <a:ea typeface="Times New Roman" panose="02020603050405020304" pitchFamily="18" charset="0"/>
                <a:cs typeface="Times New Roman" panose="02020603050405020304" pitchFamily="18" charset="0"/>
              </a:rPr>
              <a:t>esempeñ</a:t>
            </a:r>
            <a:r>
              <a:rPr lang="es-MX" sz="1100" spc="-5" dirty="0">
                <a:latin typeface="Calibri" panose="020F0502020204030204" pitchFamily="34" charset="0"/>
                <a:ea typeface="Times New Roman" panose="02020603050405020304" pitchFamily="18" charset="0"/>
                <a:cs typeface="Times New Roman" panose="02020603050405020304" pitchFamily="18" charset="0"/>
              </a:rPr>
              <a:t>o</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calidad.</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Reaccionan </a:t>
            </a:r>
            <a:r>
              <a:rPr lang="es-MX" sz="1100" b="1" dirty="0">
                <a:latin typeface="Calibri" panose="020F0502020204030204" pitchFamily="34" charset="0"/>
                <a:ea typeface="Times New Roman" panose="02020603050405020304" pitchFamily="18" charset="0"/>
                <a:cs typeface="Times New Roman" panose="02020603050405020304" pitchFamily="18" charset="0"/>
              </a:rPr>
              <a:t>al</a:t>
            </a:r>
            <a:r>
              <a:rPr lang="es-MX" sz="1100" b="1"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estrés</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14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retrayéndose</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1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perdiéndose</a:t>
            </a:r>
            <a:r>
              <a:rPr lang="es-MX" sz="1100" spc="2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a:t>
            </a:r>
            <a:r>
              <a:rPr lang="es-MX" sz="1100" spc="1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un</a:t>
            </a:r>
            <a:r>
              <a:rPr lang="es-MX" sz="1100" spc="235"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lib</a:t>
            </a:r>
            <a:r>
              <a:rPr lang="es-MX" sz="1100" spc="10" dirty="0">
                <a:latin typeface="Calibri" panose="020F0502020204030204" pitchFamily="34" charset="0"/>
                <a:ea typeface="Times New Roman" panose="02020603050405020304" pitchFamily="18" charset="0"/>
                <a:cs typeface="Times New Roman" panose="02020603050405020304" pitchFamily="18" charset="0"/>
              </a:rPr>
              <a:t>ro</a:t>
            </a:r>
            <a:r>
              <a:rPr lang="es-MX" sz="1100" spc="5" dirty="0">
                <a:latin typeface="Calibri" panose="020F0502020204030204" pitchFamily="34" charset="0"/>
                <a:ea typeface="Times New Roman" panose="02020603050405020304" pitchFamily="18" charset="0"/>
                <a:cs typeface="Times New Roman" panose="02020603050405020304" pitchFamily="18" charset="0"/>
              </a:rPr>
              <a:t>,</a:t>
            </a:r>
            <a:r>
              <a:rPr lang="es-MX" sz="1100" spc="12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d</a:t>
            </a:r>
            <a:r>
              <a:rPr lang="es-MX" sz="1100" spc="10" dirty="0">
                <a:latin typeface="Calibri" panose="020F0502020204030204" pitchFamily="34" charset="0"/>
                <a:ea typeface="Times New Roman" panose="02020603050405020304" pitchFamily="18" charset="0"/>
                <a:cs typeface="Times New Roman" panose="02020603050405020304" pitchFamily="18" charset="0"/>
              </a:rPr>
              <a:t>eprimién</a:t>
            </a:r>
            <a:r>
              <a:rPr lang="es-MX" sz="1100" spc="5" dirty="0">
                <a:latin typeface="Calibri" panose="020F0502020204030204" pitchFamily="34" charset="0"/>
                <a:ea typeface="Times New Roman" panose="02020603050405020304" pitchFamily="18" charset="0"/>
                <a:cs typeface="Times New Roman" panose="02020603050405020304" pitchFamily="18" charset="0"/>
              </a:rPr>
              <a:t>d</a:t>
            </a:r>
            <a:r>
              <a:rPr lang="es-MX" sz="1100" spc="10" dirty="0">
                <a:latin typeface="Calibri" panose="020F0502020204030204" pitchFamily="34" charset="0"/>
                <a:ea typeface="Times New Roman" panose="02020603050405020304" pitchFamily="18" charset="0"/>
                <a:cs typeface="Times New Roman" panose="02020603050405020304" pitchFamily="18" charset="0"/>
              </a:rPr>
              <a:t>ose,</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dán</a:t>
            </a:r>
            <a:r>
              <a:rPr lang="es-MX" sz="1100" spc="5" dirty="0">
                <a:latin typeface="Calibri" panose="020F0502020204030204" pitchFamily="34" charset="0"/>
                <a:ea typeface="Times New Roman" panose="02020603050405020304" pitchFamily="18" charset="0"/>
                <a:cs typeface="Times New Roman" panose="02020603050405020304" pitchFamily="18" charset="0"/>
              </a:rPr>
              <a:t>dose</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por</a:t>
            </a:r>
            <a:r>
              <a:rPr lang="es-MX" sz="1100"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spc="25" dirty="0">
                <a:latin typeface="Calibri" panose="020F0502020204030204" pitchFamily="34" charset="0"/>
                <a:ea typeface="Times New Roman" panose="02020603050405020304" pitchFamily="18" charset="0"/>
                <a:cs typeface="Times New Roman" panose="02020603050405020304" pitchFamily="18" charset="0"/>
              </a:rPr>
              <a:t>vencidos,</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hablando de sus </a:t>
            </a:r>
            <a:r>
              <a:rPr lang="es-MX" sz="1100" spc="10" dirty="0" smtClean="0">
                <a:latin typeface="Calibri" panose="020F0502020204030204" pitchFamily="34" charset="0"/>
                <a:ea typeface="Times New Roman" panose="02020603050405020304" pitchFamily="18" charset="0"/>
                <a:cs typeface="Times New Roman" panose="02020603050405020304" pitchFamily="18" charset="0"/>
              </a:rPr>
              <a:t>problemas.</a:t>
            </a:r>
            <a:endParaRPr lang="en-US" sz="1400" dirty="0" smtClean="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smtClean="0">
                <a:latin typeface="Calibri" panose="020F0502020204030204" pitchFamily="34" charset="0"/>
                <a:ea typeface="Calibri" panose="020F0502020204030204" pitchFamily="34" charset="0"/>
                <a:cs typeface="Times New Roman" panose="02020603050405020304" pitchFamily="18" charset="0"/>
              </a:rPr>
              <a:t>Se</a:t>
            </a:r>
            <a:r>
              <a:rPr lang="es-MX" sz="1100" b="1" spc="50" dirty="0" smtClean="0">
                <a:latin typeface="Calibri" panose="020F0502020204030204" pitchFamily="34" charset="0"/>
                <a:ea typeface="Calibri" panose="020F0502020204030204" pitchFamily="34" charset="0"/>
                <a:cs typeface="Times New Roman" panose="02020603050405020304" pitchFamily="18" charset="0"/>
              </a:rPr>
              <a:t> </a:t>
            </a:r>
            <a:r>
              <a:rPr lang="es-MX" sz="1100" b="1" dirty="0">
                <a:latin typeface="Calibri" panose="020F0502020204030204" pitchFamily="34" charset="0"/>
                <a:ea typeface="Calibri" panose="020F0502020204030204" pitchFamily="34" charset="0"/>
                <a:cs typeface="Times New Roman" panose="02020603050405020304" pitchFamily="18" charset="0"/>
              </a:rPr>
              <a:t>les</a:t>
            </a:r>
            <a:r>
              <a:rPr lang="es-MX" sz="1100" b="1" spc="75" dirty="0">
                <a:latin typeface="Calibri" panose="020F0502020204030204" pitchFamily="34" charset="0"/>
                <a:ea typeface="Calibri" panose="020F0502020204030204" pitchFamily="34" charset="0"/>
                <a:cs typeface="Times New Roman" panose="02020603050405020304" pitchFamily="18" charset="0"/>
              </a:rPr>
              <a:t> </a:t>
            </a:r>
            <a:r>
              <a:rPr lang="es-MX" sz="1100" b="1" dirty="0">
                <a:latin typeface="Calibri" panose="020F0502020204030204" pitchFamily="34" charset="0"/>
                <a:ea typeface="Calibri" panose="020F0502020204030204" pitchFamily="34" charset="0"/>
                <a:cs typeface="Times New Roman" panose="02020603050405020304" pitchFamily="18" charset="0"/>
              </a:rPr>
              <a:t>reconocen</a:t>
            </a:r>
            <a:r>
              <a:rPr lang="es-MX" sz="1100" b="1" spc="190" dirty="0">
                <a:latin typeface="Calibri" panose="020F0502020204030204" pitchFamily="34" charset="0"/>
                <a:ea typeface="Calibri" panose="020F0502020204030204" pitchFamily="34" charset="0"/>
                <a:cs typeface="Times New Roman" panose="02020603050405020304" pitchFamily="18" charset="0"/>
              </a:rPr>
              <a:t> </a:t>
            </a:r>
            <a:r>
              <a:rPr lang="es-MX" sz="1100" b="1" spc="10" dirty="0">
                <a:latin typeface="Calibri" panose="020F0502020204030204" pitchFamily="34" charset="0"/>
                <a:ea typeface="Calibri" panose="020F0502020204030204" pitchFamily="34" charset="0"/>
                <a:cs typeface="Times New Roman" panose="02020603050405020304" pitchFamily="18" charset="0"/>
              </a:rPr>
              <a:t>por</a:t>
            </a:r>
            <a:r>
              <a:rPr lang="es-MX" sz="1100" spc="5" dirty="0">
                <a:latin typeface="Calibri" panose="020F0502020204030204" pitchFamily="34" charset="0"/>
                <a:ea typeface="Calibri" panose="020F0502020204030204" pitchFamily="34" charset="0"/>
                <a:cs typeface="Times New Roman" panose="02020603050405020304" pitchFamily="18" charset="0"/>
              </a:rPr>
              <a:t>:</a:t>
            </a:r>
            <a:r>
              <a:rPr lang="es-MX" sz="1100" spc="-85" dirty="0">
                <a:latin typeface="Calibri" panose="020F0502020204030204" pitchFamily="34" charset="0"/>
                <a:ea typeface="Calibri" panose="020F0502020204030204" pitchFamily="34" charset="0"/>
                <a:cs typeface="Times New Roman" panose="02020603050405020304" pitchFamily="18" charset="0"/>
              </a:rPr>
              <a:t> </a:t>
            </a:r>
            <a:r>
              <a:rPr lang="es-MX" sz="1100" spc="-5" dirty="0">
                <a:latin typeface="Calibri" panose="020F0502020204030204" pitchFamily="34" charset="0"/>
                <a:ea typeface="Calibri" panose="020F0502020204030204" pitchFamily="34" charset="0"/>
                <a:cs typeface="Times New Roman" panose="02020603050405020304" pitchFamily="18" charset="0"/>
              </a:rPr>
              <a:t>s</a:t>
            </a:r>
            <a:r>
              <a:rPr lang="es-MX" sz="1100" spc="-10" dirty="0">
                <a:latin typeface="Calibri" panose="020F0502020204030204" pitchFamily="34" charset="0"/>
                <a:ea typeface="Calibri" panose="020F0502020204030204" pitchFamily="34" charset="0"/>
                <a:cs typeface="Times New Roman" panose="02020603050405020304" pitchFamily="18" charset="0"/>
              </a:rPr>
              <a:t>u</a:t>
            </a:r>
            <a:r>
              <a:rPr lang="es-MX" sz="1100" spc="185" dirty="0">
                <a:latin typeface="Calibri" panose="020F0502020204030204" pitchFamily="34" charset="0"/>
                <a:ea typeface="Calibri" panose="020F0502020204030204" pitchFamily="34" charset="0"/>
                <a:cs typeface="Times New Roman" panose="02020603050405020304" pitchFamily="18" charset="0"/>
              </a:rPr>
              <a:t> </a:t>
            </a:r>
            <a:r>
              <a:rPr lang="es-MX" sz="1100" spc="10" dirty="0">
                <a:latin typeface="Calibri" panose="020F0502020204030204" pitchFamily="34" charset="0"/>
                <a:ea typeface="Calibri" panose="020F0502020204030204" pitchFamily="34" charset="0"/>
                <a:cs typeface="Times New Roman" panose="02020603050405020304" pitchFamily="18" charset="0"/>
              </a:rPr>
              <a:t>naturaleza</a:t>
            </a:r>
            <a:r>
              <a:rPr lang="es-MX" sz="1100" spc="160"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seria</a:t>
            </a:r>
            <a:r>
              <a:rPr lang="es-MX" sz="1100" spc="110"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y</a:t>
            </a:r>
            <a:r>
              <a:rPr lang="es-MX" sz="1100" spc="120" dirty="0">
                <a:latin typeface="Calibri" panose="020F0502020204030204" pitchFamily="34" charset="0"/>
                <a:ea typeface="Calibri" panose="020F0502020204030204" pitchFamily="34" charset="0"/>
                <a:cs typeface="Times New Roman" panose="02020603050405020304" pitchFamily="18" charset="0"/>
              </a:rPr>
              <a:t> </a:t>
            </a:r>
            <a:r>
              <a:rPr lang="es-MX" sz="1100" spc="5" dirty="0">
                <a:latin typeface="Calibri" panose="020F0502020204030204" pitchFamily="34" charset="0"/>
                <a:ea typeface="Calibri" panose="020F0502020204030204" pitchFamily="34" charset="0"/>
                <a:cs typeface="Times New Roman" panose="02020603050405020304" pitchFamily="18" charset="0"/>
              </a:rPr>
              <a:t>sensible,</a:t>
            </a:r>
            <a:r>
              <a:rPr lang="es-MX" sz="1100" spc="130"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su</a:t>
            </a:r>
            <a:r>
              <a:rPr lang="es-MX" sz="1100" spc="90"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enfoque</a:t>
            </a:r>
            <a:r>
              <a:rPr lang="es-MX" sz="1100" spc="145"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bien</a:t>
            </a:r>
            <a:r>
              <a:rPr lang="es-MX" sz="1100" spc="135"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educado,</a:t>
            </a:r>
            <a:r>
              <a:rPr lang="es-MX" sz="1100" spc="-125" dirty="0">
                <a:latin typeface="Calibri" panose="020F0502020204030204" pitchFamily="34" charset="0"/>
                <a:ea typeface="Calibri" panose="020F0502020204030204" pitchFamily="34" charset="0"/>
                <a:cs typeface="Times New Roman" panose="02020603050405020304" pitchFamily="18" charset="0"/>
              </a:rPr>
              <a:t> </a:t>
            </a:r>
            <a:r>
              <a:rPr lang="es-MX" sz="1100" spc="5" dirty="0">
                <a:latin typeface="Calibri" panose="020F0502020204030204" pitchFamily="34" charset="0"/>
                <a:ea typeface="Calibri" panose="020F0502020204030204" pitchFamily="34" charset="0"/>
                <a:cs typeface="Times New Roman" panose="02020603050405020304" pitchFamily="18" charset="0"/>
              </a:rPr>
              <a:t>s</a:t>
            </a:r>
            <a:r>
              <a:rPr lang="es-MX" sz="1100" spc="10" dirty="0">
                <a:latin typeface="Calibri" panose="020F0502020204030204" pitchFamily="34" charset="0"/>
                <a:ea typeface="Calibri" panose="020F0502020204030204" pitchFamily="34" charset="0"/>
                <a:cs typeface="Times New Roman" panose="02020603050405020304" pitchFamily="18" charset="0"/>
              </a:rPr>
              <a:t>u</a:t>
            </a:r>
            <a:r>
              <a:rPr lang="es-MX" sz="1100" spc="5" dirty="0">
                <a:latin typeface="Calibri" panose="020F0502020204030204" pitchFamily="34" charset="0"/>
                <a:ea typeface="Calibri" panose="020F0502020204030204" pitchFamily="34" charset="0"/>
                <a:cs typeface="Times New Roman" panose="02020603050405020304" pitchFamily="18" charset="0"/>
              </a:rPr>
              <a:t>s</a:t>
            </a:r>
            <a:r>
              <a:rPr lang="es-MX" sz="1100" spc="-100"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comentarios</a:t>
            </a:r>
            <a:r>
              <a:rPr lang="es-MX" sz="1100" spc="-25" dirty="0">
                <a:latin typeface="Calibri" panose="020F0502020204030204" pitchFamily="34" charset="0"/>
                <a:ea typeface="Calibri" panose="020F0502020204030204" pitchFamily="34" charset="0"/>
                <a:cs typeface="Times New Roman" panose="02020603050405020304" pitchFamily="18" charset="0"/>
              </a:rPr>
              <a:t> </a:t>
            </a:r>
            <a:r>
              <a:rPr lang="es-MX" sz="1100" spc="10" dirty="0">
                <a:latin typeface="Calibri" panose="020F0502020204030204" pitchFamily="34" charset="0"/>
                <a:ea typeface="Calibri" panose="020F0502020204030204" pitchFamily="34" charset="0"/>
                <a:cs typeface="Times New Roman" panose="02020603050405020304" pitchFamily="18" charset="0"/>
              </a:rPr>
              <a:t>modesto</a:t>
            </a:r>
            <a:r>
              <a:rPr lang="es-MX" sz="1100" spc="5" dirty="0">
                <a:latin typeface="Calibri" panose="020F0502020204030204" pitchFamily="34" charset="0"/>
                <a:ea typeface="Calibri" panose="020F0502020204030204" pitchFamily="34" charset="0"/>
                <a:cs typeface="Times New Roman" panose="02020603050405020304" pitchFamily="18" charset="0"/>
              </a:rPr>
              <a:t>s,</a:t>
            </a:r>
            <a:r>
              <a:rPr lang="es-MX" sz="1100" spc="-105" dirty="0">
                <a:latin typeface="Calibri" panose="020F0502020204030204" pitchFamily="34" charset="0"/>
                <a:ea typeface="Calibri" panose="020F0502020204030204" pitchFamily="34" charset="0"/>
                <a:cs typeface="Times New Roman" panose="02020603050405020304" pitchFamily="18" charset="0"/>
              </a:rPr>
              <a:t> </a:t>
            </a:r>
            <a:r>
              <a:rPr lang="es-MX" sz="1100" spc="-5" dirty="0">
                <a:latin typeface="Calibri" panose="020F0502020204030204" pitchFamily="34" charset="0"/>
                <a:ea typeface="Calibri" panose="020F0502020204030204" pitchFamily="34" charset="0"/>
                <a:cs typeface="Times New Roman" panose="02020603050405020304" pitchFamily="18" charset="0"/>
              </a:rPr>
              <a:t>s</a:t>
            </a:r>
            <a:r>
              <a:rPr lang="es-MX" sz="1100" spc="-10" dirty="0">
                <a:latin typeface="Calibri" panose="020F0502020204030204" pitchFamily="34" charset="0"/>
                <a:ea typeface="Calibri" panose="020F0502020204030204" pitchFamily="34" charset="0"/>
                <a:cs typeface="Times New Roman" panose="02020603050405020304" pitchFamily="18" charset="0"/>
              </a:rPr>
              <a:t>u</a:t>
            </a:r>
            <a:r>
              <a:rPr lang="es-MX" sz="1100" spc="-40" dirty="0">
                <a:latin typeface="Calibri" panose="020F0502020204030204" pitchFamily="34" charset="0"/>
                <a:ea typeface="Calibri" panose="020F0502020204030204" pitchFamily="34" charset="0"/>
                <a:cs typeface="Times New Roman" panose="02020603050405020304" pitchFamily="18" charset="0"/>
              </a:rPr>
              <a:t> </a:t>
            </a:r>
            <a:r>
              <a:rPr lang="es-MX" sz="1100" spc="5" dirty="0">
                <a:latin typeface="Calibri" panose="020F0502020204030204" pitchFamily="34" charset="0"/>
                <a:ea typeface="Calibri" panose="020F0502020204030204" pitchFamily="34" charset="0"/>
                <a:cs typeface="Times New Roman" panose="02020603050405020304" pitchFamily="18" charset="0"/>
              </a:rPr>
              <a:t>apariencia</a:t>
            </a:r>
            <a:r>
              <a:rPr lang="es-MX" sz="1100" spc="-65"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m</a:t>
            </a:r>
            <a:r>
              <a:rPr lang="es-MX" sz="1100" spc="5" dirty="0">
                <a:latin typeface="Calibri" panose="020F0502020204030204" pitchFamily="34" charset="0"/>
                <a:ea typeface="Calibri" panose="020F0502020204030204" pitchFamily="34" charset="0"/>
                <a:cs typeface="Times New Roman" panose="02020603050405020304" pitchFamily="18" charset="0"/>
              </a:rPr>
              <a:t>eticulosa</a:t>
            </a:r>
            <a:r>
              <a:rPr lang="es-MX" sz="1100" spc="-90"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y</a:t>
            </a:r>
            <a:r>
              <a:rPr lang="es-MX" sz="1100" spc="-70" dirty="0">
                <a:latin typeface="Calibri" panose="020F0502020204030204" pitchFamily="34" charset="0"/>
                <a:ea typeface="Calibri" panose="020F0502020204030204" pitchFamily="34" charset="0"/>
                <a:cs typeface="Times New Roman" panose="02020603050405020304" pitchFamily="18" charset="0"/>
              </a:rPr>
              <a:t> </a:t>
            </a:r>
            <a:r>
              <a:rPr lang="es-MX" sz="1100" spc="5" dirty="0">
                <a:latin typeface="Calibri" panose="020F0502020204030204" pitchFamily="34" charset="0"/>
                <a:ea typeface="Calibri" panose="020F0502020204030204" pitchFamily="34" charset="0"/>
                <a:cs typeface="Times New Roman" panose="02020603050405020304" pitchFamily="18" charset="0"/>
              </a:rPr>
              <a:t>pulcra</a:t>
            </a:r>
            <a:endParaRPr lang="en-US" sz="1100" dirty="0"/>
          </a:p>
        </p:txBody>
      </p:sp>
      <p:sp>
        <p:nvSpPr>
          <p:cNvPr id="12" name="TextBox 11"/>
          <p:cNvSpPr txBox="1"/>
          <p:nvPr/>
        </p:nvSpPr>
        <p:spPr>
          <a:xfrm>
            <a:off x="1784667" y="112020"/>
            <a:ext cx="3548159" cy="523220"/>
          </a:xfrm>
          <a:prstGeom prst="rect">
            <a:avLst/>
          </a:prstGeom>
          <a:noFill/>
        </p:spPr>
        <p:txBody>
          <a:bodyPr wrap="square" rtlCol="0">
            <a:spAutoFit/>
          </a:bodyPr>
          <a:lstStyle/>
          <a:p>
            <a:pPr algn="ctr"/>
            <a:r>
              <a:rPr lang="es-MX" sz="2400" b="1" dirty="0" err="1" smtClean="0">
                <a:solidFill>
                  <a:prstClr val="white">
                    <a:lumMod val="85000"/>
                  </a:prstClr>
                </a:solidFill>
              </a:rPr>
              <a:t>cons</a:t>
            </a:r>
            <a:r>
              <a:rPr lang="es-MX" sz="2800" b="1" dirty="0" err="1" smtClean="0">
                <a:solidFill>
                  <a:prstClr val="white">
                    <a:lumMod val="85000"/>
                  </a:prstClr>
                </a:solidFill>
              </a:rPr>
              <a:t>T</a:t>
            </a:r>
            <a:r>
              <a:rPr lang="es-MX" sz="2400" b="1" dirty="0" err="1" smtClean="0">
                <a:solidFill>
                  <a:prstClr val="white">
                    <a:lumMod val="85000"/>
                  </a:prstClr>
                </a:solidFill>
              </a:rPr>
              <a:t>ructor</a:t>
            </a:r>
            <a:endParaRPr lang="es-MX" sz="2800" b="1" dirty="0" smtClean="0">
              <a:solidFill>
                <a:prstClr val="white">
                  <a:lumMod val="85000"/>
                </a:prstClr>
              </a:solidFill>
            </a:endParaRPr>
          </a:p>
        </p:txBody>
      </p:sp>
      <p:sp>
        <p:nvSpPr>
          <p:cNvPr id="19" name="TextBox 2"/>
          <p:cNvSpPr txBox="1">
            <a:spLocks noChangeArrowheads="1"/>
          </p:cNvSpPr>
          <p:nvPr/>
        </p:nvSpPr>
        <p:spPr bwMode="auto">
          <a:xfrm>
            <a:off x="651723" y="6240341"/>
            <a:ext cx="6490459" cy="324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algn="just" eaLnBrk="1" hangingPunct="1"/>
            <a:r>
              <a:rPr lang="es-MX" sz="1400" dirty="0" smtClean="0">
                <a:latin typeface="Calibri" panose="020F0502020204030204" pitchFamily="34" charset="0"/>
                <a:ea typeface="Times New Roman" panose="02020603050405020304" pitchFamily="18" charset="0"/>
                <a:cs typeface="Times New Roman" panose="02020603050405020304" pitchFamily="18" charset="0"/>
              </a:rPr>
              <a:t>En una escala de 0 a 100, ¿en qué porcentaje % te identificas con este perfil?</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0" name="Rectangle 19"/>
          <p:cNvSpPr/>
          <p:nvPr/>
        </p:nvSpPr>
        <p:spPr>
          <a:xfrm>
            <a:off x="6429664" y="6163391"/>
            <a:ext cx="457415" cy="468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851555" y="6188822"/>
            <a:ext cx="349776" cy="369332"/>
          </a:xfrm>
          <a:prstGeom prst="rect">
            <a:avLst/>
          </a:prstGeom>
          <a:noFill/>
        </p:spPr>
        <p:txBody>
          <a:bodyPr wrap="none" rtlCol="0">
            <a:spAutoFit/>
          </a:bodyPr>
          <a:lstStyle/>
          <a:p>
            <a:r>
              <a:rPr lang="es-MX" dirty="0" smtClean="0"/>
              <a:t>%</a:t>
            </a:r>
            <a:endParaRPr lang="en-US" dirty="0"/>
          </a:p>
        </p:txBody>
      </p:sp>
      <p:sp>
        <p:nvSpPr>
          <p:cNvPr id="3" name="Slide Number Placeholder 2"/>
          <p:cNvSpPr>
            <a:spLocks noGrp="1"/>
          </p:cNvSpPr>
          <p:nvPr>
            <p:ph type="sldNum" sz="quarter" idx="12"/>
          </p:nvPr>
        </p:nvSpPr>
        <p:spPr/>
        <p:txBody>
          <a:bodyPr/>
          <a:lstStyle/>
          <a:p>
            <a:fld id="{E83F8FF4-369B-4516-B7B2-E18F34D95E52}" type="slidenum">
              <a:rPr lang="en-US" smtClean="0"/>
              <a:t>15</a:t>
            </a:fld>
            <a:endParaRPr lang="en-US"/>
          </a:p>
        </p:txBody>
      </p:sp>
    </p:spTree>
    <p:extLst>
      <p:ext uri="{BB962C8B-B14F-4D97-AF65-F5344CB8AC3E}">
        <p14:creationId xmlns:p14="http://schemas.microsoft.com/office/powerpoint/2010/main" val="3079057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8" descr="Portada.jpg"/>
          <p:cNvPicPr>
            <a:picLocks noChangeAspect="1"/>
          </p:cNvPicPr>
          <p:nvPr/>
        </p:nvPicPr>
        <p:blipFill rotWithShape="1">
          <a:blip r:embed="rId3" cstate="print">
            <a:extLst>
              <a:ext uri="{28A0092B-C50C-407E-A947-70E740481C1C}">
                <a14:useLocalDpi xmlns:a14="http://schemas.microsoft.com/office/drawing/2010/main" val="0"/>
              </a:ext>
            </a:extLst>
          </a:blip>
          <a:srcRect t="20600" r="71006" b="38450"/>
          <a:stretch/>
        </p:blipFill>
        <p:spPr>
          <a:xfrm>
            <a:off x="4432" y="-4051"/>
            <a:ext cx="9139568" cy="813467"/>
          </a:xfrm>
          <a:prstGeom prst="rect">
            <a:avLst/>
          </a:prstGeom>
        </p:spPr>
      </p:pic>
      <p:pic>
        <p:nvPicPr>
          <p:cNvPr id="27" name="Imagen 8" descr="Portada.jpg"/>
          <p:cNvPicPr>
            <a:picLocks noChangeAspect="1"/>
          </p:cNvPicPr>
          <p:nvPr/>
        </p:nvPicPr>
        <p:blipFill rotWithShape="1">
          <a:blip r:embed="rId4" cstate="print">
            <a:extLst>
              <a:ext uri="{28A0092B-C50C-407E-A947-70E740481C1C}">
                <a14:useLocalDpi xmlns:a14="http://schemas.microsoft.com/office/drawing/2010/main" val="0"/>
              </a:ext>
            </a:extLst>
          </a:blip>
          <a:srcRect t="20600" b="38450"/>
          <a:stretch/>
        </p:blipFill>
        <p:spPr>
          <a:xfrm>
            <a:off x="6588224" y="97097"/>
            <a:ext cx="1990001" cy="611169"/>
          </a:xfrm>
          <a:prstGeom prst="rect">
            <a:avLst/>
          </a:prstGeom>
        </p:spPr>
      </p:pic>
      <p:sp>
        <p:nvSpPr>
          <p:cNvPr id="11" name="TextBox 2"/>
          <p:cNvSpPr txBox="1">
            <a:spLocks noChangeArrowheads="1"/>
          </p:cNvSpPr>
          <p:nvPr/>
        </p:nvSpPr>
        <p:spPr bwMode="auto">
          <a:xfrm>
            <a:off x="3581461" y="1069171"/>
            <a:ext cx="499676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MX" sz="1100" dirty="0" smtClean="0">
                <a:latin typeface="Calibri" pitchFamily="34" charset="0"/>
              </a:rPr>
              <a:t>Deseo: colaborar y trabajar con otras personas para desarrollar tareas y lograr resultados en ambientes libres de conflicto privilegiando la paz y la armonía.</a:t>
            </a:r>
          </a:p>
        </p:txBody>
      </p:sp>
      <p:pic>
        <p:nvPicPr>
          <p:cNvPr id="12" name="Picture 54" descr="http://embamex.sre.gob.mx/rumania/images/stories/131113presentacin%20cartas%20credenciales%20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0788" y="1115968"/>
            <a:ext cx="1497626" cy="99631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2808585" y="1005545"/>
            <a:ext cx="654618" cy="581146"/>
            <a:chOff x="4978678" y="5383788"/>
            <a:chExt cx="654618" cy="581146"/>
          </a:xfrm>
        </p:grpSpPr>
        <p:sp>
          <p:nvSpPr>
            <p:cNvPr id="20" name="Hexagon 19"/>
            <p:cNvSpPr/>
            <p:nvPr/>
          </p:nvSpPr>
          <p:spPr>
            <a:xfrm>
              <a:off x="4978678" y="5383788"/>
              <a:ext cx="654618" cy="581146"/>
            </a:xfrm>
            <a:prstGeom prst="hexag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099384" y="5407197"/>
              <a:ext cx="421910" cy="523220"/>
            </a:xfrm>
            <a:prstGeom prst="rect">
              <a:avLst/>
            </a:prstGeom>
            <a:noFill/>
          </p:spPr>
          <p:txBody>
            <a:bodyPr wrap="none" rtlCol="0">
              <a:spAutoFit/>
            </a:bodyPr>
            <a:lstStyle/>
            <a:p>
              <a:r>
                <a:rPr lang="es-MX" sz="2800" b="1" dirty="0" smtClean="0">
                  <a:solidFill>
                    <a:schemeClr val="bg1"/>
                  </a:solidFill>
                </a:rPr>
                <a:t>N</a:t>
              </a:r>
              <a:endParaRPr lang="es-MX" sz="2800" b="1" dirty="0">
                <a:solidFill>
                  <a:schemeClr val="bg1"/>
                </a:solidFill>
              </a:endParaRPr>
            </a:p>
          </p:txBody>
        </p:sp>
      </p:grpSp>
      <p:sp>
        <p:nvSpPr>
          <p:cNvPr id="22" name="TextBox 2"/>
          <p:cNvSpPr txBox="1">
            <a:spLocks noChangeArrowheads="1"/>
          </p:cNvSpPr>
          <p:nvPr/>
        </p:nvSpPr>
        <p:spPr bwMode="auto">
          <a:xfrm>
            <a:off x="2798968" y="1687960"/>
            <a:ext cx="595866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MX" sz="1100" dirty="0" smtClean="0">
                <a:latin typeface="+mn-lt"/>
              </a:rPr>
              <a:t>Las </a:t>
            </a:r>
            <a:r>
              <a:rPr lang="es-MX" sz="1100" dirty="0">
                <a:latin typeface="+mn-lt"/>
              </a:rPr>
              <a:t>personas con </a:t>
            </a:r>
            <a:r>
              <a:rPr lang="es-MX" sz="1100" dirty="0" smtClean="0">
                <a:latin typeface="+mn-lt"/>
              </a:rPr>
              <a:t>perfil </a:t>
            </a:r>
            <a:r>
              <a:rPr lang="es-MX" sz="1100" b="1" dirty="0" smtClean="0">
                <a:latin typeface="+mn-lt"/>
              </a:rPr>
              <a:t>CONSEJERO</a:t>
            </a:r>
            <a:r>
              <a:rPr lang="es-MX" sz="1100" dirty="0" smtClean="0">
                <a:latin typeface="+mn-lt"/>
              </a:rPr>
              <a:t> tienden a ser emocionalmente estables, equilibrados y satisfechos con la vida. Se </a:t>
            </a:r>
            <a:r>
              <a:rPr lang="es-MX" sz="1100" dirty="0">
                <a:latin typeface="+mn-lt"/>
              </a:rPr>
              <a:t>desempeñan bien en ambientes relajados y amistosos sin mucha presión, que ofrezcan seguridad, rutinas predecibles y reconocimiento por el trabajo realizado</a:t>
            </a:r>
            <a:r>
              <a:rPr lang="es-MX" sz="1100" dirty="0" smtClean="0">
                <a:latin typeface="+mn-lt"/>
              </a:rPr>
              <a:t>. La mayoría de las veces no sienten la necesidad de “cambiar el mundo” sino vivir en paz.</a:t>
            </a:r>
            <a:endParaRPr lang="es-MX" sz="1100" dirty="0">
              <a:latin typeface="+mn-lt"/>
            </a:endParaRPr>
          </a:p>
        </p:txBody>
      </p:sp>
      <p:sp>
        <p:nvSpPr>
          <p:cNvPr id="2" name="Rectangle 1"/>
          <p:cNvSpPr/>
          <p:nvPr/>
        </p:nvSpPr>
        <p:spPr>
          <a:xfrm>
            <a:off x="439207" y="2539874"/>
            <a:ext cx="8369944" cy="3108159"/>
          </a:xfrm>
          <a:prstGeom prst="rect">
            <a:avLst/>
          </a:prstGeom>
        </p:spPr>
        <p:txBody>
          <a:bodyPr wrap="square">
            <a:spAutoFit/>
          </a:bodyPr>
          <a:lstStyle/>
          <a:p>
            <a:pPr marL="342900" marR="31115" lvl="0" indent="-342900" algn="just">
              <a:lnSpc>
                <a:spcPct val="108000"/>
              </a:lnSpc>
              <a:spcBef>
                <a:spcPts val="200"/>
              </a:spcBef>
              <a:spcAft>
                <a:spcPts val="0"/>
              </a:spcAft>
              <a:buFont typeface="+mj-lt"/>
              <a:buAutoNum type="arabicPeriod"/>
            </a:pP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Puntos</a:t>
            </a:r>
            <a:r>
              <a:rPr lang="es-MX" sz="1100" b="1" spc="45" dirty="0" smtClean="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fuertes</a:t>
            </a:r>
            <a:r>
              <a:rPr lang="es-MX" sz="1100" b="1"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clave</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equilibrio,</a:t>
            </a:r>
            <a:r>
              <a:rPr lang="es-MX" sz="1100"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disposición</a:t>
            </a:r>
            <a:r>
              <a:rPr lang="es-MX" sz="1100" spc="1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constante,</a:t>
            </a:r>
            <a:r>
              <a:rPr lang="es-MX" sz="1100" spc="1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sent</a:t>
            </a:r>
            <a:r>
              <a:rPr lang="es-MX" sz="1100" spc="5" dirty="0">
                <a:latin typeface="Calibri" panose="020F0502020204030204" pitchFamily="34" charset="0"/>
                <a:ea typeface="Times New Roman" panose="02020603050405020304" pitchFamily="18" charset="0"/>
                <a:cs typeface="Times New Roman" panose="02020603050405020304" pitchFamily="18" charset="0"/>
              </a:rPr>
              <a:t>i</a:t>
            </a:r>
            <a:r>
              <a:rPr lang="es-MX" sz="1100" dirty="0">
                <a:latin typeface="Calibri" panose="020F0502020204030204" pitchFamily="34" charset="0"/>
                <a:ea typeface="Times New Roman" panose="02020603050405020304" pitchFamily="18" charset="0"/>
                <a:cs typeface="Times New Roman" panose="02020603050405020304" pitchFamily="18" charset="0"/>
              </a:rPr>
              <a:t>do</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del</a:t>
            </a:r>
            <a:r>
              <a:rPr lang="es-MX" sz="1100" spc="10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humor</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mordaz,</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personalidad</a:t>
            </a:r>
            <a:r>
              <a:rPr lang="es-MX" sz="1100"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complaciente.</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Puntos</a:t>
            </a:r>
            <a:r>
              <a:rPr lang="es-MX" sz="1100" b="1" spc="21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débiles</a:t>
            </a:r>
            <a:r>
              <a:rPr lang="es-MX" sz="1100" b="1" spc="13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clave</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1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falta</a:t>
            </a:r>
            <a:r>
              <a:rPr lang="es-MX" sz="1100" spc="1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1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decisión,</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entusiasmo</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a:t>
            </a:r>
            <a:r>
              <a:rPr lang="es-MX" sz="1100" spc="1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energía; voluntad de</a:t>
            </a:r>
            <a:r>
              <a:rPr lang="es-MX" sz="1100"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hierro</a:t>
            </a:r>
            <a:r>
              <a:rPr lang="es-MX" sz="1100" spc="1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oculta.</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Necesidades</a:t>
            </a:r>
            <a:r>
              <a:rPr lang="es-MX" sz="1100" b="1" spc="17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emocionales</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1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sensación</a:t>
            </a:r>
            <a:r>
              <a:rPr lang="es-MX" sz="1100" spc="1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respeto,</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sentimiento</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valía, comprensión,</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apoyo</a:t>
            </a:r>
            <a:r>
              <a:rPr lang="es-MX" sz="1100" spc="-7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emocional.</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Se</a:t>
            </a:r>
            <a:r>
              <a:rPr lang="es-MX" sz="1100" b="1"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deprimen</a:t>
            </a:r>
            <a:r>
              <a:rPr lang="es-MX" sz="1100" b="1" spc="18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cuando</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1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la</a:t>
            </a:r>
            <a:r>
              <a:rPr lang="es-MX" sz="1100"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vida</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está</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llena</a:t>
            </a:r>
            <a:r>
              <a:rPr lang="es-MX" sz="1100"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conflictos,</a:t>
            </a:r>
            <a:r>
              <a:rPr lang="es-MX" sz="1100" spc="2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tienen</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8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afrontar un</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antagonismo</a:t>
            </a:r>
            <a:r>
              <a:rPr lang="es-MX" sz="1100" spc="2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personal,</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nadie</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quiere</a:t>
            </a:r>
            <a:r>
              <a:rPr lang="es-MX" sz="1100"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ayudar</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cuando</a:t>
            </a:r>
            <a:r>
              <a:rPr lang="es-MX" sz="1100" spc="1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la</a:t>
            </a:r>
            <a:r>
              <a:rPr lang="es-MX" sz="1100" spc="1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responsabilidad</a:t>
            </a:r>
            <a:r>
              <a:rPr lang="es-MX" sz="1100"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recae</a:t>
            </a:r>
            <a:r>
              <a:rPr lang="es-MX" sz="1100" spc="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sobre</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ellos.</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Le</a:t>
            </a:r>
            <a:r>
              <a:rPr lang="es-MX" sz="1100" b="1"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temen</a:t>
            </a:r>
            <a:r>
              <a:rPr lang="es-MX" sz="1100" b="1"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a</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tener</a:t>
            </a:r>
            <a:r>
              <a:rPr lang="es-MX" sz="1100" spc="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lidiar</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problemas</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personales</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importantes,</a:t>
            </a:r>
            <a:r>
              <a:rPr lang="es-MX" sz="1100" spc="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que los</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dejen</a:t>
            </a:r>
            <a:r>
              <a:rPr lang="es-MX" sz="1100" spc="1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a:t>
            </a:r>
            <a:r>
              <a:rPr lang="es-MX" sz="1100" spc="1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toda</a:t>
            </a:r>
            <a:r>
              <a:rPr lang="es-MX" sz="1100" spc="1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la</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responsabilidad, hacer</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grandes</a:t>
            </a:r>
            <a:r>
              <a:rPr lang="es-MX" sz="1100"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cambios.</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Les</a:t>
            </a:r>
            <a:r>
              <a:rPr lang="es-MX" sz="1100" b="1" spc="10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gusta</a:t>
            </a:r>
            <a:r>
              <a:rPr lang="es-MX" sz="1100" b="1"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la</a:t>
            </a:r>
            <a:r>
              <a:rPr lang="es-MX" sz="1100" b="1"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gente</a:t>
            </a:r>
            <a:r>
              <a:rPr lang="es-MX" sz="1100" b="1"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que</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1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toma</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decisiones</a:t>
            </a:r>
            <a:r>
              <a:rPr lang="es-MX" sz="1100" spc="1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a:t>
            </a:r>
            <a:r>
              <a:rPr lang="es-MX" sz="1100" spc="1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a:t>
            </a:r>
            <a:r>
              <a:rPr lang="es-MX" sz="1100" spc="16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5" dirty="0">
                <a:latin typeface="Calibri" panose="020F0502020204030204" pitchFamily="34" charset="0"/>
                <a:ea typeface="Times New Roman" panose="02020603050405020304" pitchFamily="18" charset="0"/>
                <a:cs typeface="Times New Roman" panose="02020603050405020304" pitchFamily="18" charset="0"/>
              </a:rPr>
              <a:t>l</a:t>
            </a:r>
            <a:r>
              <a:rPr lang="es-MX" sz="1100" spc="10" dirty="0">
                <a:latin typeface="Calibri" panose="020F0502020204030204" pitchFamily="34" charset="0"/>
                <a:ea typeface="Times New Roman" panose="02020603050405020304" pitchFamily="18" charset="0"/>
                <a:cs typeface="Times New Roman" panose="02020603050405020304" pitchFamily="18" charset="0"/>
              </a:rPr>
              <a:t>ugar,</a:t>
            </a:r>
            <a:r>
              <a:rPr lang="es-MX" sz="1100" spc="2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reconoce</a:t>
            </a:r>
            <a:r>
              <a:rPr lang="es-MX" sz="1100" spc="1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sus</a:t>
            </a:r>
            <a:r>
              <a:rPr lang="es-MX" sz="1100" spc="1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puntos</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fuertes,</a:t>
            </a:r>
            <a:r>
              <a:rPr lang="es-MX" sz="1100" spc="1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no</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los</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pasa</a:t>
            </a:r>
            <a:r>
              <a:rPr lang="es-MX" sz="1100" spc="1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por</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alto</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los</a:t>
            </a:r>
            <a:r>
              <a:rPr lang="es-MX" sz="1100"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respeta.</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Les</a:t>
            </a:r>
            <a:r>
              <a:rPr lang="es-MX" sz="1100" b="1" spc="20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disgusta</a:t>
            </a:r>
            <a:r>
              <a:rPr lang="es-MX" sz="1100" b="1" spc="18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la</a:t>
            </a:r>
            <a:r>
              <a:rPr lang="es-MX" sz="1100" b="1" spc="14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gente</a:t>
            </a:r>
            <a:r>
              <a:rPr lang="es-MX" sz="1100" b="1"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b="1" spc="-1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10" dirty="0">
                <a:latin typeface="Calibri" panose="020F0502020204030204" pitchFamily="34" charset="0"/>
                <a:ea typeface="Times New Roman" panose="02020603050405020304" pitchFamily="18" charset="0"/>
                <a:cs typeface="Times New Roman" panose="02020603050405020304" pitchFamily="18" charset="0"/>
              </a:rPr>
              <a:t>:</a:t>
            </a:r>
            <a:r>
              <a:rPr lang="es-MX" sz="1100" spc="-8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es</a:t>
            </a:r>
            <a:r>
              <a:rPr lang="es-MX" sz="1100" spc="17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demasiado</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arrogante</a:t>
            </a:r>
            <a:r>
              <a:rPr lang="es-MX" sz="1100" spc="1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vulgar</a:t>
            </a:r>
            <a:r>
              <a:rPr lang="es-MX" sz="1100" spc="2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a:t>
            </a:r>
            <a:r>
              <a:rPr lang="es-MX" sz="1100" spc="17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esper</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demasiado</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ellos.</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Son</a:t>
            </a:r>
            <a:r>
              <a:rPr lang="es-MX" sz="1100" b="1"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valiosos</a:t>
            </a:r>
            <a:r>
              <a:rPr lang="es-MX" sz="1100" b="1" spc="7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en</a:t>
            </a:r>
            <a:r>
              <a:rPr lang="es-MX" sz="1100" b="1"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el</a:t>
            </a:r>
            <a:r>
              <a:rPr lang="es-MX" sz="1100" b="1" spc="19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trabajo</a:t>
            </a:r>
            <a:r>
              <a:rPr lang="es-MX" sz="1100" b="1" spc="14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porque</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son</a:t>
            </a:r>
            <a:r>
              <a:rPr lang="es-MX" sz="1100" spc="10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mediadores</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entre</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personas</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contenciosas</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resuelven</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lo</a:t>
            </a:r>
            <a:r>
              <a:rPr lang="es-MX" sz="1100" spc="-5" dirty="0">
                <a:latin typeface="Calibri" panose="020F0502020204030204" pitchFamily="34" charset="0"/>
                <a:ea typeface="Times New Roman" panose="02020603050405020304" pitchFamily="18" charset="0"/>
                <a:cs typeface="Times New Roman" panose="02020603050405020304" pitchFamily="18" charset="0"/>
              </a:rPr>
              <a:t>s</a:t>
            </a:r>
            <a:r>
              <a:rPr lang="es-MX" sz="1100"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problemas</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manera</a:t>
            </a:r>
            <a:r>
              <a:rPr lang="es-MX" sz="1100" spc="-7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objetiva.</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Pueden</a:t>
            </a:r>
            <a:r>
              <a:rPr lang="es-MX" sz="1100" b="1" spc="19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mejorar</a:t>
            </a:r>
            <a:r>
              <a:rPr lang="es-MX" sz="1100" b="1" spc="19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si</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establecen metas</a:t>
            </a:r>
            <a:r>
              <a:rPr lang="es-MX" sz="1100"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1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llegan</a:t>
            </a:r>
            <a:r>
              <a:rPr lang="es-MX" sz="1100" spc="2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1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motivarse</a:t>
            </a:r>
            <a:r>
              <a:rPr lang="es-MX" sz="1100" spc="1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10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sí</a:t>
            </a:r>
            <a:r>
              <a:rPr lang="es-MX" sz="1100" spc="1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mismos, están</a:t>
            </a:r>
            <a:r>
              <a:rPr lang="es-MX" sz="1100" spc="7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dispuestos</a:t>
            </a:r>
            <a:r>
              <a:rPr lang="es-MX" sz="1100"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hacer</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más</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moverse</a:t>
            </a:r>
            <a:r>
              <a:rPr lang="es-MX" sz="1100"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mayor</a:t>
            </a:r>
            <a:r>
              <a:rPr lang="es-MX" sz="1100"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rapidez</a:t>
            </a:r>
            <a:r>
              <a:rPr lang="es-MX" sz="1100" spc="7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lo</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8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espera,</a:t>
            </a:r>
            <a:r>
              <a:rPr lang="es-MX" sz="1100" spc="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afrontan</a:t>
            </a:r>
            <a:r>
              <a:rPr lang="es-MX" sz="1100"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sus</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problemas,</a:t>
            </a:r>
            <a:r>
              <a:rPr lang="es-MX" sz="1100" spc="1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así</a:t>
            </a:r>
            <a:r>
              <a:rPr lang="es-MX" sz="1100"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como</a:t>
            </a:r>
            <a:r>
              <a:rPr lang="es-MX" sz="1100"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los</a:t>
            </a:r>
            <a:r>
              <a:rPr lang="es-MX" sz="1100"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los</a:t>
            </a:r>
            <a:r>
              <a:rPr lang="es-MX" sz="1100" spc="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demás.</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Como</a:t>
            </a:r>
            <a:r>
              <a:rPr lang="es-MX" sz="1100" b="1"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líderes</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1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mantienen</a:t>
            </a:r>
            <a:r>
              <a:rPr lang="es-MX" sz="1100" spc="1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la</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calma</a:t>
            </a:r>
            <a:r>
              <a:rPr lang="es-MX" sz="1100"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la</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compostura;</a:t>
            </a:r>
            <a:r>
              <a:rPr lang="es-MX" sz="1100"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no</a:t>
            </a:r>
            <a:r>
              <a:rPr lang="es-MX" sz="1100"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toman</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decisiones impulsivas;</a:t>
            </a:r>
            <a:r>
              <a:rPr lang="es-MX" sz="1100" spc="1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son</a:t>
            </a:r>
            <a:r>
              <a:rPr lang="es-MX" sz="1100"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populares</a:t>
            </a:r>
            <a:r>
              <a:rPr lang="es-MX" sz="1100" spc="2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 cordiales</a:t>
            </a:r>
            <a:r>
              <a:rPr lang="es-MX" sz="1100" spc="-5" dirty="0">
                <a:latin typeface="Calibri" panose="020F0502020204030204" pitchFamily="34" charset="0"/>
                <a:ea typeface="Times New Roman" panose="02020603050405020304" pitchFamily="18" charset="0"/>
                <a:cs typeface="Times New Roman" panose="02020603050405020304" pitchFamily="18" charset="0"/>
              </a:rPr>
              <a:t>;</a:t>
            </a:r>
            <a:r>
              <a:rPr lang="es-MX" sz="1100"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no</a:t>
            </a:r>
            <a:r>
              <a:rPr lang="es-MX" sz="1100"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causan</a:t>
            </a:r>
            <a:r>
              <a:rPr lang="es-MX" sz="1100" spc="1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problemas;</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carecen de</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ideas</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brillantes</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con</a:t>
            </a:r>
            <a:r>
              <a:rPr lang="es-MX" sz="1100" spc="1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mucha</a:t>
            </a:r>
            <a:r>
              <a:rPr lang="es-MX" sz="1100" spc="1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frecuencia, pero saben aprovechar las ideas de los demás.</a:t>
            </a:r>
            <a:endParaRPr lang="en-US" sz="1400" dirty="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Reaccionan</a:t>
            </a:r>
            <a:r>
              <a:rPr lang="es-MX" sz="1100" b="1" spc="165" dirty="0" smtClean="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al</a:t>
            </a:r>
            <a:r>
              <a:rPr lang="es-MX" sz="1100" b="1" spc="9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estrés</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ocultándose</a:t>
            </a:r>
            <a:r>
              <a:rPr lang="es-MX" sz="1100" spc="2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1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causa</a:t>
            </a:r>
            <a:r>
              <a:rPr lang="es-MX" sz="1100" spc="1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él</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viendo</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televisión,</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comiendo,</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desconectándose</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1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la</a:t>
            </a:r>
            <a:r>
              <a:rPr lang="es-MX" sz="1100"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vida.</a:t>
            </a:r>
            <a:endParaRPr lang="en-US" sz="1400" dirty="0" smtClean="0">
              <a:latin typeface="Calibri Light" panose="020F0302020204030204" pitchFamily="34" charset="0"/>
              <a:ea typeface="Times New Roman" panose="02020603050405020304" pitchFamily="18" charset="0"/>
              <a:cs typeface="Times New Roman" panose="02020603050405020304" pitchFamily="18" charset="0"/>
            </a:endParaRPr>
          </a:p>
          <a:p>
            <a:pPr marL="342900" marR="31115" lvl="0" indent="-342900" algn="just">
              <a:lnSpc>
                <a:spcPct val="108000"/>
              </a:lnSpc>
              <a:spcBef>
                <a:spcPts val="200"/>
              </a:spcBef>
              <a:spcAft>
                <a:spcPts val="0"/>
              </a:spcAft>
              <a:buFont typeface="+mj-lt"/>
              <a:buAutoNum type="arabicPeriod"/>
            </a:pPr>
            <a:r>
              <a:rPr lang="es-MX" sz="1100" b="1" dirty="0" smtClean="0">
                <a:latin typeface="Calibri" panose="020F0502020204030204" pitchFamily="34" charset="0"/>
                <a:ea typeface="Calibri" panose="020F0502020204030204" pitchFamily="34" charset="0"/>
                <a:cs typeface="Times New Roman" panose="02020603050405020304" pitchFamily="18" charset="0"/>
              </a:rPr>
              <a:t>Se</a:t>
            </a:r>
            <a:r>
              <a:rPr lang="es-MX" sz="1100" b="1" spc="-100" dirty="0" smtClean="0">
                <a:latin typeface="Calibri" panose="020F0502020204030204" pitchFamily="34" charset="0"/>
                <a:ea typeface="Calibri" panose="020F0502020204030204" pitchFamily="34" charset="0"/>
                <a:cs typeface="Times New Roman" panose="02020603050405020304" pitchFamily="18" charset="0"/>
              </a:rPr>
              <a:t> </a:t>
            </a:r>
            <a:r>
              <a:rPr lang="es-MX" sz="1100" b="1" dirty="0">
                <a:latin typeface="Calibri" panose="020F0502020204030204" pitchFamily="34" charset="0"/>
                <a:ea typeface="Calibri" panose="020F0502020204030204" pitchFamily="34" charset="0"/>
                <a:cs typeface="Times New Roman" panose="02020603050405020304" pitchFamily="18" charset="0"/>
              </a:rPr>
              <a:t>les</a:t>
            </a:r>
            <a:r>
              <a:rPr lang="es-MX" sz="1100" b="1" spc="-70" dirty="0">
                <a:latin typeface="Calibri" panose="020F0502020204030204" pitchFamily="34" charset="0"/>
                <a:ea typeface="Calibri" panose="020F0502020204030204" pitchFamily="34" charset="0"/>
                <a:cs typeface="Times New Roman" panose="02020603050405020304" pitchFamily="18" charset="0"/>
              </a:rPr>
              <a:t> </a:t>
            </a:r>
            <a:r>
              <a:rPr lang="es-MX" sz="1100" b="1" dirty="0">
                <a:latin typeface="Calibri" panose="020F0502020204030204" pitchFamily="34" charset="0"/>
                <a:ea typeface="Calibri" panose="020F0502020204030204" pitchFamily="34" charset="0"/>
                <a:cs typeface="Times New Roman" panose="02020603050405020304" pitchFamily="18" charset="0"/>
              </a:rPr>
              <a:t>reconocen</a:t>
            </a:r>
            <a:r>
              <a:rPr lang="es-MX" sz="1100" b="1" spc="-15" dirty="0">
                <a:latin typeface="Calibri" panose="020F0502020204030204" pitchFamily="34" charset="0"/>
                <a:ea typeface="Calibri" panose="020F0502020204030204" pitchFamily="34" charset="0"/>
                <a:cs typeface="Times New Roman" panose="02020603050405020304" pitchFamily="18" charset="0"/>
              </a:rPr>
              <a:t> </a:t>
            </a:r>
            <a:r>
              <a:rPr lang="es-MX" sz="1100" b="1" dirty="0">
                <a:latin typeface="Calibri" panose="020F0502020204030204" pitchFamily="34" charset="0"/>
                <a:ea typeface="Calibri" panose="020F0502020204030204" pitchFamily="34" charset="0"/>
                <a:cs typeface="Times New Roman" panose="02020603050405020304" pitchFamily="18" charset="0"/>
              </a:rPr>
              <a:t>por</a:t>
            </a:r>
            <a:r>
              <a:rPr lang="es-MX" sz="1100" dirty="0">
                <a:latin typeface="Calibri" panose="020F0502020204030204" pitchFamily="34" charset="0"/>
                <a:ea typeface="Calibri" panose="020F0502020204030204" pitchFamily="34" charset="0"/>
                <a:cs typeface="Times New Roman" panose="02020603050405020304" pitchFamily="18" charset="0"/>
              </a:rPr>
              <a:t>:</a:t>
            </a:r>
            <a:r>
              <a:rPr lang="es-MX" sz="1100" spc="-45"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su</a:t>
            </a:r>
            <a:r>
              <a:rPr lang="es-MX" sz="1100" spc="-30"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enfoque</a:t>
            </a:r>
            <a:r>
              <a:rPr lang="es-MX" sz="1100" spc="-5"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tranquilo, su postura relajada (sentados o recostados cuando es posible).</a:t>
            </a:r>
            <a:endParaRPr lang="en-US" sz="1100" dirty="0"/>
          </a:p>
        </p:txBody>
      </p:sp>
      <p:sp>
        <p:nvSpPr>
          <p:cNvPr id="13" name="TextBox 12"/>
          <p:cNvSpPr txBox="1"/>
          <p:nvPr/>
        </p:nvSpPr>
        <p:spPr>
          <a:xfrm>
            <a:off x="1784667" y="112020"/>
            <a:ext cx="3548159" cy="523220"/>
          </a:xfrm>
          <a:prstGeom prst="rect">
            <a:avLst/>
          </a:prstGeom>
          <a:noFill/>
        </p:spPr>
        <p:txBody>
          <a:bodyPr wrap="square" rtlCol="0">
            <a:spAutoFit/>
          </a:bodyPr>
          <a:lstStyle/>
          <a:p>
            <a:pPr algn="ctr"/>
            <a:r>
              <a:rPr lang="es-MX" sz="2400" b="1" dirty="0" err="1" smtClean="0">
                <a:solidFill>
                  <a:prstClr val="white">
                    <a:lumMod val="85000"/>
                  </a:prstClr>
                </a:solidFill>
              </a:rPr>
              <a:t>co</a:t>
            </a:r>
            <a:r>
              <a:rPr lang="es-MX" sz="2800" b="1" dirty="0" err="1" smtClean="0">
                <a:solidFill>
                  <a:prstClr val="white">
                    <a:lumMod val="85000"/>
                  </a:prstClr>
                </a:solidFill>
              </a:rPr>
              <a:t>N</a:t>
            </a:r>
            <a:r>
              <a:rPr lang="es-MX" sz="2400" b="1" dirty="0" err="1" smtClean="0">
                <a:solidFill>
                  <a:prstClr val="white">
                    <a:lumMod val="85000"/>
                  </a:prstClr>
                </a:solidFill>
              </a:rPr>
              <a:t>sejero</a:t>
            </a:r>
            <a:endParaRPr lang="es-MX" sz="2800" b="1" dirty="0" smtClean="0">
              <a:solidFill>
                <a:prstClr val="white">
                  <a:lumMod val="85000"/>
                </a:prstClr>
              </a:solidFill>
            </a:endParaRPr>
          </a:p>
        </p:txBody>
      </p:sp>
      <p:sp>
        <p:nvSpPr>
          <p:cNvPr id="14" name="TextBox 2"/>
          <p:cNvSpPr txBox="1">
            <a:spLocks noChangeArrowheads="1"/>
          </p:cNvSpPr>
          <p:nvPr/>
        </p:nvSpPr>
        <p:spPr bwMode="auto">
          <a:xfrm>
            <a:off x="651723" y="6085793"/>
            <a:ext cx="6490459" cy="324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algn="just" eaLnBrk="1" hangingPunct="1"/>
            <a:r>
              <a:rPr lang="es-MX" sz="1400" dirty="0" smtClean="0">
                <a:latin typeface="Calibri" panose="020F0502020204030204" pitchFamily="34" charset="0"/>
                <a:ea typeface="Times New Roman" panose="02020603050405020304" pitchFamily="18" charset="0"/>
                <a:cs typeface="Times New Roman" panose="02020603050405020304" pitchFamily="18" charset="0"/>
              </a:rPr>
              <a:t>En una escala de 0 a 100, ¿en qué porcentaje % te identificas con este perfil?</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5" name="Rectangle 14"/>
          <p:cNvSpPr/>
          <p:nvPr/>
        </p:nvSpPr>
        <p:spPr>
          <a:xfrm>
            <a:off x="6429664" y="6008843"/>
            <a:ext cx="457415" cy="468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51555" y="6047151"/>
            <a:ext cx="349776" cy="369332"/>
          </a:xfrm>
          <a:prstGeom prst="rect">
            <a:avLst/>
          </a:prstGeom>
          <a:noFill/>
        </p:spPr>
        <p:txBody>
          <a:bodyPr wrap="none" rtlCol="0">
            <a:spAutoFit/>
          </a:bodyPr>
          <a:lstStyle/>
          <a:p>
            <a:r>
              <a:rPr lang="es-MX" dirty="0" smtClean="0"/>
              <a:t>%</a:t>
            </a:r>
            <a:endParaRPr lang="en-US" dirty="0"/>
          </a:p>
        </p:txBody>
      </p:sp>
      <p:sp>
        <p:nvSpPr>
          <p:cNvPr id="3" name="Slide Number Placeholder 2"/>
          <p:cNvSpPr>
            <a:spLocks noGrp="1"/>
          </p:cNvSpPr>
          <p:nvPr>
            <p:ph type="sldNum" sz="quarter" idx="12"/>
          </p:nvPr>
        </p:nvSpPr>
        <p:spPr/>
        <p:txBody>
          <a:bodyPr/>
          <a:lstStyle/>
          <a:p>
            <a:fld id="{E83F8FF4-369B-4516-B7B2-E18F34D95E52}" type="slidenum">
              <a:rPr lang="en-US" smtClean="0"/>
              <a:t>16</a:t>
            </a:fld>
            <a:endParaRPr lang="en-US"/>
          </a:p>
        </p:txBody>
      </p:sp>
    </p:spTree>
    <p:extLst>
      <p:ext uri="{BB962C8B-B14F-4D97-AF65-F5344CB8AC3E}">
        <p14:creationId xmlns:p14="http://schemas.microsoft.com/office/powerpoint/2010/main" val="1929224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8" descr="Portada.jpg"/>
          <p:cNvPicPr>
            <a:picLocks noChangeAspect="1"/>
          </p:cNvPicPr>
          <p:nvPr/>
        </p:nvPicPr>
        <p:blipFill rotWithShape="1">
          <a:blip r:embed="rId3" cstate="print">
            <a:extLst>
              <a:ext uri="{28A0092B-C50C-407E-A947-70E740481C1C}">
                <a14:useLocalDpi xmlns:a14="http://schemas.microsoft.com/office/drawing/2010/main" val="0"/>
              </a:ext>
            </a:extLst>
          </a:blip>
          <a:srcRect t="20600" r="71006" b="38450"/>
          <a:stretch/>
        </p:blipFill>
        <p:spPr>
          <a:xfrm>
            <a:off x="4432" y="-4051"/>
            <a:ext cx="9139568" cy="813467"/>
          </a:xfrm>
          <a:prstGeom prst="rect">
            <a:avLst/>
          </a:prstGeom>
        </p:spPr>
      </p:pic>
      <p:pic>
        <p:nvPicPr>
          <p:cNvPr id="27" name="Imagen 8" descr="Portada.jpg"/>
          <p:cNvPicPr>
            <a:picLocks noChangeAspect="1"/>
          </p:cNvPicPr>
          <p:nvPr/>
        </p:nvPicPr>
        <p:blipFill rotWithShape="1">
          <a:blip r:embed="rId4" cstate="print">
            <a:extLst>
              <a:ext uri="{28A0092B-C50C-407E-A947-70E740481C1C}">
                <a14:useLocalDpi xmlns:a14="http://schemas.microsoft.com/office/drawing/2010/main" val="0"/>
              </a:ext>
            </a:extLst>
          </a:blip>
          <a:srcRect t="20600" b="38450"/>
          <a:stretch/>
        </p:blipFill>
        <p:spPr>
          <a:xfrm>
            <a:off x="6588224" y="97097"/>
            <a:ext cx="1990001" cy="611169"/>
          </a:xfrm>
          <a:prstGeom prst="rect">
            <a:avLst/>
          </a:prstGeom>
        </p:spPr>
      </p:pic>
      <p:sp>
        <p:nvSpPr>
          <p:cNvPr id="13" name="TextBox 2"/>
          <p:cNvSpPr txBox="1">
            <a:spLocks noChangeArrowheads="1"/>
          </p:cNvSpPr>
          <p:nvPr/>
        </p:nvSpPr>
        <p:spPr bwMode="auto">
          <a:xfrm>
            <a:off x="3419377" y="1058802"/>
            <a:ext cx="5364015" cy="44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algn="just" eaLnBrk="1" hangingPunct="1"/>
            <a:r>
              <a:rPr lang="es-MX" sz="1100" dirty="0">
                <a:latin typeface="Calibri" panose="020F0502020204030204" pitchFamily="34" charset="0"/>
                <a:ea typeface="Times New Roman" panose="02020603050405020304" pitchFamily="18" charset="0"/>
                <a:cs typeface="Times New Roman" panose="02020603050405020304" pitchFamily="18" charset="0"/>
              </a:rPr>
              <a:t>Deseo:</a:t>
            </a:r>
            <a:r>
              <a:rPr lang="es-MX" sz="1100"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divertirse y </a:t>
            </a:r>
            <a:r>
              <a:rPr lang="es-MX" sz="1100" dirty="0">
                <a:latin typeface="Calibri" panose="020F0502020204030204" pitchFamily="34" charset="0"/>
                <a:ea typeface="Times New Roman" panose="02020603050405020304" pitchFamily="18" charset="0"/>
                <a:cs typeface="Times New Roman" panose="02020603050405020304" pitchFamily="18" charset="0"/>
              </a:rPr>
              <a:t>disfrutar la vida. En el trabajo busca crear el ambiente para </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motivar, </a:t>
            </a:r>
            <a:r>
              <a:rPr lang="es-MX" sz="1100" dirty="0">
                <a:latin typeface="Calibri" panose="020F0502020204030204" pitchFamily="34" charset="0"/>
                <a:ea typeface="Times New Roman" panose="02020603050405020304" pitchFamily="18" charset="0"/>
                <a:cs typeface="Times New Roman" panose="02020603050405020304" pitchFamily="18" charset="0"/>
              </a:rPr>
              <a:t>alinear esfuerzos y lograr resultados</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4" name="Picture 46" descr="http://corporacioncoronel.files.wordpress.com/2012/01/6.jpeg"/>
          <p:cNvPicPr>
            <a:picLocks noChangeAspect="1" noChangeArrowheads="1"/>
          </p:cNvPicPr>
          <p:nvPr/>
        </p:nvPicPr>
        <p:blipFill rotWithShape="1">
          <a:blip r:embed="rId5">
            <a:extLst>
              <a:ext uri="{28A0092B-C50C-407E-A947-70E740481C1C}">
                <a14:useLocalDpi xmlns:a14="http://schemas.microsoft.com/office/drawing/2010/main" val="0"/>
              </a:ext>
            </a:extLst>
          </a:blip>
          <a:srcRect b="12381"/>
          <a:stretch/>
        </p:blipFill>
        <p:spPr bwMode="auto">
          <a:xfrm>
            <a:off x="927209" y="1137629"/>
            <a:ext cx="1284795" cy="112571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746580" y="1004780"/>
            <a:ext cx="554462" cy="575542"/>
            <a:chOff x="6681834" y="5381036"/>
            <a:chExt cx="554462" cy="575542"/>
          </a:xfrm>
        </p:grpSpPr>
        <p:sp>
          <p:nvSpPr>
            <p:cNvPr id="16" name="Oval 15"/>
            <p:cNvSpPr/>
            <p:nvPr/>
          </p:nvSpPr>
          <p:spPr>
            <a:xfrm>
              <a:off x="6681834" y="5381036"/>
              <a:ext cx="554462" cy="575542"/>
            </a:xfrm>
            <a:prstGeom prst="ellipse">
              <a:avLst/>
            </a:prstGeom>
            <a:solidFill>
              <a:srgbClr val="FFFF00"/>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777370" y="5397317"/>
              <a:ext cx="402674" cy="523220"/>
            </a:xfrm>
            <a:prstGeom prst="rect">
              <a:avLst/>
            </a:prstGeom>
            <a:noFill/>
          </p:spPr>
          <p:txBody>
            <a:bodyPr wrap="none" rtlCol="0">
              <a:spAutoFit/>
            </a:bodyPr>
            <a:lstStyle/>
            <a:p>
              <a:r>
                <a:rPr lang="es-MX" sz="2800" b="1" dirty="0" smtClean="0">
                  <a:solidFill>
                    <a:schemeClr val="tx1">
                      <a:lumMod val="75000"/>
                      <a:lumOff val="25000"/>
                    </a:schemeClr>
                  </a:solidFill>
                </a:rPr>
                <a:t>A</a:t>
              </a:r>
              <a:endParaRPr lang="es-MX" sz="2800" b="1" dirty="0">
                <a:solidFill>
                  <a:schemeClr val="tx1">
                    <a:lumMod val="75000"/>
                    <a:lumOff val="25000"/>
                  </a:schemeClr>
                </a:solidFill>
              </a:endParaRPr>
            </a:p>
          </p:txBody>
        </p:sp>
      </p:grpSp>
      <p:sp>
        <p:nvSpPr>
          <p:cNvPr id="18" name="TextBox 2"/>
          <p:cNvSpPr txBox="1">
            <a:spLocks noChangeArrowheads="1"/>
          </p:cNvSpPr>
          <p:nvPr/>
        </p:nvSpPr>
        <p:spPr bwMode="auto">
          <a:xfrm>
            <a:off x="2696186" y="1683916"/>
            <a:ext cx="60872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s-MX" sz="1100" dirty="0" smtClean="0">
                <a:latin typeface="+mn-lt"/>
              </a:rPr>
              <a:t>Descripción general: Las </a:t>
            </a:r>
            <a:r>
              <a:rPr lang="es-MX" sz="1100" dirty="0">
                <a:latin typeface="+mn-lt"/>
              </a:rPr>
              <a:t>personas con </a:t>
            </a:r>
            <a:r>
              <a:rPr lang="es-MX" sz="1100" dirty="0" smtClean="0">
                <a:latin typeface="+mn-lt"/>
              </a:rPr>
              <a:t>perfil </a:t>
            </a:r>
            <a:r>
              <a:rPr lang="es-MX" sz="1100" b="1" dirty="0" smtClean="0">
                <a:latin typeface="+mn-lt"/>
              </a:rPr>
              <a:t>ANIMADOR</a:t>
            </a:r>
            <a:r>
              <a:rPr lang="es-MX" sz="1100" dirty="0" smtClean="0">
                <a:latin typeface="+mn-lt"/>
              </a:rPr>
              <a:t>, por lo general tienen mucha energía, gustan de la diversión y son extrovertidos. Lo mejor de ellos sale a relucir en ambientes sociales libres de conflictos y estrés en donde pueden interactuar con otras personas. Disfrutan ambientes de trabajo libres de control y detalles. Tienden a ser amigables, persuasivos y seguros de sí mismo.</a:t>
            </a:r>
          </a:p>
        </p:txBody>
      </p:sp>
      <p:sp>
        <p:nvSpPr>
          <p:cNvPr id="2" name="Rectangle 1"/>
          <p:cNvSpPr/>
          <p:nvPr/>
        </p:nvSpPr>
        <p:spPr>
          <a:xfrm>
            <a:off x="271782" y="2609095"/>
            <a:ext cx="8576006" cy="3038011"/>
          </a:xfrm>
          <a:prstGeom prst="rect">
            <a:avLst/>
          </a:prstGeom>
        </p:spPr>
        <p:txBody>
          <a:bodyPr wrap="square">
            <a:spAutoFit/>
          </a:bodyPr>
          <a:lstStyle/>
          <a:p>
            <a:pPr marL="342900" marR="31115" lvl="0" indent="-342900" algn="just">
              <a:lnSpc>
                <a:spcPct val="115000"/>
              </a:lnSpc>
              <a:spcAft>
                <a:spcPts val="0"/>
              </a:spcAft>
              <a:buFont typeface="+mj-lt"/>
              <a:buAutoNum type="arabicPeriod"/>
            </a:pP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Puntos</a:t>
            </a:r>
            <a:r>
              <a:rPr lang="es-MX" sz="1100" b="1" spc="245" dirty="0" smtClean="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fuertes</a:t>
            </a:r>
            <a:r>
              <a:rPr lang="es-MX" sz="1100" b="1" spc="175" dirty="0">
                <a:latin typeface="Calibri" panose="020F0502020204030204" pitchFamily="34" charset="0"/>
                <a:ea typeface="Times New Roman" panose="02020603050405020304" pitchFamily="18" charset="0"/>
                <a:cs typeface="Times New Roman" panose="02020603050405020304" pitchFamily="18" charset="0"/>
              </a:rPr>
              <a:t> </a:t>
            </a:r>
            <a:r>
              <a:rPr lang="es-MX" sz="1100" b="1" spc="-15" dirty="0">
                <a:latin typeface="Calibri" panose="020F0502020204030204" pitchFamily="34" charset="0"/>
                <a:ea typeface="Times New Roman" panose="02020603050405020304" pitchFamily="18" charset="0"/>
                <a:cs typeface="Times New Roman" panose="02020603050405020304" pitchFamily="18" charset="0"/>
              </a:rPr>
              <a:t>clave:</a:t>
            </a:r>
            <a:r>
              <a:rPr lang="es-MX" sz="1100" spc="1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habilidad</a:t>
            </a:r>
            <a:r>
              <a:rPr lang="es-MX" sz="1100" spc="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para</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conversar</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2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cualquier</a:t>
            </a:r>
            <a:r>
              <a:rPr lang="es-MX" sz="1100" spc="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tema,</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a:t>
            </a:r>
            <a:r>
              <a:rPr lang="es-MX" sz="1100" spc="10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cualquier</a:t>
            </a:r>
            <a:r>
              <a:rPr lang="es-MX" sz="1100" spc="1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momento,</a:t>
            </a:r>
            <a:r>
              <a:rPr lang="es-MX" sz="1100" spc="17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cualquier</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lugar,</a:t>
            </a:r>
            <a:r>
              <a:rPr lang="es-MX" sz="1100" spc="2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personalidad</a:t>
            </a:r>
            <a:r>
              <a:rPr lang="es-MX" sz="1100" spc="2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chispeante,</a:t>
            </a:r>
            <a:r>
              <a:rPr lang="es-MX" sz="1100"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optimismo,</a:t>
            </a:r>
            <a:r>
              <a:rPr lang="es-MX" sz="1100" spc="-10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sentido</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smtClean="0">
                <a:latin typeface="Calibri" panose="020F0502020204030204" pitchFamily="34" charset="0"/>
                <a:ea typeface="Times New Roman" panose="02020603050405020304" pitchFamily="18" charset="0"/>
                <a:cs typeface="Times New Roman" panose="02020603050405020304" pitchFamily="18" charset="0"/>
              </a:rPr>
              <a:t>del</a:t>
            </a:r>
            <a:r>
              <a:rPr lang="es-MX" sz="1100" spc="-75" dirty="0" smtClean="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humor,</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capacidad</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para</a:t>
            </a:r>
            <a:r>
              <a:rPr lang="es-MX" sz="1100"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contar</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historias,</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deleite</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la</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gente.</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Puntos</a:t>
            </a:r>
            <a:r>
              <a:rPr lang="es-MX" sz="1100" b="1"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débiles</a:t>
            </a:r>
            <a:r>
              <a:rPr lang="es-MX" sz="1100" b="1"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b="1" spc="-15" dirty="0">
                <a:latin typeface="Calibri" panose="020F0502020204030204" pitchFamily="34" charset="0"/>
                <a:ea typeface="Times New Roman" panose="02020603050405020304" pitchFamily="18" charset="0"/>
                <a:cs typeface="Times New Roman" panose="02020603050405020304" pitchFamily="18" charset="0"/>
              </a:rPr>
              <a:t>clave:</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desorganizados</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no</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pueden</a:t>
            </a:r>
            <a:r>
              <a:rPr lang="es-MX" sz="1100" spc="2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recordar</a:t>
            </a:r>
            <a:r>
              <a:rPr lang="es-MX" sz="1100" spc="1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los</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detalles</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ni</a:t>
            </a:r>
            <a:r>
              <a:rPr lang="es-MX" sz="1100" spc="1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los</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nombres,</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exageran,</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no</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toman</a:t>
            </a:r>
            <a:r>
              <a:rPr lang="es-MX" sz="1100"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nada</a:t>
            </a:r>
            <a:r>
              <a:rPr lang="es-MX" sz="1100" spc="7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serio,</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confían</a:t>
            </a:r>
            <a:r>
              <a:rPr lang="es-MX" sz="1100" spc="1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otros hagan</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el</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trabajo,</a:t>
            </a:r>
            <a:r>
              <a:rPr lang="es-MX" sz="1100" spc="7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demasiado</a:t>
            </a:r>
            <a:r>
              <a:rPr lang="es-MX" sz="1100" spc="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crédulos</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ingenuos.</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Necesidades</a:t>
            </a:r>
            <a:r>
              <a:rPr lang="es-MX" sz="1100" b="1"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emocionales:</a:t>
            </a:r>
            <a:r>
              <a:rPr lang="es-MX" sz="1100" spc="1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atención,</a:t>
            </a:r>
            <a:r>
              <a:rPr lang="es-MX" sz="1100" spc="2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afecto,</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aprobación</a:t>
            </a:r>
            <a:r>
              <a:rPr lang="es-MX" sz="1100" dirty="0">
                <a:latin typeface="Calibri" panose="020F0502020204030204" pitchFamily="34" charset="0"/>
                <a:ea typeface="Times New Roman" panose="02020603050405020304" pitchFamily="18" charset="0"/>
                <a:cs typeface="Times New Roman" panose="02020603050405020304" pitchFamily="18" charset="0"/>
              </a:rPr>
              <a:t>,</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aceptación.</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Se</a:t>
            </a:r>
            <a:r>
              <a:rPr lang="es-MX" sz="1100" b="1"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deprimen</a:t>
            </a:r>
            <a:r>
              <a:rPr lang="es-MX" sz="1100" b="1" spc="16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cuando:</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la</a:t>
            </a:r>
            <a:r>
              <a:rPr lang="es-MX" sz="1100"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vida</a:t>
            </a:r>
            <a:r>
              <a:rPr lang="es-MX" sz="1100"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no</a:t>
            </a:r>
            <a:r>
              <a:rPr lang="es-MX" sz="1100" spc="1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es</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divertida</a:t>
            </a:r>
            <a:r>
              <a:rPr lang="es-MX" sz="1100"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nadie</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parece</a:t>
            </a:r>
            <a:r>
              <a:rPr lang="es-MX" sz="1100" spc="1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amarlos.</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Bef>
                <a:spcPts val="5"/>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Le</a:t>
            </a:r>
            <a:r>
              <a:rPr lang="es-MX" sz="1100" b="1"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temen</a:t>
            </a:r>
            <a:r>
              <a:rPr lang="es-MX" sz="1100" b="1"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a:</a:t>
            </a:r>
            <a:r>
              <a:rPr lang="es-MX" sz="1100" spc="-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ser</a:t>
            </a:r>
            <a:r>
              <a:rPr lang="es-MX" sz="1100"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impopulares</a:t>
            </a:r>
            <a:r>
              <a:rPr lang="es-MX" sz="1100" spc="1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aburridos,</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tener</a:t>
            </a:r>
            <a:r>
              <a:rPr lang="es-MX" sz="1100"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v</a:t>
            </a:r>
            <a:r>
              <a:rPr lang="es-MX" sz="1100" spc="5" dirty="0">
                <a:latin typeface="Calibri" panose="020F0502020204030204" pitchFamily="34" charset="0"/>
                <a:ea typeface="Times New Roman" panose="02020603050405020304" pitchFamily="18" charset="0"/>
                <a:cs typeface="Times New Roman" panose="02020603050405020304" pitchFamily="18" charset="0"/>
              </a:rPr>
              <a:t>ivir</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sujetos</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al</a:t>
            </a:r>
            <a:r>
              <a:rPr lang="es-MX" sz="1100" spc="8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reloj, tener</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llevar</a:t>
            </a:r>
            <a:r>
              <a:rPr lang="es-MX" sz="1100"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un</a:t>
            </a:r>
            <a:r>
              <a:rPr lang="es-MX" sz="1100"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registro</a:t>
            </a:r>
            <a:r>
              <a:rPr lang="es-MX" sz="1100"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del</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dinero que gastan.</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Bef>
                <a:spcPts val="5"/>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Les</a:t>
            </a:r>
            <a:r>
              <a:rPr lang="es-MX" sz="1100" b="1"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gusta</a:t>
            </a:r>
            <a:r>
              <a:rPr lang="es-MX" sz="1100" b="1"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la</a:t>
            </a:r>
            <a:r>
              <a:rPr lang="es-MX" sz="1100" b="1"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gente</a:t>
            </a:r>
            <a:r>
              <a:rPr lang="es-MX" sz="1100" b="1" spc="7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1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escucha</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spc="25" dirty="0">
                <a:latin typeface="Calibri" panose="020F0502020204030204" pitchFamily="34" charset="0"/>
                <a:ea typeface="Times New Roman" panose="02020603050405020304" pitchFamily="18" charset="0"/>
                <a:cs typeface="Times New Roman" panose="02020603050405020304" pitchFamily="18" charset="0"/>
              </a:rPr>
              <a:t>rí</a:t>
            </a:r>
            <a:r>
              <a:rPr lang="es-MX" sz="1100" spc="15" dirty="0">
                <a:latin typeface="Calibri" panose="020F0502020204030204" pitchFamily="34" charset="0"/>
                <a:ea typeface="Times New Roman" panose="02020603050405020304" pitchFamily="18" charset="0"/>
                <a:cs typeface="Times New Roman" panose="02020603050405020304" pitchFamily="18" charset="0"/>
              </a:rPr>
              <a:t>e,</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elogia</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aprueba.</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Bef>
                <a:spcPts val="165"/>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Les disgusta</a:t>
            </a:r>
            <a:r>
              <a:rPr lang="es-MX" sz="1100" b="1"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la</a:t>
            </a:r>
            <a:r>
              <a:rPr lang="es-MX" sz="1100" b="1" spc="18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gente</a:t>
            </a:r>
            <a:r>
              <a:rPr lang="es-MX" sz="1100" b="1" spc="18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que:</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critica,</a:t>
            </a:r>
            <a:r>
              <a:rPr lang="es-MX" sz="1100" spc="9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no</a:t>
            </a:r>
            <a:r>
              <a:rPr lang="es-MX" sz="1100" spc="9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responde</a:t>
            </a:r>
            <a:r>
              <a:rPr lang="es-MX" sz="1100" spc="2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humor,</a:t>
            </a:r>
            <a:r>
              <a:rPr lang="es-MX" sz="1100" spc="1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no</a:t>
            </a:r>
            <a:r>
              <a:rPr lang="es-MX" sz="1100" spc="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los</a:t>
            </a:r>
            <a:r>
              <a:rPr lang="es-MX" sz="1100" spc="1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considera</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encantadores.</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Bef>
                <a:spcPts val="5"/>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Son</a:t>
            </a:r>
            <a:r>
              <a:rPr lang="es-MX" sz="1100" b="1"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valiosos</a:t>
            </a:r>
            <a:r>
              <a:rPr lang="es-MX" sz="1100" b="1"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en</a:t>
            </a:r>
            <a:r>
              <a:rPr lang="es-MX" sz="1100" b="1"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el</a:t>
            </a:r>
            <a:r>
              <a:rPr lang="es-MX" sz="1100" b="1"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trabajo</a:t>
            </a:r>
            <a:r>
              <a:rPr lang="es-MX" sz="1100" b="1"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por:</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pintoresca</a:t>
            </a:r>
            <a:r>
              <a:rPr lang="es-MX" sz="1100" spc="2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creatividad,</a:t>
            </a:r>
            <a:r>
              <a:rPr lang="es-MX" sz="1100" spc="22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su</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optimismo, su</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trato,</a:t>
            </a:r>
            <a:r>
              <a:rPr lang="es-MX" sz="1100" spc="7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por</a:t>
            </a:r>
            <a:r>
              <a:rPr lang="es-MX" sz="1100" spc="7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animar</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construir un clima de trabajo agradable</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otros.</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Bef>
                <a:spcPts val="40"/>
              </a:spcBef>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Pueden</a:t>
            </a:r>
            <a:r>
              <a:rPr lang="es-MX" sz="1100" b="1" spc="65"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mejorar</a:t>
            </a:r>
            <a:r>
              <a:rPr lang="es-MX" sz="1100" b="1"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si:</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se</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organizan,</a:t>
            </a:r>
            <a:r>
              <a:rPr lang="es-MX" sz="1100"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no</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hablan</a:t>
            </a:r>
            <a:r>
              <a:rPr lang="es-MX" sz="1100" spc="18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tanto,</a:t>
            </a:r>
            <a:r>
              <a:rPr lang="es-MX" sz="1100" spc="7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aprenden</a:t>
            </a:r>
            <a:r>
              <a:rPr lang="es-MX" sz="1100" spc="15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calcular</a:t>
            </a:r>
            <a:r>
              <a:rPr lang="es-MX" sz="1100"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el tiempo.</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Aft>
                <a:spcPts val="0"/>
              </a:spcAft>
              <a:buFont typeface="+mj-lt"/>
              <a:buAutoNum type="arabicPeriod"/>
            </a:pPr>
            <a:r>
              <a:rPr lang="es-MX" sz="1100" b="1" dirty="0">
                <a:latin typeface="Calibri" panose="020F0502020204030204" pitchFamily="34" charset="0"/>
                <a:ea typeface="Times New Roman" panose="02020603050405020304" pitchFamily="18" charset="0"/>
                <a:cs typeface="Times New Roman" panose="02020603050405020304" pitchFamily="18" charset="0"/>
              </a:rPr>
              <a:t>Como</a:t>
            </a:r>
            <a:r>
              <a:rPr lang="es-MX" sz="1100" b="1" spc="5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líderes:</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entusiasman,</a:t>
            </a:r>
            <a:r>
              <a:rPr lang="es-MX" sz="1100" spc="22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persuaden</a:t>
            </a:r>
            <a:r>
              <a:rPr lang="es-MX" sz="1100" spc="18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inspiran</a:t>
            </a:r>
            <a:r>
              <a:rPr lang="es-MX" sz="1100" spc="2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1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otros;</a:t>
            </a:r>
            <a:r>
              <a:rPr lang="es-MX" sz="1100" spc="9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irradian encanto</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entretienen;</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son</a:t>
            </a:r>
            <a:r>
              <a:rPr lang="es-MX" sz="1100" spc="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olvidadizos</a:t>
            </a:r>
            <a:r>
              <a:rPr lang="es-MX" sz="1100"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a:t>
            </a:r>
            <a:r>
              <a:rPr lang="es-MX" sz="1100" spc="6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malos</a:t>
            </a:r>
            <a:r>
              <a:rPr lang="es-MX" sz="1100" spc="8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en</a:t>
            </a:r>
            <a:r>
              <a:rPr lang="es-MX" sz="1100" spc="4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cumplir</a:t>
            </a:r>
            <a:r>
              <a:rPr lang="es-MX" sz="1100" spc="4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cabalidad.</a:t>
            </a: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Aft>
                <a:spcPts val="0"/>
              </a:spcAft>
              <a:buFont typeface="+mj-lt"/>
              <a:buAutoNum type="arabicPeriod"/>
            </a:pPr>
            <a:r>
              <a:rPr lang="es-MX" sz="1100" b="1" dirty="0" smtClean="0">
                <a:latin typeface="Calibri" panose="020F0502020204030204" pitchFamily="34" charset="0"/>
                <a:ea typeface="Times New Roman" panose="02020603050405020304" pitchFamily="18" charset="0"/>
                <a:cs typeface="Times New Roman" panose="02020603050405020304" pitchFamily="18" charset="0"/>
              </a:rPr>
              <a:t>Reaccionan  </a:t>
            </a:r>
            <a:r>
              <a:rPr lang="es-MX" sz="1100" b="1" spc="5" dirty="0" smtClean="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al</a:t>
            </a:r>
            <a:r>
              <a:rPr lang="es-MX" sz="1100" b="1" spc="130" dirty="0">
                <a:latin typeface="Calibri" panose="020F0502020204030204" pitchFamily="34" charset="0"/>
                <a:ea typeface="Times New Roman" panose="02020603050405020304" pitchFamily="18" charset="0"/>
                <a:cs typeface="Times New Roman" panose="02020603050405020304" pitchFamily="18" charset="0"/>
              </a:rPr>
              <a:t> </a:t>
            </a:r>
            <a:r>
              <a:rPr lang="es-MX" sz="1100" b="1" dirty="0">
                <a:latin typeface="Calibri" panose="020F0502020204030204" pitchFamily="34" charset="0"/>
                <a:ea typeface="Times New Roman" panose="02020603050405020304" pitchFamily="18" charset="0"/>
                <a:cs typeface="Times New Roman" panose="02020603050405020304" pitchFamily="18" charset="0"/>
              </a:rPr>
              <a:t>estrés:</a:t>
            </a:r>
            <a:r>
              <a:rPr lang="es-MX" sz="1100" spc="13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aba</a:t>
            </a:r>
            <a:r>
              <a:rPr lang="es-MX" sz="1100" dirty="0">
                <a:latin typeface="Calibri" panose="020F0502020204030204" pitchFamily="34" charset="0"/>
                <a:ea typeface="Times New Roman" panose="02020603050405020304" pitchFamily="18" charset="0"/>
                <a:cs typeface="Times New Roman" panose="02020603050405020304" pitchFamily="18" charset="0"/>
              </a:rPr>
              <a:t>ndonando  </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spc="-30" dirty="0">
                <a:latin typeface="Calibri" panose="020F0502020204030204" pitchFamily="34" charset="0"/>
                <a:ea typeface="Times New Roman" panose="02020603050405020304" pitchFamily="18" charset="0"/>
                <a:cs typeface="Times New Roman" panose="02020603050405020304" pitchFamily="18" charset="0"/>
              </a:rPr>
              <a:t>l</a:t>
            </a:r>
            <a:r>
              <a:rPr lang="es-MX" sz="1100" spc="-25" dirty="0">
                <a:latin typeface="Calibri" panose="020F0502020204030204" pitchFamily="34" charset="0"/>
                <a:ea typeface="Times New Roman" panose="02020603050405020304" pitchFamily="18" charset="0"/>
                <a:cs typeface="Times New Roman" panose="02020603050405020304" pitchFamily="18" charset="0"/>
              </a:rPr>
              <a:t>a</a:t>
            </a:r>
            <a:r>
              <a:rPr lang="es-MX" sz="1100" spc="15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escena,</a:t>
            </a:r>
            <a:r>
              <a:rPr lang="es-MX" sz="1100"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yendo  </a:t>
            </a:r>
            <a:r>
              <a:rPr lang="es-MX" sz="1100" spc="1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de</a:t>
            </a:r>
            <a:r>
              <a:rPr lang="es-MX" sz="1100"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compras,</a:t>
            </a:r>
            <a:r>
              <a:rPr lang="es-MX" sz="1100" spc="105"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buscando</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un</a:t>
            </a:r>
            <a:r>
              <a:rPr lang="es-MX" sz="1100" spc="100"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a:latin typeface="Calibri" panose="020F0502020204030204" pitchFamily="34" charset="0"/>
                <a:ea typeface="Times New Roman" panose="02020603050405020304" pitchFamily="18" charset="0"/>
                <a:cs typeface="Times New Roman" panose="02020603050405020304" pitchFamily="18" charset="0"/>
              </a:rPr>
              <a:t>grupo</a:t>
            </a:r>
            <a:r>
              <a:rPr lang="es-MX" sz="1100" spc="13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divertido,</a:t>
            </a:r>
            <a:r>
              <a:rPr lang="es-MX" sz="1100" spc="10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creando</a:t>
            </a:r>
            <a:r>
              <a:rPr lang="es-MX" sz="1100" spc="80"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excusas,</a:t>
            </a:r>
            <a:r>
              <a:rPr lang="es-MX" sz="1100" spc="110" dirty="0">
                <a:latin typeface="Calibri" panose="020F0502020204030204" pitchFamily="34" charset="0"/>
                <a:ea typeface="Times New Roman" panose="02020603050405020304" pitchFamily="18" charset="0"/>
                <a:cs typeface="Times New Roman" panose="02020603050405020304" pitchFamily="18" charset="0"/>
              </a:rPr>
              <a:t> </a:t>
            </a:r>
            <a:r>
              <a:rPr lang="es-MX" sz="1100" spc="5" dirty="0">
                <a:latin typeface="Calibri" panose="020F0502020204030204" pitchFamily="34" charset="0"/>
                <a:ea typeface="Times New Roman" panose="02020603050405020304" pitchFamily="18" charset="0"/>
                <a:cs typeface="Times New Roman" panose="02020603050405020304" pitchFamily="18" charset="0"/>
              </a:rPr>
              <a:t>culpando</a:t>
            </a:r>
            <a:r>
              <a:rPr lang="es-MX" sz="1100" spc="135" dirty="0">
                <a:latin typeface="Calibri" panose="020F0502020204030204" pitchFamily="34" charset="0"/>
                <a:ea typeface="Times New Roman" panose="02020603050405020304" pitchFamily="18" charset="0"/>
                <a:cs typeface="Times New Roman" panose="02020603050405020304" pitchFamily="18" charset="0"/>
              </a:rPr>
              <a:t> </a:t>
            </a:r>
            <a:r>
              <a:rPr lang="es-MX" sz="1100" dirty="0">
                <a:latin typeface="Calibri" panose="020F0502020204030204" pitchFamily="34" charset="0"/>
                <a:ea typeface="Times New Roman" panose="02020603050405020304" pitchFamily="18" charset="0"/>
                <a:cs typeface="Times New Roman" panose="02020603050405020304" pitchFamily="18" charset="0"/>
              </a:rPr>
              <a:t>a</a:t>
            </a:r>
            <a:r>
              <a:rPr lang="es-MX" sz="1100" spc="25" dirty="0">
                <a:latin typeface="Calibri" panose="020F0502020204030204" pitchFamily="34" charset="0"/>
                <a:ea typeface="Times New Roman" panose="02020603050405020304" pitchFamily="18" charset="0"/>
                <a:cs typeface="Times New Roman" panose="02020603050405020304" pitchFamily="18" charset="0"/>
              </a:rPr>
              <a:t> </a:t>
            </a:r>
            <a:r>
              <a:rPr lang="es-MX" sz="1100" spc="-10" dirty="0" smtClean="0">
                <a:latin typeface="Calibri" panose="020F0502020204030204" pitchFamily="34" charset="0"/>
                <a:ea typeface="Times New Roman" panose="02020603050405020304" pitchFamily="18" charset="0"/>
                <a:cs typeface="Times New Roman" panose="02020603050405020304" pitchFamily="18" charset="0"/>
              </a:rPr>
              <a:t>otros.</a:t>
            </a:r>
            <a:endParaRPr lang="en-US" sz="1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marR="31115" lvl="0" indent="-342900" algn="just">
              <a:lnSpc>
                <a:spcPct val="115000"/>
              </a:lnSpc>
              <a:spcAft>
                <a:spcPts val="0"/>
              </a:spcAft>
              <a:buFont typeface="+mj-lt"/>
              <a:buAutoNum type="arabicPeriod"/>
            </a:pPr>
            <a:r>
              <a:rPr lang="es-MX" sz="1100" b="1" dirty="0" smtClean="0">
                <a:latin typeface="Calibri" panose="020F0502020204030204" pitchFamily="34" charset="0"/>
                <a:ea typeface="Calibri" panose="020F0502020204030204" pitchFamily="34" charset="0"/>
                <a:cs typeface="Times New Roman" panose="02020603050405020304" pitchFamily="18" charset="0"/>
              </a:rPr>
              <a:t>Se</a:t>
            </a:r>
            <a:r>
              <a:rPr lang="es-MX" sz="1100" b="1" spc="-30" dirty="0" smtClean="0">
                <a:latin typeface="Calibri" panose="020F0502020204030204" pitchFamily="34" charset="0"/>
                <a:ea typeface="Calibri" panose="020F0502020204030204" pitchFamily="34" charset="0"/>
                <a:cs typeface="Times New Roman" panose="02020603050405020304" pitchFamily="18" charset="0"/>
              </a:rPr>
              <a:t> </a:t>
            </a:r>
            <a:r>
              <a:rPr lang="es-MX" sz="1100" b="1" dirty="0">
                <a:latin typeface="Calibri" panose="020F0502020204030204" pitchFamily="34" charset="0"/>
                <a:ea typeface="Calibri" panose="020F0502020204030204" pitchFamily="34" charset="0"/>
                <a:cs typeface="Times New Roman" panose="02020603050405020304" pitchFamily="18" charset="0"/>
              </a:rPr>
              <a:t>les</a:t>
            </a:r>
            <a:r>
              <a:rPr lang="es-MX" sz="1100" b="1" spc="70" dirty="0">
                <a:latin typeface="Calibri" panose="020F0502020204030204" pitchFamily="34" charset="0"/>
                <a:ea typeface="Calibri" panose="020F0502020204030204" pitchFamily="34" charset="0"/>
                <a:cs typeface="Times New Roman" panose="02020603050405020304" pitchFamily="18" charset="0"/>
              </a:rPr>
              <a:t> </a:t>
            </a:r>
            <a:r>
              <a:rPr lang="es-MX" sz="1100" b="1" dirty="0">
                <a:latin typeface="Calibri" panose="020F0502020204030204" pitchFamily="34" charset="0"/>
                <a:ea typeface="Calibri" panose="020F0502020204030204" pitchFamily="34" charset="0"/>
                <a:cs typeface="Times New Roman" panose="02020603050405020304" pitchFamily="18" charset="0"/>
              </a:rPr>
              <a:t>reconocen</a:t>
            </a:r>
            <a:r>
              <a:rPr lang="es-MX" sz="1100" b="1" spc="145" dirty="0">
                <a:latin typeface="Calibri" panose="020F0502020204030204" pitchFamily="34" charset="0"/>
                <a:ea typeface="Calibri" panose="020F0502020204030204" pitchFamily="34" charset="0"/>
                <a:cs typeface="Times New Roman" panose="02020603050405020304" pitchFamily="18" charset="0"/>
              </a:rPr>
              <a:t> </a:t>
            </a:r>
            <a:r>
              <a:rPr lang="es-MX" sz="1100" b="1" dirty="0">
                <a:latin typeface="Calibri" panose="020F0502020204030204" pitchFamily="34" charset="0"/>
                <a:ea typeface="Calibri" panose="020F0502020204030204" pitchFamily="34" charset="0"/>
                <a:cs typeface="Times New Roman" panose="02020603050405020304" pitchFamily="18" charset="0"/>
              </a:rPr>
              <a:t>por:</a:t>
            </a:r>
            <a:r>
              <a:rPr lang="es-MX" sz="1100" spc="50"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su</a:t>
            </a:r>
            <a:r>
              <a:rPr lang="es-MX" sz="1100" spc="125"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conversación</a:t>
            </a:r>
            <a:r>
              <a:rPr lang="es-MX" sz="1100" spc="120"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constante,</a:t>
            </a:r>
            <a:r>
              <a:rPr lang="es-MX" sz="1100" spc="130"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su</a:t>
            </a:r>
            <a:r>
              <a:rPr lang="es-MX" sz="1100" spc="45"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fuerte</a:t>
            </a:r>
            <a:r>
              <a:rPr lang="es-MX" sz="1100" spc="25"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voz,</a:t>
            </a:r>
            <a:r>
              <a:rPr lang="es-MX" sz="1100" spc="90"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sus</a:t>
            </a:r>
            <a:r>
              <a:rPr lang="es-MX" sz="1100" spc="10"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ojos</a:t>
            </a:r>
            <a:r>
              <a:rPr lang="es-MX" sz="1100" spc="130" dirty="0">
                <a:latin typeface="Calibri" panose="020F0502020204030204" pitchFamily="34" charset="0"/>
                <a:ea typeface="Calibri" panose="020F0502020204030204" pitchFamily="34" charset="0"/>
                <a:cs typeface="Times New Roman" panose="02020603050405020304" pitchFamily="18" charset="0"/>
              </a:rPr>
              <a:t> </a:t>
            </a:r>
            <a:r>
              <a:rPr lang="es-MX" sz="1100" dirty="0">
                <a:latin typeface="Calibri" panose="020F0502020204030204" pitchFamily="34" charset="0"/>
                <a:ea typeface="Calibri" panose="020F0502020204030204" pitchFamily="34" charset="0"/>
                <a:cs typeface="Times New Roman" panose="02020603050405020304" pitchFamily="18" charset="0"/>
              </a:rPr>
              <a:t>brillantes.</a:t>
            </a:r>
            <a:endParaRPr lang="en-US" sz="1100" dirty="0"/>
          </a:p>
        </p:txBody>
      </p:sp>
      <p:sp>
        <p:nvSpPr>
          <p:cNvPr id="19" name="TextBox 18"/>
          <p:cNvSpPr txBox="1"/>
          <p:nvPr/>
        </p:nvSpPr>
        <p:spPr>
          <a:xfrm>
            <a:off x="1784667" y="112020"/>
            <a:ext cx="3548159" cy="523220"/>
          </a:xfrm>
          <a:prstGeom prst="rect">
            <a:avLst/>
          </a:prstGeom>
          <a:noFill/>
        </p:spPr>
        <p:txBody>
          <a:bodyPr wrap="square" rtlCol="0">
            <a:spAutoFit/>
          </a:bodyPr>
          <a:lstStyle/>
          <a:p>
            <a:pPr algn="ctr"/>
            <a:r>
              <a:rPr lang="es-MX" sz="2800" b="1" dirty="0" smtClean="0">
                <a:solidFill>
                  <a:prstClr val="white">
                    <a:lumMod val="85000"/>
                  </a:prstClr>
                </a:solidFill>
              </a:rPr>
              <a:t>A</a:t>
            </a:r>
            <a:r>
              <a:rPr lang="es-MX" sz="2400" b="1" dirty="0" smtClean="0">
                <a:solidFill>
                  <a:prstClr val="white">
                    <a:lumMod val="85000"/>
                  </a:prstClr>
                </a:solidFill>
              </a:rPr>
              <a:t>nimador</a:t>
            </a:r>
            <a:endParaRPr lang="es-MX" sz="2800" b="1" dirty="0" smtClean="0">
              <a:solidFill>
                <a:prstClr val="white">
                  <a:lumMod val="85000"/>
                </a:prstClr>
              </a:solidFill>
            </a:endParaRPr>
          </a:p>
        </p:txBody>
      </p:sp>
      <p:sp>
        <p:nvSpPr>
          <p:cNvPr id="20" name="TextBox 2"/>
          <p:cNvSpPr txBox="1">
            <a:spLocks noChangeArrowheads="1"/>
          </p:cNvSpPr>
          <p:nvPr/>
        </p:nvSpPr>
        <p:spPr bwMode="auto">
          <a:xfrm>
            <a:off x="651723" y="5931245"/>
            <a:ext cx="6490459" cy="324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algn="just" eaLnBrk="1" hangingPunct="1"/>
            <a:r>
              <a:rPr lang="es-MX" sz="1400" dirty="0" smtClean="0">
                <a:latin typeface="Calibri" panose="020F0502020204030204" pitchFamily="34" charset="0"/>
                <a:ea typeface="Times New Roman" panose="02020603050405020304" pitchFamily="18" charset="0"/>
                <a:cs typeface="Times New Roman" panose="02020603050405020304" pitchFamily="18" charset="0"/>
              </a:rPr>
              <a:t>En una escala de 0 a 100, ¿en qué porcentaje % te identificas con este perfil?</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 name="Rectangle 20"/>
          <p:cNvSpPr/>
          <p:nvPr/>
        </p:nvSpPr>
        <p:spPr>
          <a:xfrm>
            <a:off x="6429664" y="5854295"/>
            <a:ext cx="457415" cy="468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851555" y="5892605"/>
            <a:ext cx="349776" cy="369332"/>
          </a:xfrm>
          <a:prstGeom prst="rect">
            <a:avLst/>
          </a:prstGeom>
          <a:noFill/>
        </p:spPr>
        <p:txBody>
          <a:bodyPr wrap="none" rtlCol="0">
            <a:spAutoFit/>
          </a:bodyPr>
          <a:lstStyle/>
          <a:p>
            <a:r>
              <a:rPr lang="es-MX" dirty="0" smtClean="0"/>
              <a:t>%</a:t>
            </a:r>
            <a:endParaRPr lang="en-US" dirty="0"/>
          </a:p>
        </p:txBody>
      </p:sp>
      <p:sp>
        <p:nvSpPr>
          <p:cNvPr id="3" name="Slide Number Placeholder 2"/>
          <p:cNvSpPr>
            <a:spLocks noGrp="1"/>
          </p:cNvSpPr>
          <p:nvPr>
            <p:ph type="sldNum" sz="quarter" idx="12"/>
          </p:nvPr>
        </p:nvSpPr>
        <p:spPr/>
        <p:txBody>
          <a:bodyPr/>
          <a:lstStyle/>
          <a:p>
            <a:fld id="{E83F8FF4-369B-4516-B7B2-E18F34D95E52}" type="slidenum">
              <a:rPr lang="en-US" smtClean="0"/>
              <a:t>17</a:t>
            </a:fld>
            <a:endParaRPr lang="en-US"/>
          </a:p>
        </p:txBody>
      </p:sp>
    </p:spTree>
    <p:extLst>
      <p:ext uri="{BB962C8B-B14F-4D97-AF65-F5344CB8AC3E}">
        <p14:creationId xmlns:p14="http://schemas.microsoft.com/office/powerpoint/2010/main" val="390208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445123" y="1029773"/>
            <a:ext cx="6376903" cy="1415772"/>
          </a:xfrm>
          <a:prstGeom prst="rect">
            <a:avLst/>
          </a:prstGeom>
          <a:noFill/>
        </p:spPr>
        <p:txBody>
          <a:bodyPr wrap="square" rtlCol="0">
            <a:spAutoFit/>
          </a:bodyPr>
          <a:lstStyle/>
          <a:p>
            <a:pPr algn="just"/>
            <a:r>
              <a:rPr lang="es-MX" sz="1400" b="1" dirty="0" smtClean="0"/>
              <a:t>Perfil XTNA® </a:t>
            </a:r>
          </a:p>
          <a:p>
            <a:pPr algn="just"/>
            <a:endParaRPr lang="es-MX" sz="600" dirty="0" smtClean="0"/>
          </a:p>
          <a:p>
            <a:pPr algn="just"/>
            <a:r>
              <a:rPr lang="es-MX" sz="1200" dirty="0" smtClean="0"/>
              <a:t>El Perfil XTNA® (léase “cristina”) es una herramienta de diagnóstico de personalidad que explica la conducta humana desde la perspectiva del temperamento y es parte de la suite de herramientas de diagnóstico Human </a:t>
            </a:r>
            <a:r>
              <a:rPr lang="es-MX" sz="1200" dirty="0" err="1" smtClean="0"/>
              <a:t>Factors</a:t>
            </a:r>
            <a:r>
              <a:rPr lang="es-MX" sz="1200" dirty="0" smtClean="0"/>
              <a:t>®</a:t>
            </a:r>
          </a:p>
          <a:p>
            <a:pPr algn="just"/>
            <a:endParaRPr lang="es-MX" sz="600" dirty="0"/>
          </a:p>
          <a:p>
            <a:pPr algn="just"/>
            <a:r>
              <a:rPr lang="es-MX" sz="1200" dirty="0" smtClean="0"/>
              <a:t>Tiene como propósito ayudar a la persona a conocerse mejor identificando sus características de personalidad y la relación con su desempeño personal y laboral. </a:t>
            </a:r>
          </a:p>
        </p:txBody>
      </p:sp>
      <p:pic>
        <p:nvPicPr>
          <p:cNvPr id="25" name="Imagen 8" descr="Portada.jpg"/>
          <p:cNvPicPr>
            <a:picLocks noChangeAspect="1"/>
          </p:cNvPicPr>
          <p:nvPr/>
        </p:nvPicPr>
        <p:blipFill rotWithShape="1">
          <a:blip r:embed="rId3" cstate="print">
            <a:extLst>
              <a:ext uri="{28A0092B-C50C-407E-A947-70E740481C1C}">
                <a14:useLocalDpi xmlns:a14="http://schemas.microsoft.com/office/drawing/2010/main" val="0"/>
              </a:ext>
            </a:extLst>
          </a:blip>
          <a:srcRect t="20600" r="71006" b="38450"/>
          <a:stretch/>
        </p:blipFill>
        <p:spPr>
          <a:xfrm>
            <a:off x="4432" y="-4051"/>
            <a:ext cx="9139568" cy="813467"/>
          </a:xfrm>
          <a:prstGeom prst="rect">
            <a:avLst/>
          </a:prstGeom>
        </p:spPr>
      </p:pic>
      <p:pic>
        <p:nvPicPr>
          <p:cNvPr id="27" name="Imagen 8" descr="Portada.jpg"/>
          <p:cNvPicPr>
            <a:picLocks noChangeAspect="1"/>
          </p:cNvPicPr>
          <p:nvPr/>
        </p:nvPicPr>
        <p:blipFill rotWithShape="1">
          <a:blip r:embed="rId4" cstate="print">
            <a:extLst>
              <a:ext uri="{28A0092B-C50C-407E-A947-70E740481C1C}">
                <a14:useLocalDpi xmlns:a14="http://schemas.microsoft.com/office/drawing/2010/main" val="0"/>
              </a:ext>
            </a:extLst>
          </a:blip>
          <a:srcRect t="20600" b="38450"/>
          <a:stretch/>
        </p:blipFill>
        <p:spPr>
          <a:xfrm>
            <a:off x="6588224" y="97097"/>
            <a:ext cx="1990001" cy="611169"/>
          </a:xfrm>
          <a:prstGeom prst="rect">
            <a:avLst/>
          </a:prstGeom>
        </p:spPr>
      </p:pic>
      <p:sp>
        <p:nvSpPr>
          <p:cNvPr id="28" name="TextBox 27"/>
          <p:cNvSpPr txBox="1"/>
          <p:nvPr/>
        </p:nvSpPr>
        <p:spPr>
          <a:xfrm>
            <a:off x="961316" y="176415"/>
            <a:ext cx="5194860" cy="400110"/>
          </a:xfrm>
          <a:prstGeom prst="rect">
            <a:avLst/>
          </a:prstGeom>
          <a:noFill/>
        </p:spPr>
        <p:txBody>
          <a:bodyPr wrap="square" rtlCol="0">
            <a:spAutoFit/>
          </a:bodyPr>
          <a:lstStyle/>
          <a:p>
            <a:pPr algn="ctr"/>
            <a:r>
              <a:rPr lang="es-MX" sz="2000" b="1" dirty="0" smtClean="0">
                <a:solidFill>
                  <a:prstClr val="white">
                    <a:lumMod val="85000"/>
                  </a:prstClr>
                </a:solidFill>
              </a:rPr>
              <a:t>Introducción</a:t>
            </a:r>
            <a:endParaRPr lang="es-MX" sz="2400" b="1" dirty="0" smtClean="0">
              <a:solidFill>
                <a:prstClr val="white">
                  <a:lumMod val="85000"/>
                </a:prstClr>
              </a:solidFill>
            </a:endParaRPr>
          </a:p>
        </p:txBody>
      </p:sp>
      <p:pic>
        <p:nvPicPr>
          <p:cNvPr id="179207" name="Picture 7" descr="https://upload.wikimedia.org/wikipedia/commons/b/ba/Working_Together_Teamwork_Puzzle_Concep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4934" y="1900175"/>
            <a:ext cx="1637592" cy="1637592"/>
          </a:xfrm>
          <a:prstGeom prst="rect">
            <a:avLst/>
          </a:prstGeom>
          <a:noFill/>
          <a:extLst>
            <a:ext uri="{909E8E84-426E-40DD-AFC4-6F175D3DCCD1}">
              <a14:hiddenFill xmlns:a14="http://schemas.microsoft.com/office/drawing/2010/main">
                <a:solidFill>
                  <a:srgbClr val="FFFFFF"/>
                </a:solidFill>
              </a14:hiddenFill>
            </a:ext>
          </a:extLst>
        </p:spPr>
      </p:pic>
      <p:sp>
        <p:nvSpPr>
          <p:cNvPr id="7" name="9 CuadroTexto"/>
          <p:cNvSpPr txBox="1"/>
          <p:nvPr/>
        </p:nvSpPr>
        <p:spPr>
          <a:xfrm>
            <a:off x="1358070" y="6620006"/>
            <a:ext cx="6289252" cy="246221"/>
          </a:xfrm>
          <a:prstGeom prst="rect">
            <a:avLst/>
          </a:prstGeom>
          <a:noFill/>
        </p:spPr>
        <p:txBody>
          <a:bodyPr wrap="square" rtlCol="0">
            <a:spAutoFit/>
          </a:bodyPr>
          <a:lstStyle/>
          <a:p>
            <a:pPr algn="ctr"/>
            <a:r>
              <a:rPr lang="es-ES" sz="1000" dirty="0" smtClean="0"/>
              <a:t>José de Sancristóbal. Derechos Reservados 2012 ©</a:t>
            </a:r>
            <a:endParaRPr lang="es-ES" sz="900" dirty="0" smtClean="0"/>
          </a:p>
        </p:txBody>
      </p:sp>
      <p:sp>
        <p:nvSpPr>
          <p:cNvPr id="2" name="Slide Number Placeholder 1"/>
          <p:cNvSpPr>
            <a:spLocks noGrp="1"/>
          </p:cNvSpPr>
          <p:nvPr>
            <p:ph type="sldNum" sz="quarter" idx="12"/>
          </p:nvPr>
        </p:nvSpPr>
        <p:spPr/>
        <p:txBody>
          <a:bodyPr/>
          <a:lstStyle/>
          <a:p>
            <a:fld id="{E83F8FF4-369B-4516-B7B2-E18F34D95E52}" type="slidenum">
              <a:rPr lang="en-US" smtClean="0"/>
              <a:t>2</a:t>
            </a:fld>
            <a:endParaRPr lang="en-US"/>
          </a:p>
        </p:txBody>
      </p:sp>
      <p:sp>
        <p:nvSpPr>
          <p:cNvPr id="9" name="TextBox 8"/>
          <p:cNvSpPr txBox="1"/>
          <p:nvPr/>
        </p:nvSpPr>
        <p:spPr>
          <a:xfrm>
            <a:off x="2431153" y="4488341"/>
            <a:ext cx="6390873" cy="1877437"/>
          </a:xfrm>
          <a:prstGeom prst="rect">
            <a:avLst/>
          </a:prstGeom>
          <a:noFill/>
        </p:spPr>
        <p:txBody>
          <a:bodyPr wrap="square" rtlCol="0">
            <a:spAutoFit/>
          </a:bodyPr>
          <a:lstStyle/>
          <a:p>
            <a:pPr algn="just"/>
            <a:r>
              <a:rPr lang="es-MX" sz="1400" b="1" dirty="0" smtClean="0"/>
              <a:t>Whitewater </a:t>
            </a:r>
            <a:r>
              <a:rPr lang="es-MX" sz="1400" b="1" dirty="0" err="1" smtClean="0"/>
              <a:t>The</a:t>
            </a:r>
            <a:r>
              <a:rPr lang="es-MX" sz="1400" b="1" dirty="0" smtClean="0"/>
              <a:t> </a:t>
            </a:r>
            <a:r>
              <a:rPr lang="es-MX" sz="1400" b="1" dirty="0" err="1" smtClean="0"/>
              <a:t>Teaming</a:t>
            </a:r>
            <a:r>
              <a:rPr lang="es-MX" sz="1400" b="1" dirty="0" smtClean="0"/>
              <a:t> Company</a:t>
            </a:r>
          </a:p>
          <a:p>
            <a:pPr algn="just"/>
            <a:endParaRPr lang="es-MX" sz="600" dirty="0"/>
          </a:p>
          <a:p>
            <a:pPr algn="just"/>
            <a:r>
              <a:rPr lang="es-MX" sz="1200" dirty="0" smtClean="0"/>
              <a:t>Es </a:t>
            </a:r>
            <a:r>
              <a:rPr lang="es-MX" sz="1200" dirty="0"/>
              <a:t>una firma de consultoría especializada en crear y potenciar Equipos de Trabajo </a:t>
            </a:r>
            <a:r>
              <a:rPr lang="es-MX" sz="1200" dirty="0" smtClean="0"/>
              <a:t>para detonar </a:t>
            </a:r>
            <a:r>
              <a:rPr lang="es-MX" sz="1200" dirty="0"/>
              <a:t>resultados de negocio a través incrementar </a:t>
            </a:r>
            <a:r>
              <a:rPr lang="es-MX" sz="1200" dirty="0" smtClean="0"/>
              <a:t>la capacidad colectiva de los Equipos y el </a:t>
            </a:r>
            <a:r>
              <a:rPr lang="es-MX" sz="1200" dirty="0"/>
              <a:t>compromiso individual (</a:t>
            </a:r>
            <a:r>
              <a:rPr lang="es-MX" sz="1200" dirty="0" err="1"/>
              <a:t>engagement</a:t>
            </a:r>
            <a:r>
              <a:rPr lang="es-MX" sz="1200" dirty="0" smtClean="0"/>
              <a:t>).</a:t>
            </a:r>
          </a:p>
          <a:p>
            <a:pPr algn="just"/>
            <a:endParaRPr lang="es-MX" sz="600" dirty="0"/>
          </a:p>
          <a:p>
            <a:pPr algn="just"/>
            <a:r>
              <a:rPr lang="es-MX" sz="1200" dirty="0"/>
              <a:t>Contamos con más de 15 años de experiencia en el estudio e investigación de la conducta humana en </a:t>
            </a:r>
            <a:r>
              <a:rPr lang="es-MX" sz="1200" dirty="0" smtClean="0"/>
              <a:t>organizaciones.</a:t>
            </a:r>
          </a:p>
          <a:p>
            <a:pPr algn="just"/>
            <a:endParaRPr lang="es-MX" sz="600" dirty="0"/>
          </a:p>
          <a:p>
            <a:pPr algn="just"/>
            <a:r>
              <a:rPr lang="es-MX" sz="1200" dirty="0"/>
              <a:t>Nuestra misión es ayudar a empresas y organizaciones a lograr mejores resultados de </a:t>
            </a:r>
            <a:r>
              <a:rPr lang="es-MX" sz="1200" dirty="0" smtClean="0"/>
              <a:t>negocio </a:t>
            </a:r>
            <a:r>
              <a:rPr lang="es-MX" sz="1200" dirty="0"/>
              <a:t>y mejores centros de trabajo para sus </a:t>
            </a:r>
            <a:r>
              <a:rPr lang="es-MX" sz="1200" dirty="0" smtClean="0"/>
              <a:t>empleados.</a:t>
            </a:r>
            <a:endParaRPr lang="es-MX" sz="1200" dirty="0"/>
          </a:p>
        </p:txBody>
      </p:sp>
      <p:grpSp>
        <p:nvGrpSpPr>
          <p:cNvPr id="23" name="Group 22"/>
          <p:cNvGrpSpPr/>
          <p:nvPr/>
        </p:nvGrpSpPr>
        <p:grpSpPr>
          <a:xfrm>
            <a:off x="455964" y="1509210"/>
            <a:ext cx="369515" cy="346351"/>
            <a:chOff x="1723162" y="5382027"/>
            <a:chExt cx="720080" cy="674941"/>
          </a:xfrm>
        </p:grpSpPr>
        <p:sp>
          <p:nvSpPr>
            <p:cNvPr id="24" name="Isosceles Triangle 23"/>
            <p:cNvSpPr/>
            <p:nvPr/>
          </p:nvSpPr>
          <p:spPr>
            <a:xfrm>
              <a:off x="1723162" y="5382027"/>
              <a:ext cx="720080" cy="5760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800805" y="5397221"/>
              <a:ext cx="581653" cy="659747"/>
            </a:xfrm>
            <a:prstGeom prst="rect">
              <a:avLst/>
            </a:prstGeom>
            <a:noFill/>
          </p:spPr>
          <p:txBody>
            <a:bodyPr wrap="none" rtlCol="0">
              <a:spAutoFit/>
            </a:bodyPr>
            <a:lstStyle/>
            <a:p>
              <a:r>
                <a:rPr lang="es-MX" sz="1600" b="1" dirty="0" smtClean="0">
                  <a:solidFill>
                    <a:schemeClr val="bg1"/>
                  </a:solidFill>
                </a:rPr>
                <a:t>X</a:t>
              </a:r>
              <a:endParaRPr lang="es-MX" sz="1600" b="1" dirty="0">
                <a:solidFill>
                  <a:schemeClr val="bg1"/>
                </a:solidFill>
              </a:endParaRPr>
            </a:p>
          </p:txBody>
        </p:sp>
      </p:grpSp>
      <p:grpSp>
        <p:nvGrpSpPr>
          <p:cNvPr id="29" name="Group 28"/>
          <p:cNvGrpSpPr/>
          <p:nvPr/>
        </p:nvGrpSpPr>
        <p:grpSpPr>
          <a:xfrm>
            <a:off x="920728" y="1457115"/>
            <a:ext cx="305504" cy="369332"/>
            <a:chOff x="3351494" y="5286080"/>
            <a:chExt cx="595339" cy="719723"/>
          </a:xfrm>
        </p:grpSpPr>
        <p:sp>
          <p:nvSpPr>
            <p:cNvPr id="30" name="Rectangle 29"/>
            <p:cNvSpPr/>
            <p:nvPr/>
          </p:nvSpPr>
          <p:spPr>
            <a:xfrm>
              <a:off x="3351494" y="5382027"/>
              <a:ext cx="595107" cy="57606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TextBox 30"/>
            <p:cNvSpPr txBox="1"/>
            <p:nvPr/>
          </p:nvSpPr>
          <p:spPr>
            <a:xfrm>
              <a:off x="3365182" y="5286080"/>
              <a:ext cx="581651" cy="719723"/>
            </a:xfrm>
            <a:prstGeom prst="rect">
              <a:avLst/>
            </a:prstGeom>
            <a:noFill/>
          </p:spPr>
          <p:txBody>
            <a:bodyPr wrap="none" rtlCol="0">
              <a:spAutoFit/>
            </a:bodyPr>
            <a:lstStyle/>
            <a:p>
              <a:pPr algn="ctr"/>
              <a:r>
                <a:rPr lang="es-MX" b="1" dirty="0">
                  <a:solidFill>
                    <a:schemeClr val="bg1"/>
                  </a:solidFill>
                </a:rPr>
                <a:t>T</a:t>
              </a:r>
            </a:p>
          </p:txBody>
        </p:sp>
      </p:grpSp>
      <p:grpSp>
        <p:nvGrpSpPr>
          <p:cNvPr id="32" name="Group 31"/>
          <p:cNvGrpSpPr/>
          <p:nvPr/>
        </p:nvGrpSpPr>
        <p:grpSpPr>
          <a:xfrm>
            <a:off x="1287760" y="1471103"/>
            <a:ext cx="335924" cy="338554"/>
            <a:chOff x="4978678" y="5322093"/>
            <a:chExt cx="654618" cy="659748"/>
          </a:xfrm>
        </p:grpSpPr>
        <p:sp>
          <p:nvSpPr>
            <p:cNvPr id="33" name="Hexagon 32"/>
            <p:cNvSpPr/>
            <p:nvPr/>
          </p:nvSpPr>
          <p:spPr>
            <a:xfrm>
              <a:off x="4978678" y="5383788"/>
              <a:ext cx="654618" cy="581146"/>
            </a:xfrm>
            <a:prstGeom prst="hexag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009489" y="5322093"/>
              <a:ext cx="622258" cy="659748"/>
            </a:xfrm>
            <a:prstGeom prst="rect">
              <a:avLst/>
            </a:prstGeom>
            <a:noFill/>
          </p:spPr>
          <p:txBody>
            <a:bodyPr wrap="none" rtlCol="0">
              <a:spAutoFit/>
            </a:bodyPr>
            <a:lstStyle/>
            <a:p>
              <a:r>
                <a:rPr lang="es-MX" sz="1600" b="1" dirty="0" smtClean="0">
                  <a:solidFill>
                    <a:schemeClr val="bg1"/>
                  </a:solidFill>
                </a:rPr>
                <a:t>N</a:t>
              </a:r>
              <a:endParaRPr lang="es-MX" sz="1600" b="1" dirty="0">
                <a:solidFill>
                  <a:schemeClr val="bg1"/>
                </a:solidFill>
              </a:endParaRPr>
            </a:p>
          </p:txBody>
        </p:sp>
      </p:grpSp>
      <p:grpSp>
        <p:nvGrpSpPr>
          <p:cNvPr id="35" name="Group 34"/>
          <p:cNvGrpSpPr/>
          <p:nvPr/>
        </p:nvGrpSpPr>
        <p:grpSpPr>
          <a:xfrm>
            <a:off x="1693757" y="1467788"/>
            <a:ext cx="329076" cy="342172"/>
            <a:chOff x="6681834" y="5350403"/>
            <a:chExt cx="582981" cy="606175"/>
          </a:xfrm>
        </p:grpSpPr>
        <p:sp>
          <p:nvSpPr>
            <p:cNvPr id="36" name="Oval 35"/>
            <p:cNvSpPr/>
            <p:nvPr/>
          </p:nvSpPr>
          <p:spPr>
            <a:xfrm>
              <a:off x="6681834" y="5381036"/>
              <a:ext cx="554462" cy="575542"/>
            </a:xfrm>
            <a:prstGeom prst="ellipse">
              <a:avLst/>
            </a:prstGeom>
            <a:solidFill>
              <a:srgbClr val="FFFF00"/>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716160" y="5350403"/>
              <a:ext cx="548655" cy="599766"/>
            </a:xfrm>
            <a:prstGeom prst="rect">
              <a:avLst/>
            </a:prstGeom>
            <a:noFill/>
          </p:spPr>
          <p:txBody>
            <a:bodyPr wrap="none" rtlCol="0">
              <a:spAutoFit/>
            </a:bodyPr>
            <a:lstStyle/>
            <a:p>
              <a:r>
                <a:rPr lang="es-MX" sz="1600" b="1" dirty="0" smtClean="0">
                  <a:solidFill>
                    <a:schemeClr val="tx1">
                      <a:lumMod val="75000"/>
                      <a:lumOff val="25000"/>
                    </a:schemeClr>
                  </a:solidFill>
                </a:rPr>
                <a:t>A</a:t>
              </a:r>
              <a:endParaRPr lang="es-MX" sz="1600" b="1" dirty="0">
                <a:solidFill>
                  <a:schemeClr val="tx1">
                    <a:lumMod val="75000"/>
                    <a:lumOff val="25000"/>
                  </a:schemeClr>
                </a:solidFill>
              </a:endParaRPr>
            </a:p>
          </p:txBody>
        </p:sp>
      </p:grpSp>
      <p:sp>
        <p:nvSpPr>
          <p:cNvPr id="3" name="Rounded Rectangle 2"/>
          <p:cNvSpPr/>
          <p:nvPr/>
        </p:nvSpPr>
        <p:spPr>
          <a:xfrm>
            <a:off x="381097" y="1422789"/>
            <a:ext cx="1697670" cy="4725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470885" y="2627231"/>
            <a:ext cx="6212514" cy="1600438"/>
          </a:xfrm>
          <a:prstGeom prst="rect">
            <a:avLst/>
          </a:prstGeom>
          <a:noFill/>
        </p:spPr>
        <p:txBody>
          <a:bodyPr wrap="square" rtlCol="0">
            <a:spAutoFit/>
          </a:bodyPr>
          <a:lstStyle/>
          <a:p>
            <a:pPr algn="just"/>
            <a:r>
              <a:rPr lang="es-MX" sz="1400" b="1" dirty="0" smtClean="0"/>
              <a:t>Human </a:t>
            </a:r>
            <a:r>
              <a:rPr lang="es-MX" sz="1400" b="1" dirty="0" err="1" smtClean="0"/>
              <a:t>Factors</a:t>
            </a:r>
            <a:r>
              <a:rPr lang="es-MX" sz="1400" b="1" dirty="0" smtClean="0"/>
              <a:t>®</a:t>
            </a:r>
          </a:p>
          <a:p>
            <a:pPr algn="just"/>
            <a:endParaRPr lang="es-MX" sz="600" dirty="0" smtClean="0"/>
          </a:p>
          <a:p>
            <a:pPr algn="just"/>
            <a:r>
              <a:rPr lang="es-MX" sz="1200" dirty="0" smtClean="0"/>
              <a:t>Human </a:t>
            </a:r>
            <a:r>
              <a:rPr lang="es-MX" sz="1200" dirty="0" err="1" smtClean="0"/>
              <a:t>Factors</a:t>
            </a:r>
            <a:r>
              <a:rPr lang="es-MX" sz="1200" dirty="0" smtClean="0"/>
              <a:t>® es un mapa integral de personalidad humana y su relación con los resultados de negocio. Se compone de cuatro herramientas especializadas de diagnóstico:</a:t>
            </a:r>
          </a:p>
          <a:p>
            <a:pPr algn="just"/>
            <a:endParaRPr lang="es-MX" sz="600" dirty="0" smtClean="0"/>
          </a:p>
          <a:p>
            <a:pPr marL="171450" indent="-171450" algn="just">
              <a:buFont typeface="Arial" panose="020B0604020202020204" pitchFamily="34" charset="0"/>
              <a:buChar char="•"/>
            </a:pPr>
            <a:r>
              <a:rPr lang="es-MX" sz="1200" dirty="0" smtClean="0"/>
              <a:t>Perfil XTNA®	(conducta por temperamento, sistema límbico del cerebro).</a:t>
            </a:r>
          </a:p>
          <a:p>
            <a:pPr marL="171450" indent="-171450" algn="just">
              <a:buFont typeface="Arial" panose="020B0604020202020204" pitchFamily="34" charset="0"/>
              <a:buChar char="•"/>
            </a:pPr>
            <a:r>
              <a:rPr lang="es-MX" sz="1200" dirty="0" smtClean="0"/>
              <a:t>Perfil </a:t>
            </a:r>
            <a:r>
              <a:rPr lang="es-MX" sz="1200" dirty="0" err="1" smtClean="0"/>
              <a:t>Benziger</a:t>
            </a:r>
            <a:r>
              <a:rPr lang="es-MX" sz="1200" dirty="0" smtClean="0"/>
              <a:t>®	(conducta por proceso de pensamiento, </a:t>
            </a:r>
            <a:r>
              <a:rPr lang="es-MX" sz="1200" dirty="0" err="1" smtClean="0"/>
              <a:t>neocortex</a:t>
            </a:r>
            <a:r>
              <a:rPr lang="es-MX" sz="1200" dirty="0" smtClean="0"/>
              <a:t> del cerebro).</a:t>
            </a:r>
          </a:p>
          <a:p>
            <a:pPr marL="171450" indent="-171450" algn="just">
              <a:buFont typeface="Arial" panose="020B0604020202020204" pitchFamily="34" charset="0"/>
              <a:buChar char="•"/>
            </a:pPr>
            <a:r>
              <a:rPr lang="es-MX" sz="1200" dirty="0" smtClean="0"/>
              <a:t>Perfil Motivacional APM®	(conducta por intereses y valores).</a:t>
            </a:r>
          </a:p>
          <a:p>
            <a:pPr marL="171450" indent="-171450" algn="just">
              <a:buFont typeface="Arial" panose="020B0604020202020204" pitchFamily="34" charset="0"/>
              <a:buChar char="•"/>
            </a:pPr>
            <a:r>
              <a:rPr lang="es-MX" sz="1200" dirty="0" smtClean="0"/>
              <a:t>Perfil </a:t>
            </a:r>
            <a:r>
              <a:rPr lang="es-MX" sz="1200" dirty="0" err="1" smtClean="0"/>
              <a:t>Five</a:t>
            </a:r>
            <a:r>
              <a:rPr lang="es-MX" sz="1200" dirty="0" smtClean="0"/>
              <a:t> </a:t>
            </a:r>
            <a:r>
              <a:rPr lang="es-MX" sz="1200" dirty="0" err="1" smtClean="0"/>
              <a:t>Factors</a:t>
            </a:r>
            <a:r>
              <a:rPr lang="es-MX" sz="1200" dirty="0" smtClean="0"/>
              <a:t> BFQ®</a:t>
            </a:r>
            <a:r>
              <a:rPr lang="es-MX" sz="1200" dirty="0"/>
              <a:t>	</a:t>
            </a:r>
            <a:r>
              <a:rPr lang="es-MX" sz="1200" dirty="0" smtClean="0"/>
              <a:t>(personalidad)</a:t>
            </a:r>
          </a:p>
        </p:txBody>
      </p:sp>
      <p:pic>
        <p:nvPicPr>
          <p:cNvPr id="43" name="Picture 42" descr="C:\Users\sears\Documents\_2. WHITEWATER\Amarillo AM\Logos WW\Logo_WW.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4251" y="4860240"/>
            <a:ext cx="1168636" cy="728732"/>
          </a:xfrm>
          <a:prstGeom prst="rect">
            <a:avLst/>
          </a:prstGeom>
          <a:noFill/>
          <a:extLst/>
        </p:spPr>
      </p:pic>
      <p:pic>
        <p:nvPicPr>
          <p:cNvPr id="1026" name="Picture 2" descr="http://static.zoara.net/2-09-3-4-4/images/view/dyo/product-view/profil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60214" y="4004264"/>
            <a:ext cx="968152" cy="96815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http://pngimg.com/upload/diamond_PNG6691.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8697" t="25049" r="8654" b="19769"/>
          <a:stretch/>
        </p:blipFill>
        <p:spPr bwMode="auto">
          <a:xfrm>
            <a:off x="825195" y="3014490"/>
            <a:ext cx="936142" cy="625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122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8" descr="Portada.jpg"/>
          <p:cNvPicPr>
            <a:picLocks noChangeAspect="1"/>
          </p:cNvPicPr>
          <p:nvPr/>
        </p:nvPicPr>
        <p:blipFill rotWithShape="1">
          <a:blip r:embed="rId3" cstate="print">
            <a:extLst>
              <a:ext uri="{28A0092B-C50C-407E-A947-70E740481C1C}">
                <a14:useLocalDpi xmlns:a14="http://schemas.microsoft.com/office/drawing/2010/main" val="0"/>
              </a:ext>
            </a:extLst>
          </a:blip>
          <a:srcRect t="20600" r="71006" b="38450"/>
          <a:stretch/>
        </p:blipFill>
        <p:spPr>
          <a:xfrm>
            <a:off x="4432" y="-4051"/>
            <a:ext cx="9139568" cy="813467"/>
          </a:xfrm>
          <a:prstGeom prst="rect">
            <a:avLst/>
          </a:prstGeom>
        </p:spPr>
      </p:pic>
      <p:pic>
        <p:nvPicPr>
          <p:cNvPr id="27" name="Imagen 8" descr="Portada.jpg"/>
          <p:cNvPicPr>
            <a:picLocks noChangeAspect="1"/>
          </p:cNvPicPr>
          <p:nvPr/>
        </p:nvPicPr>
        <p:blipFill rotWithShape="1">
          <a:blip r:embed="rId4" cstate="print">
            <a:extLst>
              <a:ext uri="{28A0092B-C50C-407E-A947-70E740481C1C}">
                <a14:useLocalDpi xmlns:a14="http://schemas.microsoft.com/office/drawing/2010/main" val="0"/>
              </a:ext>
            </a:extLst>
          </a:blip>
          <a:srcRect t="20600" b="38450"/>
          <a:stretch/>
        </p:blipFill>
        <p:spPr>
          <a:xfrm>
            <a:off x="6588224" y="97097"/>
            <a:ext cx="1990001" cy="611169"/>
          </a:xfrm>
          <a:prstGeom prst="rect">
            <a:avLst/>
          </a:prstGeom>
        </p:spPr>
      </p:pic>
      <p:sp>
        <p:nvSpPr>
          <p:cNvPr id="28" name="TextBox 27"/>
          <p:cNvSpPr txBox="1"/>
          <p:nvPr/>
        </p:nvSpPr>
        <p:spPr>
          <a:xfrm>
            <a:off x="961316" y="176415"/>
            <a:ext cx="5194860" cy="400110"/>
          </a:xfrm>
          <a:prstGeom prst="rect">
            <a:avLst/>
          </a:prstGeom>
          <a:noFill/>
        </p:spPr>
        <p:txBody>
          <a:bodyPr wrap="square" rtlCol="0">
            <a:spAutoFit/>
          </a:bodyPr>
          <a:lstStyle/>
          <a:p>
            <a:pPr algn="ctr"/>
            <a:r>
              <a:rPr lang="es-MX" sz="2000" b="1" dirty="0" smtClean="0">
                <a:solidFill>
                  <a:prstClr val="white">
                    <a:lumMod val="85000"/>
                  </a:prstClr>
                </a:solidFill>
              </a:rPr>
              <a:t>Contenido del reporte</a:t>
            </a:r>
            <a:endParaRPr lang="es-MX" sz="2400" b="1" dirty="0" smtClean="0">
              <a:solidFill>
                <a:prstClr val="white">
                  <a:lumMod val="85000"/>
                </a:prstClr>
              </a:solidFill>
            </a:endParaRPr>
          </a:p>
        </p:txBody>
      </p:sp>
      <p:sp>
        <p:nvSpPr>
          <p:cNvPr id="35" name="TextBox 34"/>
          <p:cNvSpPr txBox="1"/>
          <p:nvPr/>
        </p:nvSpPr>
        <p:spPr>
          <a:xfrm>
            <a:off x="1810246" y="1951198"/>
            <a:ext cx="5482813" cy="3046988"/>
          </a:xfrm>
          <a:prstGeom prst="rect">
            <a:avLst/>
          </a:prstGeom>
          <a:noFill/>
        </p:spPr>
        <p:txBody>
          <a:bodyPr wrap="square" rtlCol="0">
            <a:spAutoFit/>
          </a:bodyPr>
          <a:lstStyle/>
          <a:p>
            <a:pPr algn="just">
              <a:lnSpc>
                <a:spcPct val="150000"/>
              </a:lnSpc>
            </a:pPr>
            <a:r>
              <a:rPr lang="es-MX" sz="1600" dirty="0" smtClean="0"/>
              <a:t>El reporte de su Perfil XTNA® se divide en 5 partes</a:t>
            </a:r>
          </a:p>
          <a:p>
            <a:pPr algn="just">
              <a:lnSpc>
                <a:spcPct val="150000"/>
              </a:lnSpc>
            </a:pPr>
            <a:endParaRPr lang="es-MX" sz="1600" dirty="0"/>
          </a:p>
          <a:p>
            <a:pPr marL="171450" indent="-171450" algn="just">
              <a:lnSpc>
                <a:spcPct val="150000"/>
              </a:lnSpc>
              <a:buFont typeface="Wingdings" panose="05000000000000000000" pitchFamily="2" charset="2"/>
              <a:buChar char="v"/>
            </a:pPr>
            <a:r>
              <a:rPr lang="es-MX" sz="1600" dirty="0" smtClean="0"/>
              <a:t> Parte 1 – Explicación del modelo XTNA®.</a:t>
            </a:r>
          </a:p>
          <a:p>
            <a:pPr marL="171450" indent="-171450" algn="just">
              <a:lnSpc>
                <a:spcPct val="150000"/>
              </a:lnSpc>
              <a:buFont typeface="Wingdings" panose="05000000000000000000" pitchFamily="2" charset="2"/>
              <a:buChar char="v"/>
            </a:pPr>
            <a:r>
              <a:rPr lang="es-MX" sz="1600" dirty="0"/>
              <a:t> </a:t>
            </a:r>
            <a:r>
              <a:rPr lang="es-MX" sz="1600" dirty="0" smtClean="0"/>
              <a:t>Parte 2 – Tu Perfil XTNA® (resultados personales).</a:t>
            </a:r>
          </a:p>
          <a:p>
            <a:pPr marL="171450" indent="-171450" algn="just">
              <a:lnSpc>
                <a:spcPct val="150000"/>
              </a:lnSpc>
              <a:buFont typeface="Wingdings" panose="05000000000000000000" pitchFamily="2" charset="2"/>
              <a:buChar char="v"/>
            </a:pPr>
            <a:r>
              <a:rPr lang="es-MX" sz="1600" dirty="0"/>
              <a:t> </a:t>
            </a:r>
            <a:r>
              <a:rPr lang="es-MX" sz="1600" dirty="0" smtClean="0"/>
              <a:t>Parte 3 – Explicación general de los perfiles.</a:t>
            </a:r>
          </a:p>
          <a:p>
            <a:pPr marL="171450" indent="-171450" algn="just">
              <a:lnSpc>
                <a:spcPct val="150000"/>
              </a:lnSpc>
              <a:buFont typeface="Wingdings" panose="05000000000000000000" pitchFamily="2" charset="2"/>
              <a:buChar char="v"/>
            </a:pPr>
            <a:r>
              <a:rPr lang="es-MX" sz="1600" dirty="0"/>
              <a:t> </a:t>
            </a:r>
            <a:r>
              <a:rPr lang="es-MX" sz="1600" dirty="0" smtClean="0"/>
              <a:t>Parte 4 – Tu Perfil XTNA® en el trabajo.</a:t>
            </a:r>
          </a:p>
          <a:p>
            <a:pPr marL="171450" indent="-171450" algn="just">
              <a:lnSpc>
                <a:spcPct val="150000"/>
              </a:lnSpc>
              <a:buFont typeface="Wingdings" panose="05000000000000000000" pitchFamily="2" charset="2"/>
              <a:buChar char="v"/>
            </a:pPr>
            <a:r>
              <a:rPr lang="es-MX" sz="1600" dirty="0"/>
              <a:t> </a:t>
            </a:r>
            <a:r>
              <a:rPr lang="es-MX" sz="1600" dirty="0" smtClean="0"/>
              <a:t>Parte 5 – Tu Perfil XTNA® en la familia.</a:t>
            </a:r>
          </a:p>
          <a:p>
            <a:pPr marL="171450" indent="-171450" algn="just">
              <a:lnSpc>
                <a:spcPct val="150000"/>
              </a:lnSpc>
              <a:buFont typeface="Wingdings" panose="05000000000000000000" pitchFamily="2" charset="2"/>
              <a:buChar char="v"/>
            </a:pPr>
            <a:r>
              <a:rPr lang="es-MX" sz="1600" dirty="0"/>
              <a:t> </a:t>
            </a:r>
            <a:r>
              <a:rPr lang="es-MX" sz="1600" dirty="0" smtClean="0"/>
              <a:t>Parte 6 – Recomendaciones.</a:t>
            </a:r>
            <a:endParaRPr lang="es-MX" sz="1400" dirty="0"/>
          </a:p>
        </p:txBody>
      </p:sp>
      <p:sp>
        <p:nvSpPr>
          <p:cNvPr id="7" name="9 CuadroTexto"/>
          <p:cNvSpPr txBox="1"/>
          <p:nvPr/>
        </p:nvSpPr>
        <p:spPr>
          <a:xfrm>
            <a:off x="1358070" y="6620006"/>
            <a:ext cx="6289252" cy="246221"/>
          </a:xfrm>
          <a:prstGeom prst="rect">
            <a:avLst/>
          </a:prstGeom>
          <a:noFill/>
        </p:spPr>
        <p:txBody>
          <a:bodyPr wrap="square" rtlCol="0">
            <a:spAutoFit/>
          </a:bodyPr>
          <a:lstStyle/>
          <a:p>
            <a:pPr algn="ctr"/>
            <a:r>
              <a:rPr lang="es-ES" sz="1000" dirty="0" smtClean="0"/>
              <a:t>José de Sancristóbal. Derechos Reservados 2012 ©</a:t>
            </a:r>
            <a:endParaRPr lang="es-ES" sz="900" dirty="0" smtClean="0"/>
          </a:p>
        </p:txBody>
      </p:sp>
      <p:sp>
        <p:nvSpPr>
          <p:cNvPr id="2" name="Slide Number Placeholder 1"/>
          <p:cNvSpPr>
            <a:spLocks noGrp="1"/>
          </p:cNvSpPr>
          <p:nvPr>
            <p:ph type="sldNum" sz="quarter" idx="12"/>
          </p:nvPr>
        </p:nvSpPr>
        <p:spPr/>
        <p:txBody>
          <a:bodyPr/>
          <a:lstStyle/>
          <a:p>
            <a:fld id="{E83F8FF4-369B-4516-B7B2-E18F34D95E52}" type="slidenum">
              <a:rPr lang="en-US" smtClean="0"/>
              <a:t>3</a:t>
            </a:fld>
            <a:endParaRPr lang="en-US"/>
          </a:p>
        </p:txBody>
      </p:sp>
    </p:spTree>
    <p:extLst>
      <p:ext uri="{BB962C8B-B14F-4D97-AF65-F5344CB8AC3E}">
        <p14:creationId xmlns:p14="http://schemas.microsoft.com/office/powerpoint/2010/main" val="1555628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331860" y="1610045"/>
            <a:ext cx="1848596" cy="629206"/>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n 8" descr="Portada.jpg"/>
          <p:cNvPicPr>
            <a:picLocks noChangeAspect="1"/>
          </p:cNvPicPr>
          <p:nvPr/>
        </p:nvPicPr>
        <p:blipFill rotWithShape="1">
          <a:blip r:embed="rId3" cstate="print">
            <a:extLst>
              <a:ext uri="{28A0092B-C50C-407E-A947-70E740481C1C}">
                <a14:useLocalDpi xmlns:a14="http://schemas.microsoft.com/office/drawing/2010/main" val="0"/>
              </a:ext>
            </a:extLst>
          </a:blip>
          <a:srcRect t="20600" r="71006" b="38450"/>
          <a:stretch/>
        </p:blipFill>
        <p:spPr>
          <a:xfrm>
            <a:off x="4432" y="-4051"/>
            <a:ext cx="9139568" cy="813467"/>
          </a:xfrm>
          <a:prstGeom prst="rect">
            <a:avLst/>
          </a:prstGeom>
        </p:spPr>
      </p:pic>
      <p:pic>
        <p:nvPicPr>
          <p:cNvPr id="27" name="Imagen 8" descr="Portada.jpg"/>
          <p:cNvPicPr>
            <a:picLocks noChangeAspect="1"/>
          </p:cNvPicPr>
          <p:nvPr/>
        </p:nvPicPr>
        <p:blipFill rotWithShape="1">
          <a:blip r:embed="rId4" cstate="print">
            <a:extLst>
              <a:ext uri="{28A0092B-C50C-407E-A947-70E740481C1C}">
                <a14:useLocalDpi xmlns:a14="http://schemas.microsoft.com/office/drawing/2010/main" val="0"/>
              </a:ext>
            </a:extLst>
          </a:blip>
          <a:srcRect t="20600" b="38450"/>
          <a:stretch/>
        </p:blipFill>
        <p:spPr>
          <a:xfrm>
            <a:off x="6588224" y="97097"/>
            <a:ext cx="1990001" cy="611169"/>
          </a:xfrm>
          <a:prstGeom prst="rect">
            <a:avLst/>
          </a:prstGeom>
        </p:spPr>
      </p:pic>
      <p:sp>
        <p:nvSpPr>
          <p:cNvPr id="35" name="TextBox 34"/>
          <p:cNvSpPr txBox="1"/>
          <p:nvPr/>
        </p:nvSpPr>
        <p:spPr>
          <a:xfrm>
            <a:off x="2208655" y="2762562"/>
            <a:ext cx="4119318" cy="506292"/>
          </a:xfrm>
          <a:prstGeom prst="rect">
            <a:avLst/>
          </a:prstGeom>
          <a:noFill/>
        </p:spPr>
        <p:txBody>
          <a:bodyPr wrap="square" rtlCol="0">
            <a:spAutoFit/>
          </a:bodyPr>
          <a:lstStyle/>
          <a:p>
            <a:pPr algn="ctr">
              <a:lnSpc>
                <a:spcPct val="150000"/>
              </a:lnSpc>
            </a:pPr>
            <a:r>
              <a:rPr lang="es-MX" sz="2000" b="1" dirty="0" smtClean="0"/>
              <a:t>Explicación del modelo XTNA®</a:t>
            </a:r>
            <a:endParaRPr lang="es-MX" b="1" dirty="0"/>
          </a:p>
        </p:txBody>
      </p:sp>
      <p:sp>
        <p:nvSpPr>
          <p:cNvPr id="7" name="9 CuadroTexto"/>
          <p:cNvSpPr txBox="1"/>
          <p:nvPr/>
        </p:nvSpPr>
        <p:spPr>
          <a:xfrm>
            <a:off x="1358070" y="6620006"/>
            <a:ext cx="6289252" cy="246221"/>
          </a:xfrm>
          <a:prstGeom prst="rect">
            <a:avLst/>
          </a:prstGeom>
          <a:noFill/>
        </p:spPr>
        <p:txBody>
          <a:bodyPr wrap="square" rtlCol="0">
            <a:spAutoFit/>
          </a:bodyPr>
          <a:lstStyle/>
          <a:p>
            <a:pPr algn="ctr"/>
            <a:r>
              <a:rPr lang="es-ES" sz="1000" dirty="0" smtClean="0"/>
              <a:t>José de Sancristóbal. Derechos Reservados 2012 ©</a:t>
            </a:r>
            <a:endParaRPr lang="es-ES" sz="900" dirty="0" smtClean="0"/>
          </a:p>
        </p:txBody>
      </p:sp>
      <p:sp>
        <p:nvSpPr>
          <p:cNvPr id="2" name="Slide Number Placeholder 1"/>
          <p:cNvSpPr>
            <a:spLocks noGrp="1"/>
          </p:cNvSpPr>
          <p:nvPr>
            <p:ph type="sldNum" sz="quarter" idx="12"/>
          </p:nvPr>
        </p:nvSpPr>
        <p:spPr/>
        <p:txBody>
          <a:bodyPr/>
          <a:lstStyle/>
          <a:p>
            <a:fld id="{E83F8FF4-369B-4516-B7B2-E18F34D95E52}" type="slidenum">
              <a:rPr lang="en-US" smtClean="0"/>
              <a:t>4</a:t>
            </a:fld>
            <a:endParaRPr lang="en-US"/>
          </a:p>
        </p:txBody>
      </p:sp>
      <p:sp>
        <p:nvSpPr>
          <p:cNvPr id="10" name="TextBox 9"/>
          <p:cNvSpPr txBox="1"/>
          <p:nvPr/>
        </p:nvSpPr>
        <p:spPr>
          <a:xfrm>
            <a:off x="2987280" y="1556857"/>
            <a:ext cx="2557773" cy="589072"/>
          </a:xfrm>
          <a:prstGeom prst="rect">
            <a:avLst/>
          </a:prstGeom>
          <a:noFill/>
        </p:spPr>
        <p:txBody>
          <a:bodyPr wrap="square" rtlCol="0">
            <a:spAutoFit/>
          </a:bodyPr>
          <a:lstStyle/>
          <a:p>
            <a:pPr algn="ctr">
              <a:lnSpc>
                <a:spcPct val="150000"/>
              </a:lnSpc>
            </a:pPr>
            <a:r>
              <a:rPr lang="es-MX" sz="2400" b="1" dirty="0" smtClean="0"/>
              <a:t>Parte 1</a:t>
            </a:r>
            <a:endParaRPr lang="es-MX" sz="2000" b="1" dirty="0"/>
          </a:p>
        </p:txBody>
      </p:sp>
    </p:spTree>
    <p:extLst>
      <p:ext uri="{BB962C8B-B14F-4D97-AF65-F5344CB8AC3E}">
        <p14:creationId xmlns:p14="http://schemas.microsoft.com/office/powerpoint/2010/main" val="1509295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8" descr="Portada.jpg"/>
          <p:cNvPicPr>
            <a:picLocks noChangeAspect="1"/>
          </p:cNvPicPr>
          <p:nvPr/>
        </p:nvPicPr>
        <p:blipFill rotWithShape="1">
          <a:blip r:embed="rId3" cstate="print">
            <a:extLst>
              <a:ext uri="{28A0092B-C50C-407E-A947-70E740481C1C}">
                <a14:useLocalDpi xmlns:a14="http://schemas.microsoft.com/office/drawing/2010/main" val="0"/>
              </a:ext>
            </a:extLst>
          </a:blip>
          <a:srcRect t="20600" r="71006" b="38450"/>
          <a:stretch/>
        </p:blipFill>
        <p:spPr>
          <a:xfrm>
            <a:off x="4432" y="-4051"/>
            <a:ext cx="9139568" cy="813467"/>
          </a:xfrm>
          <a:prstGeom prst="rect">
            <a:avLst/>
          </a:prstGeom>
        </p:spPr>
      </p:pic>
      <p:pic>
        <p:nvPicPr>
          <p:cNvPr id="27" name="Imagen 8" descr="Portada.jpg"/>
          <p:cNvPicPr>
            <a:picLocks noChangeAspect="1"/>
          </p:cNvPicPr>
          <p:nvPr/>
        </p:nvPicPr>
        <p:blipFill rotWithShape="1">
          <a:blip r:embed="rId4" cstate="print">
            <a:extLst>
              <a:ext uri="{28A0092B-C50C-407E-A947-70E740481C1C}">
                <a14:useLocalDpi xmlns:a14="http://schemas.microsoft.com/office/drawing/2010/main" val="0"/>
              </a:ext>
            </a:extLst>
          </a:blip>
          <a:srcRect t="20600" b="38450"/>
          <a:stretch/>
        </p:blipFill>
        <p:spPr>
          <a:xfrm>
            <a:off x="6588224" y="97097"/>
            <a:ext cx="1990001" cy="611169"/>
          </a:xfrm>
          <a:prstGeom prst="rect">
            <a:avLst/>
          </a:prstGeom>
        </p:spPr>
      </p:pic>
      <p:sp>
        <p:nvSpPr>
          <p:cNvPr id="7" name="TextBox 6"/>
          <p:cNvSpPr txBox="1"/>
          <p:nvPr/>
        </p:nvSpPr>
        <p:spPr>
          <a:xfrm>
            <a:off x="454144" y="1004057"/>
            <a:ext cx="6146959" cy="1015663"/>
          </a:xfrm>
          <a:prstGeom prst="rect">
            <a:avLst/>
          </a:prstGeom>
          <a:noFill/>
        </p:spPr>
        <p:txBody>
          <a:bodyPr wrap="square" rtlCol="0">
            <a:spAutoFit/>
          </a:bodyPr>
          <a:lstStyle/>
          <a:p>
            <a:pPr algn="just"/>
            <a:r>
              <a:rPr lang="es-MX" sz="1200" dirty="0" smtClean="0"/>
              <a:t>El modelo XTNA (léase cris-ti-n-a) identifica cuatro temperamentos asociados a cuatro sistemas neuronales en el cerebro humano.</a:t>
            </a:r>
          </a:p>
          <a:p>
            <a:pPr algn="just"/>
            <a:endParaRPr lang="es-MX" sz="1200" dirty="0"/>
          </a:p>
          <a:p>
            <a:pPr algn="just"/>
            <a:r>
              <a:rPr lang="es-MX" sz="1200" dirty="0" smtClean="0"/>
              <a:t>Cada temperamento es un conjuntos de rasgos de personalidad identificados en el modelo XTNA como:</a:t>
            </a:r>
          </a:p>
        </p:txBody>
      </p:sp>
      <p:grpSp>
        <p:nvGrpSpPr>
          <p:cNvPr id="36" name="Group 35"/>
          <p:cNvGrpSpPr/>
          <p:nvPr/>
        </p:nvGrpSpPr>
        <p:grpSpPr>
          <a:xfrm>
            <a:off x="693700" y="2363266"/>
            <a:ext cx="406467" cy="377909"/>
            <a:chOff x="1723162" y="5382027"/>
            <a:chExt cx="720080" cy="669491"/>
          </a:xfrm>
        </p:grpSpPr>
        <p:sp>
          <p:nvSpPr>
            <p:cNvPr id="37" name="Isosceles Triangle 36"/>
            <p:cNvSpPr/>
            <p:nvPr/>
          </p:nvSpPr>
          <p:spPr>
            <a:xfrm>
              <a:off x="1723162" y="5382027"/>
              <a:ext cx="720080" cy="5760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825902" y="5397222"/>
              <a:ext cx="551493" cy="654296"/>
            </a:xfrm>
            <a:prstGeom prst="rect">
              <a:avLst/>
            </a:prstGeom>
            <a:noFill/>
          </p:spPr>
          <p:txBody>
            <a:bodyPr wrap="none" rtlCol="0">
              <a:spAutoFit/>
            </a:bodyPr>
            <a:lstStyle/>
            <a:p>
              <a:r>
                <a:rPr lang="es-MX" b="1" dirty="0" smtClean="0">
                  <a:solidFill>
                    <a:schemeClr val="bg1"/>
                  </a:solidFill>
                </a:rPr>
                <a:t>X</a:t>
              </a:r>
              <a:endParaRPr lang="es-MX" b="1" dirty="0">
                <a:solidFill>
                  <a:schemeClr val="bg1"/>
                </a:solidFill>
              </a:endParaRPr>
            </a:p>
          </p:txBody>
        </p:sp>
      </p:grpSp>
      <p:grpSp>
        <p:nvGrpSpPr>
          <p:cNvPr id="39" name="Group 38"/>
          <p:cNvGrpSpPr/>
          <p:nvPr/>
        </p:nvGrpSpPr>
        <p:grpSpPr>
          <a:xfrm>
            <a:off x="2244511" y="2352863"/>
            <a:ext cx="335924" cy="400110"/>
            <a:chOff x="3351494" y="5336276"/>
            <a:chExt cx="595107" cy="708818"/>
          </a:xfrm>
        </p:grpSpPr>
        <p:sp>
          <p:nvSpPr>
            <p:cNvPr id="40" name="Rectangle 39"/>
            <p:cNvSpPr/>
            <p:nvPr/>
          </p:nvSpPr>
          <p:spPr>
            <a:xfrm>
              <a:off x="3351494" y="5382027"/>
              <a:ext cx="595107" cy="57606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TextBox 40"/>
            <p:cNvSpPr txBox="1"/>
            <p:nvPr/>
          </p:nvSpPr>
          <p:spPr>
            <a:xfrm>
              <a:off x="3380260" y="5336276"/>
              <a:ext cx="551491" cy="708818"/>
            </a:xfrm>
            <a:prstGeom prst="rect">
              <a:avLst/>
            </a:prstGeom>
            <a:noFill/>
          </p:spPr>
          <p:txBody>
            <a:bodyPr wrap="none" rtlCol="0">
              <a:spAutoFit/>
            </a:bodyPr>
            <a:lstStyle/>
            <a:p>
              <a:pPr algn="ctr"/>
              <a:r>
                <a:rPr lang="es-MX" sz="2000" b="1" dirty="0">
                  <a:solidFill>
                    <a:schemeClr val="bg1"/>
                  </a:solidFill>
                </a:rPr>
                <a:t>T</a:t>
              </a:r>
            </a:p>
          </p:txBody>
        </p:sp>
      </p:grpSp>
      <p:grpSp>
        <p:nvGrpSpPr>
          <p:cNvPr id="42" name="Group 41"/>
          <p:cNvGrpSpPr/>
          <p:nvPr/>
        </p:nvGrpSpPr>
        <p:grpSpPr>
          <a:xfrm>
            <a:off x="3787166" y="2339811"/>
            <a:ext cx="369516" cy="369332"/>
            <a:chOff x="4978678" y="5324375"/>
            <a:chExt cx="654618" cy="654295"/>
          </a:xfrm>
        </p:grpSpPr>
        <p:sp>
          <p:nvSpPr>
            <p:cNvPr id="43" name="Hexagon 42"/>
            <p:cNvSpPr/>
            <p:nvPr/>
          </p:nvSpPr>
          <p:spPr>
            <a:xfrm>
              <a:off x="4978678" y="5383788"/>
              <a:ext cx="654618" cy="581146"/>
            </a:xfrm>
            <a:prstGeom prst="hexag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034587" y="5324375"/>
              <a:ext cx="596929" cy="654295"/>
            </a:xfrm>
            <a:prstGeom prst="rect">
              <a:avLst/>
            </a:prstGeom>
            <a:noFill/>
          </p:spPr>
          <p:txBody>
            <a:bodyPr wrap="none" rtlCol="0">
              <a:spAutoFit/>
            </a:bodyPr>
            <a:lstStyle/>
            <a:p>
              <a:r>
                <a:rPr lang="es-MX" b="1" dirty="0" smtClean="0">
                  <a:solidFill>
                    <a:schemeClr val="bg1"/>
                  </a:solidFill>
                </a:rPr>
                <a:t>N</a:t>
              </a:r>
              <a:endParaRPr lang="es-MX" b="1" dirty="0">
                <a:solidFill>
                  <a:schemeClr val="bg1"/>
                </a:solidFill>
              </a:endParaRPr>
            </a:p>
          </p:txBody>
        </p:sp>
      </p:grpSp>
      <p:grpSp>
        <p:nvGrpSpPr>
          <p:cNvPr id="48" name="Group 47"/>
          <p:cNvGrpSpPr/>
          <p:nvPr/>
        </p:nvGrpSpPr>
        <p:grpSpPr>
          <a:xfrm>
            <a:off x="5315929" y="2365706"/>
            <a:ext cx="347305" cy="400110"/>
            <a:chOff x="6681834" y="5350403"/>
            <a:chExt cx="559340" cy="644378"/>
          </a:xfrm>
        </p:grpSpPr>
        <p:sp>
          <p:nvSpPr>
            <p:cNvPr id="49" name="Oval 48"/>
            <p:cNvSpPr/>
            <p:nvPr/>
          </p:nvSpPr>
          <p:spPr>
            <a:xfrm>
              <a:off x="6681834" y="5381036"/>
              <a:ext cx="554462" cy="575542"/>
            </a:xfrm>
            <a:prstGeom prst="ellipse">
              <a:avLst/>
            </a:prstGeom>
            <a:solidFill>
              <a:srgbClr val="FFFF00"/>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6693344" y="5350403"/>
              <a:ext cx="547830" cy="644378"/>
            </a:xfrm>
            <a:prstGeom prst="rect">
              <a:avLst/>
            </a:prstGeom>
            <a:noFill/>
          </p:spPr>
          <p:txBody>
            <a:bodyPr wrap="none" rtlCol="0">
              <a:spAutoFit/>
            </a:bodyPr>
            <a:lstStyle/>
            <a:p>
              <a:r>
                <a:rPr lang="es-MX" sz="2000" b="1" dirty="0" smtClean="0">
                  <a:solidFill>
                    <a:schemeClr val="tx1">
                      <a:lumMod val="75000"/>
                      <a:lumOff val="25000"/>
                    </a:schemeClr>
                  </a:solidFill>
                </a:rPr>
                <a:t>A</a:t>
              </a:r>
              <a:endParaRPr lang="es-MX" sz="2000" b="1" dirty="0">
                <a:solidFill>
                  <a:schemeClr val="tx1">
                    <a:lumMod val="75000"/>
                    <a:lumOff val="25000"/>
                  </a:schemeClr>
                </a:solidFill>
              </a:endParaRPr>
            </a:p>
          </p:txBody>
        </p:sp>
      </p:grpSp>
      <p:sp>
        <p:nvSpPr>
          <p:cNvPr id="19" name="TextBox 18"/>
          <p:cNvSpPr txBox="1"/>
          <p:nvPr/>
        </p:nvSpPr>
        <p:spPr>
          <a:xfrm>
            <a:off x="1033877" y="2362746"/>
            <a:ext cx="896464" cy="307777"/>
          </a:xfrm>
          <a:prstGeom prst="rect">
            <a:avLst/>
          </a:prstGeom>
          <a:noFill/>
        </p:spPr>
        <p:txBody>
          <a:bodyPr wrap="none" rtlCol="0">
            <a:spAutoFit/>
          </a:bodyPr>
          <a:lstStyle/>
          <a:p>
            <a:r>
              <a:rPr lang="es-MX" sz="1200" dirty="0" err="1" smtClean="0"/>
              <a:t>e</a:t>
            </a:r>
            <a:r>
              <a:rPr lang="es-MX" sz="1400" b="1" dirty="0" err="1" smtClean="0"/>
              <a:t>X</a:t>
            </a:r>
            <a:r>
              <a:rPr lang="es-MX" sz="1200" dirty="0" err="1" smtClean="0"/>
              <a:t>plorador</a:t>
            </a:r>
            <a:endParaRPr lang="en-US" sz="1200" dirty="0"/>
          </a:p>
        </p:txBody>
      </p:sp>
      <p:sp>
        <p:nvSpPr>
          <p:cNvPr id="51" name="TextBox 50"/>
          <p:cNvSpPr txBox="1"/>
          <p:nvPr/>
        </p:nvSpPr>
        <p:spPr>
          <a:xfrm>
            <a:off x="2547063" y="2373477"/>
            <a:ext cx="943335" cy="307777"/>
          </a:xfrm>
          <a:prstGeom prst="rect">
            <a:avLst/>
          </a:prstGeom>
          <a:noFill/>
        </p:spPr>
        <p:txBody>
          <a:bodyPr wrap="none" rtlCol="0">
            <a:spAutoFit/>
          </a:bodyPr>
          <a:lstStyle/>
          <a:p>
            <a:r>
              <a:rPr lang="es-MX" sz="1200" dirty="0" err="1" smtClean="0"/>
              <a:t>cons</a:t>
            </a:r>
            <a:r>
              <a:rPr lang="es-MX" sz="1400" b="1" dirty="0" err="1" smtClean="0"/>
              <a:t>T</a:t>
            </a:r>
            <a:r>
              <a:rPr lang="es-MX" sz="1200" dirty="0" err="1" smtClean="0"/>
              <a:t>ructor</a:t>
            </a:r>
            <a:endParaRPr lang="en-US" sz="1200" dirty="0"/>
          </a:p>
        </p:txBody>
      </p:sp>
      <p:sp>
        <p:nvSpPr>
          <p:cNvPr id="52" name="TextBox 51"/>
          <p:cNvSpPr txBox="1"/>
          <p:nvPr/>
        </p:nvSpPr>
        <p:spPr>
          <a:xfrm>
            <a:off x="4139952" y="2358450"/>
            <a:ext cx="833305" cy="307777"/>
          </a:xfrm>
          <a:prstGeom prst="rect">
            <a:avLst/>
          </a:prstGeom>
          <a:noFill/>
        </p:spPr>
        <p:txBody>
          <a:bodyPr wrap="none" rtlCol="0">
            <a:spAutoFit/>
          </a:bodyPr>
          <a:lstStyle/>
          <a:p>
            <a:r>
              <a:rPr lang="es-MX" sz="1200" dirty="0" err="1" smtClean="0"/>
              <a:t>co</a:t>
            </a:r>
            <a:r>
              <a:rPr lang="es-MX" sz="1400" b="1" dirty="0" err="1" smtClean="0"/>
              <a:t>N</a:t>
            </a:r>
            <a:r>
              <a:rPr lang="es-MX" sz="1200" dirty="0" err="1" smtClean="0"/>
              <a:t>sejero</a:t>
            </a:r>
            <a:endParaRPr lang="en-US" sz="1200" dirty="0"/>
          </a:p>
        </p:txBody>
      </p:sp>
      <p:sp>
        <p:nvSpPr>
          <p:cNvPr id="53" name="TextBox 52"/>
          <p:cNvSpPr txBox="1"/>
          <p:nvPr/>
        </p:nvSpPr>
        <p:spPr>
          <a:xfrm>
            <a:off x="5643655" y="2394939"/>
            <a:ext cx="821059" cy="307777"/>
          </a:xfrm>
          <a:prstGeom prst="rect">
            <a:avLst/>
          </a:prstGeom>
          <a:noFill/>
        </p:spPr>
        <p:txBody>
          <a:bodyPr wrap="none" rtlCol="0">
            <a:spAutoFit/>
          </a:bodyPr>
          <a:lstStyle/>
          <a:p>
            <a:pPr algn="ctr"/>
            <a:r>
              <a:rPr lang="es-MX" sz="1400" b="1" dirty="0"/>
              <a:t>A</a:t>
            </a:r>
            <a:r>
              <a:rPr lang="es-MX" sz="1200" dirty="0" smtClean="0"/>
              <a:t>nimador</a:t>
            </a:r>
            <a:endParaRPr lang="en-US" sz="1200" dirty="0"/>
          </a:p>
        </p:txBody>
      </p:sp>
      <p:sp>
        <p:nvSpPr>
          <p:cNvPr id="54" name="9 CuadroTexto"/>
          <p:cNvSpPr txBox="1"/>
          <p:nvPr/>
        </p:nvSpPr>
        <p:spPr>
          <a:xfrm>
            <a:off x="1358070" y="6620006"/>
            <a:ext cx="6289252" cy="246221"/>
          </a:xfrm>
          <a:prstGeom prst="rect">
            <a:avLst/>
          </a:prstGeom>
          <a:noFill/>
        </p:spPr>
        <p:txBody>
          <a:bodyPr wrap="square" rtlCol="0">
            <a:spAutoFit/>
          </a:bodyPr>
          <a:lstStyle/>
          <a:p>
            <a:pPr algn="ctr"/>
            <a:r>
              <a:rPr lang="es-ES" sz="1000" dirty="0" smtClean="0"/>
              <a:t>José de Sancristóbal. Derechos Reservados 2012 ©</a:t>
            </a:r>
            <a:endParaRPr lang="es-ES" sz="900" dirty="0" smtClean="0"/>
          </a:p>
        </p:txBody>
      </p:sp>
      <p:sp>
        <p:nvSpPr>
          <p:cNvPr id="20" name="Slide Number Placeholder 19"/>
          <p:cNvSpPr>
            <a:spLocks noGrp="1"/>
          </p:cNvSpPr>
          <p:nvPr>
            <p:ph type="sldNum" sz="quarter" idx="12"/>
          </p:nvPr>
        </p:nvSpPr>
        <p:spPr/>
        <p:txBody>
          <a:bodyPr/>
          <a:lstStyle/>
          <a:p>
            <a:fld id="{E83F8FF4-369B-4516-B7B2-E18F34D95E52}" type="slidenum">
              <a:rPr lang="en-US" smtClean="0"/>
              <a:t>5</a:t>
            </a:fld>
            <a:endParaRPr lang="en-US"/>
          </a:p>
        </p:txBody>
      </p:sp>
      <p:sp>
        <p:nvSpPr>
          <p:cNvPr id="55" name="TextBox 54"/>
          <p:cNvSpPr txBox="1"/>
          <p:nvPr/>
        </p:nvSpPr>
        <p:spPr>
          <a:xfrm>
            <a:off x="1592416" y="176415"/>
            <a:ext cx="4293273" cy="400110"/>
          </a:xfrm>
          <a:prstGeom prst="rect">
            <a:avLst/>
          </a:prstGeom>
          <a:noFill/>
        </p:spPr>
        <p:txBody>
          <a:bodyPr wrap="square" rtlCol="0">
            <a:spAutoFit/>
          </a:bodyPr>
          <a:lstStyle/>
          <a:p>
            <a:pPr algn="ctr"/>
            <a:r>
              <a:rPr lang="es-MX" sz="2000" b="1" dirty="0" smtClean="0">
                <a:solidFill>
                  <a:prstClr val="white">
                    <a:lumMod val="85000"/>
                  </a:prstClr>
                </a:solidFill>
              </a:rPr>
              <a:t>Modelo XTNA®</a:t>
            </a:r>
            <a:endParaRPr lang="es-MX" sz="2400" b="1" dirty="0" smtClean="0">
              <a:solidFill>
                <a:prstClr val="white">
                  <a:lumMod val="85000"/>
                </a:prstClr>
              </a:solidFill>
            </a:endParaRPr>
          </a:p>
        </p:txBody>
      </p:sp>
      <p:sp>
        <p:nvSpPr>
          <p:cNvPr id="56" name="TextBox 55"/>
          <p:cNvSpPr txBox="1"/>
          <p:nvPr/>
        </p:nvSpPr>
        <p:spPr>
          <a:xfrm>
            <a:off x="-104621" y="174267"/>
            <a:ext cx="1243608" cy="400110"/>
          </a:xfrm>
          <a:prstGeom prst="rect">
            <a:avLst/>
          </a:prstGeom>
          <a:noFill/>
        </p:spPr>
        <p:txBody>
          <a:bodyPr wrap="square" rtlCol="0">
            <a:spAutoFit/>
          </a:bodyPr>
          <a:lstStyle/>
          <a:p>
            <a:pPr algn="ctr"/>
            <a:r>
              <a:rPr lang="es-MX" sz="2000" b="1" dirty="0" smtClean="0">
                <a:solidFill>
                  <a:prstClr val="white">
                    <a:lumMod val="85000"/>
                  </a:prstClr>
                </a:solidFill>
              </a:rPr>
              <a:t>Parte 1</a:t>
            </a:r>
            <a:endParaRPr lang="es-MX" sz="2400" b="1" dirty="0" smtClean="0">
              <a:solidFill>
                <a:prstClr val="white">
                  <a:lumMod val="85000"/>
                </a:prstClr>
              </a:solidFill>
            </a:endParaRPr>
          </a:p>
        </p:txBody>
      </p:sp>
      <p:pic>
        <p:nvPicPr>
          <p:cNvPr id="26" name="Picture 25" descr="https://pasionporconstruirdotcom.files.wordpress.com/2014/02/00cerebrotriuno.jpg?w=620&amp;h=19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0889"/>
          <a:stretch/>
        </p:blipFill>
        <p:spPr bwMode="auto">
          <a:xfrm>
            <a:off x="6785591" y="3178386"/>
            <a:ext cx="1903986" cy="86203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lmc311.files.wordpress.com/2009/11/helen-fisher-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06899" y="5414357"/>
            <a:ext cx="551810" cy="782568"/>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4220072" y="5720631"/>
            <a:ext cx="1456781" cy="523220"/>
          </a:xfrm>
          <a:prstGeom prst="rect">
            <a:avLst/>
          </a:prstGeom>
        </p:spPr>
        <p:txBody>
          <a:bodyPr>
            <a:spAutoFit/>
          </a:bodyPr>
          <a:lstStyle/>
          <a:p>
            <a:r>
              <a:rPr lang="en-US" sz="700" dirty="0" smtClean="0">
                <a:latin typeface="Verdana" panose="020B0604030504040204" pitchFamily="34" charset="0"/>
              </a:rPr>
              <a:t>Helen Fisher, PhD</a:t>
            </a:r>
          </a:p>
          <a:p>
            <a:r>
              <a:rPr lang="es-MX" sz="700" dirty="0" err="1" smtClean="0">
                <a:latin typeface="Verdana" panose="020B0604030504040204" pitchFamily="34" charset="0"/>
              </a:rPr>
              <a:t>Biologa</a:t>
            </a:r>
            <a:r>
              <a:rPr lang="es-MX" sz="700" dirty="0" smtClean="0">
                <a:latin typeface="Verdana" panose="020B0604030504040204" pitchFamily="34" charset="0"/>
              </a:rPr>
              <a:t> antropóloga.</a:t>
            </a:r>
          </a:p>
          <a:p>
            <a:r>
              <a:rPr lang="es-MX" sz="700" dirty="0" smtClean="0">
                <a:latin typeface="Verdana" panose="020B0604030504040204" pitchFamily="34" charset="0"/>
              </a:rPr>
              <a:t>Investigadora </a:t>
            </a:r>
          </a:p>
          <a:p>
            <a:r>
              <a:rPr lang="es-MX" sz="700" dirty="0" smtClean="0">
                <a:latin typeface="Verdana" panose="020B0604030504040204" pitchFamily="34" charset="0"/>
              </a:rPr>
              <a:t>Universidad de </a:t>
            </a:r>
            <a:r>
              <a:rPr lang="es-MX" sz="700" dirty="0" err="1" smtClean="0">
                <a:latin typeface="Verdana" panose="020B0604030504040204" pitchFamily="34" charset="0"/>
              </a:rPr>
              <a:t>Rutgers</a:t>
            </a:r>
            <a:endParaRPr lang="en-US" sz="700" dirty="0" smtClean="0">
              <a:latin typeface="Verdana" panose="020B0604030504040204" pitchFamily="34" charset="0"/>
            </a:endParaRPr>
          </a:p>
        </p:txBody>
      </p:sp>
      <p:pic>
        <p:nvPicPr>
          <p:cNvPr id="1026" name="Picture 2" descr="http://www.psychiatry.wustl.edu/c/faculty/photos/ClonigerRober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88602" y="5429550"/>
            <a:ext cx="514121" cy="771184"/>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1849371" y="5719058"/>
            <a:ext cx="1524174" cy="523220"/>
          </a:xfrm>
          <a:prstGeom prst="rect">
            <a:avLst/>
          </a:prstGeom>
        </p:spPr>
        <p:txBody>
          <a:bodyPr wrap="square">
            <a:spAutoFit/>
          </a:bodyPr>
          <a:lstStyle/>
          <a:p>
            <a:r>
              <a:rPr lang="en-US" sz="700" dirty="0" smtClean="0">
                <a:latin typeface="Verdana" panose="020B0604030504040204" pitchFamily="34" charset="0"/>
              </a:rPr>
              <a:t>Robert </a:t>
            </a:r>
            <a:r>
              <a:rPr lang="en-US" sz="700" dirty="0" err="1" smtClean="0">
                <a:latin typeface="Verdana" panose="020B0604030504040204" pitchFamily="34" charset="0"/>
              </a:rPr>
              <a:t>Cloninger</a:t>
            </a:r>
            <a:r>
              <a:rPr lang="en-US" sz="700" dirty="0" smtClean="0">
                <a:latin typeface="Verdana" panose="020B0604030504040204" pitchFamily="34" charset="0"/>
              </a:rPr>
              <a:t> PhD</a:t>
            </a:r>
          </a:p>
          <a:p>
            <a:r>
              <a:rPr lang="es-MX" sz="700" dirty="0" smtClean="0">
                <a:latin typeface="Verdana" panose="020B0604030504040204" pitchFamily="34" charset="0"/>
              </a:rPr>
              <a:t>Director Centro de Psicología de la Personalidad</a:t>
            </a:r>
          </a:p>
          <a:p>
            <a:r>
              <a:rPr lang="es-MX" sz="700" dirty="0" smtClean="0">
                <a:latin typeface="Verdana" panose="020B0604030504040204" pitchFamily="34" charset="0"/>
              </a:rPr>
              <a:t>Universidad de Washington</a:t>
            </a:r>
            <a:endParaRPr lang="en-US" sz="700" dirty="0" smtClean="0">
              <a:latin typeface="Verdana" panose="020B0604030504040204" pitchFamily="34" charset="0"/>
            </a:endParaRPr>
          </a:p>
        </p:txBody>
      </p:sp>
      <p:sp>
        <p:nvSpPr>
          <p:cNvPr id="31" name="TextBox 30"/>
          <p:cNvSpPr txBox="1"/>
          <p:nvPr/>
        </p:nvSpPr>
        <p:spPr>
          <a:xfrm>
            <a:off x="479903" y="3129092"/>
            <a:ext cx="6095442" cy="2123658"/>
          </a:xfrm>
          <a:prstGeom prst="rect">
            <a:avLst/>
          </a:prstGeom>
          <a:noFill/>
        </p:spPr>
        <p:txBody>
          <a:bodyPr wrap="square" rtlCol="0">
            <a:spAutoFit/>
          </a:bodyPr>
          <a:lstStyle/>
          <a:p>
            <a:pPr algn="just"/>
            <a:r>
              <a:rPr lang="es-MX" sz="1200" dirty="0" smtClean="0"/>
              <a:t>Cada sistema neuronales se activan en el sistema emocional del cerebro humano (sistema límbico) por la presencia de neurotransmisores (dopamina y serotonina) </a:t>
            </a:r>
            <a:r>
              <a:rPr lang="es-MX" sz="1200" dirty="0"/>
              <a:t>y</a:t>
            </a:r>
            <a:r>
              <a:rPr lang="es-MX" sz="1200" dirty="0" smtClean="0"/>
              <a:t> hormonas (testosterona y estrógeno) heredadas o definidas desde la concepción de la persona en el seno materno y que permanecen relativamente estables a lo largo de la vida.</a:t>
            </a:r>
          </a:p>
          <a:p>
            <a:pPr algn="just"/>
            <a:endParaRPr lang="es-MX" sz="1200" dirty="0" smtClean="0"/>
          </a:p>
          <a:p>
            <a:pPr algn="just"/>
            <a:r>
              <a:rPr lang="es-MX" sz="1200" dirty="0" smtClean="0"/>
              <a:t>Todas las personas poseen, en algún grado, los cuatro temperamentos, sin embargo predominan uno o dos temperamentos que generan </a:t>
            </a:r>
            <a:r>
              <a:rPr lang="es-MX" sz="1200" dirty="0"/>
              <a:t>una “conducta natural” en la </a:t>
            </a:r>
            <a:r>
              <a:rPr lang="es-MX" sz="1200" dirty="0" smtClean="0"/>
              <a:t>persona que se va reforzando o adaptando según el contexto que lo rodea en sus primeros años de vida.</a:t>
            </a:r>
          </a:p>
          <a:p>
            <a:pPr algn="just"/>
            <a:endParaRPr lang="es-MX" sz="1200" dirty="0"/>
          </a:p>
          <a:p>
            <a:pPr algn="just"/>
            <a:r>
              <a:rPr lang="es-MX" sz="1200" dirty="0" smtClean="0"/>
              <a:t>El modelo XTNA toma como referencia las investigaciones del Dr. Robert </a:t>
            </a:r>
            <a:r>
              <a:rPr lang="es-MX" sz="1200" dirty="0" err="1" smtClean="0"/>
              <a:t>Cloninger</a:t>
            </a:r>
            <a:r>
              <a:rPr lang="es-MX" sz="1200" dirty="0" smtClean="0"/>
              <a:t> y la Dra. Helen Fisher</a:t>
            </a:r>
            <a:r>
              <a:rPr lang="es-MX" sz="1200" dirty="0"/>
              <a:t> </a:t>
            </a:r>
            <a:r>
              <a:rPr lang="es-MX" sz="1200" dirty="0" smtClean="0"/>
              <a:t>respecto al temperamento en la persona.</a:t>
            </a:r>
            <a:endParaRPr lang="es-MX" sz="1200" dirty="0"/>
          </a:p>
        </p:txBody>
      </p:sp>
    </p:spTree>
    <p:extLst>
      <p:ext uri="{BB962C8B-B14F-4D97-AF65-F5344CB8AC3E}">
        <p14:creationId xmlns:p14="http://schemas.microsoft.com/office/powerpoint/2010/main" val="4150787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8" descr="Portada.jpg"/>
          <p:cNvPicPr>
            <a:picLocks noChangeAspect="1"/>
          </p:cNvPicPr>
          <p:nvPr/>
        </p:nvPicPr>
        <p:blipFill rotWithShape="1">
          <a:blip r:embed="rId3" cstate="print">
            <a:extLst>
              <a:ext uri="{28A0092B-C50C-407E-A947-70E740481C1C}">
                <a14:useLocalDpi xmlns:a14="http://schemas.microsoft.com/office/drawing/2010/main" val="0"/>
              </a:ext>
            </a:extLst>
          </a:blip>
          <a:srcRect t="20600" r="71006" b="38450"/>
          <a:stretch/>
        </p:blipFill>
        <p:spPr>
          <a:xfrm>
            <a:off x="4432" y="-4051"/>
            <a:ext cx="9139568" cy="813467"/>
          </a:xfrm>
          <a:prstGeom prst="rect">
            <a:avLst/>
          </a:prstGeom>
        </p:spPr>
      </p:pic>
      <p:pic>
        <p:nvPicPr>
          <p:cNvPr id="27" name="Imagen 8" descr="Portada.jpg"/>
          <p:cNvPicPr>
            <a:picLocks noChangeAspect="1"/>
          </p:cNvPicPr>
          <p:nvPr/>
        </p:nvPicPr>
        <p:blipFill rotWithShape="1">
          <a:blip r:embed="rId4" cstate="print">
            <a:extLst>
              <a:ext uri="{28A0092B-C50C-407E-A947-70E740481C1C}">
                <a14:useLocalDpi xmlns:a14="http://schemas.microsoft.com/office/drawing/2010/main" val="0"/>
              </a:ext>
            </a:extLst>
          </a:blip>
          <a:srcRect t="20600" b="38450"/>
          <a:stretch/>
        </p:blipFill>
        <p:spPr>
          <a:xfrm>
            <a:off x="6588224" y="97097"/>
            <a:ext cx="1990001" cy="611169"/>
          </a:xfrm>
          <a:prstGeom prst="rect">
            <a:avLst/>
          </a:prstGeom>
        </p:spPr>
      </p:pic>
      <p:sp>
        <p:nvSpPr>
          <p:cNvPr id="28" name="TextBox 27"/>
          <p:cNvSpPr txBox="1"/>
          <p:nvPr/>
        </p:nvSpPr>
        <p:spPr>
          <a:xfrm>
            <a:off x="961316" y="176415"/>
            <a:ext cx="5194860" cy="400110"/>
          </a:xfrm>
          <a:prstGeom prst="rect">
            <a:avLst/>
          </a:prstGeom>
          <a:noFill/>
        </p:spPr>
        <p:txBody>
          <a:bodyPr wrap="square" rtlCol="0">
            <a:spAutoFit/>
          </a:bodyPr>
          <a:lstStyle/>
          <a:p>
            <a:pPr algn="ctr"/>
            <a:r>
              <a:rPr lang="es-MX" sz="2000" b="1" dirty="0" smtClean="0">
                <a:solidFill>
                  <a:prstClr val="white">
                    <a:lumMod val="85000"/>
                  </a:prstClr>
                </a:solidFill>
              </a:rPr>
              <a:t>Modelo XTNA®</a:t>
            </a:r>
            <a:endParaRPr lang="es-MX" sz="2400" b="1" dirty="0" smtClean="0">
              <a:solidFill>
                <a:prstClr val="white">
                  <a:lumMod val="85000"/>
                </a:prstClr>
              </a:solidFill>
            </a:endParaRPr>
          </a:p>
        </p:txBody>
      </p:sp>
      <p:sp>
        <p:nvSpPr>
          <p:cNvPr id="7" name="TextBox 6"/>
          <p:cNvSpPr txBox="1"/>
          <p:nvPr/>
        </p:nvSpPr>
        <p:spPr>
          <a:xfrm>
            <a:off x="409167" y="1247040"/>
            <a:ext cx="8399982" cy="4431983"/>
          </a:xfrm>
          <a:prstGeom prst="rect">
            <a:avLst/>
          </a:prstGeom>
          <a:noFill/>
        </p:spPr>
        <p:txBody>
          <a:bodyPr wrap="square" rtlCol="0">
            <a:spAutoFit/>
          </a:bodyPr>
          <a:lstStyle/>
          <a:p>
            <a:pPr algn="just"/>
            <a:r>
              <a:rPr lang="es-MX" sz="1200" dirty="0" smtClean="0"/>
              <a:t>El modelo XTNA se establece a partir de dos ejes, uno horizontal y otro vertical.</a:t>
            </a:r>
          </a:p>
          <a:p>
            <a:pPr algn="just"/>
            <a:endParaRPr lang="es-MX" sz="1200" dirty="0" smtClean="0"/>
          </a:p>
          <a:p>
            <a:pPr algn="just"/>
            <a:endParaRPr lang="es-MX" sz="900" dirty="0"/>
          </a:p>
          <a:p>
            <a:pPr algn="just"/>
            <a:r>
              <a:rPr lang="es-MX" sz="1200" b="1" u="sng" dirty="0" smtClean="0"/>
              <a:t>Eje horizontal.  Orientación en el trabajo.</a:t>
            </a:r>
          </a:p>
          <a:p>
            <a:pPr algn="just"/>
            <a:endParaRPr lang="es-MX" sz="900" dirty="0" smtClean="0"/>
          </a:p>
          <a:p>
            <a:pPr algn="just"/>
            <a:r>
              <a:rPr lang="es-MX" sz="1200" dirty="0" smtClean="0"/>
              <a:t>En el campo laboral o social existen personas que prefieren o gustan de trabajar con </a:t>
            </a:r>
            <a:r>
              <a:rPr lang="es-MX" sz="1200" b="1" dirty="0" smtClean="0"/>
              <a:t>PERSONAS</a:t>
            </a:r>
            <a:r>
              <a:rPr lang="es-MX" sz="1200" dirty="0" smtClean="0"/>
              <a:t> (extremo derecho del eje horizontal). Para ellos es importante la calidad de las relaciones humanas, son empáticos y disfrutan la comunicación. Los perfiles </a:t>
            </a:r>
            <a:r>
              <a:rPr lang="es-MX" sz="1200" dirty="0" err="1" smtClean="0"/>
              <a:t>coNsejero</a:t>
            </a:r>
            <a:r>
              <a:rPr lang="es-MX" sz="1200" dirty="0" smtClean="0"/>
              <a:t> y Animador se encuentran en este lado derecho del eje. El perfil </a:t>
            </a:r>
            <a:r>
              <a:rPr lang="es-MX" sz="1200" dirty="0" err="1" smtClean="0"/>
              <a:t>coNsejero</a:t>
            </a:r>
            <a:r>
              <a:rPr lang="es-MX" sz="1200" dirty="0" smtClean="0"/>
              <a:t> se relaciona con las personas de forma reservada prefiriendo escuchar y con disposición para colaborando y ayudar. El Animador se relaciona con las personas hablando, influyendo, motivando.</a:t>
            </a:r>
          </a:p>
          <a:p>
            <a:pPr algn="just"/>
            <a:endParaRPr lang="es-MX" sz="1200" dirty="0" smtClean="0"/>
          </a:p>
          <a:p>
            <a:pPr algn="just"/>
            <a:endParaRPr lang="es-MX" sz="1200" dirty="0"/>
          </a:p>
          <a:p>
            <a:pPr algn="just"/>
            <a:endParaRPr lang="es-MX" sz="1200" dirty="0" smtClean="0"/>
          </a:p>
          <a:p>
            <a:pPr algn="just"/>
            <a:endParaRPr lang="es-MX" sz="1200" dirty="0"/>
          </a:p>
          <a:p>
            <a:pPr algn="just"/>
            <a:endParaRPr lang="es-MX" sz="1200" dirty="0" smtClean="0"/>
          </a:p>
          <a:p>
            <a:pPr algn="just"/>
            <a:endParaRPr lang="es-MX" sz="1200" dirty="0" smtClean="0"/>
          </a:p>
          <a:p>
            <a:pPr algn="just"/>
            <a:endParaRPr lang="es-MX" sz="1200" dirty="0"/>
          </a:p>
          <a:p>
            <a:pPr algn="just"/>
            <a:endParaRPr lang="es-MX" sz="1200" dirty="0" smtClean="0"/>
          </a:p>
          <a:p>
            <a:pPr algn="just"/>
            <a:endParaRPr lang="es-MX" sz="1200" dirty="0" smtClean="0"/>
          </a:p>
          <a:p>
            <a:pPr algn="just"/>
            <a:r>
              <a:rPr lang="es-MX" sz="1200" dirty="0" smtClean="0"/>
              <a:t>En el extremo izquierdo del eje horizontal se encuentran las personas que prefieren o gustan de trabajar con TAREAS, cosas o proyectos que deben ser logrados. Para estas personas es importante tener metas para lograr, establecer control y organizar. Los perfiles </a:t>
            </a:r>
            <a:r>
              <a:rPr lang="es-MX" sz="1200" dirty="0" err="1" smtClean="0"/>
              <a:t>eXplorador</a:t>
            </a:r>
            <a:r>
              <a:rPr lang="es-MX" sz="1200" dirty="0" smtClean="0"/>
              <a:t> y </a:t>
            </a:r>
            <a:r>
              <a:rPr lang="es-MX" sz="1200" dirty="0" err="1" smtClean="0"/>
              <a:t>consTructor</a:t>
            </a:r>
            <a:r>
              <a:rPr lang="es-MX" sz="1200" dirty="0" smtClean="0"/>
              <a:t> se encuentran en este lado izquierdo del eje. Los </a:t>
            </a:r>
            <a:r>
              <a:rPr lang="es-MX" sz="1200" dirty="0" err="1" smtClean="0"/>
              <a:t>eXploradores</a:t>
            </a:r>
            <a:r>
              <a:rPr lang="es-MX" sz="1200" dirty="0" smtClean="0"/>
              <a:t> están motivados por lograr resultados rápidos para lo cual establecen prioridades y ejercen poder. Los </a:t>
            </a:r>
            <a:r>
              <a:rPr lang="es-MX" sz="1200" dirty="0" err="1" smtClean="0"/>
              <a:t>consTructores</a:t>
            </a:r>
            <a:r>
              <a:rPr lang="es-MX" sz="1200" dirty="0" smtClean="0"/>
              <a:t> están motivados por obtener resultados de calidad más que de velocidad y para esto realizan análisis y establecen un camino que asegura el buen resultado.</a:t>
            </a:r>
            <a:endParaRPr lang="es-MX" sz="1200" dirty="0"/>
          </a:p>
        </p:txBody>
      </p:sp>
      <p:sp>
        <p:nvSpPr>
          <p:cNvPr id="9" name="TextBox 8"/>
          <p:cNvSpPr txBox="1"/>
          <p:nvPr/>
        </p:nvSpPr>
        <p:spPr>
          <a:xfrm>
            <a:off x="2674840" y="3599211"/>
            <a:ext cx="1426994" cy="246221"/>
          </a:xfrm>
          <a:prstGeom prst="rect">
            <a:avLst/>
          </a:prstGeom>
          <a:noFill/>
        </p:spPr>
        <p:txBody>
          <a:bodyPr wrap="none" rtlCol="0">
            <a:spAutoFit/>
          </a:bodyPr>
          <a:lstStyle/>
          <a:p>
            <a:r>
              <a:rPr lang="es-MX" sz="1000" dirty="0">
                <a:solidFill>
                  <a:srgbClr val="0070C0"/>
                </a:solidFill>
              </a:rPr>
              <a:t>Orientación </a:t>
            </a:r>
            <a:r>
              <a:rPr lang="es-MX" sz="1000" dirty="0" smtClean="0">
                <a:solidFill>
                  <a:srgbClr val="0070C0"/>
                </a:solidFill>
              </a:rPr>
              <a:t>a las Tareas</a:t>
            </a:r>
            <a:endParaRPr lang="en-US" sz="1000" dirty="0">
              <a:solidFill>
                <a:srgbClr val="0070C0"/>
              </a:solidFill>
            </a:endParaRPr>
          </a:p>
        </p:txBody>
      </p:sp>
      <p:sp>
        <p:nvSpPr>
          <p:cNvPr id="10" name="TextBox 9"/>
          <p:cNvSpPr txBox="1"/>
          <p:nvPr/>
        </p:nvSpPr>
        <p:spPr>
          <a:xfrm>
            <a:off x="4672344" y="3602037"/>
            <a:ext cx="1588897" cy="246221"/>
          </a:xfrm>
          <a:prstGeom prst="rect">
            <a:avLst/>
          </a:prstGeom>
          <a:noFill/>
        </p:spPr>
        <p:txBody>
          <a:bodyPr wrap="none" rtlCol="0">
            <a:spAutoFit/>
          </a:bodyPr>
          <a:lstStyle/>
          <a:p>
            <a:r>
              <a:rPr lang="es-MX" sz="1000" dirty="0">
                <a:solidFill>
                  <a:srgbClr val="0070C0"/>
                </a:solidFill>
              </a:rPr>
              <a:t>Orientación </a:t>
            </a:r>
            <a:r>
              <a:rPr lang="es-MX" sz="1000" dirty="0" smtClean="0">
                <a:solidFill>
                  <a:srgbClr val="0070C0"/>
                </a:solidFill>
              </a:rPr>
              <a:t>a la Relaciones</a:t>
            </a:r>
            <a:endParaRPr lang="en-US" sz="1000" dirty="0">
              <a:solidFill>
                <a:srgbClr val="0070C0"/>
              </a:solidFill>
            </a:endParaRPr>
          </a:p>
        </p:txBody>
      </p:sp>
      <p:sp>
        <p:nvSpPr>
          <p:cNvPr id="11" name="TextBox 10"/>
          <p:cNvSpPr txBox="1"/>
          <p:nvPr/>
        </p:nvSpPr>
        <p:spPr>
          <a:xfrm>
            <a:off x="6483464" y="3666632"/>
            <a:ext cx="817853" cy="261610"/>
          </a:xfrm>
          <a:prstGeom prst="rect">
            <a:avLst/>
          </a:prstGeom>
          <a:noFill/>
        </p:spPr>
        <p:txBody>
          <a:bodyPr wrap="none" rtlCol="0">
            <a:spAutoFit/>
          </a:bodyPr>
          <a:lstStyle/>
          <a:p>
            <a:r>
              <a:rPr lang="es-MX" sz="1100" b="1" dirty="0" smtClean="0">
                <a:solidFill>
                  <a:srgbClr val="0070C0"/>
                </a:solidFill>
              </a:rPr>
              <a:t>PERSONAS</a:t>
            </a:r>
            <a:endParaRPr lang="en-US" sz="1100" b="1" dirty="0">
              <a:solidFill>
                <a:srgbClr val="0070C0"/>
              </a:solidFill>
            </a:endParaRPr>
          </a:p>
        </p:txBody>
      </p:sp>
      <p:sp>
        <p:nvSpPr>
          <p:cNvPr id="12" name="TextBox 11"/>
          <p:cNvSpPr txBox="1"/>
          <p:nvPr/>
        </p:nvSpPr>
        <p:spPr>
          <a:xfrm>
            <a:off x="1589913" y="3675954"/>
            <a:ext cx="641522" cy="261610"/>
          </a:xfrm>
          <a:prstGeom prst="rect">
            <a:avLst/>
          </a:prstGeom>
          <a:noFill/>
        </p:spPr>
        <p:txBody>
          <a:bodyPr wrap="none" rtlCol="0">
            <a:spAutoFit/>
          </a:bodyPr>
          <a:lstStyle/>
          <a:p>
            <a:r>
              <a:rPr lang="es-MX" sz="1100" b="1" dirty="0">
                <a:solidFill>
                  <a:srgbClr val="0070C0"/>
                </a:solidFill>
              </a:rPr>
              <a:t>TAREAS</a:t>
            </a:r>
            <a:endParaRPr lang="en-US" sz="1100" b="1" dirty="0">
              <a:solidFill>
                <a:srgbClr val="0070C0"/>
              </a:solidFill>
            </a:endParaRPr>
          </a:p>
        </p:txBody>
      </p:sp>
      <p:sp>
        <p:nvSpPr>
          <p:cNvPr id="13" name="TextBox 12"/>
          <p:cNvSpPr txBox="1"/>
          <p:nvPr/>
        </p:nvSpPr>
        <p:spPr>
          <a:xfrm>
            <a:off x="678550" y="3505707"/>
            <a:ext cx="862737" cy="553998"/>
          </a:xfrm>
          <a:prstGeom prst="rect">
            <a:avLst/>
          </a:prstGeom>
          <a:noFill/>
        </p:spPr>
        <p:txBody>
          <a:bodyPr wrap="none" rtlCol="0">
            <a:spAutoFit/>
          </a:bodyPr>
          <a:lstStyle/>
          <a:p>
            <a:pPr algn="r"/>
            <a:r>
              <a:rPr lang="es-MX" sz="1000" dirty="0">
                <a:solidFill>
                  <a:srgbClr val="0070C0"/>
                </a:solidFill>
              </a:rPr>
              <a:t>Metas</a:t>
            </a:r>
          </a:p>
          <a:p>
            <a:pPr algn="r"/>
            <a:r>
              <a:rPr lang="es-MX" sz="1000" dirty="0">
                <a:solidFill>
                  <a:srgbClr val="0070C0"/>
                </a:solidFill>
              </a:rPr>
              <a:t>Control</a:t>
            </a:r>
          </a:p>
          <a:p>
            <a:pPr algn="r"/>
            <a:r>
              <a:rPr lang="es-MX" sz="1000" dirty="0">
                <a:solidFill>
                  <a:srgbClr val="0070C0"/>
                </a:solidFill>
              </a:rPr>
              <a:t>Organización</a:t>
            </a:r>
          </a:p>
        </p:txBody>
      </p:sp>
      <p:sp>
        <p:nvSpPr>
          <p:cNvPr id="14" name="TextBox 13"/>
          <p:cNvSpPr txBox="1"/>
          <p:nvPr/>
        </p:nvSpPr>
        <p:spPr>
          <a:xfrm>
            <a:off x="7505429" y="3489716"/>
            <a:ext cx="920445" cy="553998"/>
          </a:xfrm>
          <a:prstGeom prst="rect">
            <a:avLst/>
          </a:prstGeom>
          <a:noFill/>
        </p:spPr>
        <p:txBody>
          <a:bodyPr wrap="none" rtlCol="0">
            <a:spAutoFit/>
          </a:bodyPr>
          <a:lstStyle/>
          <a:p>
            <a:r>
              <a:rPr lang="es-MX" sz="1000" dirty="0">
                <a:solidFill>
                  <a:srgbClr val="0070C0"/>
                </a:solidFill>
              </a:rPr>
              <a:t>Relaciones</a:t>
            </a:r>
          </a:p>
          <a:p>
            <a:r>
              <a:rPr lang="es-MX" sz="1000" dirty="0">
                <a:solidFill>
                  <a:srgbClr val="0070C0"/>
                </a:solidFill>
              </a:rPr>
              <a:t>Comunicación</a:t>
            </a:r>
          </a:p>
          <a:p>
            <a:r>
              <a:rPr lang="es-MX" sz="1000" dirty="0">
                <a:solidFill>
                  <a:srgbClr val="0070C0"/>
                </a:solidFill>
              </a:rPr>
              <a:t>Empatía</a:t>
            </a:r>
            <a:endParaRPr lang="en-US" sz="1000" dirty="0">
              <a:solidFill>
                <a:srgbClr val="0070C0"/>
              </a:solidFill>
            </a:endParaRPr>
          </a:p>
        </p:txBody>
      </p:sp>
      <p:cxnSp>
        <p:nvCxnSpPr>
          <p:cNvPr id="3" name="Straight Arrow Connector 2"/>
          <p:cNvCxnSpPr/>
          <p:nvPr/>
        </p:nvCxnSpPr>
        <p:spPr>
          <a:xfrm>
            <a:off x="2223418" y="3799274"/>
            <a:ext cx="42722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390158" y="3637317"/>
            <a:ext cx="0" cy="317287"/>
          </a:xfrm>
          <a:prstGeom prst="line">
            <a:avLst/>
          </a:prstGeom>
        </p:spPr>
        <p:style>
          <a:lnRef idx="1">
            <a:schemeClr val="accent1"/>
          </a:lnRef>
          <a:fillRef idx="0">
            <a:schemeClr val="accent1"/>
          </a:fillRef>
          <a:effectRef idx="0">
            <a:schemeClr val="accent1"/>
          </a:effectRef>
          <a:fontRef idx="minor">
            <a:schemeClr val="tx1"/>
          </a:fontRef>
        </p:style>
      </p:cxnSp>
      <p:sp>
        <p:nvSpPr>
          <p:cNvPr id="17" name="Right Brace 16"/>
          <p:cNvSpPr/>
          <p:nvPr/>
        </p:nvSpPr>
        <p:spPr>
          <a:xfrm>
            <a:off x="1474340" y="3541425"/>
            <a:ext cx="88290" cy="5036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a:off x="7492550" y="3528353"/>
            <a:ext cx="45719" cy="4512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3" name="Group 22"/>
          <p:cNvGrpSpPr/>
          <p:nvPr/>
        </p:nvGrpSpPr>
        <p:grpSpPr>
          <a:xfrm>
            <a:off x="2028220" y="3258525"/>
            <a:ext cx="277623" cy="332657"/>
            <a:chOff x="3351494" y="5245012"/>
            <a:chExt cx="595107" cy="713079"/>
          </a:xfrm>
        </p:grpSpPr>
        <p:sp>
          <p:nvSpPr>
            <p:cNvPr id="24" name="Rectangle 23"/>
            <p:cNvSpPr/>
            <p:nvPr/>
          </p:nvSpPr>
          <p:spPr>
            <a:xfrm>
              <a:off x="3351494" y="5382027"/>
              <a:ext cx="595107" cy="57606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TextBox 25"/>
            <p:cNvSpPr txBox="1"/>
            <p:nvPr/>
          </p:nvSpPr>
          <p:spPr>
            <a:xfrm>
              <a:off x="3391618" y="5245012"/>
              <a:ext cx="528774" cy="654294"/>
            </a:xfrm>
            <a:prstGeom prst="rect">
              <a:avLst/>
            </a:prstGeom>
            <a:noFill/>
          </p:spPr>
          <p:txBody>
            <a:bodyPr wrap="none" rtlCol="0">
              <a:spAutoFit/>
            </a:bodyPr>
            <a:lstStyle/>
            <a:p>
              <a:pPr algn="ctr"/>
              <a:r>
                <a:rPr lang="es-MX" b="1" dirty="0">
                  <a:solidFill>
                    <a:schemeClr val="bg1"/>
                  </a:solidFill>
                </a:rPr>
                <a:t>T</a:t>
              </a:r>
            </a:p>
          </p:txBody>
        </p:sp>
      </p:grpSp>
      <p:grpSp>
        <p:nvGrpSpPr>
          <p:cNvPr id="29" name="Group 28"/>
          <p:cNvGrpSpPr/>
          <p:nvPr/>
        </p:nvGrpSpPr>
        <p:grpSpPr>
          <a:xfrm>
            <a:off x="2018418" y="3937564"/>
            <a:ext cx="335923" cy="336153"/>
            <a:chOff x="1723162" y="5382027"/>
            <a:chExt cx="720080" cy="720575"/>
          </a:xfrm>
        </p:grpSpPr>
        <p:sp>
          <p:nvSpPr>
            <p:cNvPr id="30" name="Isosceles Triangle 29"/>
            <p:cNvSpPr/>
            <p:nvPr/>
          </p:nvSpPr>
          <p:spPr>
            <a:xfrm>
              <a:off x="1723162" y="5382027"/>
              <a:ext cx="720080" cy="5760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803086" y="5442854"/>
              <a:ext cx="608890" cy="659748"/>
            </a:xfrm>
            <a:prstGeom prst="rect">
              <a:avLst/>
            </a:prstGeom>
            <a:noFill/>
          </p:spPr>
          <p:txBody>
            <a:bodyPr wrap="none" rtlCol="0">
              <a:spAutoFit/>
            </a:bodyPr>
            <a:lstStyle/>
            <a:p>
              <a:r>
                <a:rPr lang="es-MX" sz="1400" b="1" dirty="0" smtClean="0">
                  <a:solidFill>
                    <a:schemeClr val="bg1"/>
                  </a:solidFill>
                </a:rPr>
                <a:t>X</a:t>
              </a:r>
              <a:endParaRPr lang="es-MX" sz="1400" b="1" dirty="0">
                <a:solidFill>
                  <a:schemeClr val="bg1"/>
                </a:solidFill>
              </a:endParaRPr>
            </a:p>
          </p:txBody>
        </p:sp>
      </p:grpSp>
      <p:grpSp>
        <p:nvGrpSpPr>
          <p:cNvPr id="32" name="Group 31"/>
          <p:cNvGrpSpPr/>
          <p:nvPr/>
        </p:nvGrpSpPr>
        <p:grpSpPr>
          <a:xfrm>
            <a:off x="6321572" y="3276480"/>
            <a:ext cx="324112" cy="338554"/>
            <a:chOff x="4978678" y="5324375"/>
            <a:chExt cx="694760" cy="725721"/>
          </a:xfrm>
        </p:grpSpPr>
        <p:sp>
          <p:nvSpPr>
            <p:cNvPr id="33" name="Hexagon 32"/>
            <p:cNvSpPr/>
            <p:nvPr/>
          </p:nvSpPr>
          <p:spPr>
            <a:xfrm>
              <a:off x="4978678" y="5383788"/>
              <a:ext cx="654618" cy="581146"/>
            </a:xfrm>
            <a:prstGeom prst="hexag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988954" y="5324375"/>
              <a:ext cx="684484" cy="725721"/>
            </a:xfrm>
            <a:prstGeom prst="rect">
              <a:avLst/>
            </a:prstGeom>
            <a:noFill/>
          </p:spPr>
          <p:txBody>
            <a:bodyPr wrap="none" rtlCol="0">
              <a:spAutoFit/>
            </a:bodyPr>
            <a:lstStyle/>
            <a:p>
              <a:r>
                <a:rPr lang="es-MX" sz="1600" b="1" dirty="0" smtClean="0">
                  <a:solidFill>
                    <a:schemeClr val="bg1"/>
                  </a:solidFill>
                </a:rPr>
                <a:t>N</a:t>
              </a:r>
              <a:endParaRPr lang="es-MX" sz="1600" b="1" dirty="0">
                <a:solidFill>
                  <a:schemeClr val="bg1"/>
                </a:solidFill>
              </a:endParaRPr>
            </a:p>
          </p:txBody>
        </p:sp>
      </p:grpSp>
      <p:grpSp>
        <p:nvGrpSpPr>
          <p:cNvPr id="45" name="Group 44"/>
          <p:cNvGrpSpPr/>
          <p:nvPr/>
        </p:nvGrpSpPr>
        <p:grpSpPr>
          <a:xfrm>
            <a:off x="6327556" y="3885898"/>
            <a:ext cx="324128" cy="369332"/>
            <a:chOff x="6672603" y="5288177"/>
            <a:chExt cx="631636" cy="719721"/>
          </a:xfrm>
        </p:grpSpPr>
        <p:sp>
          <p:nvSpPr>
            <p:cNvPr id="46" name="Oval 45"/>
            <p:cNvSpPr/>
            <p:nvPr/>
          </p:nvSpPr>
          <p:spPr>
            <a:xfrm>
              <a:off x="6681834" y="5381036"/>
              <a:ext cx="554462" cy="575542"/>
            </a:xfrm>
            <a:prstGeom prst="ellipse">
              <a:avLst/>
            </a:prstGeom>
            <a:solidFill>
              <a:srgbClr val="FFFF00"/>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672603" y="5288177"/>
              <a:ext cx="631636" cy="719721"/>
            </a:xfrm>
            <a:prstGeom prst="rect">
              <a:avLst/>
            </a:prstGeom>
            <a:noFill/>
          </p:spPr>
          <p:txBody>
            <a:bodyPr wrap="none" rtlCol="0">
              <a:spAutoFit/>
            </a:bodyPr>
            <a:lstStyle/>
            <a:p>
              <a:r>
                <a:rPr lang="es-MX" b="1" dirty="0" smtClean="0">
                  <a:solidFill>
                    <a:schemeClr val="tx1">
                      <a:lumMod val="75000"/>
                      <a:lumOff val="25000"/>
                    </a:schemeClr>
                  </a:solidFill>
                </a:rPr>
                <a:t>A</a:t>
              </a:r>
              <a:endParaRPr lang="es-MX" b="1" dirty="0">
                <a:solidFill>
                  <a:schemeClr val="tx1">
                    <a:lumMod val="75000"/>
                    <a:lumOff val="25000"/>
                  </a:schemeClr>
                </a:solidFill>
              </a:endParaRPr>
            </a:p>
          </p:txBody>
        </p:sp>
      </p:grpSp>
      <p:sp>
        <p:nvSpPr>
          <p:cNvPr id="20" name="Slide Number Placeholder 19"/>
          <p:cNvSpPr>
            <a:spLocks noGrp="1"/>
          </p:cNvSpPr>
          <p:nvPr>
            <p:ph type="sldNum" sz="quarter" idx="12"/>
          </p:nvPr>
        </p:nvSpPr>
        <p:spPr>
          <a:xfrm>
            <a:off x="6457950" y="5107102"/>
            <a:ext cx="2057400" cy="365125"/>
          </a:xfrm>
        </p:spPr>
        <p:txBody>
          <a:bodyPr/>
          <a:lstStyle/>
          <a:p>
            <a:fld id="{E83F8FF4-369B-4516-B7B2-E18F34D95E52}" type="slidenum">
              <a:rPr lang="en-US" smtClean="0"/>
              <a:t>6</a:t>
            </a:fld>
            <a:endParaRPr lang="en-US"/>
          </a:p>
        </p:txBody>
      </p:sp>
      <p:sp>
        <p:nvSpPr>
          <p:cNvPr id="55" name="9 CuadroTexto"/>
          <p:cNvSpPr txBox="1"/>
          <p:nvPr/>
        </p:nvSpPr>
        <p:spPr>
          <a:xfrm>
            <a:off x="1358070" y="6620006"/>
            <a:ext cx="6289252" cy="246221"/>
          </a:xfrm>
          <a:prstGeom prst="rect">
            <a:avLst/>
          </a:prstGeom>
          <a:noFill/>
        </p:spPr>
        <p:txBody>
          <a:bodyPr wrap="square" rtlCol="0">
            <a:spAutoFit/>
          </a:bodyPr>
          <a:lstStyle/>
          <a:p>
            <a:pPr algn="ctr"/>
            <a:r>
              <a:rPr lang="es-ES" sz="1000" dirty="0" smtClean="0"/>
              <a:t>José de Sancristóbal. Derechos Reservados 2012 ©</a:t>
            </a:r>
            <a:endParaRPr lang="es-ES" sz="900" dirty="0" smtClean="0"/>
          </a:p>
        </p:txBody>
      </p:sp>
    </p:spTree>
    <p:extLst>
      <p:ext uri="{BB962C8B-B14F-4D97-AF65-F5344CB8AC3E}">
        <p14:creationId xmlns:p14="http://schemas.microsoft.com/office/powerpoint/2010/main" val="3820607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8" descr="Portada.jpg"/>
          <p:cNvPicPr>
            <a:picLocks noChangeAspect="1"/>
          </p:cNvPicPr>
          <p:nvPr/>
        </p:nvPicPr>
        <p:blipFill rotWithShape="1">
          <a:blip r:embed="rId3" cstate="print">
            <a:extLst>
              <a:ext uri="{28A0092B-C50C-407E-A947-70E740481C1C}">
                <a14:useLocalDpi xmlns:a14="http://schemas.microsoft.com/office/drawing/2010/main" val="0"/>
              </a:ext>
            </a:extLst>
          </a:blip>
          <a:srcRect t="20600" r="71006" b="38450"/>
          <a:stretch/>
        </p:blipFill>
        <p:spPr>
          <a:xfrm>
            <a:off x="4432" y="-4051"/>
            <a:ext cx="9139568" cy="813467"/>
          </a:xfrm>
          <a:prstGeom prst="rect">
            <a:avLst/>
          </a:prstGeom>
        </p:spPr>
      </p:pic>
      <p:pic>
        <p:nvPicPr>
          <p:cNvPr id="27" name="Imagen 8" descr="Portada.jpg"/>
          <p:cNvPicPr>
            <a:picLocks noChangeAspect="1"/>
          </p:cNvPicPr>
          <p:nvPr/>
        </p:nvPicPr>
        <p:blipFill rotWithShape="1">
          <a:blip r:embed="rId4" cstate="print">
            <a:extLst>
              <a:ext uri="{28A0092B-C50C-407E-A947-70E740481C1C}">
                <a14:useLocalDpi xmlns:a14="http://schemas.microsoft.com/office/drawing/2010/main" val="0"/>
              </a:ext>
            </a:extLst>
          </a:blip>
          <a:srcRect t="20600" b="38450"/>
          <a:stretch/>
        </p:blipFill>
        <p:spPr>
          <a:xfrm>
            <a:off x="6588224" y="97097"/>
            <a:ext cx="1990001" cy="611169"/>
          </a:xfrm>
          <a:prstGeom prst="rect">
            <a:avLst/>
          </a:prstGeom>
        </p:spPr>
      </p:pic>
      <p:sp>
        <p:nvSpPr>
          <p:cNvPr id="28" name="TextBox 27"/>
          <p:cNvSpPr txBox="1"/>
          <p:nvPr/>
        </p:nvSpPr>
        <p:spPr>
          <a:xfrm>
            <a:off x="961316" y="176415"/>
            <a:ext cx="5194860" cy="400110"/>
          </a:xfrm>
          <a:prstGeom prst="rect">
            <a:avLst/>
          </a:prstGeom>
          <a:noFill/>
        </p:spPr>
        <p:txBody>
          <a:bodyPr wrap="square" rtlCol="0">
            <a:spAutoFit/>
          </a:bodyPr>
          <a:lstStyle/>
          <a:p>
            <a:pPr algn="ctr"/>
            <a:r>
              <a:rPr lang="es-MX" sz="2000" b="1" dirty="0" smtClean="0">
                <a:solidFill>
                  <a:prstClr val="white">
                    <a:lumMod val="85000"/>
                  </a:prstClr>
                </a:solidFill>
              </a:rPr>
              <a:t>Modelo XTNA®</a:t>
            </a:r>
            <a:endParaRPr lang="es-MX" sz="2400" b="1" dirty="0" smtClean="0">
              <a:solidFill>
                <a:prstClr val="white">
                  <a:lumMod val="85000"/>
                </a:prstClr>
              </a:solidFill>
            </a:endParaRPr>
          </a:p>
        </p:txBody>
      </p:sp>
      <p:sp>
        <p:nvSpPr>
          <p:cNvPr id="7" name="TextBox 6"/>
          <p:cNvSpPr txBox="1"/>
          <p:nvPr/>
        </p:nvSpPr>
        <p:spPr>
          <a:xfrm>
            <a:off x="2462334" y="1010245"/>
            <a:ext cx="6311031" cy="2492990"/>
          </a:xfrm>
          <a:prstGeom prst="rect">
            <a:avLst/>
          </a:prstGeom>
          <a:noFill/>
        </p:spPr>
        <p:txBody>
          <a:bodyPr wrap="square" rtlCol="0">
            <a:spAutoFit/>
          </a:bodyPr>
          <a:lstStyle/>
          <a:p>
            <a:pPr algn="just"/>
            <a:r>
              <a:rPr lang="es-MX" sz="1200" b="1" u="sng" dirty="0" smtClean="0"/>
              <a:t>Eje vertical.  Estilo de participación o estilo de respuesta.</a:t>
            </a:r>
          </a:p>
          <a:p>
            <a:pPr algn="just"/>
            <a:endParaRPr lang="es-MX" sz="1200" dirty="0" smtClean="0"/>
          </a:p>
          <a:p>
            <a:pPr algn="just"/>
            <a:endParaRPr lang="es-MX" sz="1200" dirty="0" smtClean="0"/>
          </a:p>
          <a:p>
            <a:pPr algn="just"/>
            <a:r>
              <a:rPr lang="es-MX" sz="1200" dirty="0" smtClean="0"/>
              <a:t>En el extremo superior del eje vertical están las personas de REFLEXIÓN que son controladas y pausadas respecto a su estilo de participación o en su modo de hablar. Para ellos es importante tener tiempo para pensar lo que van a hacer o decir. Dado que tienen un sistema de alerta* muy alto que los hace captar mucha información prefieren “cerrarse” al ruido externo para procesar la información que tienen dentro, por esta razón son considerados como introvertidos.</a:t>
            </a:r>
          </a:p>
          <a:p>
            <a:pPr algn="just"/>
            <a:endParaRPr lang="es-MX" sz="1200" dirty="0" smtClean="0"/>
          </a:p>
          <a:p>
            <a:pPr algn="just"/>
            <a:r>
              <a:rPr lang="es-MX" sz="1200" dirty="0" smtClean="0"/>
              <a:t>Los perfiles constructor y consejero se encuentran en este lado del eje. Los constructores son reflexivos respecto a las tareas y retos a lograr, piensan en “cómo resolver problemas”. Por el otro lado, los consejeros tienen una respuesta reflexiva respecto a las personas, prefieren relacionarse escuchando y dispuestos a servir y ayudar.</a:t>
            </a:r>
          </a:p>
        </p:txBody>
      </p:sp>
      <p:sp>
        <p:nvSpPr>
          <p:cNvPr id="9" name="TextBox 8"/>
          <p:cNvSpPr txBox="1"/>
          <p:nvPr/>
        </p:nvSpPr>
        <p:spPr>
          <a:xfrm rot="16200000">
            <a:off x="586561" y="2843784"/>
            <a:ext cx="1192955" cy="246221"/>
          </a:xfrm>
          <a:prstGeom prst="rect">
            <a:avLst/>
          </a:prstGeom>
          <a:noFill/>
        </p:spPr>
        <p:txBody>
          <a:bodyPr wrap="none" rtlCol="0">
            <a:spAutoFit/>
          </a:bodyPr>
          <a:lstStyle/>
          <a:p>
            <a:r>
              <a:rPr lang="es-MX" sz="1000" dirty="0" smtClean="0">
                <a:solidFill>
                  <a:srgbClr val="0070C0"/>
                </a:solidFill>
              </a:rPr>
              <a:t>Respuesta reflexiva</a:t>
            </a:r>
            <a:endParaRPr lang="en-US" sz="1000" dirty="0">
              <a:solidFill>
                <a:srgbClr val="0070C0"/>
              </a:solidFill>
            </a:endParaRPr>
          </a:p>
        </p:txBody>
      </p:sp>
      <p:sp>
        <p:nvSpPr>
          <p:cNvPr id="10" name="TextBox 9"/>
          <p:cNvSpPr txBox="1"/>
          <p:nvPr/>
        </p:nvSpPr>
        <p:spPr>
          <a:xfrm rot="16200000">
            <a:off x="644617" y="4381012"/>
            <a:ext cx="1055097" cy="246221"/>
          </a:xfrm>
          <a:prstGeom prst="rect">
            <a:avLst/>
          </a:prstGeom>
          <a:noFill/>
        </p:spPr>
        <p:txBody>
          <a:bodyPr wrap="none" rtlCol="0">
            <a:spAutoFit/>
          </a:bodyPr>
          <a:lstStyle/>
          <a:p>
            <a:r>
              <a:rPr lang="es-MX" sz="1000" dirty="0" smtClean="0">
                <a:solidFill>
                  <a:srgbClr val="0070C0"/>
                </a:solidFill>
              </a:rPr>
              <a:t>Respuesta activa</a:t>
            </a:r>
            <a:endParaRPr lang="en-US" sz="1000" dirty="0">
              <a:solidFill>
                <a:srgbClr val="0070C0"/>
              </a:solidFill>
            </a:endParaRPr>
          </a:p>
        </p:txBody>
      </p:sp>
      <p:cxnSp>
        <p:nvCxnSpPr>
          <p:cNvPr id="5" name="Straight Connector 4"/>
          <p:cNvCxnSpPr/>
          <p:nvPr/>
        </p:nvCxnSpPr>
        <p:spPr>
          <a:xfrm>
            <a:off x="1184452" y="3709016"/>
            <a:ext cx="235756" cy="249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39853" y="1511670"/>
            <a:ext cx="277623" cy="332657"/>
            <a:chOff x="3351494" y="5245012"/>
            <a:chExt cx="595107" cy="713079"/>
          </a:xfrm>
        </p:grpSpPr>
        <p:sp>
          <p:nvSpPr>
            <p:cNvPr id="24" name="Rectangle 23"/>
            <p:cNvSpPr/>
            <p:nvPr/>
          </p:nvSpPr>
          <p:spPr>
            <a:xfrm>
              <a:off x="3351494" y="5382027"/>
              <a:ext cx="595107" cy="57606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TextBox 25"/>
            <p:cNvSpPr txBox="1"/>
            <p:nvPr/>
          </p:nvSpPr>
          <p:spPr>
            <a:xfrm>
              <a:off x="3391618" y="5245012"/>
              <a:ext cx="528774" cy="654294"/>
            </a:xfrm>
            <a:prstGeom prst="rect">
              <a:avLst/>
            </a:prstGeom>
            <a:noFill/>
          </p:spPr>
          <p:txBody>
            <a:bodyPr wrap="none" rtlCol="0">
              <a:spAutoFit/>
            </a:bodyPr>
            <a:lstStyle/>
            <a:p>
              <a:pPr algn="ctr"/>
              <a:r>
                <a:rPr lang="es-MX" b="1" dirty="0">
                  <a:solidFill>
                    <a:schemeClr val="bg1"/>
                  </a:solidFill>
                </a:rPr>
                <a:t>T</a:t>
              </a:r>
            </a:p>
          </p:txBody>
        </p:sp>
      </p:grpSp>
      <p:grpSp>
        <p:nvGrpSpPr>
          <p:cNvPr id="29" name="Group 28"/>
          <p:cNvGrpSpPr/>
          <p:nvPr/>
        </p:nvGrpSpPr>
        <p:grpSpPr>
          <a:xfrm>
            <a:off x="539853" y="5305043"/>
            <a:ext cx="335923" cy="336153"/>
            <a:chOff x="1723162" y="5382027"/>
            <a:chExt cx="720080" cy="720575"/>
          </a:xfrm>
        </p:grpSpPr>
        <p:sp>
          <p:nvSpPr>
            <p:cNvPr id="30" name="Isosceles Triangle 29"/>
            <p:cNvSpPr/>
            <p:nvPr/>
          </p:nvSpPr>
          <p:spPr>
            <a:xfrm>
              <a:off x="1723162" y="5382027"/>
              <a:ext cx="720080" cy="5760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803086" y="5442854"/>
              <a:ext cx="608890" cy="659748"/>
            </a:xfrm>
            <a:prstGeom prst="rect">
              <a:avLst/>
            </a:prstGeom>
            <a:noFill/>
          </p:spPr>
          <p:txBody>
            <a:bodyPr wrap="none" rtlCol="0">
              <a:spAutoFit/>
            </a:bodyPr>
            <a:lstStyle/>
            <a:p>
              <a:r>
                <a:rPr lang="es-MX" sz="1400" b="1" dirty="0" smtClean="0">
                  <a:solidFill>
                    <a:schemeClr val="bg1"/>
                  </a:solidFill>
                </a:rPr>
                <a:t>X</a:t>
              </a:r>
              <a:endParaRPr lang="es-MX" sz="1400" b="1" dirty="0">
                <a:solidFill>
                  <a:schemeClr val="bg1"/>
                </a:solidFill>
              </a:endParaRPr>
            </a:p>
          </p:txBody>
        </p:sp>
      </p:grpSp>
      <p:grpSp>
        <p:nvGrpSpPr>
          <p:cNvPr id="32" name="Group 31"/>
          <p:cNvGrpSpPr/>
          <p:nvPr/>
        </p:nvGrpSpPr>
        <p:grpSpPr>
          <a:xfrm>
            <a:off x="1796654" y="1540681"/>
            <a:ext cx="324112" cy="338554"/>
            <a:chOff x="4978678" y="5324375"/>
            <a:chExt cx="694760" cy="725721"/>
          </a:xfrm>
        </p:grpSpPr>
        <p:sp>
          <p:nvSpPr>
            <p:cNvPr id="33" name="Hexagon 32"/>
            <p:cNvSpPr/>
            <p:nvPr/>
          </p:nvSpPr>
          <p:spPr>
            <a:xfrm>
              <a:off x="4978678" y="5383788"/>
              <a:ext cx="654618" cy="581146"/>
            </a:xfrm>
            <a:prstGeom prst="hexag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988954" y="5324375"/>
              <a:ext cx="684484" cy="725721"/>
            </a:xfrm>
            <a:prstGeom prst="rect">
              <a:avLst/>
            </a:prstGeom>
            <a:noFill/>
          </p:spPr>
          <p:txBody>
            <a:bodyPr wrap="none" rtlCol="0">
              <a:spAutoFit/>
            </a:bodyPr>
            <a:lstStyle/>
            <a:p>
              <a:r>
                <a:rPr lang="es-MX" sz="1600" b="1" dirty="0" smtClean="0">
                  <a:solidFill>
                    <a:schemeClr val="bg1"/>
                  </a:solidFill>
                </a:rPr>
                <a:t>N</a:t>
              </a:r>
              <a:endParaRPr lang="es-MX" sz="1600" b="1" dirty="0">
                <a:solidFill>
                  <a:schemeClr val="bg1"/>
                </a:solidFill>
              </a:endParaRPr>
            </a:p>
          </p:txBody>
        </p:sp>
      </p:grpSp>
      <p:grpSp>
        <p:nvGrpSpPr>
          <p:cNvPr id="45" name="Group 44"/>
          <p:cNvGrpSpPr/>
          <p:nvPr/>
        </p:nvGrpSpPr>
        <p:grpSpPr>
          <a:xfrm>
            <a:off x="1792339" y="5270135"/>
            <a:ext cx="309700" cy="338554"/>
            <a:chOff x="6672603" y="5308898"/>
            <a:chExt cx="603520" cy="659743"/>
          </a:xfrm>
        </p:grpSpPr>
        <p:sp>
          <p:nvSpPr>
            <p:cNvPr id="46" name="Oval 45"/>
            <p:cNvSpPr/>
            <p:nvPr/>
          </p:nvSpPr>
          <p:spPr>
            <a:xfrm>
              <a:off x="6681834" y="5381036"/>
              <a:ext cx="554462" cy="575542"/>
            </a:xfrm>
            <a:prstGeom prst="ellipse">
              <a:avLst/>
            </a:prstGeom>
            <a:solidFill>
              <a:srgbClr val="FFFF00"/>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672603" y="5308898"/>
              <a:ext cx="603520" cy="659743"/>
            </a:xfrm>
            <a:prstGeom prst="rect">
              <a:avLst/>
            </a:prstGeom>
            <a:noFill/>
          </p:spPr>
          <p:txBody>
            <a:bodyPr wrap="none" rtlCol="0">
              <a:spAutoFit/>
            </a:bodyPr>
            <a:lstStyle/>
            <a:p>
              <a:r>
                <a:rPr lang="es-MX" sz="1600" b="1" dirty="0" smtClean="0">
                  <a:solidFill>
                    <a:schemeClr val="tx1">
                      <a:lumMod val="75000"/>
                      <a:lumOff val="25000"/>
                    </a:schemeClr>
                  </a:solidFill>
                </a:rPr>
                <a:t>A</a:t>
              </a:r>
              <a:endParaRPr lang="es-MX" sz="1600" b="1" dirty="0">
                <a:solidFill>
                  <a:schemeClr val="tx1">
                    <a:lumMod val="75000"/>
                    <a:lumOff val="25000"/>
                  </a:schemeClr>
                </a:solidFill>
              </a:endParaRPr>
            </a:p>
          </p:txBody>
        </p:sp>
      </p:grpSp>
      <p:cxnSp>
        <p:nvCxnSpPr>
          <p:cNvPr id="4" name="Straight Arrow Connector 3"/>
          <p:cNvCxnSpPr/>
          <p:nvPr/>
        </p:nvCxnSpPr>
        <p:spPr>
          <a:xfrm flipH="1">
            <a:off x="1293208" y="2169709"/>
            <a:ext cx="626" cy="31231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91798" y="1574490"/>
            <a:ext cx="829073" cy="261610"/>
          </a:xfrm>
          <a:prstGeom prst="rect">
            <a:avLst/>
          </a:prstGeom>
          <a:noFill/>
        </p:spPr>
        <p:txBody>
          <a:bodyPr wrap="none" rtlCol="0">
            <a:spAutoFit/>
          </a:bodyPr>
          <a:lstStyle/>
          <a:p>
            <a:r>
              <a:rPr lang="es-MX" sz="1100" b="1" dirty="0" smtClean="0">
                <a:solidFill>
                  <a:srgbClr val="0070C0"/>
                </a:solidFill>
              </a:rPr>
              <a:t>REFLEXIÓN</a:t>
            </a:r>
            <a:endParaRPr lang="en-US" sz="1100" b="1" dirty="0">
              <a:solidFill>
                <a:srgbClr val="0070C0"/>
              </a:solidFill>
            </a:endParaRPr>
          </a:p>
        </p:txBody>
      </p:sp>
      <p:sp>
        <p:nvSpPr>
          <p:cNvPr id="55" name="TextBox 54"/>
          <p:cNvSpPr txBox="1"/>
          <p:nvPr/>
        </p:nvSpPr>
        <p:spPr>
          <a:xfrm>
            <a:off x="977387" y="5328667"/>
            <a:ext cx="646331" cy="261610"/>
          </a:xfrm>
          <a:prstGeom prst="rect">
            <a:avLst/>
          </a:prstGeom>
          <a:noFill/>
        </p:spPr>
        <p:txBody>
          <a:bodyPr wrap="none" rtlCol="0">
            <a:spAutoFit/>
          </a:bodyPr>
          <a:lstStyle/>
          <a:p>
            <a:r>
              <a:rPr lang="es-MX" sz="1100" b="1" dirty="0" smtClean="0">
                <a:solidFill>
                  <a:srgbClr val="0070C0"/>
                </a:solidFill>
              </a:rPr>
              <a:t>ACCIÓN</a:t>
            </a:r>
            <a:endParaRPr lang="en-US" sz="1100" b="1" dirty="0">
              <a:solidFill>
                <a:srgbClr val="0070C0"/>
              </a:solidFill>
            </a:endParaRPr>
          </a:p>
        </p:txBody>
      </p:sp>
      <p:sp>
        <p:nvSpPr>
          <p:cNvPr id="56" name="TextBox 55"/>
          <p:cNvSpPr txBox="1"/>
          <p:nvPr/>
        </p:nvSpPr>
        <p:spPr>
          <a:xfrm>
            <a:off x="2462334" y="4103812"/>
            <a:ext cx="6311031" cy="1754326"/>
          </a:xfrm>
          <a:prstGeom prst="rect">
            <a:avLst/>
          </a:prstGeom>
          <a:noFill/>
        </p:spPr>
        <p:txBody>
          <a:bodyPr wrap="square" rtlCol="0">
            <a:spAutoFit/>
          </a:bodyPr>
          <a:lstStyle/>
          <a:p>
            <a:pPr algn="just"/>
            <a:r>
              <a:rPr lang="es-MX" sz="1200" dirty="0" smtClean="0"/>
              <a:t>En el extremo inferior del eje horizontal se encuentran las personas de ACCIÓN que tienden a ser impulsivas porque están motivadas por la acción en su participación y en su hablar. Para ellos, estar en contacto con muchas cosas o muchas personas es importante, su sistema de alerta* bajo necesitan de mucho “ruido” o información externa para mantener su cerebro activo, por esto son considerados como extrovertidos.</a:t>
            </a:r>
          </a:p>
          <a:p>
            <a:pPr algn="just"/>
            <a:endParaRPr lang="es-MX" sz="1200" dirty="0"/>
          </a:p>
          <a:p>
            <a:pPr algn="just"/>
            <a:r>
              <a:rPr lang="es-MX" sz="1200" dirty="0" smtClean="0"/>
              <a:t>Los exploradores y animadores se encuentran de este lado. Los exploradores son personas de acción respecto a las cosas y proyectos a realizar, se comunican para mover a la acción a los demás. Los animadores son los más abiertos socialmente, tienen facilidad de palabra </a:t>
            </a:r>
          </a:p>
        </p:txBody>
      </p:sp>
      <p:sp>
        <p:nvSpPr>
          <p:cNvPr id="57" name="TextBox 56"/>
          <p:cNvSpPr txBox="1"/>
          <p:nvPr/>
        </p:nvSpPr>
        <p:spPr>
          <a:xfrm>
            <a:off x="340695" y="1888927"/>
            <a:ext cx="1923925" cy="246221"/>
          </a:xfrm>
          <a:prstGeom prst="rect">
            <a:avLst/>
          </a:prstGeom>
          <a:noFill/>
        </p:spPr>
        <p:txBody>
          <a:bodyPr wrap="none" rtlCol="0">
            <a:spAutoFit/>
          </a:bodyPr>
          <a:lstStyle/>
          <a:p>
            <a:pPr algn="r"/>
            <a:r>
              <a:rPr lang="es-MX" sz="1000" dirty="0" smtClean="0">
                <a:solidFill>
                  <a:srgbClr val="0070C0"/>
                </a:solidFill>
              </a:rPr>
              <a:t>Pausado, reservado, introvertido.</a:t>
            </a:r>
            <a:endParaRPr lang="es-MX" sz="1000" dirty="0">
              <a:solidFill>
                <a:srgbClr val="0070C0"/>
              </a:solidFill>
            </a:endParaRPr>
          </a:p>
        </p:txBody>
      </p:sp>
      <p:sp>
        <p:nvSpPr>
          <p:cNvPr id="58" name="TextBox 57"/>
          <p:cNvSpPr txBox="1"/>
          <p:nvPr/>
        </p:nvSpPr>
        <p:spPr>
          <a:xfrm>
            <a:off x="199700" y="5644343"/>
            <a:ext cx="2190023" cy="246221"/>
          </a:xfrm>
          <a:prstGeom prst="rect">
            <a:avLst/>
          </a:prstGeom>
          <a:noFill/>
        </p:spPr>
        <p:txBody>
          <a:bodyPr wrap="none" rtlCol="0">
            <a:spAutoFit/>
          </a:bodyPr>
          <a:lstStyle/>
          <a:p>
            <a:pPr algn="r"/>
            <a:r>
              <a:rPr lang="es-MX" sz="1000" dirty="0" smtClean="0">
                <a:solidFill>
                  <a:srgbClr val="0070C0"/>
                </a:solidFill>
              </a:rPr>
              <a:t>Impulsivo, comunicativo, extrovertido.</a:t>
            </a:r>
            <a:endParaRPr lang="es-MX" sz="1000" dirty="0">
              <a:solidFill>
                <a:srgbClr val="0070C0"/>
              </a:solidFill>
            </a:endParaRPr>
          </a:p>
        </p:txBody>
      </p:sp>
      <p:sp>
        <p:nvSpPr>
          <p:cNvPr id="59" name="TextBox 58"/>
          <p:cNvSpPr txBox="1"/>
          <p:nvPr/>
        </p:nvSpPr>
        <p:spPr>
          <a:xfrm>
            <a:off x="2478254" y="6117517"/>
            <a:ext cx="6311031" cy="430887"/>
          </a:xfrm>
          <a:prstGeom prst="rect">
            <a:avLst/>
          </a:prstGeom>
          <a:noFill/>
        </p:spPr>
        <p:txBody>
          <a:bodyPr wrap="square" rtlCol="0">
            <a:spAutoFit/>
          </a:bodyPr>
          <a:lstStyle/>
          <a:p>
            <a:pPr algn="just"/>
            <a:r>
              <a:rPr lang="es-MX" sz="1100" dirty="0" smtClean="0"/>
              <a:t>* El sistema de alerta es una característica del cerebro humano para capturar estímulos e información del medio ambiente.</a:t>
            </a:r>
          </a:p>
        </p:txBody>
      </p:sp>
      <p:sp>
        <p:nvSpPr>
          <p:cNvPr id="60" name="9 CuadroTexto"/>
          <p:cNvSpPr txBox="1"/>
          <p:nvPr/>
        </p:nvSpPr>
        <p:spPr>
          <a:xfrm>
            <a:off x="1358070" y="6620006"/>
            <a:ext cx="6289252" cy="246221"/>
          </a:xfrm>
          <a:prstGeom prst="rect">
            <a:avLst/>
          </a:prstGeom>
          <a:noFill/>
        </p:spPr>
        <p:txBody>
          <a:bodyPr wrap="square" rtlCol="0">
            <a:spAutoFit/>
          </a:bodyPr>
          <a:lstStyle/>
          <a:p>
            <a:pPr algn="ctr"/>
            <a:r>
              <a:rPr lang="es-ES" sz="1000" dirty="0" smtClean="0"/>
              <a:t>José de Sancristóbal. Derechos Reservados 2012 ©</a:t>
            </a:r>
            <a:endParaRPr lang="es-ES" sz="900" dirty="0" smtClean="0"/>
          </a:p>
        </p:txBody>
      </p:sp>
      <p:sp>
        <p:nvSpPr>
          <p:cNvPr id="21" name="Slide Number Placeholder 20"/>
          <p:cNvSpPr>
            <a:spLocks noGrp="1"/>
          </p:cNvSpPr>
          <p:nvPr>
            <p:ph type="sldNum" sz="quarter" idx="12"/>
          </p:nvPr>
        </p:nvSpPr>
        <p:spPr/>
        <p:txBody>
          <a:bodyPr/>
          <a:lstStyle/>
          <a:p>
            <a:fld id="{E83F8FF4-369B-4516-B7B2-E18F34D95E52}" type="slidenum">
              <a:rPr lang="en-US" smtClean="0"/>
              <a:t>7</a:t>
            </a:fld>
            <a:endParaRPr lang="en-US"/>
          </a:p>
        </p:txBody>
      </p:sp>
    </p:spTree>
    <p:extLst>
      <p:ext uri="{BB962C8B-B14F-4D97-AF65-F5344CB8AC3E}">
        <p14:creationId xmlns:p14="http://schemas.microsoft.com/office/powerpoint/2010/main" val="82758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8" descr="Portada.jpg"/>
          <p:cNvPicPr>
            <a:picLocks noChangeAspect="1"/>
          </p:cNvPicPr>
          <p:nvPr/>
        </p:nvPicPr>
        <p:blipFill rotWithShape="1">
          <a:blip r:embed="rId3" cstate="print">
            <a:extLst>
              <a:ext uri="{28A0092B-C50C-407E-A947-70E740481C1C}">
                <a14:useLocalDpi xmlns:a14="http://schemas.microsoft.com/office/drawing/2010/main" val="0"/>
              </a:ext>
            </a:extLst>
          </a:blip>
          <a:srcRect t="20600" r="71006" b="38450"/>
          <a:stretch/>
        </p:blipFill>
        <p:spPr>
          <a:xfrm>
            <a:off x="4432" y="-4051"/>
            <a:ext cx="9139568" cy="813467"/>
          </a:xfrm>
          <a:prstGeom prst="rect">
            <a:avLst/>
          </a:prstGeom>
        </p:spPr>
      </p:pic>
      <p:pic>
        <p:nvPicPr>
          <p:cNvPr id="9" name="Imagen 8" descr="Portada.jpg"/>
          <p:cNvPicPr>
            <a:picLocks noChangeAspect="1"/>
          </p:cNvPicPr>
          <p:nvPr/>
        </p:nvPicPr>
        <p:blipFill rotWithShape="1">
          <a:blip r:embed="rId4" cstate="print">
            <a:extLst>
              <a:ext uri="{28A0092B-C50C-407E-A947-70E740481C1C}">
                <a14:useLocalDpi xmlns:a14="http://schemas.microsoft.com/office/drawing/2010/main" val="0"/>
              </a:ext>
            </a:extLst>
          </a:blip>
          <a:srcRect t="20600" b="38450"/>
          <a:stretch/>
        </p:blipFill>
        <p:spPr>
          <a:xfrm>
            <a:off x="6588224" y="97097"/>
            <a:ext cx="1990001" cy="611169"/>
          </a:xfrm>
          <a:prstGeom prst="rect">
            <a:avLst/>
          </a:prstGeom>
        </p:spPr>
      </p:pic>
      <p:cxnSp>
        <p:nvCxnSpPr>
          <p:cNvPr id="158" name="Straight Connector 157"/>
          <p:cNvCxnSpPr/>
          <p:nvPr/>
        </p:nvCxnSpPr>
        <p:spPr>
          <a:xfrm>
            <a:off x="4438359" y="1704458"/>
            <a:ext cx="0" cy="39861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68152" y="3670546"/>
            <a:ext cx="527731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4095851" y="5794782"/>
            <a:ext cx="746871" cy="300082"/>
          </a:xfrm>
          <a:prstGeom prst="rect">
            <a:avLst/>
          </a:prstGeom>
          <a:noFill/>
        </p:spPr>
        <p:txBody>
          <a:bodyPr wrap="none" rtlCol="0">
            <a:spAutoFit/>
          </a:bodyPr>
          <a:lstStyle/>
          <a:p>
            <a:r>
              <a:rPr lang="es-MX" sz="1350" b="1" dirty="0"/>
              <a:t>ACCIÓN</a:t>
            </a:r>
            <a:endParaRPr lang="en-US" sz="1350" b="1" dirty="0"/>
          </a:p>
        </p:txBody>
      </p:sp>
      <p:sp>
        <p:nvSpPr>
          <p:cNvPr id="161" name="TextBox 160"/>
          <p:cNvSpPr txBox="1"/>
          <p:nvPr/>
        </p:nvSpPr>
        <p:spPr>
          <a:xfrm>
            <a:off x="3980761" y="1318236"/>
            <a:ext cx="978153" cy="300082"/>
          </a:xfrm>
          <a:prstGeom prst="rect">
            <a:avLst/>
          </a:prstGeom>
          <a:noFill/>
        </p:spPr>
        <p:txBody>
          <a:bodyPr wrap="none" rtlCol="0">
            <a:spAutoFit/>
          </a:bodyPr>
          <a:lstStyle/>
          <a:p>
            <a:r>
              <a:rPr lang="es-MX" sz="1350" b="1" dirty="0"/>
              <a:t>REFLEXIÓN</a:t>
            </a:r>
            <a:endParaRPr lang="en-US" sz="1350" b="1" dirty="0"/>
          </a:p>
        </p:txBody>
      </p:sp>
      <p:sp>
        <p:nvSpPr>
          <p:cNvPr id="162" name="TextBox 161"/>
          <p:cNvSpPr txBox="1"/>
          <p:nvPr/>
        </p:nvSpPr>
        <p:spPr>
          <a:xfrm>
            <a:off x="2442824" y="3470422"/>
            <a:ext cx="1491114" cy="253916"/>
          </a:xfrm>
          <a:prstGeom prst="rect">
            <a:avLst/>
          </a:prstGeom>
          <a:noFill/>
        </p:spPr>
        <p:txBody>
          <a:bodyPr wrap="none" rtlCol="0">
            <a:spAutoFit/>
          </a:bodyPr>
          <a:lstStyle/>
          <a:p>
            <a:r>
              <a:rPr lang="es-MX" sz="1050" dirty="0"/>
              <a:t>Orientación </a:t>
            </a:r>
            <a:r>
              <a:rPr lang="es-MX" sz="1050" dirty="0" smtClean="0"/>
              <a:t>a las Tareas</a:t>
            </a:r>
            <a:endParaRPr lang="en-US" sz="1050" dirty="0"/>
          </a:p>
        </p:txBody>
      </p:sp>
      <p:sp>
        <p:nvSpPr>
          <p:cNvPr id="163" name="TextBox 162"/>
          <p:cNvSpPr txBox="1"/>
          <p:nvPr/>
        </p:nvSpPr>
        <p:spPr>
          <a:xfrm rot="16200000">
            <a:off x="3786209" y="4432677"/>
            <a:ext cx="1116011" cy="253916"/>
          </a:xfrm>
          <a:prstGeom prst="rect">
            <a:avLst/>
          </a:prstGeom>
          <a:noFill/>
        </p:spPr>
        <p:txBody>
          <a:bodyPr wrap="none" rtlCol="0">
            <a:spAutoFit/>
          </a:bodyPr>
          <a:lstStyle/>
          <a:p>
            <a:r>
              <a:rPr lang="es-MX" sz="1050" dirty="0" smtClean="0"/>
              <a:t>Respuesta Activa</a:t>
            </a:r>
            <a:endParaRPr lang="en-US" sz="1050" dirty="0"/>
          </a:p>
        </p:txBody>
      </p:sp>
      <p:sp>
        <p:nvSpPr>
          <p:cNvPr id="164" name="TextBox 163"/>
          <p:cNvSpPr txBox="1"/>
          <p:nvPr/>
        </p:nvSpPr>
        <p:spPr>
          <a:xfrm>
            <a:off x="4808824" y="3473248"/>
            <a:ext cx="1662635" cy="253916"/>
          </a:xfrm>
          <a:prstGeom prst="rect">
            <a:avLst/>
          </a:prstGeom>
          <a:noFill/>
        </p:spPr>
        <p:txBody>
          <a:bodyPr wrap="none" rtlCol="0">
            <a:spAutoFit/>
          </a:bodyPr>
          <a:lstStyle/>
          <a:p>
            <a:r>
              <a:rPr lang="es-MX" sz="1050" dirty="0"/>
              <a:t>Orientación </a:t>
            </a:r>
            <a:r>
              <a:rPr lang="es-MX" sz="1050" dirty="0" smtClean="0"/>
              <a:t>a la Relaciones</a:t>
            </a:r>
            <a:endParaRPr lang="en-US" sz="1050" dirty="0"/>
          </a:p>
        </p:txBody>
      </p:sp>
      <p:sp>
        <p:nvSpPr>
          <p:cNvPr id="165" name="TextBox 164"/>
          <p:cNvSpPr txBox="1"/>
          <p:nvPr/>
        </p:nvSpPr>
        <p:spPr>
          <a:xfrm>
            <a:off x="6891941" y="3525733"/>
            <a:ext cx="955646" cy="300082"/>
          </a:xfrm>
          <a:prstGeom prst="rect">
            <a:avLst/>
          </a:prstGeom>
          <a:noFill/>
        </p:spPr>
        <p:txBody>
          <a:bodyPr wrap="none" rtlCol="0">
            <a:spAutoFit/>
          </a:bodyPr>
          <a:lstStyle/>
          <a:p>
            <a:r>
              <a:rPr lang="es-MX" sz="1350" b="1" dirty="0" smtClean="0"/>
              <a:t>PERSONAS</a:t>
            </a:r>
            <a:endParaRPr lang="en-US" sz="1350" b="1" dirty="0"/>
          </a:p>
        </p:txBody>
      </p:sp>
      <p:sp>
        <p:nvSpPr>
          <p:cNvPr id="166" name="TextBox 165"/>
          <p:cNvSpPr txBox="1"/>
          <p:nvPr/>
        </p:nvSpPr>
        <p:spPr>
          <a:xfrm>
            <a:off x="995747" y="3508528"/>
            <a:ext cx="726802" cy="300082"/>
          </a:xfrm>
          <a:prstGeom prst="rect">
            <a:avLst/>
          </a:prstGeom>
          <a:noFill/>
        </p:spPr>
        <p:txBody>
          <a:bodyPr wrap="none" rtlCol="0">
            <a:spAutoFit/>
          </a:bodyPr>
          <a:lstStyle/>
          <a:p>
            <a:r>
              <a:rPr lang="es-MX" sz="1350" b="1" dirty="0"/>
              <a:t>TAREAS</a:t>
            </a:r>
            <a:endParaRPr lang="en-US" sz="1350" b="1" dirty="0"/>
          </a:p>
        </p:txBody>
      </p:sp>
      <p:sp>
        <p:nvSpPr>
          <p:cNvPr id="167" name="TextBox 166"/>
          <p:cNvSpPr txBox="1"/>
          <p:nvPr/>
        </p:nvSpPr>
        <p:spPr>
          <a:xfrm>
            <a:off x="566848" y="6104300"/>
            <a:ext cx="1354473" cy="338554"/>
          </a:xfrm>
          <a:prstGeom prst="rect">
            <a:avLst/>
          </a:prstGeom>
          <a:noFill/>
        </p:spPr>
        <p:txBody>
          <a:bodyPr wrap="none" rtlCol="0">
            <a:spAutoFit/>
          </a:bodyPr>
          <a:lstStyle/>
          <a:p>
            <a:pPr algn="ctr"/>
            <a:r>
              <a:rPr lang="es-MX" sz="1600" b="1" dirty="0" smtClean="0"/>
              <a:t>EXPLORADOR</a:t>
            </a:r>
            <a:endParaRPr lang="en-US" sz="1600" b="1" dirty="0"/>
          </a:p>
        </p:txBody>
      </p:sp>
      <p:sp>
        <p:nvSpPr>
          <p:cNvPr id="168" name="TextBox 167"/>
          <p:cNvSpPr txBox="1"/>
          <p:nvPr/>
        </p:nvSpPr>
        <p:spPr>
          <a:xfrm>
            <a:off x="6593150" y="6104300"/>
            <a:ext cx="1188146" cy="338554"/>
          </a:xfrm>
          <a:prstGeom prst="rect">
            <a:avLst/>
          </a:prstGeom>
          <a:noFill/>
        </p:spPr>
        <p:txBody>
          <a:bodyPr wrap="none" rtlCol="0">
            <a:spAutoFit/>
          </a:bodyPr>
          <a:lstStyle/>
          <a:p>
            <a:pPr algn="ctr"/>
            <a:r>
              <a:rPr lang="es-MX" sz="1600" b="1" dirty="0" smtClean="0"/>
              <a:t>ANIMADOR</a:t>
            </a:r>
            <a:endParaRPr lang="en-US" sz="1600" b="1" dirty="0"/>
          </a:p>
        </p:txBody>
      </p:sp>
      <p:sp>
        <p:nvSpPr>
          <p:cNvPr id="169" name="TextBox 168"/>
          <p:cNvSpPr txBox="1"/>
          <p:nvPr/>
        </p:nvSpPr>
        <p:spPr>
          <a:xfrm>
            <a:off x="506167" y="1546310"/>
            <a:ext cx="1473545" cy="338554"/>
          </a:xfrm>
          <a:prstGeom prst="rect">
            <a:avLst/>
          </a:prstGeom>
          <a:noFill/>
        </p:spPr>
        <p:txBody>
          <a:bodyPr wrap="none" rtlCol="0">
            <a:spAutoFit/>
          </a:bodyPr>
          <a:lstStyle/>
          <a:p>
            <a:pPr algn="ctr"/>
            <a:r>
              <a:rPr lang="es-MX" sz="1600" b="1" dirty="0" smtClean="0"/>
              <a:t>CONSTRUCTOR</a:t>
            </a:r>
            <a:endParaRPr lang="en-US" sz="1600" b="1" dirty="0"/>
          </a:p>
        </p:txBody>
      </p:sp>
      <p:sp>
        <p:nvSpPr>
          <p:cNvPr id="170" name="TextBox 169"/>
          <p:cNvSpPr txBox="1"/>
          <p:nvPr/>
        </p:nvSpPr>
        <p:spPr>
          <a:xfrm>
            <a:off x="6547280" y="1554148"/>
            <a:ext cx="1183080" cy="338554"/>
          </a:xfrm>
          <a:prstGeom prst="rect">
            <a:avLst/>
          </a:prstGeom>
          <a:noFill/>
        </p:spPr>
        <p:txBody>
          <a:bodyPr wrap="none" rtlCol="0">
            <a:spAutoFit/>
          </a:bodyPr>
          <a:lstStyle/>
          <a:p>
            <a:pPr algn="ctr"/>
            <a:r>
              <a:rPr lang="es-MX" sz="1600" b="1" dirty="0" smtClean="0"/>
              <a:t>CONSEJERO</a:t>
            </a:r>
            <a:endParaRPr lang="en-US" sz="1600" b="1" dirty="0"/>
          </a:p>
        </p:txBody>
      </p:sp>
      <p:sp>
        <p:nvSpPr>
          <p:cNvPr id="171" name="TextBox 170"/>
          <p:cNvSpPr txBox="1"/>
          <p:nvPr/>
        </p:nvSpPr>
        <p:spPr>
          <a:xfrm rot="16200000">
            <a:off x="3712018" y="2509004"/>
            <a:ext cx="1273105" cy="253916"/>
          </a:xfrm>
          <a:prstGeom prst="rect">
            <a:avLst/>
          </a:prstGeom>
          <a:noFill/>
        </p:spPr>
        <p:txBody>
          <a:bodyPr wrap="none" rtlCol="0">
            <a:spAutoFit/>
          </a:bodyPr>
          <a:lstStyle/>
          <a:p>
            <a:r>
              <a:rPr lang="es-MX" sz="1050" dirty="0" smtClean="0"/>
              <a:t>Respuesta Reflexiva</a:t>
            </a:r>
            <a:endParaRPr lang="en-US" sz="1050" dirty="0"/>
          </a:p>
        </p:txBody>
      </p:sp>
      <p:sp>
        <p:nvSpPr>
          <p:cNvPr id="172" name="TextBox 171"/>
          <p:cNvSpPr txBox="1"/>
          <p:nvPr/>
        </p:nvSpPr>
        <p:spPr>
          <a:xfrm>
            <a:off x="3568531" y="6017776"/>
            <a:ext cx="1723549" cy="253916"/>
          </a:xfrm>
          <a:prstGeom prst="rect">
            <a:avLst/>
          </a:prstGeom>
          <a:noFill/>
        </p:spPr>
        <p:txBody>
          <a:bodyPr wrap="none" rtlCol="0">
            <a:spAutoFit/>
          </a:bodyPr>
          <a:lstStyle/>
          <a:p>
            <a:r>
              <a:rPr lang="es-MX" sz="1050" dirty="0"/>
              <a:t>Extrovertido / Comunicativo</a:t>
            </a:r>
            <a:endParaRPr lang="en-US" sz="1050" dirty="0"/>
          </a:p>
        </p:txBody>
      </p:sp>
      <p:sp>
        <p:nvSpPr>
          <p:cNvPr id="173" name="TextBox 172"/>
          <p:cNvSpPr txBox="1"/>
          <p:nvPr/>
        </p:nvSpPr>
        <p:spPr>
          <a:xfrm>
            <a:off x="3504620" y="1152952"/>
            <a:ext cx="1893467" cy="253916"/>
          </a:xfrm>
          <a:prstGeom prst="rect">
            <a:avLst/>
          </a:prstGeom>
          <a:noFill/>
        </p:spPr>
        <p:txBody>
          <a:bodyPr wrap="none" rtlCol="0">
            <a:spAutoFit/>
          </a:bodyPr>
          <a:lstStyle/>
          <a:p>
            <a:r>
              <a:rPr lang="es-MX" sz="1050" dirty="0"/>
              <a:t>Introvertido / Hablar mesurado</a:t>
            </a:r>
            <a:endParaRPr lang="en-US" sz="1050" dirty="0"/>
          </a:p>
        </p:txBody>
      </p:sp>
      <p:sp>
        <p:nvSpPr>
          <p:cNvPr id="174" name="TextBox 173"/>
          <p:cNvSpPr txBox="1"/>
          <p:nvPr/>
        </p:nvSpPr>
        <p:spPr>
          <a:xfrm>
            <a:off x="179512" y="3376918"/>
            <a:ext cx="896399" cy="577081"/>
          </a:xfrm>
          <a:prstGeom prst="rect">
            <a:avLst/>
          </a:prstGeom>
          <a:noFill/>
        </p:spPr>
        <p:txBody>
          <a:bodyPr wrap="none" rtlCol="0">
            <a:spAutoFit/>
          </a:bodyPr>
          <a:lstStyle/>
          <a:p>
            <a:pPr algn="r"/>
            <a:r>
              <a:rPr lang="es-MX" sz="1050" dirty="0"/>
              <a:t>Metas</a:t>
            </a:r>
          </a:p>
          <a:p>
            <a:pPr algn="r"/>
            <a:r>
              <a:rPr lang="es-MX" sz="1050" dirty="0"/>
              <a:t>Control</a:t>
            </a:r>
          </a:p>
          <a:p>
            <a:pPr algn="r"/>
            <a:r>
              <a:rPr lang="es-MX" sz="1050" dirty="0"/>
              <a:t>Organización</a:t>
            </a:r>
          </a:p>
        </p:txBody>
      </p:sp>
      <p:sp>
        <p:nvSpPr>
          <p:cNvPr id="175" name="TextBox 174"/>
          <p:cNvSpPr txBox="1"/>
          <p:nvPr/>
        </p:nvSpPr>
        <p:spPr>
          <a:xfrm>
            <a:off x="7849511" y="3387454"/>
            <a:ext cx="957313" cy="577081"/>
          </a:xfrm>
          <a:prstGeom prst="rect">
            <a:avLst/>
          </a:prstGeom>
          <a:noFill/>
        </p:spPr>
        <p:txBody>
          <a:bodyPr wrap="none" rtlCol="0">
            <a:spAutoFit/>
          </a:bodyPr>
          <a:lstStyle/>
          <a:p>
            <a:r>
              <a:rPr lang="es-MX" sz="1050" dirty="0"/>
              <a:t>Relaciones</a:t>
            </a:r>
          </a:p>
          <a:p>
            <a:r>
              <a:rPr lang="es-MX" sz="1050" dirty="0"/>
              <a:t>Comunicación</a:t>
            </a:r>
          </a:p>
          <a:p>
            <a:r>
              <a:rPr lang="es-MX" sz="1050" dirty="0"/>
              <a:t>Empatía</a:t>
            </a:r>
            <a:endParaRPr lang="en-US" sz="1050" dirty="0"/>
          </a:p>
        </p:txBody>
      </p:sp>
      <p:pic>
        <p:nvPicPr>
          <p:cNvPr id="176" name="Picture 52" descr="http://2.bp.blogspot.com/-UlvlFhT0Ae0/Tme62yccHRI/AAAAAAAAG8Q/RSSp16AQJB8/s640/IMGP0221%255B1%255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08672" y="3924783"/>
            <a:ext cx="1803376" cy="1352531"/>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54" descr="http://embamex.sre.gob.mx/rumania/images/stories/131113presentacin%20cartas%20credenciales%20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033156"/>
            <a:ext cx="1647389" cy="1095949"/>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46" descr="http://corporacioncoronel.files.wordpress.com/2012/01/6.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6752" y="3939579"/>
            <a:ext cx="1413275" cy="1413275"/>
          </a:xfrm>
          <a:prstGeom prst="rect">
            <a:avLst/>
          </a:prstGeom>
          <a:noFill/>
          <a:extLst>
            <a:ext uri="{909E8E84-426E-40DD-AFC4-6F175D3DCCD1}">
              <a14:hiddenFill xmlns:a14="http://schemas.microsoft.com/office/drawing/2010/main">
                <a:solidFill>
                  <a:srgbClr val="FFFFFF"/>
                </a:solidFill>
              </a14:hiddenFill>
            </a:ext>
          </a:extLst>
        </p:spPr>
      </p:pic>
      <p:sp>
        <p:nvSpPr>
          <p:cNvPr id="179" name="TextBox 178"/>
          <p:cNvSpPr txBox="1"/>
          <p:nvPr/>
        </p:nvSpPr>
        <p:spPr>
          <a:xfrm>
            <a:off x="995452" y="1996361"/>
            <a:ext cx="1081065" cy="1061829"/>
          </a:xfrm>
          <a:prstGeom prst="rect">
            <a:avLst/>
          </a:prstGeom>
          <a:noFill/>
        </p:spPr>
        <p:txBody>
          <a:bodyPr wrap="none" rtlCol="0">
            <a:spAutoFit/>
          </a:bodyPr>
          <a:lstStyle/>
          <a:p>
            <a:r>
              <a:rPr lang="es-MX" sz="1050" b="1" u="sng" dirty="0"/>
              <a:t>PENSAR</a:t>
            </a:r>
          </a:p>
          <a:p>
            <a:pPr marL="214313" indent="-214313">
              <a:buFont typeface="Arial" pitchFamily="34" charset="0"/>
              <a:buChar char="•"/>
            </a:pPr>
            <a:r>
              <a:rPr lang="es-MX" sz="1050" dirty="0"/>
              <a:t>Análisis</a:t>
            </a:r>
          </a:p>
          <a:p>
            <a:pPr marL="214313" indent="-214313">
              <a:buFont typeface="Arial" pitchFamily="34" charset="0"/>
              <a:buChar char="•"/>
            </a:pPr>
            <a:r>
              <a:rPr lang="es-MX" sz="1050" dirty="0"/>
              <a:t>Perfección</a:t>
            </a:r>
          </a:p>
          <a:p>
            <a:pPr marL="214313" indent="-214313">
              <a:buFont typeface="Arial" pitchFamily="34" charset="0"/>
              <a:buChar char="•"/>
            </a:pPr>
            <a:r>
              <a:rPr lang="es-MX" sz="1050" dirty="0"/>
              <a:t>Organiza</a:t>
            </a:r>
          </a:p>
          <a:p>
            <a:pPr marL="214313" indent="-214313">
              <a:buFont typeface="Arial" pitchFamily="34" charset="0"/>
              <a:buChar char="•"/>
            </a:pPr>
            <a:r>
              <a:rPr lang="es-MX" sz="1050" dirty="0"/>
              <a:t>Ideales altos</a:t>
            </a:r>
          </a:p>
          <a:p>
            <a:pPr marL="214313" indent="-214313">
              <a:buFont typeface="Arial" pitchFamily="34" charset="0"/>
              <a:buChar char="•"/>
            </a:pPr>
            <a:r>
              <a:rPr lang="es-MX" sz="1050" dirty="0"/>
              <a:t>Intelectual</a:t>
            </a:r>
            <a:endParaRPr lang="en-US" sz="1050" dirty="0"/>
          </a:p>
        </p:txBody>
      </p:sp>
      <p:sp>
        <p:nvSpPr>
          <p:cNvPr id="180" name="TextBox 179"/>
          <p:cNvSpPr txBox="1"/>
          <p:nvPr/>
        </p:nvSpPr>
        <p:spPr>
          <a:xfrm>
            <a:off x="971600" y="3058478"/>
            <a:ext cx="1176925" cy="253916"/>
          </a:xfrm>
          <a:prstGeom prst="rect">
            <a:avLst/>
          </a:prstGeom>
          <a:noFill/>
        </p:spPr>
        <p:txBody>
          <a:bodyPr wrap="none" rtlCol="0">
            <a:spAutoFit/>
          </a:bodyPr>
          <a:lstStyle/>
          <a:p>
            <a:r>
              <a:rPr lang="es-MX" sz="1050" i="1" dirty="0"/>
              <a:t>“Hagámoslo bien”</a:t>
            </a:r>
            <a:endParaRPr lang="en-US" sz="1050" i="1" dirty="0"/>
          </a:p>
        </p:txBody>
      </p:sp>
      <p:sp>
        <p:nvSpPr>
          <p:cNvPr id="181" name="TextBox 180"/>
          <p:cNvSpPr txBox="1"/>
          <p:nvPr/>
        </p:nvSpPr>
        <p:spPr>
          <a:xfrm>
            <a:off x="971600" y="3938388"/>
            <a:ext cx="1020151" cy="1061829"/>
          </a:xfrm>
          <a:prstGeom prst="rect">
            <a:avLst/>
          </a:prstGeom>
          <a:noFill/>
        </p:spPr>
        <p:txBody>
          <a:bodyPr wrap="none" rtlCol="0">
            <a:spAutoFit/>
          </a:bodyPr>
          <a:lstStyle/>
          <a:p>
            <a:r>
              <a:rPr lang="es-MX" sz="1050" b="1" u="sng" dirty="0"/>
              <a:t>TRABAJAR</a:t>
            </a:r>
          </a:p>
          <a:p>
            <a:pPr marL="214313" indent="-214313">
              <a:buFont typeface="Arial" pitchFamily="34" charset="0"/>
              <a:buChar char="•"/>
            </a:pPr>
            <a:r>
              <a:rPr lang="es-MX" sz="1050" dirty="0"/>
              <a:t>Metas</a:t>
            </a:r>
          </a:p>
          <a:p>
            <a:pPr marL="214313" indent="-214313">
              <a:buFont typeface="Arial" pitchFamily="34" charset="0"/>
              <a:buChar char="•"/>
            </a:pPr>
            <a:r>
              <a:rPr lang="es-MX" sz="1050" dirty="0"/>
              <a:t>Control</a:t>
            </a:r>
          </a:p>
          <a:p>
            <a:pPr marL="214313" indent="-214313">
              <a:buFont typeface="Arial" pitchFamily="34" charset="0"/>
              <a:buChar char="•"/>
            </a:pPr>
            <a:r>
              <a:rPr lang="es-MX" sz="1050" dirty="0"/>
              <a:t>Prioridades</a:t>
            </a:r>
          </a:p>
          <a:p>
            <a:pPr marL="214313" indent="-214313">
              <a:buFont typeface="Arial" pitchFamily="34" charset="0"/>
              <a:buChar char="•"/>
            </a:pPr>
            <a:r>
              <a:rPr lang="es-MX" sz="1050" dirty="0"/>
              <a:t>Poder</a:t>
            </a:r>
          </a:p>
          <a:p>
            <a:pPr marL="214313" indent="-214313">
              <a:buFont typeface="Arial" pitchFamily="34" charset="0"/>
              <a:buChar char="•"/>
            </a:pPr>
            <a:r>
              <a:rPr lang="es-MX" sz="1050" dirty="0"/>
              <a:t>Lograr</a:t>
            </a:r>
            <a:endParaRPr lang="en-US" sz="1050" dirty="0"/>
          </a:p>
        </p:txBody>
      </p:sp>
      <p:sp>
        <p:nvSpPr>
          <p:cNvPr id="182" name="TextBox 181"/>
          <p:cNvSpPr txBox="1"/>
          <p:nvPr/>
        </p:nvSpPr>
        <p:spPr>
          <a:xfrm>
            <a:off x="611560" y="4966691"/>
            <a:ext cx="1633781" cy="253916"/>
          </a:xfrm>
          <a:prstGeom prst="rect">
            <a:avLst/>
          </a:prstGeom>
          <a:noFill/>
        </p:spPr>
        <p:txBody>
          <a:bodyPr wrap="none" rtlCol="0">
            <a:spAutoFit/>
          </a:bodyPr>
          <a:lstStyle/>
          <a:p>
            <a:r>
              <a:rPr lang="es-MX" sz="1050" i="1" dirty="0"/>
              <a:t>“Hagámoslo a mi manera”</a:t>
            </a:r>
            <a:endParaRPr lang="en-US" sz="1050" i="1" dirty="0"/>
          </a:p>
        </p:txBody>
      </p:sp>
      <p:sp>
        <p:nvSpPr>
          <p:cNvPr id="183" name="TextBox 182"/>
          <p:cNvSpPr txBox="1"/>
          <p:nvPr/>
        </p:nvSpPr>
        <p:spPr>
          <a:xfrm>
            <a:off x="6739933" y="1942354"/>
            <a:ext cx="1225335" cy="1223412"/>
          </a:xfrm>
          <a:prstGeom prst="rect">
            <a:avLst/>
          </a:prstGeom>
          <a:noFill/>
        </p:spPr>
        <p:txBody>
          <a:bodyPr wrap="none" rtlCol="0">
            <a:spAutoFit/>
          </a:bodyPr>
          <a:lstStyle/>
          <a:p>
            <a:r>
              <a:rPr lang="es-MX" sz="1050" b="1" u="sng" dirty="0" smtClean="0"/>
              <a:t>COLABORAR</a:t>
            </a:r>
            <a:endParaRPr lang="es-MX" sz="1050" b="1" u="sng" dirty="0"/>
          </a:p>
          <a:p>
            <a:pPr marL="214313" indent="-214313">
              <a:buFont typeface="Arial" pitchFamily="34" charset="0"/>
              <a:buChar char="•"/>
            </a:pPr>
            <a:r>
              <a:rPr lang="es-MX" sz="1050" dirty="0"/>
              <a:t>Escuchar</a:t>
            </a:r>
          </a:p>
          <a:p>
            <a:pPr marL="214313" indent="-214313">
              <a:buFont typeface="Arial" pitchFamily="34" charset="0"/>
              <a:buChar char="•"/>
            </a:pPr>
            <a:r>
              <a:rPr lang="es-MX" sz="1050" dirty="0"/>
              <a:t>Paciente</a:t>
            </a:r>
          </a:p>
          <a:p>
            <a:pPr marL="214313" indent="-214313">
              <a:buFont typeface="Arial" pitchFamily="34" charset="0"/>
              <a:buChar char="•"/>
            </a:pPr>
            <a:r>
              <a:rPr lang="es-MX" sz="1050" dirty="0"/>
              <a:t>Constante</a:t>
            </a:r>
          </a:p>
          <a:p>
            <a:pPr marL="214313" indent="-214313">
              <a:buFont typeface="Arial" pitchFamily="34" charset="0"/>
              <a:buChar char="•"/>
            </a:pPr>
            <a:r>
              <a:rPr lang="es-MX" sz="1050" dirty="0"/>
              <a:t>Sentido común</a:t>
            </a:r>
          </a:p>
          <a:p>
            <a:pPr marL="214313" indent="-214313">
              <a:buFont typeface="Arial" pitchFamily="34" charset="0"/>
              <a:buChar char="•"/>
            </a:pPr>
            <a:r>
              <a:rPr lang="es-MX" sz="1050" dirty="0"/>
              <a:t>Paz</a:t>
            </a:r>
          </a:p>
          <a:p>
            <a:pPr marL="214313" indent="-214313">
              <a:buFont typeface="Arial" pitchFamily="34" charset="0"/>
              <a:buChar char="•"/>
            </a:pPr>
            <a:r>
              <a:rPr lang="es-MX" sz="1050" dirty="0"/>
              <a:t>Sereno</a:t>
            </a:r>
            <a:endParaRPr lang="en-US" sz="1050" dirty="0"/>
          </a:p>
        </p:txBody>
      </p:sp>
      <p:sp>
        <p:nvSpPr>
          <p:cNvPr id="184" name="TextBox 183"/>
          <p:cNvSpPr txBox="1"/>
          <p:nvPr/>
        </p:nvSpPr>
        <p:spPr>
          <a:xfrm>
            <a:off x="6732240" y="3115678"/>
            <a:ext cx="1172116" cy="253916"/>
          </a:xfrm>
          <a:prstGeom prst="rect">
            <a:avLst/>
          </a:prstGeom>
          <a:noFill/>
        </p:spPr>
        <p:txBody>
          <a:bodyPr wrap="none" rtlCol="0">
            <a:spAutoFit/>
          </a:bodyPr>
          <a:lstStyle/>
          <a:p>
            <a:r>
              <a:rPr lang="es-MX" sz="1050" i="1" dirty="0"/>
              <a:t>“Hagámoslo fácil”</a:t>
            </a:r>
            <a:endParaRPr lang="en-US" sz="1050" i="1" dirty="0"/>
          </a:p>
        </p:txBody>
      </p:sp>
      <p:sp>
        <p:nvSpPr>
          <p:cNvPr id="185" name="TextBox 184"/>
          <p:cNvSpPr txBox="1"/>
          <p:nvPr/>
        </p:nvSpPr>
        <p:spPr>
          <a:xfrm>
            <a:off x="6777056" y="3850566"/>
            <a:ext cx="1412887" cy="1223412"/>
          </a:xfrm>
          <a:prstGeom prst="rect">
            <a:avLst/>
          </a:prstGeom>
          <a:noFill/>
        </p:spPr>
        <p:txBody>
          <a:bodyPr wrap="none" rtlCol="0">
            <a:spAutoFit/>
          </a:bodyPr>
          <a:lstStyle/>
          <a:p>
            <a:r>
              <a:rPr lang="es-MX" sz="1050" b="1" u="sng" dirty="0"/>
              <a:t>INFLUIR</a:t>
            </a:r>
          </a:p>
          <a:p>
            <a:pPr marL="214313" indent="-214313">
              <a:buFont typeface="Arial" pitchFamily="34" charset="0"/>
              <a:buChar char="•"/>
            </a:pPr>
            <a:r>
              <a:rPr lang="es-MX" sz="1050" dirty="0"/>
              <a:t>Relacionarse</a:t>
            </a:r>
          </a:p>
          <a:p>
            <a:pPr marL="214313" indent="-214313">
              <a:buFont typeface="Arial" pitchFamily="34" charset="0"/>
              <a:buChar char="•"/>
            </a:pPr>
            <a:r>
              <a:rPr lang="es-MX" sz="1050" dirty="0"/>
              <a:t>Diversión</a:t>
            </a:r>
          </a:p>
          <a:p>
            <a:pPr marL="214313" indent="-214313">
              <a:buFont typeface="Arial" pitchFamily="34" charset="0"/>
              <a:buChar char="•"/>
            </a:pPr>
            <a:r>
              <a:rPr lang="es-MX" sz="1050" dirty="0"/>
              <a:t>Energía</a:t>
            </a:r>
          </a:p>
          <a:p>
            <a:pPr marL="214313" indent="-214313">
              <a:buFont typeface="Arial" pitchFamily="34" charset="0"/>
              <a:buChar char="•"/>
            </a:pPr>
            <a:r>
              <a:rPr lang="es-MX" sz="1050" dirty="0"/>
              <a:t>Sentido del humor</a:t>
            </a:r>
          </a:p>
          <a:p>
            <a:pPr marL="214313" indent="-214313">
              <a:buFont typeface="Arial" pitchFamily="34" charset="0"/>
              <a:buChar char="•"/>
            </a:pPr>
            <a:r>
              <a:rPr lang="es-MX" sz="1050" dirty="0"/>
              <a:t>Cuenta historias</a:t>
            </a:r>
          </a:p>
          <a:p>
            <a:pPr marL="214313" indent="-214313">
              <a:buFont typeface="Arial" pitchFamily="34" charset="0"/>
              <a:buChar char="•"/>
            </a:pPr>
            <a:r>
              <a:rPr lang="es-MX" sz="1050" dirty="0"/>
              <a:t>Persuade</a:t>
            </a:r>
            <a:endParaRPr lang="en-US" sz="1050" dirty="0"/>
          </a:p>
        </p:txBody>
      </p:sp>
      <p:sp>
        <p:nvSpPr>
          <p:cNvPr id="186" name="TextBox 185"/>
          <p:cNvSpPr txBox="1"/>
          <p:nvPr/>
        </p:nvSpPr>
        <p:spPr>
          <a:xfrm>
            <a:off x="6831062" y="5050895"/>
            <a:ext cx="1426994" cy="253916"/>
          </a:xfrm>
          <a:prstGeom prst="rect">
            <a:avLst/>
          </a:prstGeom>
          <a:noFill/>
        </p:spPr>
        <p:txBody>
          <a:bodyPr wrap="none" rtlCol="0">
            <a:spAutoFit/>
          </a:bodyPr>
          <a:lstStyle/>
          <a:p>
            <a:r>
              <a:rPr lang="es-MX" sz="1050" i="1" dirty="0"/>
              <a:t>“Hagámoslo divertido”</a:t>
            </a:r>
            <a:endParaRPr lang="en-US" sz="1050" i="1" dirty="0"/>
          </a:p>
        </p:txBody>
      </p:sp>
      <p:pic>
        <p:nvPicPr>
          <p:cNvPr id="188" name="Picture 2" descr="http://1top.org/wp-content/uploads/builder-on-sit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13343" y="2056146"/>
            <a:ext cx="1682593" cy="1119243"/>
          </a:xfrm>
          <a:prstGeom prst="rect">
            <a:avLst/>
          </a:prstGeom>
          <a:noFill/>
          <a:extLst>
            <a:ext uri="{909E8E84-426E-40DD-AFC4-6F175D3DCCD1}">
              <a14:hiddenFill xmlns:a14="http://schemas.microsoft.com/office/drawing/2010/main">
                <a:solidFill>
                  <a:srgbClr val="FFFFFF"/>
                </a:solidFill>
              </a14:hiddenFill>
            </a:ext>
          </a:extLst>
        </p:spPr>
      </p:pic>
      <p:grpSp>
        <p:nvGrpSpPr>
          <p:cNvPr id="189" name="Group 188"/>
          <p:cNvGrpSpPr/>
          <p:nvPr/>
        </p:nvGrpSpPr>
        <p:grpSpPr>
          <a:xfrm>
            <a:off x="899592" y="5515561"/>
            <a:ext cx="720080" cy="639261"/>
            <a:chOff x="1723162" y="5382027"/>
            <a:chExt cx="720080" cy="639261"/>
          </a:xfrm>
        </p:grpSpPr>
        <p:sp>
          <p:nvSpPr>
            <p:cNvPr id="190" name="Isosceles Triangle 189"/>
            <p:cNvSpPr/>
            <p:nvPr/>
          </p:nvSpPr>
          <p:spPr>
            <a:xfrm>
              <a:off x="1723162" y="5382027"/>
              <a:ext cx="720080" cy="5760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1885908" y="5498068"/>
              <a:ext cx="381836" cy="523220"/>
            </a:xfrm>
            <a:prstGeom prst="rect">
              <a:avLst/>
            </a:prstGeom>
            <a:noFill/>
          </p:spPr>
          <p:txBody>
            <a:bodyPr wrap="none" rtlCol="0">
              <a:spAutoFit/>
            </a:bodyPr>
            <a:lstStyle/>
            <a:p>
              <a:r>
                <a:rPr lang="es-MX" sz="2800" b="1" dirty="0" smtClean="0">
                  <a:solidFill>
                    <a:schemeClr val="bg1"/>
                  </a:solidFill>
                </a:rPr>
                <a:t>X</a:t>
              </a:r>
              <a:endParaRPr lang="es-MX" sz="2800" b="1" dirty="0">
                <a:solidFill>
                  <a:schemeClr val="bg1"/>
                </a:solidFill>
              </a:endParaRPr>
            </a:p>
          </p:txBody>
        </p:sp>
      </p:grpSp>
      <p:grpSp>
        <p:nvGrpSpPr>
          <p:cNvPr id="192" name="Group 191"/>
          <p:cNvGrpSpPr/>
          <p:nvPr/>
        </p:nvGrpSpPr>
        <p:grpSpPr>
          <a:xfrm>
            <a:off x="957952" y="980728"/>
            <a:ext cx="595107" cy="576064"/>
            <a:chOff x="3351494" y="5382027"/>
            <a:chExt cx="595107" cy="576064"/>
          </a:xfrm>
        </p:grpSpPr>
        <p:sp>
          <p:nvSpPr>
            <p:cNvPr id="193" name="Rectangle 192"/>
            <p:cNvSpPr/>
            <p:nvPr/>
          </p:nvSpPr>
          <p:spPr>
            <a:xfrm>
              <a:off x="3351494" y="5382027"/>
              <a:ext cx="595107" cy="57606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TextBox 193"/>
            <p:cNvSpPr txBox="1"/>
            <p:nvPr/>
          </p:nvSpPr>
          <p:spPr>
            <a:xfrm>
              <a:off x="3460319" y="5419097"/>
              <a:ext cx="362600" cy="523220"/>
            </a:xfrm>
            <a:prstGeom prst="rect">
              <a:avLst/>
            </a:prstGeom>
            <a:noFill/>
          </p:spPr>
          <p:txBody>
            <a:bodyPr wrap="none" rtlCol="0">
              <a:spAutoFit/>
            </a:bodyPr>
            <a:lstStyle/>
            <a:p>
              <a:r>
                <a:rPr lang="es-MX" sz="2800" b="1" dirty="0">
                  <a:solidFill>
                    <a:schemeClr val="bg1"/>
                  </a:solidFill>
                </a:rPr>
                <a:t>T</a:t>
              </a:r>
            </a:p>
          </p:txBody>
        </p:sp>
      </p:grpSp>
      <p:grpSp>
        <p:nvGrpSpPr>
          <p:cNvPr id="195" name="Group 194"/>
          <p:cNvGrpSpPr/>
          <p:nvPr/>
        </p:nvGrpSpPr>
        <p:grpSpPr>
          <a:xfrm>
            <a:off x="6801470" y="986048"/>
            <a:ext cx="654618" cy="581146"/>
            <a:chOff x="4978678" y="5383788"/>
            <a:chExt cx="654618" cy="581146"/>
          </a:xfrm>
        </p:grpSpPr>
        <p:sp>
          <p:nvSpPr>
            <p:cNvPr id="196" name="Hexagon 195"/>
            <p:cNvSpPr/>
            <p:nvPr/>
          </p:nvSpPr>
          <p:spPr>
            <a:xfrm>
              <a:off x="4978678" y="5383788"/>
              <a:ext cx="654618" cy="581146"/>
            </a:xfrm>
            <a:prstGeom prst="hexag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5099384" y="5407197"/>
              <a:ext cx="421910" cy="523220"/>
            </a:xfrm>
            <a:prstGeom prst="rect">
              <a:avLst/>
            </a:prstGeom>
            <a:noFill/>
          </p:spPr>
          <p:txBody>
            <a:bodyPr wrap="none" rtlCol="0">
              <a:spAutoFit/>
            </a:bodyPr>
            <a:lstStyle/>
            <a:p>
              <a:r>
                <a:rPr lang="es-MX" sz="2800" b="1" dirty="0" smtClean="0">
                  <a:solidFill>
                    <a:schemeClr val="bg1"/>
                  </a:solidFill>
                </a:rPr>
                <a:t>N</a:t>
              </a:r>
              <a:endParaRPr lang="es-MX" sz="2800" b="1" dirty="0">
                <a:solidFill>
                  <a:schemeClr val="bg1"/>
                </a:solidFill>
              </a:endParaRPr>
            </a:p>
          </p:txBody>
        </p:sp>
      </p:grpSp>
      <p:grpSp>
        <p:nvGrpSpPr>
          <p:cNvPr id="198" name="Group 197"/>
          <p:cNvGrpSpPr/>
          <p:nvPr/>
        </p:nvGrpSpPr>
        <p:grpSpPr>
          <a:xfrm>
            <a:off x="6848533" y="5545739"/>
            <a:ext cx="609908" cy="575542"/>
            <a:chOff x="6681834" y="5381036"/>
            <a:chExt cx="554462" cy="575542"/>
          </a:xfrm>
        </p:grpSpPr>
        <p:sp>
          <p:nvSpPr>
            <p:cNvPr id="199" name="Oval 198"/>
            <p:cNvSpPr/>
            <p:nvPr/>
          </p:nvSpPr>
          <p:spPr>
            <a:xfrm>
              <a:off x="6681834" y="5381036"/>
              <a:ext cx="554462" cy="575542"/>
            </a:xfrm>
            <a:prstGeom prst="ellipse">
              <a:avLst/>
            </a:prstGeom>
            <a:solidFill>
              <a:srgbClr val="FFFF00"/>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6777370" y="5397317"/>
              <a:ext cx="366067" cy="523220"/>
            </a:xfrm>
            <a:prstGeom prst="rect">
              <a:avLst/>
            </a:prstGeom>
            <a:noFill/>
          </p:spPr>
          <p:txBody>
            <a:bodyPr wrap="none" rtlCol="0">
              <a:spAutoFit/>
            </a:bodyPr>
            <a:lstStyle/>
            <a:p>
              <a:r>
                <a:rPr lang="es-MX" sz="2800" b="1" dirty="0" smtClean="0">
                  <a:solidFill>
                    <a:schemeClr val="tx1">
                      <a:lumMod val="75000"/>
                      <a:lumOff val="25000"/>
                    </a:schemeClr>
                  </a:solidFill>
                </a:rPr>
                <a:t>A</a:t>
              </a:r>
              <a:endParaRPr lang="es-MX" sz="2800" b="1" dirty="0">
                <a:solidFill>
                  <a:schemeClr val="tx1">
                    <a:lumMod val="75000"/>
                    <a:lumOff val="25000"/>
                  </a:schemeClr>
                </a:solidFill>
              </a:endParaRPr>
            </a:p>
          </p:txBody>
        </p:sp>
      </p:grpSp>
      <p:sp>
        <p:nvSpPr>
          <p:cNvPr id="47" name="9 CuadroTexto"/>
          <p:cNvSpPr txBox="1"/>
          <p:nvPr/>
        </p:nvSpPr>
        <p:spPr>
          <a:xfrm>
            <a:off x="1358070" y="6620006"/>
            <a:ext cx="6289252" cy="246221"/>
          </a:xfrm>
          <a:prstGeom prst="rect">
            <a:avLst/>
          </a:prstGeom>
          <a:noFill/>
        </p:spPr>
        <p:txBody>
          <a:bodyPr wrap="square" rtlCol="0">
            <a:spAutoFit/>
          </a:bodyPr>
          <a:lstStyle/>
          <a:p>
            <a:pPr algn="ctr"/>
            <a:r>
              <a:rPr lang="es-ES" sz="1000" dirty="0" smtClean="0"/>
              <a:t>José de Sancristóbal. Derechos Reservados 2012 ©</a:t>
            </a:r>
            <a:endParaRPr lang="es-ES" sz="900" dirty="0" smtClean="0"/>
          </a:p>
        </p:txBody>
      </p:sp>
      <p:sp>
        <p:nvSpPr>
          <p:cNvPr id="2" name="Slide Number Placeholder 1"/>
          <p:cNvSpPr>
            <a:spLocks noGrp="1"/>
          </p:cNvSpPr>
          <p:nvPr>
            <p:ph type="sldNum" sz="quarter" idx="12"/>
          </p:nvPr>
        </p:nvSpPr>
        <p:spPr/>
        <p:txBody>
          <a:bodyPr/>
          <a:lstStyle/>
          <a:p>
            <a:fld id="{E83F8FF4-369B-4516-B7B2-E18F34D95E52}" type="slidenum">
              <a:rPr lang="en-US" smtClean="0"/>
              <a:t>8</a:t>
            </a:fld>
            <a:endParaRPr lang="en-US"/>
          </a:p>
        </p:txBody>
      </p:sp>
      <p:sp>
        <p:nvSpPr>
          <p:cNvPr id="49" name="TextBox 48"/>
          <p:cNvSpPr txBox="1"/>
          <p:nvPr/>
        </p:nvSpPr>
        <p:spPr>
          <a:xfrm>
            <a:off x="961316" y="176415"/>
            <a:ext cx="5194860" cy="400110"/>
          </a:xfrm>
          <a:prstGeom prst="rect">
            <a:avLst/>
          </a:prstGeom>
          <a:noFill/>
        </p:spPr>
        <p:txBody>
          <a:bodyPr wrap="square" rtlCol="0">
            <a:spAutoFit/>
          </a:bodyPr>
          <a:lstStyle/>
          <a:p>
            <a:pPr algn="ctr"/>
            <a:r>
              <a:rPr lang="es-MX" sz="2000" b="1" dirty="0" smtClean="0">
                <a:solidFill>
                  <a:prstClr val="white">
                    <a:lumMod val="85000"/>
                  </a:prstClr>
                </a:solidFill>
              </a:rPr>
              <a:t>Modelo XTNA®</a:t>
            </a:r>
            <a:endParaRPr lang="es-MX" sz="2400" b="1" dirty="0" smtClean="0">
              <a:solidFill>
                <a:prstClr val="white">
                  <a:lumMod val="85000"/>
                </a:prstClr>
              </a:solidFill>
            </a:endParaRPr>
          </a:p>
        </p:txBody>
      </p:sp>
    </p:spTree>
    <p:extLst>
      <p:ext uri="{BB962C8B-B14F-4D97-AF65-F5344CB8AC3E}">
        <p14:creationId xmlns:p14="http://schemas.microsoft.com/office/powerpoint/2010/main" val="391385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1000"/>
                                        <p:tgtEl>
                                          <p:spTgt spid="176"/>
                                        </p:tgtEl>
                                      </p:cBhvr>
                                    </p:animEffect>
                                    <p:anim calcmode="lin" valueType="num">
                                      <p:cBhvr>
                                        <p:cTn id="8" dur="1000" fill="hold"/>
                                        <p:tgtEl>
                                          <p:spTgt spid="176"/>
                                        </p:tgtEl>
                                        <p:attrNameLst>
                                          <p:attrName>ppt_x</p:attrName>
                                        </p:attrNameLst>
                                      </p:cBhvr>
                                      <p:tavLst>
                                        <p:tav tm="0">
                                          <p:val>
                                            <p:strVal val="#ppt_x"/>
                                          </p:val>
                                        </p:tav>
                                        <p:tav tm="100000">
                                          <p:val>
                                            <p:strVal val="#ppt_x"/>
                                          </p:val>
                                        </p:tav>
                                      </p:tavLst>
                                    </p:anim>
                                    <p:anim calcmode="lin" valueType="num">
                                      <p:cBhvr>
                                        <p:cTn id="9" dur="1000" fill="hold"/>
                                        <p:tgtEl>
                                          <p:spTgt spid="17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fade">
                                      <p:cBhvr>
                                        <p:cTn id="12" dur="1000"/>
                                        <p:tgtEl>
                                          <p:spTgt spid="181"/>
                                        </p:tgtEl>
                                      </p:cBhvr>
                                    </p:animEffect>
                                    <p:anim calcmode="lin" valueType="num">
                                      <p:cBhvr>
                                        <p:cTn id="13" dur="1000" fill="hold"/>
                                        <p:tgtEl>
                                          <p:spTgt spid="181"/>
                                        </p:tgtEl>
                                        <p:attrNameLst>
                                          <p:attrName>ppt_x</p:attrName>
                                        </p:attrNameLst>
                                      </p:cBhvr>
                                      <p:tavLst>
                                        <p:tav tm="0">
                                          <p:val>
                                            <p:strVal val="#ppt_x"/>
                                          </p:val>
                                        </p:tav>
                                        <p:tav tm="100000">
                                          <p:val>
                                            <p:strVal val="#ppt_x"/>
                                          </p:val>
                                        </p:tav>
                                      </p:tavLst>
                                    </p:anim>
                                    <p:anim calcmode="lin" valueType="num">
                                      <p:cBhvr>
                                        <p:cTn id="14" dur="1000" fill="hold"/>
                                        <p:tgtEl>
                                          <p:spTgt spid="18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2"/>
                                        </p:tgtEl>
                                        <p:attrNameLst>
                                          <p:attrName>style.visibility</p:attrName>
                                        </p:attrNameLst>
                                      </p:cBhvr>
                                      <p:to>
                                        <p:strVal val="visible"/>
                                      </p:to>
                                    </p:set>
                                    <p:animEffect transition="in" filter="fade">
                                      <p:cBhvr>
                                        <p:cTn id="17" dur="1000"/>
                                        <p:tgtEl>
                                          <p:spTgt spid="182"/>
                                        </p:tgtEl>
                                      </p:cBhvr>
                                    </p:animEffect>
                                    <p:anim calcmode="lin" valueType="num">
                                      <p:cBhvr>
                                        <p:cTn id="18" dur="1000" fill="hold"/>
                                        <p:tgtEl>
                                          <p:spTgt spid="182"/>
                                        </p:tgtEl>
                                        <p:attrNameLst>
                                          <p:attrName>ppt_x</p:attrName>
                                        </p:attrNameLst>
                                      </p:cBhvr>
                                      <p:tavLst>
                                        <p:tav tm="0">
                                          <p:val>
                                            <p:strVal val="#ppt_x"/>
                                          </p:val>
                                        </p:tav>
                                        <p:tav tm="100000">
                                          <p:val>
                                            <p:strVal val="#ppt_x"/>
                                          </p:val>
                                        </p:tav>
                                      </p:tavLst>
                                    </p:anim>
                                    <p:anim calcmode="lin" valueType="num">
                                      <p:cBhvr>
                                        <p:cTn id="19" dur="1000" fill="hold"/>
                                        <p:tgtEl>
                                          <p:spTgt spid="18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79"/>
                                        </p:tgtEl>
                                        <p:attrNameLst>
                                          <p:attrName>style.visibility</p:attrName>
                                        </p:attrNameLst>
                                      </p:cBhvr>
                                      <p:to>
                                        <p:strVal val="visible"/>
                                      </p:to>
                                    </p:set>
                                    <p:animEffect transition="in" filter="fade">
                                      <p:cBhvr>
                                        <p:cTn id="24" dur="1000"/>
                                        <p:tgtEl>
                                          <p:spTgt spid="179"/>
                                        </p:tgtEl>
                                      </p:cBhvr>
                                    </p:animEffect>
                                    <p:anim calcmode="lin" valueType="num">
                                      <p:cBhvr>
                                        <p:cTn id="25" dur="1000" fill="hold"/>
                                        <p:tgtEl>
                                          <p:spTgt spid="179"/>
                                        </p:tgtEl>
                                        <p:attrNameLst>
                                          <p:attrName>ppt_x</p:attrName>
                                        </p:attrNameLst>
                                      </p:cBhvr>
                                      <p:tavLst>
                                        <p:tav tm="0">
                                          <p:val>
                                            <p:strVal val="#ppt_x"/>
                                          </p:val>
                                        </p:tav>
                                        <p:tav tm="100000">
                                          <p:val>
                                            <p:strVal val="#ppt_x"/>
                                          </p:val>
                                        </p:tav>
                                      </p:tavLst>
                                    </p:anim>
                                    <p:anim calcmode="lin" valueType="num">
                                      <p:cBhvr>
                                        <p:cTn id="26" dur="1000" fill="hold"/>
                                        <p:tgtEl>
                                          <p:spTgt spid="17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80"/>
                                        </p:tgtEl>
                                        <p:attrNameLst>
                                          <p:attrName>style.visibility</p:attrName>
                                        </p:attrNameLst>
                                      </p:cBhvr>
                                      <p:to>
                                        <p:strVal val="visible"/>
                                      </p:to>
                                    </p:set>
                                    <p:animEffect transition="in" filter="fade">
                                      <p:cBhvr>
                                        <p:cTn id="29" dur="1000"/>
                                        <p:tgtEl>
                                          <p:spTgt spid="180"/>
                                        </p:tgtEl>
                                      </p:cBhvr>
                                    </p:animEffect>
                                    <p:anim calcmode="lin" valueType="num">
                                      <p:cBhvr>
                                        <p:cTn id="30" dur="1000" fill="hold"/>
                                        <p:tgtEl>
                                          <p:spTgt spid="180"/>
                                        </p:tgtEl>
                                        <p:attrNameLst>
                                          <p:attrName>ppt_x</p:attrName>
                                        </p:attrNameLst>
                                      </p:cBhvr>
                                      <p:tavLst>
                                        <p:tav tm="0">
                                          <p:val>
                                            <p:strVal val="#ppt_x"/>
                                          </p:val>
                                        </p:tav>
                                        <p:tav tm="100000">
                                          <p:val>
                                            <p:strVal val="#ppt_x"/>
                                          </p:val>
                                        </p:tav>
                                      </p:tavLst>
                                    </p:anim>
                                    <p:anim calcmode="lin" valueType="num">
                                      <p:cBhvr>
                                        <p:cTn id="31" dur="1000" fill="hold"/>
                                        <p:tgtEl>
                                          <p:spTgt spid="18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88"/>
                                        </p:tgtEl>
                                        <p:attrNameLst>
                                          <p:attrName>style.visibility</p:attrName>
                                        </p:attrNameLst>
                                      </p:cBhvr>
                                      <p:to>
                                        <p:strVal val="visible"/>
                                      </p:to>
                                    </p:set>
                                    <p:animEffect transition="in" filter="fade">
                                      <p:cBhvr>
                                        <p:cTn id="34" dur="1000"/>
                                        <p:tgtEl>
                                          <p:spTgt spid="188"/>
                                        </p:tgtEl>
                                      </p:cBhvr>
                                    </p:animEffect>
                                    <p:anim calcmode="lin" valueType="num">
                                      <p:cBhvr>
                                        <p:cTn id="35" dur="1000" fill="hold"/>
                                        <p:tgtEl>
                                          <p:spTgt spid="188"/>
                                        </p:tgtEl>
                                        <p:attrNameLst>
                                          <p:attrName>ppt_x</p:attrName>
                                        </p:attrNameLst>
                                      </p:cBhvr>
                                      <p:tavLst>
                                        <p:tav tm="0">
                                          <p:val>
                                            <p:strVal val="#ppt_x"/>
                                          </p:val>
                                        </p:tav>
                                        <p:tav tm="100000">
                                          <p:val>
                                            <p:strVal val="#ppt_x"/>
                                          </p:val>
                                        </p:tav>
                                      </p:tavLst>
                                    </p:anim>
                                    <p:anim calcmode="lin" valueType="num">
                                      <p:cBhvr>
                                        <p:cTn id="36" dur="1000" fill="hold"/>
                                        <p:tgtEl>
                                          <p:spTgt spid="18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77"/>
                                        </p:tgtEl>
                                        <p:attrNameLst>
                                          <p:attrName>style.visibility</p:attrName>
                                        </p:attrNameLst>
                                      </p:cBhvr>
                                      <p:to>
                                        <p:strVal val="visible"/>
                                      </p:to>
                                    </p:set>
                                    <p:animEffect transition="in" filter="fade">
                                      <p:cBhvr>
                                        <p:cTn id="41" dur="1000"/>
                                        <p:tgtEl>
                                          <p:spTgt spid="177"/>
                                        </p:tgtEl>
                                      </p:cBhvr>
                                    </p:animEffect>
                                    <p:anim calcmode="lin" valueType="num">
                                      <p:cBhvr>
                                        <p:cTn id="42" dur="1000" fill="hold"/>
                                        <p:tgtEl>
                                          <p:spTgt spid="177"/>
                                        </p:tgtEl>
                                        <p:attrNameLst>
                                          <p:attrName>ppt_x</p:attrName>
                                        </p:attrNameLst>
                                      </p:cBhvr>
                                      <p:tavLst>
                                        <p:tav tm="0">
                                          <p:val>
                                            <p:strVal val="#ppt_x"/>
                                          </p:val>
                                        </p:tav>
                                        <p:tav tm="100000">
                                          <p:val>
                                            <p:strVal val="#ppt_x"/>
                                          </p:val>
                                        </p:tav>
                                      </p:tavLst>
                                    </p:anim>
                                    <p:anim calcmode="lin" valueType="num">
                                      <p:cBhvr>
                                        <p:cTn id="43" dur="1000" fill="hold"/>
                                        <p:tgtEl>
                                          <p:spTgt spid="17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83"/>
                                        </p:tgtEl>
                                        <p:attrNameLst>
                                          <p:attrName>style.visibility</p:attrName>
                                        </p:attrNameLst>
                                      </p:cBhvr>
                                      <p:to>
                                        <p:strVal val="visible"/>
                                      </p:to>
                                    </p:set>
                                    <p:animEffect transition="in" filter="fade">
                                      <p:cBhvr>
                                        <p:cTn id="46" dur="1000"/>
                                        <p:tgtEl>
                                          <p:spTgt spid="183"/>
                                        </p:tgtEl>
                                      </p:cBhvr>
                                    </p:animEffect>
                                    <p:anim calcmode="lin" valueType="num">
                                      <p:cBhvr>
                                        <p:cTn id="47" dur="1000" fill="hold"/>
                                        <p:tgtEl>
                                          <p:spTgt spid="183"/>
                                        </p:tgtEl>
                                        <p:attrNameLst>
                                          <p:attrName>ppt_x</p:attrName>
                                        </p:attrNameLst>
                                      </p:cBhvr>
                                      <p:tavLst>
                                        <p:tav tm="0">
                                          <p:val>
                                            <p:strVal val="#ppt_x"/>
                                          </p:val>
                                        </p:tav>
                                        <p:tav tm="100000">
                                          <p:val>
                                            <p:strVal val="#ppt_x"/>
                                          </p:val>
                                        </p:tav>
                                      </p:tavLst>
                                    </p:anim>
                                    <p:anim calcmode="lin" valueType="num">
                                      <p:cBhvr>
                                        <p:cTn id="48" dur="1000" fill="hold"/>
                                        <p:tgtEl>
                                          <p:spTgt spid="18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84"/>
                                        </p:tgtEl>
                                        <p:attrNameLst>
                                          <p:attrName>style.visibility</p:attrName>
                                        </p:attrNameLst>
                                      </p:cBhvr>
                                      <p:to>
                                        <p:strVal val="visible"/>
                                      </p:to>
                                    </p:set>
                                    <p:animEffect transition="in" filter="fade">
                                      <p:cBhvr>
                                        <p:cTn id="51" dur="1000"/>
                                        <p:tgtEl>
                                          <p:spTgt spid="184"/>
                                        </p:tgtEl>
                                      </p:cBhvr>
                                    </p:animEffect>
                                    <p:anim calcmode="lin" valueType="num">
                                      <p:cBhvr>
                                        <p:cTn id="52" dur="1000" fill="hold"/>
                                        <p:tgtEl>
                                          <p:spTgt spid="184"/>
                                        </p:tgtEl>
                                        <p:attrNameLst>
                                          <p:attrName>ppt_x</p:attrName>
                                        </p:attrNameLst>
                                      </p:cBhvr>
                                      <p:tavLst>
                                        <p:tav tm="0">
                                          <p:val>
                                            <p:strVal val="#ppt_x"/>
                                          </p:val>
                                        </p:tav>
                                        <p:tav tm="100000">
                                          <p:val>
                                            <p:strVal val="#ppt_x"/>
                                          </p:val>
                                        </p:tav>
                                      </p:tavLst>
                                    </p:anim>
                                    <p:anim calcmode="lin" valueType="num">
                                      <p:cBhvr>
                                        <p:cTn id="53" dur="1000" fill="hold"/>
                                        <p:tgtEl>
                                          <p:spTgt spid="18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78"/>
                                        </p:tgtEl>
                                        <p:attrNameLst>
                                          <p:attrName>style.visibility</p:attrName>
                                        </p:attrNameLst>
                                      </p:cBhvr>
                                      <p:to>
                                        <p:strVal val="visible"/>
                                      </p:to>
                                    </p:set>
                                    <p:animEffect transition="in" filter="fade">
                                      <p:cBhvr>
                                        <p:cTn id="58" dur="1000"/>
                                        <p:tgtEl>
                                          <p:spTgt spid="178"/>
                                        </p:tgtEl>
                                      </p:cBhvr>
                                    </p:animEffect>
                                    <p:anim calcmode="lin" valueType="num">
                                      <p:cBhvr>
                                        <p:cTn id="59" dur="1000" fill="hold"/>
                                        <p:tgtEl>
                                          <p:spTgt spid="178"/>
                                        </p:tgtEl>
                                        <p:attrNameLst>
                                          <p:attrName>ppt_x</p:attrName>
                                        </p:attrNameLst>
                                      </p:cBhvr>
                                      <p:tavLst>
                                        <p:tav tm="0">
                                          <p:val>
                                            <p:strVal val="#ppt_x"/>
                                          </p:val>
                                        </p:tav>
                                        <p:tav tm="100000">
                                          <p:val>
                                            <p:strVal val="#ppt_x"/>
                                          </p:val>
                                        </p:tav>
                                      </p:tavLst>
                                    </p:anim>
                                    <p:anim calcmode="lin" valueType="num">
                                      <p:cBhvr>
                                        <p:cTn id="60" dur="1000" fill="hold"/>
                                        <p:tgtEl>
                                          <p:spTgt spid="17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85"/>
                                        </p:tgtEl>
                                        <p:attrNameLst>
                                          <p:attrName>style.visibility</p:attrName>
                                        </p:attrNameLst>
                                      </p:cBhvr>
                                      <p:to>
                                        <p:strVal val="visible"/>
                                      </p:to>
                                    </p:set>
                                    <p:animEffect transition="in" filter="fade">
                                      <p:cBhvr>
                                        <p:cTn id="63" dur="1000"/>
                                        <p:tgtEl>
                                          <p:spTgt spid="185"/>
                                        </p:tgtEl>
                                      </p:cBhvr>
                                    </p:animEffect>
                                    <p:anim calcmode="lin" valueType="num">
                                      <p:cBhvr>
                                        <p:cTn id="64" dur="1000" fill="hold"/>
                                        <p:tgtEl>
                                          <p:spTgt spid="185"/>
                                        </p:tgtEl>
                                        <p:attrNameLst>
                                          <p:attrName>ppt_x</p:attrName>
                                        </p:attrNameLst>
                                      </p:cBhvr>
                                      <p:tavLst>
                                        <p:tav tm="0">
                                          <p:val>
                                            <p:strVal val="#ppt_x"/>
                                          </p:val>
                                        </p:tav>
                                        <p:tav tm="100000">
                                          <p:val>
                                            <p:strVal val="#ppt_x"/>
                                          </p:val>
                                        </p:tav>
                                      </p:tavLst>
                                    </p:anim>
                                    <p:anim calcmode="lin" valueType="num">
                                      <p:cBhvr>
                                        <p:cTn id="65" dur="1000" fill="hold"/>
                                        <p:tgtEl>
                                          <p:spTgt spid="18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86"/>
                                        </p:tgtEl>
                                        <p:attrNameLst>
                                          <p:attrName>style.visibility</p:attrName>
                                        </p:attrNameLst>
                                      </p:cBhvr>
                                      <p:to>
                                        <p:strVal val="visible"/>
                                      </p:to>
                                    </p:set>
                                    <p:animEffect transition="in" filter="fade">
                                      <p:cBhvr>
                                        <p:cTn id="68" dur="1000"/>
                                        <p:tgtEl>
                                          <p:spTgt spid="186"/>
                                        </p:tgtEl>
                                      </p:cBhvr>
                                    </p:animEffect>
                                    <p:anim calcmode="lin" valueType="num">
                                      <p:cBhvr>
                                        <p:cTn id="69" dur="1000" fill="hold"/>
                                        <p:tgtEl>
                                          <p:spTgt spid="186"/>
                                        </p:tgtEl>
                                        <p:attrNameLst>
                                          <p:attrName>ppt_x</p:attrName>
                                        </p:attrNameLst>
                                      </p:cBhvr>
                                      <p:tavLst>
                                        <p:tav tm="0">
                                          <p:val>
                                            <p:strVal val="#ppt_x"/>
                                          </p:val>
                                        </p:tav>
                                        <p:tav tm="100000">
                                          <p:val>
                                            <p:strVal val="#ppt_x"/>
                                          </p:val>
                                        </p:tav>
                                      </p:tavLst>
                                    </p:anim>
                                    <p:anim calcmode="lin" valueType="num">
                                      <p:cBhvr>
                                        <p:cTn id="70" dur="1000" fill="hold"/>
                                        <p:tgtEl>
                                          <p:spTgt spid="1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P spid="180" grpId="0"/>
      <p:bldP spid="181" grpId="0"/>
      <p:bldP spid="182" grpId="0"/>
      <p:bldP spid="183" grpId="0"/>
      <p:bldP spid="184" grpId="0"/>
      <p:bldP spid="185" grpId="0"/>
      <p:bldP spid="1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331860" y="1610045"/>
            <a:ext cx="1848596" cy="629206"/>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n 8" descr="Portada.jpg"/>
          <p:cNvPicPr>
            <a:picLocks noChangeAspect="1"/>
          </p:cNvPicPr>
          <p:nvPr/>
        </p:nvPicPr>
        <p:blipFill rotWithShape="1">
          <a:blip r:embed="rId3" cstate="print">
            <a:extLst>
              <a:ext uri="{28A0092B-C50C-407E-A947-70E740481C1C}">
                <a14:useLocalDpi xmlns:a14="http://schemas.microsoft.com/office/drawing/2010/main" val="0"/>
              </a:ext>
            </a:extLst>
          </a:blip>
          <a:srcRect t="20600" r="71006" b="38450"/>
          <a:stretch/>
        </p:blipFill>
        <p:spPr>
          <a:xfrm>
            <a:off x="4432" y="-4051"/>
            <a:ext cx="9139568" cy="813467"/>
          </a:xfrm>
          <a:prstGeom prst="rect">
            <a:avLst/>
          </a:prstGeom>
        </p:spPr>
      </p:pic>
      <p:pic>
        <p:nvPicPr>
          <p:cNvPr id="27" name="Imagen 8" descr="Portada.jpg"/>
          <p:cNvPicPr>
            <a:picLocks noChangeAspect="1"/>
          </p:cNvPicPr>
          <p:nvPr/>
        </p:nvPicPr>
        <p:blipFill rotWithShape="1">
          <a:blip r:embed="rId4" cstate="print">
            <a:extLst>
              <a:ext uri="{28A0092B-C50C-407E-A947-70E740481C1C}">
                <a14:useLocalDpi xmlns:a14="http://schemas.microsoft.com/office/drawing/2010/main" val="0"/>
              </a:ext>
            </a:extLst>
          </a:blip>
          <a:srcRect t="20600" b="38450"/>
          <a:stretch/>
        </p:blipFill>
        <p:spPr>
          <a:xfrm>
            <a:off x="6588224" y="97097"/>
            <a:ext cx="1990001" cy="611169"/>
          </a:xfrm>
          <a:prstGeom prst="rect">
            <a:avLst/>
          </a:prstGeom>
        </p:spPr>
      </p:pic>
      <p:sp>
        <p:nvSpPr>
          <p:cNvPr id="35" name="TextBox 34"/>
          <p:cNvSpPr txBox="1"/>
          <p:nvPr/>
        </p:nvSpPr>
        <p:spPr>
          <a:xfrm>
            <a:off x="2234413" y="2685288"/>
            <a:ext cx="4119318" cy="1015663"/>
          </a:xfrm>
          <a:prstGeom prst="rect">
            <a:avLst/>
          </a:prstGeom>
          <a:noFill/>
        </p:spPr>
        <p:txBody>
          <a:bodyPr wrap="square" rtlCol="0">
            <a:spAutoFit/>
          </a:bodyPr>
          <a:lstStyle/>
          <a:p>
            <a:pPr algn="ctr">
              <a:lnSpc>
                <a:spcPct val="150000"/>
              </a:lnSpc>
            </a:pPr>
            <a:r>
              <a:rPr lang="es-MX" sz="2000" b="1" dirty="0" smtClean="0"/>
              <a:t>Tu Perfil XTNA®</a:t>
            </a:r>
          </a:p>
          <a:p>
            <a:pPr algn="ctr">
              <a:lnSpc>
                <a:spcPct val="150000"/>
              </a:lnSpc>
            </a:pPr>
            <a:r>
              <a:rPr lang="es-MX" sz="2000" b="1" dirty="0" smtClean="0"/>
              <a:t>(Resultados personales)</a:t>
            </a:r>
            <a:endParaRPr lang="es-MX" sz="2000" b="1" dirty="0"/>
          </a:p>
        </p:txBody>
      </p:sp>
      <p:sp>
        <p:nvSpPr>
          <p:cNvPr id="7" name="9 CuadroTexto"/>
          <p:cNvSpPr txBox="1"/>
          <p:nvPr/>
        </p:nvSpPr>
        <p:spPr>
          <a:xfrm>
            <a:off x="1358070" y="6620006"/>
            <a:ext cx="6289252" cy="246221"/>
          </a:xfrm>
          <a:prstGeom prst="rect">
            <a:avLst/>
          </a:prstGeom>
          <a:noFill/>
        </p:spPr>
        <p:txBody>
          <a:bodyPr wrap="square" rtlCol="0">
            <a:spAutoFit/>
          </a:bodyPr>
          <a:lstStyle/>
          <a:p>
            <a:pPr algn="ctr"/>
            <a:r>
              <a:rPr lang="es-ES" sz="1000" dirty="0" smtClean="0"/>
              <a:t>José de Sancristóbal. Derechos Reservados 2012 ©</a:t>
            </a:r>
            <a:endParaRPr lang="es-ES" sz="900" dirty="0" smtClean="0"/>
          </a:p>
        </p:txBody>
      </p:sp>
      <p:sp>
        <p:nvSpPr>
          <p:cNvPr id="2" name="Slide Number Placeholder 1"/>
          <p:cNvSpPr>
            <a:spLocks noGrp="1"/>
          </p:cNvSpPr>
          <p:nvPr>
            <p:ph type="sldNum" sz="quarter" idx="12"/>
          </p:nvPr>
        </p:nvSpPr>
        <p:spPr/>
        <p:txBody>
          <a:bodyPr/>
          <a:lstStyle/>
          <a:p>
            <a:fld id="{E83F8FF4-369B-4516-B7B2-E18F34D95E52}" type="slidenum">
              <a:rPr lang="en-US" smtClean="0"/>
              <a:t>9</a:t>
            </a:fld>
            <a:endParaRPr lang="en-US"/>
          </a:p>
        </p:txBody>
      </p:sp>
      <p:sp>
        <p:nvSpPr>
          <p:cNvPr id="10" name="TextBox 9"/>
          <p:cNvSpPr txBox="1"/>
          <p:nvPr/>
        </p:nvSpPr>
        <p:spPr>
          <a:xfrm>
            <a:off x="2987280" y="1556857"/>
            <a:ext cx="2557773" cy="589072"/>
          </a:xfrm>
          <a:prstGeom prst="rect">
            <a:avLst/>
          </a:prstGeom>
          <a:noFill/>
        </p:spPr>
        <p:txBody>
          <a:bodyPr wrap="square" rtlCol="0">
            <a:spAutoFit/>
          </a:bodyPr>
          <a:lstStyle/>
          <a:p>
            <a:pPr algn="ctr">
              <a:lnSpc>
                <a:spcPct val="150000"/>
              </a:lnSpc>
            </a:pPr>
            <a:r>
              <a:rPr lang="es-MX" sz="2400" b="1" dirty="0" smtClean="0"/>
              <a:t>Parte 2</a:t>
            </a:r>
            <a:endParaRPr lang="es-MX" sz="2000" b="1" dirty="0"/>
          </a:p>
        </p:txBody>
      </p:sp>
      <p:sp>
        <p:nvSpPr>
          <p:cNvPr id="11" name="TextBox 10"/>
          <p:cNvSpPr txBox="1"/>
          <p:nvPr/>
        </p:nvSpPr>
        <p:spPr>
          <a:xfrm>
            <a:off x="1147542" y="4398199"/>
            <a:ext cx="6863117" cy="1015663"/>
          </a:xfrm>
          <a:prstGeom prst="rect">
            <a:avLst/>
          </a:prstGeom>
          <a:noFill/>
        </p:spPr>
        <p:txBody>
          <a:bodyPr wrap="square" rtlCol="0">
            <a:spAutoFit/>
          </a:bodyPr>
          <a:lstStyle/>
          <a:p>
            <a:pPr algn="just"/>
            <a:r>
              <a:rPr lang="es-MX" sz="1200" dirty="0" smtClean="0"/>
              <a:t>A continuación encontrará sus resultados personales: “Tu perfil XTNA®.</a:t>
            </a:r>
          </a:p>
          <a:p>
            <a:pPr algn="just"/>
            <a:endParaRPr lang="es-MX" sz="1200" dirty="0"/>
          </a:p>
          <a:p>
            <a:pPr algn="just"/>
            <a:r>
              <a:rPr lang="es-MX" sz="1200" dirty="0" smtClean="0"/>
              <a:t>La gráfica es el resultado de las respuestas que usted proporcionó en los cuestionarios.</a:t>
            </a:r>
          </a:p>
          <a:p>
            <a:pPr algn="just"/>
            <a:endParaRPr lang="es-MX" sz="1200" dirty="0" smtClean="0"/>
          </a:p>
          <a:p>
            <a:pPr algn="just"/>
            <a:r>
              <a:rPr lang="es-MX" sz="1200" dirty="0" smtClean="0"/>
              <a:t>La explicación de las variables en la gráfica y las escalas se encuentran en la página 11.</a:t>
            </a:r>
            <a:endParaRPr lang="es-MX" sz="1200" dirty="0"/>
          </a:p>
        </p:txBody>
      </p:sp>
    </p:spTree>
    <p:extLst>
      <p:ext uri="{BB962C8B-B14F-4D97-AF65-F5344CB8AC3E}">
        <p14:creationId xmlns:p14="http://schemas.microsoft.com/office/powerpoint/2010/main" val="1711578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7804</TotalTime>
  <Words>4061</Words>
  <Application>Microsoft Macintosh PowerPoint</Application>
  <PresentationFormat>On-screen Show (4:3)</PresentationFormat>
  <Paragraphs>432</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Calibri Light</vt:lpstr>
      <vt:lpstr>Times New Roman</vt:lpstr>
      <vt:lpstr>Verdana</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Whitewater The Teaming Company</dc:creator>
  <cp:lastModifiedBy>Alfredo Altamirano Montealvo</cp:lastModifiedBy>
  <cp:revision>603</cp:revision>
  <dcterms:created xsi:type="dcterms:W3CDTF">2014-08-25T18:45:36Z</dcterms:created>
  <dcterms:modified xsi:type="dcterms:W3CDTF">2015-12-29T00:58:56Z</dcterms:modified>
</cp:coreProperties>
</file>