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4"/>
  </p:notesMasterIdLst>
  <p:sldIdLst>
    <p:sldId id="257" r:id="rId5"/>
    <p:sldId id="260" r:id="rId6"/>
    <p:sldId id="261" r:id="rId7"/>
    <p:sldId id="259" r:id="rId8"/>
    <p:sldId id="258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7" autoAdjust="0"/>
    <p:restoredTop sz="84525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AFE3-E866-4CF4-BF8A-F02F5DDE648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68A01-ABC0-4B39-BE18-0F00251A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Citation: https://guildhall.ro/game-collection/magic-the-gathering/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8A01-ABC0-4B39-BE18-0F00251A4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Citation: https://www.amazon.com/Magic-Gathering-Uncommon-DUPLICATES-collection/dp/B00LXX682M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8A01-ABC0-4B39-BE18-0F00251A4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Citation: https://mtg.fandom.com/wiki/File:Color_Wheel.jpg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8A01-ABC0-4B39-BE18-0F00251A4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8A01-ABC0-4B39-BE18-0F00251A4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8A01-ABC0-4B39-BE18-0F00251A4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Magic Power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7561"/>
            <a:ext cx="4775075" cy="11653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Frederick Pletz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Regis University | Professor Hart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MSDS 692 Data Science Practicum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5DAF-368C-4B58-BB78-45069EBE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(Random Forest)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5441BB9-B90A-4FD7-8C55-39EDE72A0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5276" y="2138289"/>
            <a:ext cx="5801182" cy="355259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0182D6-ABDA-4C65-8A46-6F7DDB7CE8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9827" y="2138289"/>
            <a:ext cx="5631766" cy="3552596"/>
          </a:xfrm>
        </p:spPr>
      </p:pic>
    </p:spTree>
    <p:extLst>
      <p:ext uri="{BB962C8B-B14F-4D97-AF65-F5344CB8AC3E}">
        <p14:creationId xmlns:p14="http://schemas.microsoft.com/office/powerpoint/2010/main" val="52836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White)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CE52F-86A7-4CAC-AAE0-3A3B0E13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20" y="2014194"/>
            <a:ext cx="3583085" cy="4128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FBF03-C8B1-4A86-8751-428E3A72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77" y="2014194"/>
            <a:ext cx="4439897" cy="41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Blue)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BB1DA-1702-4ABD-B903-24FA98AA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8938"/>
            <a:ext cx="4346917" cy="3599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83E1B-73AF-42D7-ADC6-BE9BC710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15" y="2168938"/>
            <a:ext cx="4158985" cy="35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Black)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DD0DB-EF59-4CC3-9AF3-CA7B18EE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193"/>
            <a:ext cx="4452523" cy="380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5D957-6F60-436E-9DE2-BF12DAC71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32" y="2014194"/>
            <a:ext cx="4105568" cy="38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D07C3-5DD8-428D-A8EE-922E925F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14194"/>
            <a:ext cx="4323910" cy="4005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BA7A4-D95A-4ED9-994F-7DA0C77C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46" y="2014194"/>
            <a:ext cx="4391254" cy="40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Green)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017BB-FF64-4508-AB09-0F83AC41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74" y="2014194"/>
            <a:ext cx="4728357" cy="4058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E7089-B9BB-46C0-8031-203F6BCE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69" y="2014194"/>
            <a:ext cx="4186904" cy="40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7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FE-938D-4A96-B12E-1CF4CD0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(Color Wheel Artifact)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81711-4466-4EFD-9BC7-DF596D42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192"/>
            <a:ext cx="3905103" cy="3953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4DE39-F2D4-447D-8A05-AE438476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97" y="2014191"/>
            <a:ext cx="3971403" cy="39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B77A-333A-4CAD-8EE7-DBEC9E89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C4C0-2439-46FA-A7DF-0703F1473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Reduce Selection Bias</a:t>
            </a:r>
          </a:p>
          <a:p>
            <a:pPr lvl="1"/>
            <a:r>
              <a:rPr lang="en-US" sz="2400" dirty="0"/>
              <a:t>Evaluate non-creature</a:t>
            </a:r>
          </a:p>
          <a:p>
            <a:pPr lvl="1"/>
            <a:r>
              <a:rPr lang="en-US" sz="2400" dirty="0"/>
              <a:t>Non-keyword to keyword conversion where possible</a:t>
            </a:r>
          </a:p>
          <a:p>
            <a:r>
              <a:rPr lang="en-US" sz="2600" dirty="0"/>
              <a:t>Add Timeline Evaluation</a:t>
            </a:r>
          </a:p>
          <a:p>
            <a:pPr lvl="1"/>
            <a:r>
              <a:rPr lang="en-US" sz="2400" dirty="0"/>
              <a:t>GLM by release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B98FD-089D-40B9-8F51-7DDE12C23D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Competition Deck Analysis</a:t>
            </a:r>
          </a:p>
          <a:p>
            <a:pPr lvl="1"/>
            <a:r>
              <a:rPr lang="en-US" sz="2400" dirty="0"/>
              <a:t>Evaluate cards in deck against power curve</a:t>
            </a:r>
          </a:p>
          <a:p>
            <a:r>
              <a:rPr lang="en-US" sz="2600" dirty="0"/>
              <a:t>Evaluation of “Outside Power Curve Cards”</a:t>
            </a:r>
          </a:p>
          <a:p>
            <a:pPr lvl="1"/>
            <a:r>
              <a:rPr lang="en-US" sz="2400" dirty="0"/>
              <a:t>Identify meta trends for powerful or useless cards</a:t>
            </a:r>
          </a:p>
        </p:txBody>
      </p:sp>
    </p:spTree>
    <p:extLst>
      <p:ext uri="{BB962C8B-B14F-4D97-AF65-F5344CB8AC3E}">
        <p14:creationId xmlns:p14="http://schemas.microsoft.com/office/powerpoint/2010/main" val="141078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26A-6D5C-4801-99E8-70AEEB01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BBF3-6DAC-4B13-B5A8-9A59C80E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possible to calculate power curve for </a:t>
            </a:r>
            <a:r>
              <a:rPr lang="en-US" sz="3200" dirty="0" err="1"/>
              <a:t>MtG</a:t>
            </a:r>
            <a:endParaRPr lang="en-US" sz="3200" dirty="0"/>
          </a:p>
          <a:p>
            <a:r>
              <a:rPr lang="en-US" sz="3200" dirty="0"/>
              <a:t>Power Curve is relative, there are observable instances of cards evaluating above and below power curve</a:t>
            </a:r>
          </a:p>
          <a:p>
            <a:r>
              <a:rPr lang="en-US" sz="3200" dirty="0"/>
              <a:t>Color Wheel supported by creature type and keyword usage</a:t>
            </a:r>
          </a:p>
        </p:txBody>
      </p:sp>
    </p:spTree>
    <p:extLst>
      <p:ext uri="{BB962C8B-B14F-4D97-AF65-F5344CB8AC3E}">
        <p14:creationId xmlns:p14="http://schemas.microsoft.com/office/powerpoint/2010/main" val="99272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4360-B0EF-445E-9C05-8AC75EBE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8EF7-53A6-4A8C-ADED-413F848A9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7495-621B-4D6E-A28B-7233FD19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6E80-1870-4FE6-A5E7-E51A1EED9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4252710"/>
          </a:xfrm>
        </p:spPr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Project Goals</a:t>
            </a:r>
          </a:p>
          <a:p>
            <a:r>
              <a:rPr lang="en-US" sz="2800" dirty="0"/>
              <a:t>Analytic Process</a:t>
            </a:r>
          </a:p>
          <a:p>
            <a:r>
              <a:rPr lang="en-US" sz="2800" dirty="0"/>
              <a:t>Findings</a:t>
            </a:r>
          </a:p>
          <a:p>
            <a:r>
              <a:rPr lang="en-US" sz="2800" dirty="0"/>
              <a:t>Future Research</a:t>
            </a:r>
          </a:p>
          <a:p>
            <a:r>
              <a:rPr lang="en-US" sz="2800" dirty="0"/>
              <a:t>Conclusion</a:t>
            </a:r>
          </a:p>
        </p:txBody>
      </p:sp>
      <p:pic>
        <p:nvPicPr>
          <p:cNvPr id="1026" name="Picture 2" descr="Magic the Gathering - The Guild Hall Cluj - Board games anticafe. Cowork.  Events.">
            <a:extLst>
              <a:ext uri="{FF2B5EF4-FFF2-40B4-BE49-F238E27FC236}">
                <a16:creationId xmlns:a16="http://schemas.microsoft.com/office/drawing/2014/main" id="{A836F046-9880-4991-94EE-5C7227B199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24" y="642594"/>
            <a:ext cx="3971392" cy="55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7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C940-7943-483C-A3CE-BC278256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  <a:br>
              <a:rPr lang="en-US" dirty="0"/>
            </a:br>
            <a:r>
              <a:rPr lang="en-US" dirty="0"/>
              <a:t>What is Magic the Gathering (</a:t>
            </a:r>
            <a:r>
              <a:rPr lang="en-US" dirty="0" err="1"/>
              <a:t>MtG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3B0A-A0A5-49DA-ACE6-A2778855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03120"/>
            <a:ext cx="5029200" cy="384962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Trading Card Game</a:t>
            </a:r>
          </a:p>
          <a:p>
            <a:r>
              <a:rPr lang="en-US" sz="2800" dirty="0"/>
              <a:t>Released in 1993</a:t>
            </a:r>
          </a:p>
          <a:p>
            <a:r>
              <a:rPr lang="en-US" sz="2800" dirty="0"/>
              <a:t>Complex rules</a:t>
            </a:r>
          </a:p>
          <a:p>
            <a:pPr lvl="1"/>
            <a:r>
              <a:rPr lang="en-US" sz="2600" dirty="0"/>
              <a:t>Cost (mana)</a:t>
            </a:r>
          </a:p>
          <a:p>
            <a:pPr lvl="1"/>
            <a:r>
              <a:rPr lang="en-US" sz="2600" dirty="0"/>
              <a:t>Power/Toughness</a:t>
            </a:r>
          </a:p>
          <a:p>
            <a:pPr lvl="1"/>
            <a:r>
              <a:rPr lang="en-US" sz="2600" dirty="0"/>
              <a:t>Abilities</a:t>
            </a:r>
          </a:p>
          <a:p>
            <a:r>
              <a:rPr lang="en-US" sz="2800" dirty="0"/>
              <a:t>Over 20,000 unique cards</a:t>
            </a:r>
          </a:p>
          <a:p>
            <a:r>
              <a:rPr lang="en-US" sz="2800" dirty="0"/>
              <a:t>Color Wheel</a:t>
            </a:r>
          </a:p>
        </p:txBody>
      </p:sp>
      <p:pic>
        <p:nvPicPr>
          <p:cNvPr id="2052" name="Picture 4" descr="Amazon.com: 200 Magic The Gathering Rares/Uncommon/Commons NO DUPLICATES!!  MTG Card Collection Bulk lot!: Toys &amp;amp; Games">
            <a:extLst>
              <a:ext uri="{FF2B5EF4-FFF2-40B4-BE49-F238E27FC236}">
                <a16:creationId xmlns:a16="http://schemas.microsoft.com/office/drawing/2014/main" id="{69CD0837-B41C-4CBD-8B9F-C6C5A10A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9" y="2196809"/>
            <a:ext cx="3810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5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1C50-9F2A-4B4D-99CF-0CFBD7FF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9931-1241-4039-BF6D-FF0D53C1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Project Summary: </a:t>
            </a:r>
            <a:r>
              <a:rPr lang="en-US" sz="2800" b="0" i="0" dirty="0">
                <a:effectLst/>
              </a:rPr>
              <a:t>Identify power curve for </a:t>
            </a:r>
            <a:r>
              <a:rPr lang="en-US" sz="2800" b="0" i="0" dirty="0" err="1">
                <a:effectLst/>
              </a:rPr>
              <a:t>MtG</a:t>
            </a:r>
            <a:r>
              <a:rPr lang="en-US" sz="2800" b="0" i="0" dirty="0">
                <a:effectLst/>
              </a:rPr>
              <a:t> cards and identify meta trends in power curve over time.</a:t>
            </a:r>
          </a:p>
          <a:p>
            <a:r>
              <a:rPr lang="en-US" sz="2800" b="0" i="0" dirty="0">
                <a:effectLst/>
              </a:rPr>
              <a:t>Data Source: MTGJSON website – contains multi-format files of </a:t>
            </a:r>
            <a:r>
              <a:rPr lang="en-US" sz="2800" b="0" i="0" dirty="0" err="1">
                <a:effectLst/>
              </a:rPr>
              <a:t>MtG</a:t>
            </a:r>
            <a:r>
              <a:rPr lang="en-US" sz="2800" b="0" i="0" dirty="0">
                <a:effectLst/>
              </a:rPr>
              <a:t> card data (mtgjson.com)</a:t>
            </a:r>
          </a:p>
          <a:p>
            <a:r>
              <a:rPr lang="en-US" sz="2800" dirty="0"/>
              <a:t>Data Cleaning: power-curve confined to “simpler” cards</a:t>
            </a:r>
          </a:p>
          <a:p>
            <a:pPr lvl="1"/>
            <a:r>
              <a:rPr lang="en-US" sz="2400" dirty="0"/>
              <a:t>Creatures</a:t>
            </a:r>
          </a:p>
          <a:p>
            <a:pPr lvl="1"/>
            <a:r>
              <a:rPr lang="en-US" sz="2400" dirty="0"/>
              <a:t>Fixed power/toughness</a:t>
            </a:r>
          </a:p>
          <a:p>
            <a:pPr lvl="1"/>
            <a:r>
              <a:rPr lang="en-US" sz="2400" dirty="0"/>
              <a:t>Code-word Abilities Only</a:t>
            </a:r>
          </a:p>
        </p:txBody>
      </p:sp>
    </p:spTree>
    <p:extLst>
      <p:ext uri="{BB962C8B-B14F-4D97-AF65-F5344CB8AC3E}">
        <p14:creationId xmlns:p14="http://schemas.microsoft.com/office/powerpoint/2010/main" val="36904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FEB0-BCDD-457E-BF61-BB3158E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63158-635E-4C60-A38B-833017FAC8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Data Cleaning</a:t>
            </a:r>
          </a:p>
          <a:p>
            <a:r>
              <a:rPr lang="en-US" sz="2800" dirty="0"/>
              <a:t>Data Exploration in Excel and RapidMiner</a:t>
            </a:r>
          </a:p>
          <a:p>
            <a:r>
              <a:rPr lang="en-US" sz="2800" dirty="0"/>
              <a:t>Data Modeling in R</a:t>
            </a:r>
          </a:p>
          <a:p>
            <a:pPr lvl="1"/>
            <a:r>
              <a:rPr lang="en-US" sz="2400" dirty="0"/>
              <a:t>Decision Tree</a:t>
            </a:r>
          </a:p>
          <a:p>
            <a:pPr lvl="1"/>
            <a:r>
              <a:rPr lang="en-US" sz="2400" dirty="0"/>
              <a:t>General Linear Model</a:t>
            </a:r>
          </a:p>
          <a:p>
            <a:r>
              <a:rPr lang="en-US" sz="2800" dirty="0"/>
              <a:t>Color Wheel Word Cloud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84F49-CD09-470B-80F0-3359931E412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00" b="96400" l="3414" r="98193">
                        <a14:foregroundMark x1="7831" y1="41400" x2="9839" y2="68600"/>
                        <a14:foregroundMark x1="9839" y1="68600" x2="10241" y2="69200"/>
                        <a14:foregroundMark x1="3414" y1="39800" x2="3414" y2="39800"/>
                        <a14:foregroundMark x1="33534" y1="85600" x2="47189" y2="89600"/>
                        <a14:foregroundMark x1="47189" y1="89600" x2="64056" y2="88000"/>
                        <a14:foregroundMark x1="64056" y1="88000" x2="71687" y2="82600"/>
                        <a14:foregroundMark x1="43976" y1="92400" x2="53815" y2="94200"/>
                        <a14:foregroundMark x1="50201" y1="96400" x2="51004" y2="96400"/>
                        <a14:foregroundMark x1="90763" y1="36200" x2="91365" y2="62600"/>
                        <a14:foregroundMark x1="91365" y1="62600" x2="88153" y2="68400"/>
                        <a14:foregroundMark x1="94578" y1="37000" x2="94578" y2="37000"/>
                        <a14:foregroundMark x1="49197" y1="8000" x2="52410" y2="8400"/>
                        <a14:foregroundMark x1="50000" y1="4200" x2="50000" y2="4200"/>
                        <a14:foregroundMark x1="98193" y1="36600" x2="98193" y2="3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15578"/>
            <a:ext cx="4107628" cy="41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6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B2F7-093D-4A74-B28E-200BD870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(General Linear Model)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7A3010-5949-41CB-A3C9-D2AFE96D00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552" y="1905069"/>
            <a:ext cx="5601285" cy="35585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12834F-8D88-4C5E-A40C-BF7EDC900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9111" y="1905069"/>
            <a:ext cx="5808701" cy="3558558"/>
          </a:xfrm>
        </p:spPr>
      </p:pic>
    </p:spTree>
    <p:extLst>
      <p:ext uri="{BB962C8B-B14F-4D97-AF65-F5344CB8AC3E}">
        <p14:creationId xmlns:p14="http://schemas.microsoft.com/office/powerpoint/2010/main" val="34484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6C85-05FE-406A-892C-53CEB3E8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(Significant Interaction)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14964-406F-4C4A-867F-362B6D50F090}"/>
              </a:ext>
            </a:extLst>
          </p:cNvPr>
          <p:cNvSpPr txBox="1"/>
          <p:nvPr/>
        </p:nvSpPr>
        <p:spPr>
          <a:xfrm>
            <a:off x="398584" y="5913945"/>
            <a:ext cx="11394831" cy="57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Signif</a:t>
            </a: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Null deviance: 5995.24  on 1985  degrees of freedom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deviance:  864.81  on 1890  degrees of freedom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7EF26-0A17-4AD5-B4CD-5F2FF7654563}"/>
              </a:ext>
            </a:extLst>
          </p:cNvPr>
          <p:cNvSpPr txBox="1"/>
          <p:nvPr/>
        </p:nvSpPr>
        <p:spPr>
          <a:xfrm>
            <a:off x="5842784" y="1908100"/>
            <a:ext cx="60983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text_devour3         1.95794    0.48178   4.064 5.02e-05 ***</a:t>
            </a:r>
          </a:p>
          <a:p>
            <a:r>
              <a:rPr lang="en-US" sz="1000" dirty="0" err="1"/>
              <a:t>text_doublestrike</a:t>
            </a:r>
            <a:r>
              <a:rPr lang="en-US" sz="1000" dirty="0"/>
              <a:t>    1.30269    0.12711  10.248  &lt; 2e-16 ***</a:t>
            </a:r>
          </a:p>
          <a:p>
            <a:r>
              <a:rPr lang="en-US" sz="1000" dirty="0" err="1"/>
              <a:t>text_undying</a:t>
            </a:r>
            <a:r>
              <a:rPr lang="en-US" sz="1000" dirty="0"/>
              <a:t>         0.91447    0.25827   3.541 0.000409 ***</a:t>
            </a:r>
          </a:p>
          <a:p>
            <a:r>
              <a:rPr lang="en-US" sz="1000" dirty="0"/>
              <a:t>text_fabricate1      0.86741    0.21569   4.022 6.01e-05 ***</a:t>
            </a:r>
          </a:p>
          <a:p>
            <a:r>
              <a:rPr lang="en-US" sz="1000" dirty="0"/>
              <a:t>text_fabricate2      2.55224    0.48183   5.297 1.31e-07 ***</a:t>
            </a:r>
          </a:p>
          <a:p>
            <a:r>
              <a:rPr lang="en-US" sz="1000" dirty="0" err="1"/>
              <a:t>text_fear</a:t>
            </a:r>
            <a:r>
              <a:rPr lang="en-US" sz="1000" dirty="0"/>
              <a:t>            1.19110    0.17352   6.864 9.04e-12 ***</a:t>
            </a:r>
          </a:p>
          <a:p>
            <a:r>
              <a:rPr lang="en-US" sz="1000" dirty="0"/>
              <a:t>text_soulshift5      1.85131    0.30675   6.035 1.91e-09 ***</a:t>
            </a:r>
          </a:p>
          <a:p>
            <a:r>
              <a:rPr lang="en-US" sz="1000" dirty="0" err="1"/>
              <a:t>text_infect</a:t>
            </a:r>
            <a:r>
              <a:rPr lang="en-US" sz="1000" dirty="0"/>
              <a:t>          0.55177    0.19700   2.801 0.005148 ** </a:t>
            </a:r>
          </a:p>
          <a:p>
            <a:r>
              <a:rPr lang="en-US" sz="1000" dirty="0"/>
              <a:t>text_modular4        6.23127    0.68186   9.139  &lt; 2e-16 ***</a:t>
            </a:r>
          </a:p>
          <a:p>
            <a:r>
              <a:rPr lang="en-US" sz="1000" dirty="0" err="1"/>
              <a:t>text_flash</a:t>
            </a:r>
            <a:r>
              <a:rPr lang="en-US" sz="1000" dirty="0"/>
              <a:t>           0.74427    0.11263   6.608 5.05e-11 ***</a:t>
            </a:r>
          </a:p>
          <a:p>
            <a:r>
              <a:rPr lang="en-US" sz="1000" dirty="0"/>
              <a:t>text_fading3        -1.36500    0.30025  -4.546 5.81e-06 ***</a:t>
            </a:r>
          </a:p>
          <a:p>
            <a:r>
              <a:rPr lang="en-US" sz="1000" dirty="0"/>
              <a:t>text_soulshift4      1.37434    0.33939   4.050 5.34e-05 ***</a:t>
            </a:r>
          </a:p>
          <a:p>
            <a:r>
              <a:rPr lang="en-US" sz="1000" dirty="0" err="1"/>
              <a:t>text_swampwalk</a:t>
            </a:r>
            <a:r>
              <a:rPr lang="en-US" sz="1000" dirty="0"/>
              <a:t>       0.72962    0.10329   7.064 2.27e-12 ***</a:t>
            </a:r>
          </a:p>
          <a:p>
            <a:r>
              <a:rPr lang="en-US" sz="1000" dirty="0" err="1"/>
              <a:t>text_horsemanship</a:t>
            </a:r>
            <a:r>
              <a:rPr lang="en-US" sz="1000" dirty="0"/>
              <a:t>    1.55590    0.21785   7.142 1.31e-12 ***</a:t>
            </a:r>
          </a:p>
          <a:p>
            <a:r>
              <a:rPr lang="en-US" sz="1000" dirty="0"/>
              <a:t>text_rampage1        1.20412    0.34067   3.535 0.000418 ***</a:t>
            </a:r>
          </a:p>
          <a:p>
            <a:r>
              <a:rPr lang="en-US" sz="1000" dirty="0" err="1"/>
              <a:t>text_improvise</a:t>
            </a:r>
            <a:r>
              <a:rPr lang="en-US" sz="1000" dirty="0"/>
              <a:t>       0.92040    0.30853   2.983 0.002889 ** </a:t>
            </a:r>
          </a:p>
          <a:p>
            <a:r>
              <a:rPr lang="en-US" sz="1000" dirty="0" err="1"/>
              <a:t>text_intimidate</a:t>
            </a:r>
            <a:r>
              <a:rPr lang="en-US" sz="1000" dirty="0"/>
              <a:t>      0.81973    0.24080   3.404 0.000678 ***</a:t>
            </a:r>
          </a:p>
          <a:p>
            <a:r>
              <a:rPr lang="en-US" sz="1000" dirty="0"/>
              <a:t>text_soulshift6      2.20669    0.68934   3.201 0.001392 ** </a:t>
            </a:r>
          </a:p>
          <a:p>
            <a:r>
              <a:rPr lang="en-US" sz="1000" dirty="0"/>
              <a:t>text_modular3        4.66345    0.67796   6.879 8.18e-12 ***</a:t>
            </a:r>
          </a:p>
          <a:p>
            <a:r>
              <a:rPr lang="en-US" sz="1000" dirty="0"/>
              <a:t>text_rampage2        1.68804    0.26543   6.360 2.53e-10 ***</a:t>
            </a:r>
          </a:p>
          <a:p>
            <a:r>
              <a:rPr lang="en-US" sz="1000" dirty="0"/>
              <a:t>text_rampage3        2.32280    0.67895   3.421 0.000637 ***</a:t>
            </a:r>
          </a:p>
          <a:p>
            <a:r>
              <a:rPr lang="en-US" sz="1000" dirty="0"/>
              <a:t>text_vanishing4     -1.22756    0.41570  -2.953 0.003186 ** </a:t>
            </a:r>
          </a:p>
          <a:p>
            <a:r>
              <a:rPr lang="en-US" sz="1000" dirty="0"/>
              <a:t>text_soulshift7      1.71888    0.67832   2.534 0.011357 *  </a:t>
            </a:r>
          </a:p>
          <a:p>
            <a:r>
              <a:rPr lang="en-US" sz="1000" dirty="0" err="1"/>
              <a:t>text_sunburst</a:t>
            </a:r>
            <a:r>
              <a:rPr lang="en-US" sz="1000" dirty="0"/>
              <a:t>        3.29326    0.48020   6.858 9.42e-12 ***</a:t>
            </a:r>
          </a:p>
          <a:p>
            <a:r>
              <a:rPr lang="en-US" sz="1000" dirty="0"/>
              <a:t>text_soulshift8      1.78136    0.68268   2.609 0.009143 ** </a:t>
            </a:r>
          </a:p>
          <a:p>
            <a:r>
              <a:rPr lang="en-US" sz="1000" dirty="0"/>
              <a:t>text_vanishing2     -3.09184    0.67905  -4.553 5.62e-06 ***</a:t>
            </a:r>
          </a:p>
          <a:p>
            <a:r>
              <a:rPr lang="en-US" sz="1000" dirty="0"/>
              <a:t>text_bushido5        3.60450    0.72168   4.995 6.44e-07 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7AB13-C5A9-4F26-9333-2DECBA880F29}"/>
              </a:ext>
            </a:extLst>
          </p:cNvPr>
          <p:cNvSpPr txBox="1"/>
          <p:nvPr/>
        </p:nvSpPr>
        <p:spPr>
          <a:xfrm>
            <a:off x="1192236" y="1754212"/>
            <a:ext cx="60983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Estimate Std. Error t value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(&gt;|t|)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coloredManaCost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-0.18860    0.01819 -10.367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power                0.62213    0.01329  46.811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toughness            0.46340    0.01252  37.006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rarity_common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0.19143    0.04397   4.354 1.41e-05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rarity_mythic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-2.75861    0.32082  -8.599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rarity_rare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-0.34062    0.06934  -4.912 9.79e-07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text_afterlife2      1.34350    0.47962   2.801 0.005144 **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text_amplify1        1.85484    0.39247   4.726 2.46e-06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text_flying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0.74037    0.03898  18.994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text_amplify2        2.12616    0.76010   2.797 0.005207 **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text_provoke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1.18993    0.34006   3.499 0.000477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text_haste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 0.53886    0.06559   8.216 3.86e-16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text_banding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0.39751    0.11684   3.402 0.000683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text_firststrike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0.62360    0.06678   9.339  &lt; 2e-16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text_islandwalk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0.81900    0.15351   5.335 1.07e-07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text_bloodthirst2    1.00896    0.21807   4.627 3.97e-06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text_bloodthirst3    1.72866    0.39207   4.409 1.10e-05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text_bushido2        1.50330    0.48080   3.127 0.001795 **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text_cascade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0.99211    0.17295   5.736 1.12e-08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text_vigilance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0.31525    0.06157   5.120 3.37e-07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text_convoke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1.24018    0.18037   6.876 8.34e-12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text_hexproof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0.51217    0.13339   3.840 0.000127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text_defender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-0.60808    0.08685  -7.001 3.51e-12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text_exalted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0.61565    0.17650   3.488 0.000498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text_reach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 0.36755    0.08188   4.489 7.60e-06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text_delve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 1.88771    0.24372   7.745 1.54e-14 ***</a:t>
            </a:r>
          </a:p>
        </p:txBody>
      </p:sp>
    </p:spTree>
    <p:extLst>
      <p:ext uri="{BB962C8B-B14F-4D97-AF65-F5344CB8AC3E}">
        <p14:creationId xmlns:p14="http://schemas.microsoft.com/office/powerpoint/2010/main" val="76890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6C85-05FE-406A-892C-53CEB3E8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(Non-significant Interaction)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14964-406F-4C4A-867F-362B6D50F090}"/>
              </a:ext>
            </a:extLst>
          </p:cNvPr>
          <p:cNvSpPr txBox="1"/>
          <p:nvPr/>
        </p:nvSpPr>
        <p:spPr>
          <a:xfrm>
            <a:off x="398584" y="5913945"/>
            <a:ext cx="11394831" cy="57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Signif</a:t>
            </a: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Null deviance: 5995.24  on 1985  degrees of freedom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deviance:  864.81  on 1890  degrees of freedom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7EF26-0A17-4AD5-B4CD-5F2FF7654563}"/>
              </a:ext>
            </a:extLst>
          </p:cNvPr>
          <p:cNvSpPr txBox="1"/>
          <p:nvPr/>
        </p:nvSpPr>
        <p:spPr>
          <a:xfrm>
            <a:off x="5842784" y="1908100"/>
            <a:ext cx="6098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text_forestwalk</a:t>
            </a:r>
            <a:r>
              <a:rPr lang="en-US" sz="1000" dirty="0"/>
              <a:t>      0.14402    0.12909   1.116 0.264701    </a:t>
            </a:r>
          </a:p>
          <a:p>
            <a:r>
              <a:rPr lang="en-US" sz="1000" dirty="0" err="1"/>
              <a:t>text_partner</a:t>
            </a:r>
            <a:r>
              <a:rPr lang="en-US" sz="1000" dirty="0"/>
              <a:t>        -1.69202    0.70014  -2.417 0.015757 *  </a:t>
            </a:r>
          </a:p>
          <a:p>
            <a:r>
              <a:rPr lang="en-US" sz="1000" dirty="0" err="1"/>
              <a:t>text_mentor</a:t>
            </a:r>
            <a:r>
              <a:rPr lang="en-US" sz="1000" dirty="0"/>
              <a:t>          0.28865    0.27797   1.038 0.299200    </a:t>
            </a:r>
          </a:p>
          <a:p>
            <a:r>
              <a:rPr lang="en-US" sz="1000" dirty="0"/>
              <a:t>text_ripple4         0.52078    0.67970   0.766 0.443658    </a:t>
            </a:r>
          </a:p>
          <a:p>
            <a:r>
              <a:rPr lang="en-US" sz="1000" dirty="0" err="1"/>
              <a:t>text_melee</a:t>
            </a:r>
            <a:r>
              <a:rPr lang="en-US" sz="1000" dirty="0"/>
              <a:t>           0.46417    0.48066   0.966 0.334330    </a:t>
            </a:r>
          </a:p>
          <a:p>
            <a:r>
              <a:rPr lang="en-US" sz="1000" dirty="0"/>
              <a:t>text_modular1        0.79326    0.34087   2.327 0.020063 *  </a:t>
            </a:r>
          </a:p>
          <a:p>
            <a:r>
              <a:rPr lang="en-US" sz="1000" dirty="0" err="1"/>
              <a:t>text_phasing</a:t>
            </a:r>
            <a:r>
              <a:rPr lang="en-US" sz="1000" dirty="0"/>
              <a:t>        -0.95598    0.48004  -1.991 0.046575 *  </a:t>
            </a:r>
          </a:p>
          <a:p>
            <a:r>
              <a:rPr lang="en-US" sz="1000" dirty="0"/>
              <a:t>text_soulshift3      0.92037    0.47934   1.920 0.055000 .  </a:t>
            </a:r>
          </a:p>
          <a:p>
            <a:r>
              <a:rPr lang="en-US" sz="1000" dirty="0" err="1"/>
              <a:t>rarity_special</a:t>
            </a:r>
            <a:r>
              <a:rPr lang="en-US" sz="1000" dirty="0"/>
              <a:t>      -0.19595    0.26532  -0.739 0.460278    </a:t>
            </a:r>
          </a:p>
          <a:p>
            <a:r>
              <a:rPr lang="en-US" sz="1000" dirty="0" err="1"/>
              <a:t>rarity_uncommon</a:t>
            </a:r>
            <a:r>
              <a:rPr lang="en-US" sz="1000" dirty="0"/>
              <a:t>           NA         </a:t>
            </a:r>
            <a:r>
              <a:rPr lang="en-US" sz="1000" dirty="0" err="1"/>
              <a:t>NA</a:t>
            </a:r>
            <a:r>
              <a:rPr lang="en-US" sz="1000" dirty="0"/>
              <a:t>      </a:t>
            </a:r>
            <a:r>
              <a:rPr lang="en-US" sz="1000" dirty="0" err="1"/>
              <a:t>NA</a:t>
            </a:r>
            <a:r>
              <a:rPr lang="en-US" sz="1000" dirty="0"/>
              <a:t>       </a:t>
            </a:r>
            <a:r>
              <a:rPr lang="en-US" sz="1000" dirty="0" err="1"/>
              <a:t>NA</a:t>
            </a:r>
            <a:r>
              <a:rPr lang="en-US" sz="1000" dirty="0"/>
              <a:t>    </a:t>
            </a:r>
          </a:p>
          <a:p>
            <a:r>
              <a:rPr lang="en-US" sz="1000" dirty="0"/>
              <a:t>text_afflict1       -0.31902    0.67699  -0.471 0.637531    </a:t>
            </a:r>
          </a:p>
          <a:p>
            <a:r>
              <a:rPr lang="en-US" sz="1000" dirty="0"/>
              <a:t>text_renown2         0.31780    0.48106   0.661 0.508925    </a:t>
            </a:r>
          </a:p>
          <a:p>
            <a:r>
              <a:rPr lang="en-US" sz="1000" dirty="0" err="1"/>
              <a:t>text_skulk</a:t>
            </a:r>
            <a:r>
              <a:rPr lang="en-US" sz="1000" dirty="0"/>
              <a:t>           0.43647    0.40057   1.090 0.276023    </a:t>
            </a:r>
          </a:p>
          <a:p>
            <a:r>
              <a:rPr lang="en-US" sz="1000" dirty="0" err="1"/>
              <a:t>text_riot</a:t>
            </a:r>
            <a:r>
              <a:rPr lang="en-US" sz="1000" dirty="0"/>
              <a:t>            0.71938    0.48366   1.487 0.137084    </a:t>
            </a:r>
          </a:p>
          <a:p>
            <a:r>
              <a:rPr lang="en-US" sz="1000" dirty="0" err="1"/>
              <a:t>text_shadow</a:t>
            </a:r>
            <a:r>
              <a:rPr lang="en-US" sz="1000" dirty="0"/>
              <a:t>         -0.23349    0.67732  -0.345 0.730339    </a:t>
            </a:r>
          </a:p>
          <a:p>
            <a:r>
              <a:rPr lang="en-US" sz="1000" dirty="0" err="1"/>
              <a:t>text_mountainwalk</a:t>
            </a:r>
            <a:r>
              <a:rPr lang="en-US" sz="1000" dirty="0"/>
              <a:t>    0.24853    0.16670   1.491 0.136174    </a:t>
            </a:r>
          </a:p>
          <a:p>
            <a:r>
              <a:rPr lang="en-US" sz="1000" dirty="0"/>
              <a:t>text_afflict2       -0.02437    0.69183  -0.035 0.971904    </a:t>
            </a:r>
          </a:p>
          <a:p>
            <a:r>
              <a:rPr lang="en-US" sz="1000" dirty="0" err="1"/>
              <a:t>text_dethrone</a:t>
            </a:r>
            <a:r>
              <a:rPr lang="en-US" sz="1000" dirty="0"/>
              <a:t>        1.16881    0.68947   1.695 0.090195 .  </a:t>
            </a:r>
          </a:p>
          <a:p>
            <a:r>
              <a:rPr lang="en-US" sz="1000" dirty="0"/>
              <a:t>text_modular2             NA         </a:t>
            </a:r>
            <a:r>
              <a:rPr lang="en-US" sz="1000" dirty="0" err="1"/>
              <a:t>NA</a:t>
            </a:r>
            <a:r>
              <a:rPr lang="en-US" sz="1000" dirty="0"/>
              <a:t>      </a:t>
            </a:r>
            <a:r>
              <a:rPr lang="en-US" sz="1000" dirty="0" err="1"/>
              <a:t>NA</a:t>
            </a:r>
            <a:r>
              <a:rPr lang="en-US" sz="1000" dirty="0"/>
              <a:t>       </a:t>
            </a:r>
            <a:r>
              <a:rPr lang="en-US" sz="1000" dirty="0" err="1"/>
              <a:t>NA</a:t>
            </a:r>
            <a:r>
              <a:rPr lang="en-US" sz="1000" dirty="0"/>
              <a:t>    </a:t>
            </a:r>
          </a:p>
          <a:p>
            <a:r>
              <a:rPr lang="en-US" sz="1000" dirty="0"/>
              <a:t>text_rampage4             NA         </a:t>
            </a:r>
            <a:r>
              <a:rPr lang="en-US" sz="1000" dirty="0" err="1"/>
              <a:t>NA</a:t>
            </a:r>
            <a:r>
              <a:rPr lang="en-US" sz="1000" dirty="0"/>
              <a:t>      </a:t>
            </a:r>
            <a:r>
              <a:rPr lang="en-US" sz="1000" dirty="0" err="1"/>
              <a:t>NA</a:t>
            </a:r>
            <a:r>
              <a:rPr lang="en-US" sz="1000" dirty="0"/>
              <a:t>       </a:t>
            </a:r>
            <a:r>
              <a:rPr lang="en-US" sz="1000" dirty="0" err="1"/>
              <a:t>NA</a:t>
            </a:r>
            <a:r>
              <a:rPr lang="en-US" sz="1000" dirty="0"/>
              <a:t>    </a:t>
            </a:r>
          </a:p>
          <a:p>
            <a:r>
              <a:rPr lang="en-US" sz="1000" dirty="0" err="1"/>
              <a:t>text_myriad</a:t>
            </a:r>
            <a:r>
              <a:rPr lang="en-US" sz="1000" dirty="0"/>
              <a:t>         -0.12574    0.30674  -0.410 0.681920    </a:t>
            </a:r>
          </a:p>
          <a:p>
            <a:r>
              <a:rPr lang="en-US" sz="1000" dirty="0"/>
              <a:t>text_graft1          0.85204    0.48037   1.774 0.076268 .  </a:t>
            </a:r>
          </a:p>
          <a:p>
            <a:r>
              <a:rPr lang="en-US" sz="1000" dirty="0" err="1"/>
              <a:t>text_changeling</a:t>
            </a:r>
            <a:r>
              <a:rPr lang="en-US" sz="1000" dirty="0"/>
              <a:t>     -0.01345    0.25724  -0.052 0.958303    </a:t>
            </a:r>
          </a:p>
          <a:p>
            <a:r>
              <a:rPr lang="en-US" sz="1000" dirty="0" err="1"/>
              <a:t>text_deathtouch</a:t>
            </a:r>
            <a:r>
              <a:rPr lang="en-US" sz="1000" dirty="0"/>
              <a:t>      0.19375    0.09291   2.085 0.037164 *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7AB13-C5A9-4F26-9333-2DECBA880F29}"/>
              </a:ext>
            </a:extLst>
          </p:cNvPr>
          <p:cNvSpPr txBox="1"/>
          <p:nvPr/>
        </p:nvSpPr>
        <p:spPr>
          <a:xfrm>
            <a:off x="1192236" y="1754212"/>
            <a:ext cx="609834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Estimate Std. Error t value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(&gt;|t|)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text_trample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0.15666    0.07826   2.002 0.045435 *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text_assist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     NA 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text_battlecry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0.65926    0.39146   1.684 0.092325 .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text_bloodthirst1    0.19059    0.21715   0.878 0.380211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text_flanking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0.12978    0.27851   0.466 0.641273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text_lifelink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0.10932    0.08830   1.238 0.215870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text_menace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0.30323    0.13307   2.279 0.022793 *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text_bloodthirst6         NA 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text_bushido1        0.24250    0.27741   0.874 0.382147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text_devour2         0.99492    0.70138   1.419 0.156202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text_indestructible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0.39634    0.24038   1.649 0.099356 .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text_afterlife1      0.26524    0.39263   0.676 0.499408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text_renown1        -0.05650    0.21568  -0.262 0.793370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text_unleash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0.34179    0.16684   2.049 0.040633 *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text_evolve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0.47895    0.27823   1.721 0.085343 .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text_extort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0.19218    0.39551   0.486 0.627095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text_shroud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0.14551    0.14145   1.029 0.303748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text_wither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0.39670    0.20400   1.945 0.051978 .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text_devoid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-0.43726    0.67758  -0.645 0.518795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text_ingest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      NA 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text_devour1        -0.12944    0.48224  -0.268 0.788408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text_prowess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0.16875    0.14408   1.171 0.241659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text_dredge3         0.59545    0.33918   1.756 0.079326 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text_fading2              NA 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text_persist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        0.65571    0.28166   2.328 0.020018 *  </a:t>
            </a:r>
          </a:p>
        </p:txBody>
      </p:sp>
    </p:spTree>
    <p:extLst>
      <p:ext uri="{BB962C8B-B14F-4D97-AF65-F5344CB8AC3E}">
        <p14:creationId xmlns:p14="http://schemas.microsoft.com/office/powerpoint/2010/main" val="20161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5DAF-368C-4B58-BB78-45069EBE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(Random Forest)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4F49F-1C16-4739-9952-5432E89F9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687" y="2014194"/>
            <a:ext cx="5592871" cy="358474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AE22CFD-26AA-4E6D-A70C-24F300A89F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7594" y="2014193"/>
            <a:ext cx="5778788" cy="3584749"/>
          </a:xfrm>
        </p:spPr>
      </p:pic>
    </p:spTree>
    <p:extLst>
      <p:ext uri="{BB962C8B-B14F-4D97-AF65-F5344CB8AC3E}">
        <p14:creationId xmlns:p14="http://schemas.microsoft.com/office/powerpoint/2010/main" val="165773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{5BCA766A-D90F-4909-BA71-DAA0D9A08A4E}tf78438558_win32</Template>
  <TotalTime>1247</TotalTime>
  <Words>1254</Words>
  <Application>Microsoft Office PowerPoint</Application>
  <PresentationFormat>Widescreen</PresentationFormat>
  <Paragraphs>178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Lucida Console</vt:lpstr>
      <vt:lpstr>SavonVTI</vt:lpstr>
      <vt:lpstr>Magic Power Curves</vt:lpstr>
      <vt:lpstr>Outline</vt:lpstr>
      <vt:lpstr>Background: What is Magic the Gathering (MtG)</vt:lpstr>
      <vt:lpstr>Project Goals &amp; Methods</vt:lpstr>
      <vt:lpstr>Analysis Process</vt:lpstr>
      <vt:lpstr>Findings (General Linear Model)</vt:lpstr>
      <vt:lpstr>Findings (Significant Interaction)</vt:lpstr>
      <vt:lpstr>Findings (Non-significant Interaction)</vt:lpstr>
      <vt:lpstr>Findings (Random Forest)</vt:lpstr>
      <vt:lpstr>Findings (Random Forest)</vt:lpstr>
      <vt:lpstr>Findings (Color Wheel White)</vt:lpstr>
      <vt:lpstr>Findings (Color Wheel Blue)</vt:lpstr>
      <vt:lpstr>Findings (Color Wheel Black)</vt:lpstr>
      <vt:lpstr>Findings (Color Wheel Red)</vt:lpstr>
      <vt:lpstr>Findings (Color Wheel Green)</vt:lpstr>
      <vt:lpstr>Findings (Color Wheel Artifact)</vt:lpstr>
      <vt:lpstr>Future Research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Power Curves</dc:title>
  <dc:creator>Fred Pletz</dc:creator>
  <cp:lastModifiedBy>Fred Pletz</cp:lastModifiedBy>
  <cp:revision>25</cp:revision>
  <dcterms:created xsi:type="dcterms:W3CDTF">2021-06-14T22:31:27Z</dcterms:created>
  <dcterms:modified xsi:type="dcterms:W3CDTF">2021-06-20T16:56:25Z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