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96" r:id="rId1"/>
  </p:sldMasterIdLst>
  <p:notesMasterIdLst>
    <p:notesMasterId r:id="rId6"/>
  </p:notesMasterIdLst>
  <p:handoutMasterIdLst>
    <p:handoutMasterId r:id="rId7"/>
  </p:handoutMasterIdLst>
  <p:sldIdLst>
    <p:sldId id="256" r:id="rId2"/>
    <p:sldId id="939" r:id="rId3"/>
    <p:sldId id="937" r:id="rId4"/>
    <p:sldId id="940" r:id="rId5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77838" indent="-20638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57263" indent="-42863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436688" indent="-65088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914525" indent="-85725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44082"/>
    <a:srgbClr val="044995"/>
    <a:srgbClr val="64C7FE"/>
    <a:srgbClr val="085095"/>
    <a:srgbClr val="FF0101"/>
    <a:srgbClr val="1A77A7"/>
    <a:srgbClr val="A33B12"/>
    <a:srgbClr val="A03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95"/>
  </p:normalViewPr>
  <p:slideViewPr>
    <p:cSldViewPr>
      <p:cViewPr varScale="1">
        <p:scale>
          <a:sx n="110" d="100"/>
          <a:sy n="110" d="100"/>
        </p:scale>
        <p:origin x="952" y="1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6962D-24D9-FE41-966C-74BC4A61C7E3}" type="datetime1">
              <a:rPr lang="en-US" altLang="en-US"/>
              <a:pPr>
                <a:defRPr/>
              </a:pPr>
              <a:t>8/2/22</a:t>
            </a:fld>
            <a:endParaRPr lang="en-US" alt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B9E8B19-3D94-8D48-BD6D-6C30AD558C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1288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89233C3-8824-994D-B76A-0959258BB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006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7783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5726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43668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91452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394539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C6DCE282-37B5-997C-962D-1CA00A01D7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2C0FD8A0-3D4D-299B-596C-6F7F998BA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35C785B2-1A02-1276-35C2-2C0F31BDD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5FDC67-4AEE-574E-935B-7C64DB069559}" type="slidenum">
              <a:rPr lang="zh-CN" altLang="en-US" sz="1200"/>
              <a:pPr eaLnBrk="1" hangingPunct="1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14400" y="5334000"/>
            <a:ext cx="8502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Aft>
                <a:spcPct val="30000"/>
              </a:spcAft>
              <a:buClr>
                <a:srgbClr val="0E106C"/>
              </a:buClr>
              <a:buSzPct val="105000"/>
              <a:buFont typeface="Wingdings" charset="2"/>
              <a:buNone/>
              <a:defRPr/>
            </a:pPr>
            <a:endParaRPr lang="en-US" altLang="en-US" sz="1300" b="1">
              <a:solidFill>
                <a:srgbClr val="5F5F5F"/>
              </a:solidFill>
              <a:latin typeface="Calibri" charset="0"/>
            </a:endParaRPr>
          </a:p>
        </p:txBody>
      </p:sp>
      <p:pic>
        <p:nvPicPr>
          <p:cNvPr id="5" name="Picture 13" descr="Screen Shot 2012-08-18 at 5.46.56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05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 descr="Screen Shot 2012-08-18 at 5.46.56 A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4267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Screen Shot 2012-08-18 at 5.17.00 A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Screen Shot 2016-12-04 at 2.56.17 PM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05000"/>
            <a:ext cx="3365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029200"/>
            <a:ext cx="8502650" cy="533400"/>
          </a:xfrm>
        </p:spPr>
        <p:txBody>
          <a:bodyPr/>
          <a:lstStyle>
            <a:lvl1pPr algn="l">
              <a:defRPr sz="2800">
                <a:solidFill>
                  <a:srgbClr val="983634"/>
                </a:solidFill>
                <a:latin typeface="Calibri" pitchFamily="-10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638800"/>
            <a:ext cx="850265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 baseline="0">
                <a:latin typeface="Calibri" pitchFamily="-108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DBBF3-3FB1-C443-8965-EDD75C5267C7}" type="datetime1">
              <a:rPr lang="en-US" altLang="en-US" smtClean="0"/>
              <a:t>8/2/22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YangBros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74772-4D16-F544-BA07-CA8577999F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30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C6750-B614-194E-BAEB-2C4A68860278}" type="datetime1">
              <a:rPr lang="en-US" altLang="en-US" smtClean="0"/>
              <a:t>8/2/22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YangBros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2237C-D11F-CD46-81DE-A4A0B3BFD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21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1F330-57DA-A249-BCA0-0E32CD5331FA}" type="datetime1">
              <a:rPr lang="en-US" altLang="en-US" smtClean="0"/>
              <a:t>8/2/22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YangBros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3D4F-B6D4-AE4B-8C26-E17056EE65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95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4225C-5A81-6142-99D6-7227981E0F60}" type="datetime1">
              <a:rPr lang="en-US" altLang="en-US" smtClean="0"/>
              <a:t>8/2/22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YangBros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6E44C-E4E4-3544-AB75-EACA89F7B8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78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7C8E5-00B9-D14C-BFE8-6F6DDC6E7DF3}" type="datetime1">
              <a:rPr lang="en-US" altLang="en-US" smtClean="0"/>
              <a:t>8/2/22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YangBros 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1AC36-B893-314A-BE19-7D261D42AA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47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FE902-D242-DD44-9922-E4625C91A7E4}" type="datetime1">
              <a:rPr lang="en-US" altLang="en-US" smtClean="0"/>
              <a:t>8/2/22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YangBros Proprietary and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CD018-AEB9-5F4A-8BD9-7ED72D9C3D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38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AD28D-DAC1-4E4A-AB29-7D82103EA3E2}" type="datetime1">
              <a:rPr lang="en-US" altLang="en-US" smtClean="0"/>
              <a:t>8/2/22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YangBros Proprietary and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BA0E1-4CC3-A546-8BFB-A9DE3670F6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85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49401-8F1A-5C43-8CF5-5C6AE279F5FF}" type="datetime1">
              <a:rPr lang="en-US" altLang="en-US" smtClean="0"/>
              <a:t>8/2/22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YangBros Proprietary and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39237-34C9-D445-93EF-1C1DFF141E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47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1CF84-1DCE-EA4E-8C62-707C7A4618B7}" type="datetime1">
              <a:rPr lang="en-US" altLang="en-US" smtClean="0"/>
              <a:t>8/2/22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YangBros 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4CD80-2B5B-EB47-B72A-B4C39A54E8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50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F9C28-740B-B54C-9EC8-B3385E65CB96}" type="datetime1">
              <a:rPr lang="en-US" altLang="en-US" smtClean="0"/>
              <a:t>8/2/22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YangBros 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416EF-F881-FF4D-B7F3-7D9F2916B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6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457200"/>
            <a:ext cx="89154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BBA2056-A700-B44A-8037-F882D561F3BC}" type="datetime1">
              <a:rPr lang="en-US" altLang="en-US" smtClean="0"/>
              <a:t>8/2/22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488A87B-CE93-9F40-95ED-A1DB2ECA08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6" descr="Screen Shot 2012-08-18 at 5.17.00 AM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 descr="Screen Shot 2012-08-18 at 5.46.56 AM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YangBros 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5" r:id="rId1"/>
    <p:sldLayoutId id="2147485246" r:id="rId2"/>
    <p:sldLayoutId id="2147485247" r:id="rId3"/>
    <p:sldLayoutId id="2147485248" r:id="rId4"/>
    <p:sldLayoutId id="2147485249" r:id="rId5"/>
    <p:sldLayoutId id="2147485250" r:id="rId6"/>
    <p:sldLayoutId id="2147485251" r:id="rId7"/>
    <p:sldLayoutId id="2147485252" r:id="rId8"/>
    <p:sldLayoutId id="2147485253" r:id="rId9"/>
    <p:sldLayoutId id="2147485254" r:id="rId10"/>
    <p:sldLayoutId id="2147485255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85095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085095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085095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085095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085095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A03D3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A33B12"/>
        </a:buClr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A03D3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A33B12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A33B12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>
            <a:extLst>
              <a:ext uri="{FF2B5EF4-FFF2-40B4-BE49-F238E27FC236}">
                <a16:creationId xmlns:a16="http://schemas.microsoft.com/office/drawing/2014/main" id="{ABC53913-11DB-D977-3E7E-4EF5FF775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838200"/>
            <a:ext cx="8502650" cy="5334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Cloud Native Computing </a:t>
            </a:r>
          </a:p>
        </p:txBody>
      </p:sp>
      <p:sp>
        <p:nvSpPr>
          <p:cNvPr id="15363" name="Subtitle 3">
            <a:extLst>
              <a:ext uri="{FF2B5EF4-FFF2-40B4-BE49-F238E27FC236}">
                <a16:creationId xmlns:a16="http://schemas.microsoft.com/office/drawing/2014/main" id="{B9A22180-402E-60C7-E71C-3B6EF1425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675" y="5562600"/>
            <a:ext cx="8502650" cy="38100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CNC by Fred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12153" y="1915678"/>
            <a:ext cx="2304256" cy="748679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altLang="zh-CN" sz="1600" dirty="0">
                <a:latin typeface="Arial Rounded MT Bold" panose="020F0704030504030204" pitchFamily="34" charset="77"/>
              </a:rPr>
              <a:t>Monolith</a:t>
            </a:r>
          </a:p>
        </p:txBody>
      </p:sp>
      <p:sp>
        <p:nvSpPr>
          <p:cNvPr id="7" name="椭圆 6"/>
          <p:cNvSpPr/>
          <p:nvPr/>
        </p:nvSpPr>
        <p:spPr>
          <a:xfrm>
            <a:off x="2400186" y="1987685"/>
            <a:ext cx="229117" cy="231404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 Rounded MT Bold" panose="020F0704030504030204" pitchFamily="34" charset="77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11216" y="1915677"/>
            <a:ext cx="10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 Rounded MT Bold" panose="020F0704030504030204" pitchFamily="34" charset="77"/>
                <a:ea typeface="BatangChe" panose="02030609000101010101" pitchFamily="49" charset="-127"/>
                <a:cs typeface="Microsoft Himalaya" panose="01010100010101010101" pitchFamily="2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 Rounded MT Bold" panose="020F0704030504030204" pitchFamily="34" charset="77"/>
              <a:ea typeface="BatangChe" panose="02030609000101010101" pitchFamily="49" charset="-127"/>
              <a:cs typeface="Microsoft Himalaya" panose="01010100010101010101" pitchFamily="2" charset="0"/>
            </a:endParaRPr>
          </a:p>
        </p:txBody>
      </p:sp>
      <p:sp>
        <p:nvSpPr>
          <p:cNvPr id="13" name="内容占位符 3"/>
          <p:cNvSpPr txBox="1">
            <a:spLocks/>
          </p:cNvSpPr>
          <p:nvPr/>
        </p:nvSpPr>
        <p:spPr>
          <a:xfrm>
            <a:off x="4422908" y="1927974"/>
            <a:ext cx="2304256" cy="748679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rgbClr val="C0000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latin typeface="Arial Rounded MT Bold" panose="020F0704030504030204" pitchFamily="34" charset="77"/>
              </a:rPr>
              <a:t>SOA</a:t>
            </a:r>
            <a:endParaRPr lang="zh-CN" altLang="en-US" sz="1600" dirty="0">
              <a:latin typeface="Arial Rounded MT Bold" panose="020F0704030504030204" pitchFamily="34" charset="77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710941" y="1999981"/>
            <a:ext cx="229117" cy="231404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 Rounded MT Bold" panose="020F0704030504030204" pitchFamily="34" charset="77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15472" y="1937163"/>
            <a:ext cx="10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 Rounded MT Bold" panose="020F0704030504030204" pitchFamily="34" charset="77"/>
                <a:ea typeface="BatangChe" panose="02030609000101010101" pitchFamily="49" charset="-127"/>
                <a:cs typeface="Microsoft Himalaya" panose="01010100010101010101" pitchFamily="2" charset="0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Arial Rounded MT Bold" panose="020F0704030504030204" pitchFamily="34" charset="77"/>
              <a:ea typeface="BatangChe" panose="02030609000101010101" pitchFamily="49" charset="-127"/>
              <a:cs typeface="Microsoft Himalaya" panose="01010100010101010101" pitchFamily="2" charset="0"/>
            </a:endParaRPr>
          </a:p>
        </p:txBody>
      </p:sp>
      <p:sp>
        <p:nvSpPr>
          <p:cNvPr id="16" name="内容占位符 3"/>
          <p:cNvSpPr txBox="1">
            <a:spLocks/>
          </p:cNvSpPr>
          <p:nvPr/>
        </p:nvSpPr>
        <p:spPr>
          <a:xfrm>
            <a:off x="6765434" y="1940270"/>
            <a:ext cx="2304256" cy="748679"/>
          </a:xfrm>
          <a:prstGeom prst="chevron">
            <a:avLst/>
          </a:prstGeom>
          <a:solidFill>
            <a:srgbClr val="B84542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 err="1">
                <a:latin typeface="Arial Rounded MT Bold" panose="020F0704030504030204" pitchFamily="34" charset="77"/>
              </a:rPr>
              <a:t>Mircroservice</a:t>
            </a:r>
            <a:endParaRPr lang="zh-CN" altLang="en-US" sz="1600" dirty="0">
              <a:latin typeface="Arial Rounded MT Bold" panose="020F0704030504030204" pitchFamily="34" charset="77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053467" y="2012277"/>
            <a:ext cx="229117" cy="231404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 Rounded MT Bold" panose="020F0704030504030204" pitchFamily="34" charset="77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53466" y="1937163"/>
            <a:ext cx="10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 Rounded MT Bold" panose="020F0704030504030204" pitchFamily="34" charset="77"/>
                <a:ea typeface="BatangChe" panose="02030609000101010101" pitchFamily="49" charset="-127"/>
                <a:cs typeface="Microsoft Himalaya" panose="01010100010101010101" pitchFamily="2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 Rounded MT Bold" panose="020F0704030504030204" pitchFamily="34" charset="77"/>
              <a:ea typeface="BatangChe" panose="02030609000101010101" pitchFamily="49" charset="-127"/>
              <a:cs typeface="Microsoft Himalaya" panose="01010100010101010101" pitchFamily="2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3234" y="2114801"/>
            <a:ext cx="176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77"/>
                <a:ea typeface="微软雅黑" panose="020B0503020204020204" pitchFamily="34" charset="-122"/>
                <a:cs typeface="Arial Unicode MS" panose="020B0604020202020204" pitchFamily="34" charset="-122"/>
              </a:rPr>
              <a:t>Architecture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77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89668-7F29-146C-46DB-77B28E16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35538"/>
            <a:ext cx="8915400" cy="532270"/>
          </a:xfrm>
        </p:spPr>
        <p:txBody>
          <a:bodyPr/>
          <a:lstStyle/>
          <a:p>
            <a:r>
              <a:rPr lang="en-US" dirty="0"/>
              <a:t>State of IT</a:t>
            </a:r>
          </a:p>
        </p:txBody>
      </p:sp>
      <p:sp>
        <p:nvSpPr>
          <p:cNvPr id="39" name="内容占位符 3">
            <a:extLst>
              <a:ext uri="{FF2B5EF4-FFF2-40B4-BE49-F238E27FC236}">
                <a16:creationId xmlns:a16="http://schemas.microsoft.com/office/drawing/2014/main" id="{C17D8696-0D01-BC41-71CB-06ED5966A5ED}"/>
              </a:ext>
            </a:extLst>
          </p:cNvPr>
          <p:cNvSpPr txBox="1">
            <a:spLocks/>
          </p:cNvSpPr>
          <p:nvPr/>
        </p:nvSpPr>
        <p:spPr bwMode="auto">
          <a:xfrm>
            <a:off x="2122497" y="3395614"/>
            <a:ext cx="2304256" cy="748679"/>
          </a:xfrm>
          <a:prstGeom prst="chevron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3D31"/>
              </a:buClr>
              <a:buFont typeface="Arial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3B12"/>
              </a:buClr>
              <a:buFont typeface="Arial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3D31"/>
              </a:buClr>
              <a:buFont typeface="Arial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3B12"/>
              </a:buClr>
              <a:buFont typeface="Arial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3B12"/>
              </a:buClr>
              <a:buFont typeface="Arial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altLang="zh-CN" sz="1600" dirty="0">
                <a:latin typeface="Arial Rounded MT Bold" panose="020F0704030504030204" pitchFamily="34" charset="77"/>
              </a:rPr>
              <a:t>Waterfall</a:t>
            </a:r>
          </a:p>
        </p:txBody>
      </p:sp>
      <p:sp>
        <p:nvSpPr>
          <p:cNvPr id="40" name="椭圆 6">
            <a:extLst>
              <a:ext uri="{FF2B5EF4-FFF2-40B4-BE49-F238E27FC236}">
                <a16:creationId xmlns:a16="http://schemas.microsoft.com/office/drawing/2014/main" id="{B3387DC5-BFC7-DCE2-C9F9-1D7C1E6A6955}"/>
              </a:ext>
            </a:extLst>
          </p:cNvPr>
          <p:cNvSpPr/>
          <p:nvPr/>
        </p:nvSpPr>
        <p:spPr>
          <a:xfrm>
            <a:off x="2410530" y="3467621"/>
            <a:ext cx="229117" cy="231404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 Rounded MT Bold" panose="020F0704030504030204" pitchFamily="34" charset="77"/>
            </a:endParaRPr>
          </a:p>
        </p:txBody>
      </p:sp>
      <p:sp>
        <p:nvSpPr>
          <p:cNvPr id="41" name="文本框 9">
            <a:extLst>
              <a:ext uri="{FF2B5EF4-FFF2-40B4-BE49-F238E27FC236}">
                <a16:creationId xmlns:a16="http://schemas.microsoft.com/office/drawing/2014/main" id="{A888C120-AC67-E17E-0A0A-D370AD111C83}"/>
              </a:ext>
            </a:extLst>
          </p:cNvPr>
          <p:cNvSpPr txBox="1"/>
          <p:nvPr/>
        </p:nvSpPr>
        <p:spPr>
          <a:xfrm>
            <a:off x="2421560" y="3395613"/>
            <a:ext cx="10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 Rounded MT Bold" panose="020F0704030504030204" pitchFamily="34" charset="77"/>
                <a:ea typeface="BatangChe" panose="02030609000101010101" pitchFamily="49" charset="-127"/>
                <a:cs typeface="Microsoft Himalaya" panose="01010100010101010101" pitchFamily="2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 Rounded MT Bold" panose="020F0704030504030204" pitchFamily="34" charset="77"/>
              <a:ea typeface="BatangChe" panose="02030609000101010101" pitchFamily="49" charset="-127"/>
              <a:cs typeface="Microsoft Himalaya" panose="01010100010101010101" pitchFamily="2" charset="0"/>
            </a:endParaRPr>
          </a:p>
        </p:txBody>
      </p:sp>
      <p:sp>
        <p:nvSpPr>
          <p:cNvPr id="42" name="内容占位符 3">
            <a:extLst>
              <a:ext uri="{FF2B5EF4-FFF2-40B4-BE49-F238E27FC236}">
                <a16:creationId xmlns:a16="http://schemas.microsoft.com/office/drawing/2014/main" id="{18BFC73B-E441-4D5B-9E30-3C1B34AC9E6F}"/>
              </a:ext>
            </a:extLst>
          </p:cNvPr>
          <p:cNvSpPr txBox="1">
            <a:spLocks/>
          </p:cNvSpPr>
          <p:nvPr/>
        </p:nvSpPr>
        <p:spPr>
          <a:xfrm>
            <a:off x="4433252" y="3407910"/>
            <a:ext cx="2304256" cy="748679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rgbClr val="C0000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latin typeface="Arial Rounded MT Bold" panose="020F0704030504030204" pitchFamily="34" charset="77"/>
              </a:rPr>
              <a:t>Agile</a:t>
            </a:r>
            <a:endParaRPr lang="zh-CN" altLang="en-US" sz="1600" dirty="0">
              <a:latin typeface="Arial Rounded MT Bold" panose="020F0704030504030204" pitchFamily="34" charset="77"/>
            </a:endParaRPr>
          </a:p>
        </p:txBody>
      </p:sp>
      <p:sp>
        <p:nvSpPr>
          <p:cNvPr id="43" name="椭圆 13">
            <a:extLst>
              <a:ext uri="{FF2B5EF4-FFF2-40B4-BE49-F238E27FC236}">
                <a16:creationId xmlns:a16="http://schemas.microsoft.com/office/drawing/2014/main" id="{DC32E9C5-8A76-FF8C-6D3A-546D7EAA716A}"/>
              </a:ext>
            </a:extLst>
          </p:cNvPr>
          <p:cNvSpPr/>
          <p:nvPr/>
        </p:nvSpPr>
        <p:spPr>
          <a:xfrm>
            <a:off x="4721285" y="3479917"/>
            <a:ext cx="229117" cy="231404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 Rounded MT Bold" panose="020F0704030504030204" pitchFamily="34" charset="77"/>
            </a:endParaRPr>
          </a:p>
        </p:txBody>
      </p:sp>
      <p:sp>
        <p:nvSpPr>
          <p:cNvPr id="44" name="文本框 14">
            <a:extLst>
              <a:ext uri="{FF2B5EF4-FFF2-40B4-BE49-F238E27FC236}">
                <a16:creationId xmlns:a16="http://schemas.microsoft.com/office/drawing/2014/main" id="{C61A8270-11CD-6BC8-6D65-5C87D91F7501}"/>
              </a:ext>
            </a:extLst>
          </p:cNvPr>
          <p:cNvSpPr txBox="1"/>
          <p:nvPr/>
        </p:nvSpPr>
        <p:spPr>
          <a:xfrm>
            <a:off x="4725816" y="3417099"/>
            <a:ext cx="10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 Rounded MT Bold" panose="020F0704030504030204" pitchFamily="34" charset="77"/>
                <a:ea typeface="BatangChe" panose="02030609000101010101" pitchFamily="49" charset="-127"/>
                <a:cs typeface="Microsoft Himalaya" panose="01010100010101010101" pitchFamily="2" charset="0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Arial Rounded MT Bold" panose="020F0704030504030204" pitchFamily="34" charset="77"/>
              <a:ea typeface="BatangChe" panose="02030609000101010101" pitchFamily="49" charset="-127"/>
              <a:cs typeface="Microsoft Himalaya" panose="01010100010101010101" pitchFamily="2" charset="0"/>
            </a:endParaRPr>
          </a:p>
        </p:txBody>
      </p:sp>
      <p:sp>
        <p:nvSpPr>
          <p:cNvPr id="45" name="内容占位符 3">
            <a:extLst>
              <a:ext uri="{FF2B5EF4-FFF2-40B4-BE49-F238E27FC236}">
                <a16:creationId xmlns:a16="http://schemas.microsoft.com/office/drawing/2014/main" id="{D9B66F0E-3C80-EFD4-82EA-A142FC477B0F}"/>
              </a:ext>
            </a:extLst>
          </p:cNvPr>
          <p:cNvSpPr txBox="1">
            <a:spLocks/>
          </p:cNvSpPr>
          <p:nvPr/>
        </p:nvSpPr>
        <p:spPr>
          <a:xfrm>
            <a:off x="6775778" y="3420206"/>
            <a:ext cx="2304256" cy="748679"/>
          </a:xfrm>
          <a:prstGeom prst="chevron">
            <a:avLst/>
          </a:prstGeom>
          <a:solidFill>
            <a:srgbClr val="B84542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latin typeface="Arial Rounded MT Bold" panose="020F0704030504030204" pitchFamily="34" charset="77"/>
              </a:rPr>
              <a:t>DevOps</a:t>
            </a:r>
            <a:endParaRPr lang="zh-CN" altLang="en-US" sz="1600" dirty="0">
              <a:latin typeface="Arial Rounded MT Bold" panose="020F0704030504030204" pitchFamily="34" charset="77"/>
            </a:endParaRPr>
          </a:p>
        </p:txBody>
      </p:sp>
      <p:sp>
        <p:nvSpPr>
          <p:cNvPr id="46" name="椭圆 16">
            <a:extLst>
              <a:ext uri="{FF2B5EF4-FFF2-40B4-BE49-F238E27FC236}">
                <a16:creationId xmlns:a16="http://schemas.microsoft.com/office/drawing/2014/main" id="{D19A1DBF-7020-09DF-0804-66382A2627F8}"/>
              </a:ext>
            </a:extLst>
          </p:cNvPr>
          <p:cNvSpPr/>
          <p:nvPr/>
        </p:nvSpPr>
        <p:spPr>
          <a:xfrm>
            <a:off x="7063811" y="3492213"/>
            <a:ext cx="229117" cy="231404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 Rounded MT Bold" panose="020F0704030504030204" pitchFamily="34" charset="77"/>
            </a:endParaRPr>
          </a:p>
        </p:txBody>
      </p:sp>
      <p:sp>
        <p:nvSpPr>
          <p:cNvPr id="47" name="文本框 17">
            <a:extLst>
              <a:ext uri="{FF2B5EF4-FFF2-40B4-BE49-F238E27FC236}">
                <a16:creationId xmlns:a16="http://schemas.microsoft.com/office/drawing/2014/main" id="{4956AFF2-A87D-FBB3-737F-C40AB9A7AAE8}"/>
              </a:ext>
            </a:extLst>
          </p:cNvPr>
          <p:cNvSpPr txBox="1"/>
          <p:nvPr/>
        </p:nvSpPr>
        <p:spPr>
          <a:xfrm>
            <a:off x="7063810" y="3417099"/>
            <a:ext cx="10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 Rounded MT Bold" panose="020F0704030504030204" pitchFamily="34" charset="77"/>
                <a:ea typeface="BatangChe" panose="02030609000101010101" pitchFamily="49" charset="-127"/>
                <a:cs typeface="Microsoft Himalaya" panose="01010100010101010101" pitchFamily="2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 Rounded MT Bold" panose="020F0704030504030204" pitchFamily="34" charset="77"/>
              <a:ea typeface="BatangChe" panose="02030609000101010101" pitchFamily="49" charset="-127"/>
              <a:cs typeface="Microsoft Himalaya" panose="01010100010101010101" pitchFamily="2" charset="0"/>
            </a:endParaRPr>
          </a:p>
        </p:txBody>
      </p:sp>
      <p:sp>
        <p:nvSpPr>
          <p:cNvPr id="48" name="文本框 27">
            <a:extLst>
              <a:ext uri="{FF2B5EF4-FFF2-40B4-BE49-F238E27FC236}">
                <a16:creationId xmlns:a16="http://schemas.microsoft.com/office/drawing/2014/main" id="{0575F107-F1C8-FDFD-5310-531DD358D8D2}"/>
              </a:ext>
            </a:extLst>
          </p:cNvPr>
          <p:cNvSpPr txBox="1"/>
          <p:nvPr/>
        </p:nvSpPr>
        <p:spPr>
          <a:xfrm>
            <a:off x="403578" y="3594737"/>
            <a:ext cx="176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77"/>
                <a:ea typeface="微软雅黑" panose="020B0503020204020204" pitchFamily="34" charset="-122"/>
                <a:cs typeface="Arial Unicode MS" panose="020B0604020202020204" pitchFamily="34" charset="-122"/>
              </a:rPr>
              <a:t>Manufacture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77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9" name="内容占位符 3">
            <a:extLst>
              <a:ext uri="{FF2B5EF4-FFF2-40B4-BE49-F238E27FC236}">
                <a16:creationId xmlns:a16="http://schemas.microsoft.com/office/drawing/2014/main" id="{00262A0A-C616-FF79-1610-F7D19C2C2809}"/>
              </a:ext>
            </a:extLst>
          </p:cNvPr>
          <p:cNvSpPr txBox="1">
            <a:spLocks/>
          </p:cNvSpPr>
          <p:nvPr/>
        </p:nvSpPr>
        <p:spPr bwMode="auto">
          <a:xfrm>
            <a:off x="2099919" y="4789329"/>
            <a:ext cx="2304256" cy="748679"/>
          </a:xfrm>
          <a:prstGeom prst="chevron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3D31"/>
              </a:buClr>
              <a:buFont typeface="Arial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3B12"/>
              </a:buClr>
              <a:buFont typeface="Arial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3D31"/>
              </a:buClr>
              <a:buFont typeface="Arial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3B12"/>
              </a:buClr>
              <a:buFont typeface="Arial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3B12"/>
              </a:buClr>
              <a:buFont typeface="Arial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altLang="zh-CN" sz="1600" dirty="0">
                <a:latin typeface="Arial Rounded MT Bold" panose="020F0704030504030204" pitchFamily="34" charset="77"/>
              </a:rPr>
              <a:t>Hardware</a:t>
            </a:r>
          </a:p>
        </p:txBody>
      </p:sp>
      <p:sp>
        <p:nvSpPr>
          <p:cNvPr id="60" name="椭圆 6">
            <a:extLst>
              <a:ext uri="{FF2B5EF4-FFF2-40B4-BE49-F238E27FC236}">
                <a16:creationId xmlns:a16="http://schemas.microsoft.com/office/drawing/2014/main" id="{16CD27F0-B8BE-4DF9-15DC-1F52B10B1FC4}"/>
              </a:ext>
            </a:extLst>
          </p:cNvPr>
          <p:cNvSpPr/>
          <p:nvPr/>
        </p:nvSpPr>
        <p:spPr>
          <a:xfrm>
            <a:off x="2387952" y="4861336"/>
            <a:ext cx="229117" cy="231404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 Rounded MT Bold" panose="020F0704030504030204" pitchFamily="34" charset="77"/>
            </a:endParaRPr>
          </a:p>
        </p:txBody>
      </p:sp>
      <p:sp>
        <p:nvSpPr>
          <p:cNvPr id="61" name="文本框 9">
            <a:extLst>
              <a:ext uri="{FF2B5EF4-FFF2-40B4-BE49-F238E27FC236}">
                <a16:creationId xmlns:a16="http://schemas.microsoft.com/office/drawing/2014/main" id="{7811782E-CC9C-8D00-D6E4-B44A051CF63D}"/>
              </a:ext>
            </a:extLst>
          </p:cNvPr>
          <p:cNvSpPr txBox="1"/>
          <p:nvPr/>
        </p:nvSpPr>
        <p:spPr>
          <a:xfrm>
            <a:off x="2398982" y="4789328"/>
            <a:ext cx="10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 Rounded MT Bold" panose="020F0704030504030204" pitchFamily="34" charset="77"/>
                <a:ea typeface="BatangChe" panose="02030609000101010101" pitchFamily="49" charset="-127"/>
                <a:cs typeface="Microsoft Himalaya" panose="01010100010101010101" pitchFamily="2" charset="0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Arial Rounded MT Bold" panose="020F0704030504030204" pitchFamily="34" charset="77"/>
              <a:ea typeface="BatangChe" panose="02030609000101010101" pitchFamily="49" charset="-127"/>
              <a:cs typeface="Microsoft Himalaya" panose="01010100010101010101" pitchFamily="2" charset="0"/>
            </a:endParaRPr>
          </a:p>
        </p:txBody>
      </p:sp>
      <p:sp>
        <p:nvSpPr>
          <p:cNvPr id="62" name="内容占位符 3">
            <a:extLst>
              <a:ext uri="{FF2B5EF4-FFF2-40B4-BE49-F238E27FC236}">
                <a16:creationId xmlns:a16="http://schemas.microsoft.com/office/drawing/2014/main" id="{668043E7-FE30-EEC6-5504-09538E330C46}"/>
              </a:ext>
            </a:extLst>
          </p:cNvPr>
          <p:cNvSpPr txBox="1">
            <a:spLocks/>
          </p:cNvSpPr>
          <p:nvPr/>
        </p:nvSpPr>
        <p:spPr>
          <a:xfrm>
            <a:off x="4410674" y="4801625"/>
            <a:ext cx="2304256" cy="748679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rgbClr val="C00000">
                <a:alpha val="9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latin typeface="Arial Rounded MT Bold" panose="020F0704030504030204" pitchFamily="34" charset="77"/>
              </a:rPr>
              <a:t>Virtualization</a:t>
            </a:r>
            <a:endParaRPr lang="zh-CN" altLang="en-US" sz="1600" dirty="0">
              <a:latin typeface="Arial Rounded MT Bold" panose="020F0704030504030204" pitchFamily="34" charset="77"/>
            </a:endParaRPr>
          </a:p>
        </p:txBody>
      </p:sp>
      <p:sp>
        <p:nvSpPr>
          <p:cNvPr id="63" name="椭圆 13">
            <a:extLst>
              <a:ext uri="{FF2B5EF4-FFF2-40B4-BE49-F238E27FC236}">
                <a16:creationId xmlns:a16="http://schemas.microsoft.com/office/drawing/2014/main" id="{F5F4B567-C3C5-25D9-380F-1F93344A3AFB}"/>
              </a:ext>
            </a:extLst>
          </p:cNvPr>
          <p:cNvSpPr/>
          <p:nvPr/>
        </p:nvSpPr>
        <p:spPr>
          <a:xfrm>
            <a:off x="4698707" y="4873632"/>
            <a:ext cx="229117" cy="231404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 Rounded MT Bold" panose="020F0704030504030204" pitchFamily="34" charset="77"/>
            </a:endParaRPr>
          </a:p>
        </p:txBody>
      </p:sp>
      <p:sp>
        <p:nvSpPr>
          <p:cNvPr id="64" name="文本框 14">
            <a:extLst>
              <a:ext uri="{FF2B5EF4-FFF2-40B4-BE49-F238E27FC236}">
                <a16:creationId xmlns:a16="http://schemas.microsoft.com/office/drawing/2014/main" id="{6F9BD802-F16E-399E-2F6E-FA2E062BDEA0}"/>
              </a:ext>
            </a:extLst>
          </p:cNvPr>
          <p:cNvSpPr txBox="1"/>
          <p:nvPr/>
        </p:nvSpPr>
        <p:spPr>
          <a:xfrm>
            <a:off x="4703238" y="4810814"/>
            <a:ext cx="10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 Rounded MT Bold" panose="020F0704030504030204" pitchFamily="34" charset="77"/>
                <a:ea typeface="BatangChe" panose="02030609000101010101" pitchFamily="49" charset="-127"/>
                <a:cs typeface="Microsoft Himalaya" panose="01010100010101010101" pitchFamily="2" charset="0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Arial Rounded MT Bold" panose="020F0704030504030204" pitchFamily="34" charset="77"/>
              <a:ea typeface="BatangChe" panose="02030609000101010101" pitchFamily="49" charset="-127"/>
              <a:cs typeface="Microsoft Himalaya" panose="01010100010101010101" pitchFamily="2" charset="0"/>
            </a:endParaRPr>
          </a:p>
        </p:txBody>
      </p:sp>
      <p:sp>
        <p:nvSpPr>
          <p:cNvPr id="65" name="内容占位符 3">
            <a:extLst>
              <a:ext uri="{FF2B5EF4-FFF2-40B4-BE49-F238E27FC236}">
                <a16:creationId xmlns:a16="http://schemas.microsoft.com/office/drawing/2014/main" id="{B10965BD-775D-AE00-16C3-4BAAB2627808}"/>
              </a:ext>
            </a:extLst>
          </p:cNvPr>
          <p:cNvSpPr txBox="1">
            <a:spLocks/>
          </p:cNvSpPr>
          <p:nvPr/>
        </p:nvSpPr>
        <p:spPr>
          <a:xfrm>
            <a:off x="6753200" y="4813921"/>
            <a:ext cx="2304256" cy="748679"/>
          </a:xfrm>
          <a:prstGeom prst="chevron">
            <a:avLst/>
          </a:prstGeom>
          <a:solidFill>
            <a:srgbClr val="B84542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latin typeface="Arial Rounded MT Bold" panose="020F0704030504030204" pitchFamily="34" charset="77"/>
              </a:rPr>
              <a:t>Cloud</a:t>
            </a:r>
            <a:endParaRPr lang="zh-CN" altLang="en-US" sz="1600" dirty="0">
              <a:latin typeface="Arial Rounded MT Bold" panose="020F0704030504030204" pitchFamily="34" charset="77"/>
            </a:endParaRPr>
          </a:p>
        </p:txBody>
      </p:sp>
      <p:sp>
        <p:nvSpPr>
          <p:cNvPr id="66" name="椭圆 16">
            <a:extLst>
              <a:ext uri="{FF2B5EF4-FFF2-40B4-BE49-F238E27FC236}">
                <a16:creationId xmlns:a16="http://schemas.microsoft.com/office/drawing/2014/main" id="{6500FB5A-206D-C764-1FE2-DCF790F3DB07}"/>
              </a:ext>
            </a:extLst>
          </p:cNvPr>
          <p:cNvSpPr/>
          <p:nvPr/>
        </p:nvSpPr>
        <p:spPr>
          <a:xfrm>
            <a:off x="7041233" y="4885928"/>
            <a:ext cx="229117" cy="231404"/>
          </a:xfrm>
          <a:prstGeom prst="ellipse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 Rounded MT Bold" panose="020F0704030504030204" pitchFamily="34" charset="77"/>
            </a:endParaRPr>
          </a:p>
        </p:txBody>
      </p:sp>
      <p:sp>
        <p:nvSpPr>
          <p:cNvPr id="67" name="文本框 17">
            <a:extLst>
              <a:ext uri="{FF2B5EF4-FFF2-40B4-BE49-F238E27FC236}">
                <a16:creationId xmlns:a16="http://schemas.microsoft.com/office/drawing/2014/main" id="{7ECC3EDE-6E60-EB1B-050E-D58CAC0F3D58}"/>
              </a:ext>
            </a:extLst>
          </p:cNvPr>
          <p:cNvSpPr txBox="1"/>
          <p:nvPr/>
        </p:nvSpPr>
        <p:spPr>
          <a:xfrm>
            <a:off x="7041232" y="4810814"/>
            <a:ext cx="10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 Rounded MT Bold" panose="020F0704030504030204" pitchFamily="34" charset="77"/>
                <a:ea typeface="BatangChe" panose="02030609000101010101" pitchFamily="49" charset="-127"/>
                <a:cs typeface="Microsoft Himalaya" panose="01010100010101010101" pitchFamily="2" charset="0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Arial Rounded MT Bold" panose="020F0704030504030204" pitchFamily="34" charset="77"/>
              <a:ea typeface="BatangChe" panose="02030609000101010101" pitchFamily="49" charset="-127"/>
              <a:cs typeface="Microsoft Himalaya" panose="01010100010101010101" pitchFamily="2" charset="0"/>
            </a:endParaRPr>
          </a:p>
        </p:txBody>
      </p:sp>
      <p:sp>
        <p:nvSpPr>
          <p:cNvPr id="68" name="文本框 27">
            <a:extLst>
              <a:ext uri="{FF2B5EF4-FFF2-40B4-BE49-F238E27FC236}">
                <a16:creationId xmlns:a16="http://schemas.microsoft.com/office/drawing/2014/main" id="{95C08017-F431-7F5D-74DE-4BF15F20A7D4}"/>
              </a:ext>
            </a:extLst>
          </p:cNvPr>
          <p:cNvSpPr txBox="1"/>
          <p:nvPr/>
        </p:nvSpPr>
        <p:spPr>
          <a:xfrm>
            <a:off x="381000" y="4988452"/>
            <a:ext cx="176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77"/>
                <a:ea typeface="微软雅黑" panose="020B0503020204020204" pitchFamily="34" charset="-122"/>
                <a:cs typeface="Arial Unicode MS" panose="020B0604020202020204" pitchFamily="34" charset="-122"/>
              </a:rPr>
              <a:t>Infrastructure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77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89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9008726">
            <a:off x="2739579" y="1836780"/>
            <a:ext cx="1888580" cy="1182287"/>
          </a:xfrm>
          <a:prstGeom prst="roundRect">
            <a:avLst>
              <a:gd name="adj" fmla="val 15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solidFill>
              <a:schemeClr val="bg1">
                <a:lumMod val="75000"/>
                <a:alpha val="90000"/>
              </a:schemeClr>
            </a:solidFill>
          </a:ln>
          <a:scene3d>
            <a:camera prst="isometricOffAxis1Top">
              <a:rot lat="18600000" lon="1860000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Access</a:t>
            </a:r>
          </a:p>
        </p:txBody>
      </p:sp>
      <p:sp>
        <p:nvSpPr>
          <p:cNvPr id="10" name="圆角矩形 9"/>
          <p:cNvSpPr/>
          <p:nvPr/>
        </p:nvSpPr>
        <p:spPr>
          <a:xfrm rot="19008726">
            <a:off x="3609874" y="1853205"/>
            <a:ext cx="1888580" cy="1130552"/>
          </a:xfrm>
          <a:prstGeom prst="roundRect">
            <a:avLst>
              <a:gd name="adj" fmla="val 15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solidFill>
              <a:schemeClr val="bg1">
                <a:lumMod val="75000"/>
                <a:alpha val="90000"/>
              </a:schemeClr>
            </a:solidFill>
          </a:ln>
          <a:scene3d>
            <a:camera prst="isometricOffAxis1Top">
              <a:rot lat="18600000" lon="1860000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Process</a:t>
            </a:r>
            <a:endParaRPr lang="zh-CN" altLang="en-US" sz="28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 rot="19008726">
            <a:off x="4552363" y="1856559"/>
            <a:ext cx="1888580" cy="1105802"/>
          </a:xfrm>
          <a:prstGeom prst="roundRect">
            <a:avLst>
              <a:gd name="adj" fmla="val 15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solidFill>
              <a:schemeClr val="bg1">
                <a:lumMod val="75000"/>
                <a:alpha val="90000"/>
              </a:schemeClr>
            </a:solidFill>
          </a:ln>
          <a:scene3d>
            <a:camera prst="isometricOffAxis1Top">
              <a:rot lat="18600000" lon="1860000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Service</a:t>
            </a:r>
          </a:p>
        </p:txBody>
      </p:sp>
      <p:sp>
        <p:nvSpPr>
          <p:cNvPr id="12" name="圆角矩形 11"/>
          <p:cNvSpPr/>
          <p:nvPr/>
        </p:nvSpPr>
        <p:spPr>
          <a:xfrm rot="19008726">
            <a:off x="5469919" y="1874794"/>
            <a:ext cx="1888580" cy="1056326"/>
          </a:xfrm>
          <a:prstGeom prst="roundRect">
            <a:avLst>
              <a:gd name="adj" fmla="val 15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12700">
            <a:solidFill>
              <a:schemeClr val="bg1">
                <a:lumMod val="75000"/>
                <a:alpha val="90000"/>
              </a:schemeClr>
            </a:solidFill>
          </a:ln>
          <a:scene3d>
            <a:camera prst="isometricOffAxis1Top">
              <a:rot lat="18600000" lon="1860000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Resource</a:t>
            </a:r>
          </a:p>
        </p:txBody>
      </p:sp>
      <p:sp>
        <p:nvSpPr>
          <p:cNvPr id="13" name="矩形 12"/>
          <p:cNvSpPr/>
          <p:nvPr/>
        </p:nvSpPr>
        <p:spPr>
          <a:xfrm>
            <a:off x="6149016" y="2540416"/>
            <a:ext cx="560595" cy="2950440"/>
          </a:xfrm>
          <a:prstGeom prst="rect">
            <a:avLst/>
          </a:prstGeom>
          <a:gradFill flip="none" rotWithShape="1">
            <a:gsLst>
              <a:gs pos="23000">
                <a:schemeClr val="accent4">
                  <a:lumMod val="2000"/>
                  <a:lumOff val="98000"/>
                  <a:alpha val="0"/>
                </a:schemeClr>
              </a:gs>
              <a:gs pos="14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10800000" scaled="0"/>
            <a:tileRect/>
          </a:gradFill>
          <a:ln w="12700">
            <a:solidFill>
              <a:schemeClr val="bg1">
                <a:lumMod val="75000"/>
                <a:alpha val="90000"/>
              </a:schemeClr>
            </a:solidFill>
          </a:ln>
          <a:scene3d>
            <a:camera prst="isometricOffAxis2Right">
              <a:rot lat="2400000" lon="18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Hans" sz="3000" dirty="0" err="1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Discov</a:t>
            </a:r>
            <a:r>
              <a:rPr lang="en-US" altLang="zh-Hans" sz="30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er</a:t>
            </a:r>
            <a:endParaRPr lang="en-US" altLang="zh-CN" sz="30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12">
            <a:extLst>
              <a:ext uri="{FF2B5EF4-FFF2-40B4-BE49-F238E27FC236}">
                <a16:creationId xmlns:a16="http://schemas.microsoft.com/office/drawing/2014/main" id="{36070D4E-DBC9-C944-869F-698B7941C42A}"/>
              </a:ext>
            </a:extLst>
          </p:cNvPr>
          <p:cNvSpPr/>
          <p:nvPr/>
        </p:nvSpPr>
        <p:spPr>
          <a:xfrm>
            <a:off x="6461523" y="2202069"/>
            <a:ext cx="560595" cy="2951619"/>
          </a:xfrm>
          <a:prstGeom prst="rect">
            <a:avLst/>
          </a:prstGeom>
          <a:gradFill flip="none" rotWithShape="1">
            <a:gsLst>
              <a:gs pos="23000">
                <a:schemeClr val="accent4">
                  <a:lumMod val="2000"/>
                  <a:lumOff val="98000"/>
                  <a:alpha val="0"/>
                </a:schemeClr>
              </a:gs>
              <a:gs pos="14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10800000" scaled="0"/>
            <a:tileRect/>
          </a:gradFill>
          <a:ln w="12700">
            <a:solidFill>
              <a:schemeClr val="bg1">
                <a:lumMod val="75000"/>
                <a:alpha val="90000"/>
              </a:schemeClr>
            </a:solidFill>
          </a:ln>
          <a:scene3d>
            <a:camera prst="isometricOffAxis2Right">
              <a:rot lat="2400000" lon="18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Hans" sz="30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Design</a:t>
            </a:r>
            <a:endParaRPr lang="en-US" altLang="zh-CN" sz="30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12">
            <a:extLst>
              <a:ext uri="{FF2B5EF4-FFF2-40B4-BE49-F238E27FC236}">
                <a16:creationId xmlns:a16="http://schemas.microsoft.com/office/drawing/2014/main" id="{EFC5D310-DC2D-1448-9F89-564E4CE84DFF}"/>
              </a:ext>
            </a:extLst>
          </p:cNvPr>
          <p:cNvSpPr/>
          <p:nvPr/>
        </p:nvSpPr>
        <p:spPr>
          <a:xfrm>
            <a:off x="6780755" y="1835196"/>
            <a:ext cx="560595" cy="3132073"/>
          </a:xfrm>
          <a:prstGeom prst="rect">
            <a:avLst/>
          </a:prstGeom>
          <a:gradFill flip="none" rotWithShape="1">
            <a:gsLst>
              <a:gs pos="23000">
                <a:schemeClr val="accent4">
                  <a:lumMod val="2000"/>
                  <a:lumOff val="98000"/>
                  <a:alpha val="0"/>
                </a:schemeClr>
              </a:gs>
              <a:gs pos="14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10800000" scaled="0"/>
            <a:tileRect/>
          </a:gradFill>
          <a:ln w="12700">
            <a:solidFill>
              <a:schemeClr val="bg1">
                <a:lumMod val="75000"/>
                <a:alpha val="90000"/>
              </a:schemeClr>
            </a:solidFill>
          </a:ln>
          <a:scene3d>
            <a:camera prst="isometricOffAxis2Right">
              <a:rot lat="2400000" lon="18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Hans" altLang="en-US" sz="30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altLang="zh-Hans" sz="30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Develop</a:t>
            </a:r>
            <a:r>
              <a:rPr lang="zh-Hans" altLang="en-US" sz="30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endParaRPr lang="en-US" altLang="zh-CN" sz="30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Text Box 1028">
            <a:extLst>
              <a:ext uri="{FF2B5EF4-FFF2-40B4-BE49-F238E27FC236}">
                <a16:creationId xmlns:a16="http://schemas.microsoft.com/office/drawing/2014/main" id="{9ADA07E2-ABFC-E44F-8B06-1E8E5C077A24}"/>
              </a:ext>
            </a:extLst>
          </p:cNvPr>
          <p:cNvSpPr txBox="1">
            <a:spLocks noChangeArrowheads="1"/>
          </p:cNvSpPr>
          <p:nvPr/>
        </p:nvSpPr>
        <p:spPr bwMode="auto">
          <a:xfrm rot="-3697">
            <a:off x="4614478" y="1287777"/>
            <a:ext cx="1615481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5C005C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C00000"/>
                </a:solidFill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Microservice</a:t>
            </a:r>
          </a:p>
        </p:txBody>
      </p:sp>
      <p:sp>
        <p:nvSpPr>
          <p:cNvPr id="56" name="Text Box 1080">
            <a:extLst>
              <a:ext uri="{FF2B5EF4-FFF2-40B4-BE49-F238E27FC236}">
                <a16:creationId xmlns:a16="http://schemas.microsoft.com/office/drawing/2014/main" id="{2BEAF26C-452E-E841-8B03-10A1D42F155F}"/>
              </a:ext>
            </a:extLst>
          </p:cNvPr>
          <p:cNvSpPr txBox="1">
            <a:spLocks noChangeArrowheads="1"/>
          </p:cNvSpPr>
          <p:nvPr/>
        </p:nvSpPr>
        <p:spPr bwMode="auto">
          <a:xfrm rot="-5350500">
            <a:off x="1447180" y="3971483"/>
            <a:ext cx="1799708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5C005C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C00000"/>
                </a:solidFill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Cloud</a:t>
            </a:r>
          </a:p>
        </p:txBody>
      </p:sp>
      <p:sp>
        <p:nvSpPr>
          <p:cNvPr id="57" name="Text Box 1058">
            <a:extLst>
              <a:ext uri="{FF2B5EF4-FFF2-40B4-BE49-F238E27FC236}">
                <a16:creationId xmlns:a16="http://schemas.microsoft.com/office/drawing/2014/main" id="{E514E8EC-A4DC-3740-99C0-EF09ADB70EFF}"/>
              </a:ext>
            </a:extLst>
          </p:cNvPr>
          <p:cNvSpPr txBox="1">
            <a:spLocks noChangeArrowheads="1"/>
          </p:cNvSpPr>
          <p:nvPr/>
        </p:nvSpPr>
        <p:spPr bwMode="auto">
          <a:xfrm rot="-2858174">
            <a:off x="6576584" y="4516643"/>
            <a:ext cx="1591151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5C005C">
                <a:alpha val="74997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Hans" dirty="0">
                <a:solidFill>
                  <a:srgbClr val="C00000"/>
                </a:solidFill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DevOps</a:t>
            </a:r>
            <a:endParaRPr lang="en-US" altLang="en-US" dirty="0">
              <a:solidFill>
                <a:srgbClr val="C00000"/>
              </a:solidFill>
              <a:latin typeface="Arial Narrow" panose="020B0604020202020204" pitchFamily="34" charset="0"/>
              <a:ea typeface="+mj-ea"/>
              <a:cs typeface="Arial Narrow" panose="020B0604020202020204" pitchFamily="34" charset="0"/>
            </a:endParaRPr>
          </a:p>
        </p:txBody>
      </p:sp>
      <p:sp>
        <p:nvSpPr>
          <p:cNvPr id="22" name="圆角矩形 16">
            <a:extLst>
              <a:ext uri="{FF2B5EF4-FFF2-40B4-BE49-F238E27FC236}">
                <a16:creationId xmlns:a16="http://schemas.microsoft.com/office/drawing/2014/main" id="{2CBF4701-64F8-924E-B052-05BBC9EDF882}"/>
              </a:ext>
            </a:extLst>
          </p:cNvPr>
          <p:cNvSpPr/>
          <p:nvPr/>
        </p:nvSpPr>
        <p:spPr>
          <a:xfrm>
            <a:off x="2663767" y="3077855"/>
            <a:ext cx="3519324" cy="463403"/>
          </a:xfrm>
          <a:prstGeom prst="roundRect">
            <a:avLst/>
          </a:prstGeom>
          <a:gradFill flip="none" rotWithShape="1">
            <a:gsLst>
              <a:gs pos="5300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3000">
                <a:schemeClr val="accent4">
                  <a:lumMod val="30000"/>
                  <a:lumOff val="70000"/>
                </a:schemeClr>
              </a:gs>
            </a:gsLst>
            <a:lin ang="10800000" scaled="0"/>
            <a:tileRect/>
          </a:gradFill>
          <a:ln w="12700">
            <a:solidFill>
              <a:schemeClr val="bg1">
                <a:lumMod val="7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Hans" sz="20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Orchestration</a:t>
            </a:r>
            <a:endParaRPr lang="zh-CN" altLang="en-US" sz="20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" name="圆角矩形 16">
            <a:extLst>
              <a:ext uri="{FF2B5EF4-FFF2-40B4-BE49-F238E27FC236}">
                <a16:creationId xmlns:a16="http://schemas.microsoft.com/office/drawing/2014/main" id="{4DD570BA-18CE-8E41-8355-17DF4C98869E}"/>
              </a:ext>
            </a:extLst>
          </p:cNvPr>
          <p:cNvSpPr/>
          <p:nvPr/>
        </p:nvSpPr>
        <p:spPr>
          <a:xfrm>
            <a:off x="2663767" y="3580288"/>
            <a:ext cx="3519324" cy="470194"/>
          </a:xfrm>
          <a:prstGeom prst="roundRect">
            <a:avLst/>
          </a:prstGeom>
          <a:gradFill flip="none" rotWithShape="1">
            <a:gsLst>
              <a:gs pos="5300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3000">
                <a:schemeClr val="accent4">
                  <a:lumMod val="30000"/>
                  <a:lumOff val="70000"/>
                </a:schemeClr>
              </a:gs>
            </a:gsLst>
            <a:lin ang="10800000" scaled="0"/>
            <a:tileRect/>
          </a:gradFill>
          <a:ln w="12700">
            <a:solidFill>
              <a:schemeClr val="bg1">
                <a:lumMod val="7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Container</a:t>
            </a:r>
            <a:endParaRPr lang="zh-CN" altLang="en-US" sz="20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" name="圆角矩形 16">
            <a:extLst>
              <a:ext uri="{FF2B5EF4-FFF2-40B4-BE49-F238E27FC236}">
                <a16:creationId xmlns:a16="http://schemas.microsoft.com/office/drawing/2014/main" id="{A70C5227-2203-5D4A-A7F2-A1535CD26ECD}"/>
              </a:ext>
            </a:extLst>
          </p:cNvPr>
          <p:cNvSpPr/>
          <p:nvPr/>
        </p:nvSpPr>
        <p:spPr>
          <a:xfrm>
            <a:off x="2663767" y="4095406"/>
            <a:ext cx="3519324" cy="380999"/>
          </a:xfrm>
          <a:prstGeom prst="roundRect">
            <a:avLst/>
          </a:prstGeom>
          <a:gradFill flip="none" rotWithShape="1">
            <a:gsLst>
              <a:gs pos="5300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3000">
                <a:schemeClr val="accent4">
                  <a:lumMod val="30000"/>
                  <a:lumOff val="70000"/>
                </a:schemeClr>
              </a:gs>
            </a:gsLst>
            <a:lin ang="10800000" scaled="0"/>
            <a:tileRect/>
          </a:gradFill>
          <a:ln w="12700">
            <a:solidFill>
              <a:schemeClr val="bg1">
                <a:lumMod val="7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CaaS</a:t>
            </a:r>
            <a:endParaRPr lang="zh-CN" altLang="en-US" sz="20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圆角矩形 16">
            <a:extLst>
              <a:ext uri="{FF2B5EF4-FFF2-40B4-BE49-F238E27FC236}">
                <a16:creationId xmlns:a16="http://schemas.microsoft.com/office/drawing/2014/main" id="{208DA1C9-9058-F84D-86E9-901A1C97A48F}"/>
              </a:ext>
            </a:extLst>
          </p:cNvPr>
          <p:cNvSpPr/>
          <p:nvPr/>
        </p:nvSpPr>
        <p:spPr>
          <a:xfrm>
            <a:off x="2667156" y="4537266"/>
            <a:ext cx="3519324" cy="380999"/>
          </a:xfrm>
          <a:prstGeom prst="roundRect">
            <a:avLst/>
          </a:prstGeom>
          <a:gradFill flip="none" rotWithShape="1">
            <a:gsLst>
              <a:gs pos="5300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3000">
                <a:schemeClr val="accent4">
                  <a:lumMod val="30000"/>
                  <a:lumOff val="70000"/>
                </a:schemeClr>
              </a:gs>
            </a:gsLst>
            <a:lin ang="10800000" scaled="0"/>
            <a:tileRect/>
          </a:gradFill>
          <a:ln w="12700">
            <a:solidFill>
              <a:schemeClr val="bg1">
                <a:lumMod val="7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Hans" sz="20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Network</a:t>
            </a:r>
            <a:endParaRPr lang="zh-CN" altLang="en-US" sz="20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" name="圆角矩形 16">
            <a:extLst>
              <a:ext uri="{FF2B5EF4-FFF2-40B4-BE49-F238E27FC236}">
                <a16:creationId xmlns:a16="http://schemas.microsoft.com/office/drawing/2014/main" id="{4689C517-0069-3946-8ED8-62FD949A4164}"/>
              </a:ext>
            </a:extLst>
          </p:cNvPr>
          <p:cNvSpPr/>
          <p:nvPr/>
        </p:nvSpPr>
        <p:spPr>
          <a:xfrm>
            <a:off x="2663767" y="4963189"/>
            <a:ext cx="3519324" cy="380999"/>
          </a:xfrm>
          <a:prstGeom prst="roundRect">
            <a:avLst/>
          </a:prstGeom>
          <a:gradFill flip="none" rotWithShape="1">
            <a:gsLst>
              <a:gs pos="5300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3000">
                <a:schemeClr val="accent4">
                  <a:lumMod val="30000"/>
                  <a:lumOff val="70000"/>
                </a:schemeClr>
              </a:gs>
            </a:gsLst>
            <a:lin ang="10800000" scaled="0"/>
            <a:tileRect/>
          </a:gradFill>
          <a:ln w="12700">
            <a:solidFill>
              <a:schemeClr val="bg1">
                <a:lumMod val="75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Hans" sz="20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Infrastructure</a:t>
            </a:r>
            <a:endParaRPr lang="zh-CN" altLang="en-US" sz="20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" name="矩形 12">
            <a:extLst>
              <a:ext uri="{FF2B5EF4-FFF2-40B4-BE49-F238E27FC236}">
                <a16:creationId xmlns:a16="http://schemas.microsoft.com/office/drawing/2014/main" id="{EB23311D-799D-0440-AC3A-6AF792A32AC3}"/>
              </a:ext>
            </a:extLst>
          </p:cNvPr>
          <p:cNvSpPr/>
          <p:nvPr/>
        </p:nvSpPr>
        <p:spPr>
          <a:xfrm>
            <a:off x="7099975" y="1475743"/>
            <a:ext cx="560595" cy="3132073"/>
          </a:xfrm>
          <a:prstGeom prst="rect">
            <a:avLst/>
          </a:prstGeom>
          <a:gradFill flip="none" rotWithShape="1">
            <a:gsLst>
              <a:gs pos="23000">
                <a:schemeClr val="accent4">
                  <a:lumMod val="2000"/>
                  <a:lumOff val="98000"/>
                  <a:alpha val="0"/>
                </a:schemeClr>
              </a:gs>
              <a:gs pos="14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lin ang="10800000" scaled="0"/>
            <a:tileRect/>
          </a:gradFill>
          <a:ln w="12700">
            <a:solidFill>
              <a:schemeClr val="bg1">
                <a:lumMod val="75000"/>
                <a:alpha val="90000"/>
              </a:schemeClr>
            </a:solidFill>
          </a:ln>
          <a:scene3d>
            <a:camera prst="isometricOffAxis2Right">
              <a:rot lat="2400000" lon="18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Hans" altLang="en-US" sz="30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altLang="zh-Hans" sz="30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Deploy</a:t>
            </a:r>
            <a:r>
              <a:rPr lang="zh-Hans" altLang="en-US" sz="3000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endParaRPr lang="en-US" altLang="zh-CN" sz="3000" dirty="0">
              <a:solidFill>
                <a:schemeClr val="tx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0850AF-11C9-EA07-B5E3-4D5CD175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25" y="502856"/>
            <a:ext cx="8915400" cy="532270"/>
          </a:xfrm>
        </p:spPr>
        <p:txBody>
          <a:bodyPr/>
          <a:lstStyle/>
          <a:p>
            <a:r>
              <a:rPr lang="en-US" dirty="0"/>
              <a:t>Cloud Native Cube</a:t>
            </a:r>
          </a:p>
        </p:txBody>
      </p:sp>
    </p:spTree>
    <p:extLst>
      <p:ext uri="{BB962C8B-B14F-4D97-AF65-F5344CB8AC3E}">
        <p14:creationId xmlns:p14="http://schemas.microsoft.com/office/powerpoint/2010/main" val="4698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0850AF-11C9-EA07-B5E3-4D5CD175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25" y="502856"/>
            <a:ext cx="8915400" cy="532270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D4ED7-BA3D-DFDB-7A28-9464897ADB9E}"/>
              </a:ext>
            </a:extLst>
          </p:cNvPr>
          <p:cNvSpPr txBox="1"/>
          <p:nvPr/>
        </p:nvSpPr>
        <p:spPr>
          <a:xfrm>
            <a:off x="3359569" y="1406974"/>
            <a:ext cx="326801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600" dirty="0">
                <a:effectLst/>
                <a:latin typeface="Helvetica Neue" panose="02000503000000020004" pitchFamily="2" charset="0"/>
              </a:rPr>
              <a:t>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effectLst/>
                <a:latin typeface="Helvetica Neue" panose="02000503000000020004" pitchFamily="2" charset="0"/>
              </a:rPr>
              <a:t>Java, Python</a:t>
            </a:r>
            <a:endParaRPr lang="en-HK" sz="1600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effectLst/>
                <a:latin typeface="Helvetica Neue" panose="02000503000000020004" pitchFamily="2" charset="0"/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effectLst/>
                <a:latin typeface="Helvetica Neue" panose="02000503000000020004" pitchFamily="2" charset="0"/>
              </a:rPr>
              <a:t>SQL, </a:t>
            </a:r>
            <a:r>
              <a:rPr lang="en-HK" sz="1600" dirty="0" err="1">
                <a:effectLst/>
                <a:latin typeface="Helvetica Neue" panose="02000503000000020004" pitchFamily="2" charset="0"/>
              </a:rPr>
              <a:t>GraphQL</a:t>
            </a:r>
            <a:endParaRPr lang="en-HK" sz="1600" dirty="0">
              <a:effectLst/>
              <a:latin typeface="Helvetica Neue" panose="02000503000000020004" pitchFamily="2" charset="0"/>
            </a:endParaRPr>
          </a:p>
          <a:p>
            <a:endParaRPr lang="en-HK" sz="1600" dirty="0">
              <a:effectLst/>
              <a:latin typeface="Helvetica Neue" panose="02000503000000020004" pitchFamily="2" charset="0"/>
            </a:endParaRPr>
          </a:p>
          <a:p>
            <a:r>
              <a:rPr lang="en-HK" sz="1600" dirty="0">
                <a:effectLst/>
                <a:latin typeface="Helvetica Neue" panose="02000503000000020004" pitchFamily="2" charset="0"/>
              </a:rPr>
              <a:t>Frameworks and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effectLst/>
                <a:latin typeface="Helvetica Neue" panose="02000503000000020004" pitchFamily="2" charset="0"/>
              </a:rPr>
              <a:t>Java EE, Spring Boot,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effectLst/>
                <a:latin typeface="Helvetica Neue" panose="02000503000000020004" pitchFamily="2" charset="0"/>
              </a:rPr>
              <a:t>Flask,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effectLst/>
                <a:latin typeface="Helvetica Neue" panose="02000503000000020004" pitchFamily="2" charset="0"/>
              </a:rPr>
              <a:t>React, Angular</a:t>
            </a:r>
          </a:p>
          <a:p>
            <a:br>
              <a:rPr lang="en-HK" sz="1600" dirty="0">
                <a:effectLst/>
                <a:latin typeface="Helvetica Neue" panose="02000503000000020004" pitchFamily="2" charset="0"/>
              </a:rPr>
            </a:br>
            <a:r>
              <a:rPr lang="en-HK" sz="1600" dirty="0">
                <a:latin typeface="Helvetica Neue" panose="02000503000000020004" pitchFamily="2" charset="0"/>
              </a:rPr>
              <a:t>Service</a:t>
            </a:r>
            <a:endParaRPr lang="en-HK" sz="16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effectLst/>
                <a:latin typeface="Helvetica Neue" panose="02000503000000020004" pitchFamily="2" charset="0"/>
              </a:rPr>
              <a:t>Containerised microservice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effectLst/>
                <a:latin typeface="Helvetica Neue" panose="02000503000000020004" pitchFamily="2" charset="0"/>
              </a:rPr>
              <a:t>DDD, 4D, 23P, 12F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effectLst/>
                <a:latin typeface="Helvetica Neue" panose="02000503000000020004" pitchFamily="2" charset="0"/>
              </a:rPr>
              <a:t>Orchestration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67A20-8AC7-B4DB-657A-E999147C0A43}"/>
              </a:ext>
            </a:extLst>
          </p:cNvPr>
          <p:cNvSpPr txBox="1"/>
          <p:nvPr/>
        </p:nvSpPr>
        <p:spPr>
          <a:xfrm>
            <a:off x="6753790" y="1406974"/>
            <a:ext cx="31242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600" dirty="0">
                <a:effectLst/>
                <a:latin typeface="Helvetica Neue" panose="02000503000000020004" pitchFamily="2" charset="0"/>
              </a:rPr>
              <a:t>Middleware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 err="1">
                <a:effectLst/>
                <a:latin typeface="Helvetica Neue" panose="02000503000000020004" pitchFamily="2" charset="0"/>
              </a:rPr>
              <a:t>Websphere,Weblogic</a:t>
            </a:r>
            <a:endParaRPr lang="en-HK" sz="1600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 err="1">
                <a:effectLst/>
                <a:latin typeface="Helvetica Neue" panose="02000503000000020004" pitchFamily="2" charset="0"/>
              </a:rPr>
              <a:t>Wildfly</a:t>
            </a:r>
            <a:r>
              <a:rPr lang="en-HK" sz="1600" dirty="0">
                <a:latin typeface="Helvetica Neue" panose="02000503000000020004" pitchFamily="2" charset="0"/>
              </a:rPr>
              <a:t>, T</a:t>
            </a:r>
            <a:r>
              <a:rPr lang="en-HK" sz="1600" dirty="0">
                <a:effectLst/>
                <a:latin typeface="Helvetica Neue" panose="02000503000000020004" pitchFamily="2" charset="0"/>
              </a:rPr>
              <a:t>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effectLst/>
                <a:latin typeface="Helvetica Neue" panose="02000503000000020004" pitchFamily="2" charset="0"/>
              </a:rPr>
              <a:t>MySQL</a:t>
            </a:r>
            <a:r>
              <a:rPr lang="en-HK" sz="1600" dirty="0">
                <a:latin typeface="Helvetica Neue" panose="02000503000000020004" pitchFamily="2" charset="0"/>
              </a:rPr>
              <a:t>, </a:t>
            </a:r>
            <a:r>
              <a:rPr lang="en-HK" sz="1600" dirty="0">
                <a:effectLst/>
                <a:latin typeface="Helvetica Neue" panose="02000503000000020004" pitchFamily="2" charset="0"/>
              </a:rPr>
              <a:t>Mango</a:t>
            </a:r>
            <a:r>
              <a:rPr lang="en-HK" sz="1600" dirty="0">
                <a:latin typeface="Helvetica Neue" panose="02000503000000020004" pitchFamily="2" charset="0"/>
              </a:rPr>
              <a:t>, </a:t>
            </a:r>
            <a:r>
              <a:rPr lang="en-HK" sz="1600" dirty="0">
                <a:effectLst/>
                <a:latin typeface="Helvetica Neue" panose="02000503000000020004" pitchFamily="2" charset="0"/>
              </a:rPr>
              <a:t>CouchDB</a:t>
            </a:r>
            <a:endParaRPr lang="en-HK" sz="1600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effectLst/>
                <a:latin typeface="Helvetica Neue" panose="02000503000000020004" pitchFamily="2" charset="0"/>
              </a:rPr>
              <a:t>Kafka</a:t>
            </a:r>
            <a:r>
              <a:rPr lang="en-HK" sz="1600" dirty="0">
                <a:latin typeface="Helvetica Neue" panose="02000503000000020004" pitchFamily="2" charset="0"/>
              </a:rPr>
              <a:t>, </a:t>
            </a:r>
            <a:r>
              <a:rPr lang="en-HK" sz="1600" dirty="0">
                <a:effectLst/>
                <a:latin typeface="Helvetica Neue" panose="02000503000000020004" pitchFamily="2" charset="0"/>
              </a:rPr>
              <a:t>RabbitMQ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latin typeface="Helvetica Neue" panose="02000503000000020004" pitchFamily="2" charset="0"/>
              </a:rPr>
              <a:t>Redis</a:t>
            </a:r>
            <a:endParaRPr lang="en-HK" sz="1600" dirty="0">
              <a:effectLst/>
              <a:latin typeface="Helvetica Neue" panose="02000503000000020004" pitchFamily="2" charset="0"/>
            </a:endParaRPr>
          </a:p>
          <a:p>
            <a:endParaRPr lang="en-HK" sz="1600" dirty="0">
              <a:effectLst/>
              <a:latin typeface="Helvetica Neue" panose="02000503000000020004" pitchFamily="2" charset="0"/>
            </a:endParaRPr>
          </a:p>
          <a:p>
            <a:r>
              <a:rPr lang="en-HK" sz="1600" dirty="0">
                <a:effectLst/>
                <a:latin typeface="Helvetica Neue" panose="02000503000000020004" pitchFamily="2" charset="0"/>
              </a:rPr>
              <a:t>Virtualisation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effectLst/>
                <a:latin typeface="Helvetica Neue" panose="02000503000000020004" pitchFamily="2" charset="0"/>
              </a:rPr>
              <a:t>Docker</a:t>
            </a:r>
            <a:endParaRPr lang="en-HK" sz="1600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effectLst/>
                <a:latin typeface="Helvetica Neue" panose="02000503000000020004" pitchFamily="2" charset="0"/>
              </a:rPr>
              <a:t>Kubernetes </a:t>
            </a:r>
          </a:p>
          <a:p>
            <a:endParaRPr lang="en-HK" sz="1600" dirty="0">
              <a:effectLst/>
              <a:latin typeface="Helvetica Neue" panose="02000503000000020004" pitchFamily="2" charset="0"/>
            </a:endParaRPr>
          </a:p>
          <a:p>
            <a:r>
              <a:rPr lang="en-HK" sz="1600" dirty="0">
                <a:effectLst/>
                <a:latin typeface="Helvetica Neue" panose="02000503000000020004" pitchFamily="2" charset="0"/>
              </a:rPr>
              <a:t>Cloud infrastructure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effectLst/>
                <a:latin typeface="Helvetica Neue" panose="02000503000000020004" pitchFamily="2" charset="0"/>
              </a:rPr>
              <a:t>AWS, IBM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effectLst/>
                <a:latin typeface="Helvetica Neue" panose="02000503000000020004" pitchFamily="2" charset="0"/>
              </a:rPr>
              <a:t>Microsoft Azure</a:t>
            </a:r>
          </a:p>
          <a:p>
            <a:endParaRPr lang="en-HK" sz="1200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24" name="Picture 23" descr="Shape, arrow&#10;&#10;Description automatically generated">
            <a:extLst>
              <a:ext uri="{FF2B5EF4-FFF2-40B4-BE49-F238E27FC236}">
                <a16:creationId xmlns:a16="http://schemas.microsoft.com/office/drawing/2014/main" id="{EBD41F6E-66D9-E42C-4C93-647129CF9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9" y="2451036"/>
            <a:ext cx="1605139" cy="1066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0BC864-491F-3992-9ADF-FE221ADEEE4F}"/>
              </a:ext>
            </a:extLst>
          </p:cNvPr>
          <p:cNvSpPr txBox="1"/>
          <p:nvPr/>
        </p:nvSpPr>
        <p:spPr>
          <a:xfrm>
            <a:off x="980824" y="2057400"/>
            <a:ext cx="1379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Technology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63D7EE-CAC8-40B5-5D26-7CDA790BC3AD}"/>
              </a:ext>
            </a:extLst>
          </p:cNvPr>
          <p:cNvSpPr txBox="1"/>
          <p:nvPr/>
        </p:nvSpPr>
        <p:spPr>
          <a:xfrm>
            <a:off x="304800" y="3623846"/>
            <a:ext cx="129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Architecture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D6405E-D97A-96BB-B5A4-35F5121FE830}"/>
              </a:ext>
            </a:extLst>
          </p:cNvPr>
          <p:cNvSpPr txBox="1"/>
          <p:nvPr/>
        </p:nvSpPr>
        <p:spPr>
          <a:xfrm>
            <a:off x="1867024" y="3623846"/>
            <a:ext cx="9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A487E-DA38-9003-7F3C-477551CF4B5A}"/>
              </a:ext>
            </a:extLst>
          </p:cNvPr>
          <p:cNvSpPr txBox="1"/>
          <p:nvPr/>
        </p:nvSpPr>
        <p:spPr>
          <a:xfrm>
            <a:off x="4800600" y="4953000"/>
            <a:ext cx="25525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HK" sz="1600" dirty="0">
              <a:latin typeface="Helvetica Neue" panose="02000503000000020004" pitchFamily="2" charset="0"/>
            </a:endParaRPr>
          </a:p>
          <a:p>
            <a:r>
              <a:rPr lang="en-HK" sz="1600" dirty="0">
                <a:latin typeface="Helvetica Neue" panose="02000503000000020004" pitchFamily="2" charset="0"/>
              </a:rPr>
              <a:t>DevOps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latin typeface="Helvetica Neue" panose="02000503000000020004" pitchFamily="2" charset="0"/>
              </a:rPr>
              <a:t>CICD, 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 err="1">
                <a:latin typeface="Helvetica Neue" panose="02000503000000020004" pitchFamily="2" charset="0"/>
              </a:rPr>
              <a:t>GitOps</a:t>
            </a:r>
            <a:r>
              <a:rPr lang="en-HK" sz="1600" dirty="0">
                <a:latin typeface="Helvetica Neue" panose="02000503000000020004" pitchFamily="2" charset="0"/>
              </a:rPr>
              <a:t>: Git, </a:t>
            </a:r>
            <a:r>
              <a:rPr lang="en-HK" sz="1600" dirty="0" err="1">
                <a:latin typeface="Helvetica Neue" panose="02000503000000020004" pitchFamily="2" charset="0"/>
              </a:rPr>
              <a:t>github</a:t>
            </a:r>
            <a:endParaRPr lang="en-HK" sz="1600" dirty="0"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1600" dirty="0">
                <a:latin typeface="Helvetica Neue" panose="02000503000000020004" pitchFamily="2" charset="0"/>
              </a:rPr>
              <a:t>Maven, Gradle </a:t>
            </a:r>
          </a:p>
        </p:txBody>
      </p:sp>
    </p:spTree>
    <p:extLst>
      <p:ext uri="{BB962C8B-B14F-4D97-AF65-F5344CB8AC3E}">
        <p14:creationId xmlns:p14="http://schemas.microsoft.com/office/powerpoint/2010/main" val="26746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12658</TotalTime>
  <Words>133</Words>
  <Application>Microsoft Macintosh PowerPoint</Application>
  <PresentationFormat>A4 Paper (210x297 mm)</PresentationFormat>
  <Paragraphs>78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Arial Rounded MT Bold</vt:lpstr>
      <vt:lpstr>Calibri</vt:lpstr>
      <vt:lpstr>Helvetica Neue</vt:lpstr>
      <vt:lpstr>Wingdings</vt:lpstr>
      <vt:lpstr>Office Theme</vt:lpstr>
      <vt:lpstr>Cloud Native Computing </vt:lpstr>
      <vt:lpstr>State of IT</vt:lpstr>
      <vt:lpstr>Cloud Native Cube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智慧海事</dc:title>
  <dc:creator>Microsoft Office User</dc:creator>
  <cp:lastModifiedBy>Nan Yang</cp:lastModifiedBy>
  <cp:revision>619</cp:revision>
  <cp:lastPrinted>2022-07-25T21:18:31Z</cp:lastPrinted>
  <dcterms:created xsi:type="dcterms:W3CDTF">2017-02-14T03:28:49Z</dcterms:created>
  <dcterms:modified xsi:type="dcterms:W3CDTF">2022-08-02T06:23:49Z</dcterms:modified>
</cp:coreProperties>
</file>