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2" r:id="rId4"/>
    <p:sldId id="258" r:id="rId5"/>
    <p:sldId id="257" r:id="rId6"/>
    <p:sldId id="270" r:id="rId7"/>
    <p:sldId id="271" r:id="rId8"/>
    <p:sldId id="259" r:id="rId9"/>
    <p:sldId id="263" r:id="rId10"/>
    <p:sldId id="264" r:id="rId11"/>
    <p:sldId id="265" r:id="rId12"/>
    <p:sldId id="276" r:id="rId13"/>
    <p:sldId id="266" r:id="rId14"/>
    <p:sldId id="269" r:id="rId15"/>
    <p:sldId id="274" r:id="rId16"/>
    <p:sldId id="267" r:id="rId17"/>
    <p:sldId id="282" r:id="rId18"/>
    <p:sldId id="283" r:id="rId19"/>
    <p:sldId id="284" r:id="rId20"/>
    <p:sldId id="285" r:id="rId21"/>
    <p:sldId id="286" r:id="rId22"/>
    <p:sldId id="287" r:id="rId23"/>
    <p:sldId id="275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29107-62A0-4D51-BD95-87FD23111380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ED440524-4015-4AA1-9633-E7388B4857FF}">
      <dgm:prSet/>
      <dgm:spPr/>
      <dgm:t>
        <a:bodyPr/>
        <a:lstStyle/>
        <a:p>
          <a:pPr rtl="0"/>
          <a:r>
            <a:rPr lang="es-EC" b="1" smtClean="0"/>
            <a:t>El precio del bien</a:t>
          </a:r>
          <a:endParaRPr lang="es-EC"/>
        </a:p>
      </dgm:t>
    </dgm:pt>
    <dgm:pt modelId="{F0A734D2-0B39-4BD1-91AF-69A20722638A}" type="parTrans" cxnId="{6E5BF26B-8C11-41E6-A03B-FD276BEC6806}">
      <dgm:prSet/>
      <dgm:spPr/>
      <dgm:t>
        <a:bodyPr/>
        <a:lstStyle/>
        <a:p>
          <a:endParaRPr lang="es-EC"/>
        </a:p>
      </dgm:t>
    </dgm:pt>
    <dgm:pt modelId="{F782C0F0-0E67-4229-96AC-9202683E7D4A}" type="sibTrans" cxnId="{6E5BF26B-8C11-41E6-A03B-FD276BEC6806}">
      <dgm:prSet/>
      <dgm:spPr/>
      <dgm:t>
        <a:bodyPr/>
        <a:lstStyle/>
        <a:p>
          <a:endParaRPr lang="es-EC"/>
        </a:p>
      </dgm:t>
    </dgm:pt>
    <dgm:pt modelId="{ABB094D1-BD54-4A5F-8F13-14E932051C3A}">
      <dgm:prSet custT="1"/>
      <dgm:spPr/>
      <dgm:t>
        <a:bodyPr/>
        <a:lstStyle/>
        <a:p>
          <a:pPr algn="just" rtl="0"/>
          <a:r>
            <a:rPr lang="es-EC" sz="2400" dirty="0" smtClean="0"/>
            <a:t>La cantidad ofertada de un producto aumenta, conforme el precio aumenta.</a:t>
          </a:r>
          <a:endParaRPr lang="es-EC" sz="2400" dirty="0"/>
        </a:p>
      </dgm:t>
    </dgm:pt>
    <dgm:pt modelId="{D3C567DC-E716-45BC-9C5D-FBB0CC0E9FF2}" type="parTrans" cxnId="{E51FBBE1-AD4E-469C-9A51-06681F5DE8C9}">
      <dgm:prSet/>
      <dgm:spPr/>
      <dgm:t>
        <a:bodyPr/>
        <a:lstStyle/>
        <a:p>
          <a:endParaRPr lang="es-EC"/>
        </a:p>
      </dgm:t>
    </dgm:pt>
    <dgm:pt modelId="{AF7E3B96-A597-4974-8E07-29C4A30993C1}" type="sibTrans" cxnId="{E51FBBE1-AD4E-469C-9A51-06681F5DE8C9}">
      <dgm:prSet/>
      <dgm:spPr/>
      <dgm:t>
        <a:bodyPr/>
        <a:lstStyle/>
        <a:p>
          <a:endParaRPr lang="es-EC"/>
        </a:p>
      </dgm:t>
    </dgm:pt>
    <dgm:pt modelId="{3E03B852-A26D-4398-AFAF-68D887734DA5}">
      <dgm:prSet/>
      <dgm:spPr/>
      <dgm:t>
        <a:bodyPr/>
        <a:lstStyle/>
        <a:p>
          <a:pPr rtl="0"/>
          <a:r>
            <a:rPr lang="es-EC" b="1" smtClean="0"/>
            <a:t>La disponibilidad de recursos</a:t>
          </a:r>
          <a:endParaRPr lang="es-EC"/>
        </a:p>
      </dgm:t>
    </dgm:pt>
    <dgm:pt modelId="{F973ABE1-5B77-434D-B537-8F08AF53DBC5}" type="parTrans" cxnId="{BF7239E5-FAF1-40ED-A69D-673E789D442E}">
      <dgm:prSet/>
      <dgm:spPr/>
      <dgm:t>
        <a:bodyPr/>
        <a:lstStyle/>
        <a:p>
          <a:endParaRPr lang="es-EC"/>
        </a:p>
      </dgm:t>
    </dgm:pt>
    <dgm:pt modelId="{18B78AD4-B5A5-4CBB-AD9B-9054ADBB58A7}" type="sibTrans" cxnId="{BF7239E5-FAF1-40ED-A69D-673E789D442E}">
      <dgm:prSet/>
      <dgm:spPr/>
      <dgm:t>
        <a:bodyPr/>
        <a:lstStyle/>
        <a:p>
          <a:endParaRPr lang="es-EC"/>
        </a:p>
      </dgm:t>
    </dgm:pt>
    <dgm:pt modelId="{C8ABAE60-B9C4-4768-897A-EAD4ECADFFBB}">
      <dgm:prSet custT="1"/>
      <dgm:spPr/>
      <dgm:t>
        <a:bodyPr/>
        <a:lstStyle/>
        <a:p>
          <a:pPr algn="just" rtl="0"/>
          <a:r>
            <a:rPr lang="es-EC" sz="2000" dirty="0" smtClean="0"/>
            <a:t>A mayor disponibilidad de recursos, la oferta se incrementara. </a:t>
          </a:r>
          <a:endParaRPr lang="es-EC" sz="2000" dirty="0"/>
        </a:p>
      </dgm:t>
    </dgm:pt>
    <dgm:pt modelId="{1B667181-ABBC-46F2-BC94-6D34599BE293}" type="parTrans" cxnId="{EAB75D48-CF05-494F-A159-6A437F744D04}">
      <dgm:prSet/>
      <dgm:spPr/>
      <dgm:t>
        <a:bodyPr/>
        <a:lstStyle/>
        <a:p>
          <a:endParaRPr lang="es-EC"/>
        </a:p>
      </dgm:t>
    </dgm:pt>
    <dgm:pt modelId="{61742563-04B1-4118-A8D3-E02D66711D44}" type="sibTrans" cxnId="{EAB75D48-CF05-494F-A159-6A437F744D04}">
      <dgm:prSet/>
      <dgm:spPr/>
      <dgm:t>
        <a:bodyPr/>
        <a:lstStyle/>
        <a:p>
          <a:endParaRPr lang="es-EC"/>
        </a:p>
      </dgm:t>
    </dgm:pt>
    <dgm:pt modelId="{92398436-6534-42B3-AFCD-6C11102C292F}">
      <dgm:prSet custT="1"/>
      <dgm:spPr/>
      <dgm:t>
        <a:bodyPr/>
        <a:lstStyle/>
        <a:p>
          <a:pPr algn="just" rtl="0"/>
          <a:r>
            <a:rPr lang="es-EC" sz="2000" dirty="0" smtClean="0"/>
            <a:t>Si la empresa cuenta con trabajo, recursos naturales y capital en cantidad y calidad suficientes, se incrementará de la oferta.</a:t>
          </a:r>
          <a:endParaRPr lang="es-EC" sz="2000" dirty="0"/>
        </a:p>
      </dgm:t>
    </dgm:pt>
    <dgm:pt modelId="{4329D877-9310-4009-A988-B30C667A7135}" type="parTrans" cxnId="{D4649F5E-C2DB-48D7-8844-D794DF40B87E}">
      <dgm:prSet/>
      <dgm:spPr/>
      <dgm:t>
        <a:bodyPr/>
        <a:lstStyle/>
        <a:p>
          <a:endParaRPr lang="es-EC"/>
        </a:p>
      </dgm:t>
    </dgm:pt>
    <dgm:pt modelId="{211401BB-515D-458B-A092-F9322613D223}" type="sibTrans" cxnId="{D4649F5E-C2DB-48D7-8844-D794DF40B87E}">
      <dgm:prSet/>
      <dgm:spPr/>
      <dgm:t>
        <a:bodyPr/>
        <a:lstStyle/>
        <a:p>
          <a:endParaRPr lang="es-EC"/>
        </a:p>
      </dgm:t>
    </dgm:pt>
    <dgm:pt modelId="{E595BA1E-0509-444C-8097-D9B43712D364}">
      <dgm:prSet/>
      <dgm:spPr/>
      <dgm:t>
        <a:bodyPr/>
        <a:lstStyle/>
        <a:p>
          <a:pPr rtl="0"/>
          <a:r>
            <a:rPr lang="es-EC" b="1" smtClean="0"/>
            <a:t>La tecnología</a:t>
          </a:r>
          <a:endParaRPr lang="es-EC"/>
        </a:p>
      </dgm:t>
    </dgm:pt>
    <dgm:pt modelId="{EC3CD41E-D634-46B4-9160-BEAEFFCE2F8B}" type="parTrans" cxnId="{2F7C2BBD-56CE-4617-A5FC-57040A3F1DD4}">
      <dgm:prSet/>
      <dgm:spPr/>
      <dgm:t>
        <a:bodyPr/>
        <a:lstStyle/>
        <a:p>
          <a:endParaRPr lang="es-EC"/>
        </a:p>
      </dgm:t>
    </dgm:pt>
    <dgm:pt modelId="{2DC3A743-F2B9-403C-B044-6C03D82F3B77}" type="sibTrans" cxnId="{2F7C2BBD-56CE-4617-A5FC-57040A3F1DD4}">
      <dgm:prSet/>
      <dgm:spPr/>
      <dgm:t>
        <a:bodyPr/>
        <a:lstStyle/>
        <a:p>
          <a:endParaRPr lang="es-EC"/>
        </a:p>
      </dgm:t>
    </dgm:pt>
    <dgm:pt modelId="{9D7CE368-F202-4B32-8300-0FDD24E17D86}">
      <dgm:prSet custT="1"/>
      <dgm:spPr/>
      <dgm:t>
        <a:bodyPr/>
        <a:lstStyle/>
        <a:p>
          <a:pPr algn="just" rtl="0"/>
          <a:r>
            <a:rPr lang="es-EC" sz="2400" dirty="0" smtClean="0"/>
            <a:t>A medida que la técnica para producir un bien se hace más eficiente, la oferta aumenta. </a:t>
          </a:r>
          <a:endParaRPr lang="es-EC" sz="2400" dirty="0"/>
        </a:p>
      </dgm:t>
    </dgm:pt>
    <dgm:pt modelId="{09BFF7BA-CF26-45C0-BDF2-D993328727AE}" type="parTrans" cxnId="{6768BD22-7D3F-4102-9445-A25152AD3F47}">
      <dgm:prSet/>
      <dgm:spPr/>
      <dgm:t>
        <a:bodyPr/>
        <a:lstStyle/>
        <a:p>
          <a:endParaRPr lang="es-EC"/>
        </a:p>
      </dgm:t>
    </dgm:pt>
    <dgm:pt modelId="{1DDB933C-6DBD-41B3-81EA-4EF7D783EF74}" type="sibTrans" cxnId="{6768BD22-7D3F-4102-9445-A25152AD3F47}">
      <dgm:prSet/>
      <dgm:spPr/>
      <dgm:t>
        <a:bodyPr/>
        <a:lstStyle/>
        <a:p>
          <a:endParaRPr lang="es-EC"/>
        </a:p>
      </dgm:t>
    </dgm:pt>
    <dgm:pt modelId="{EED6B664-3B09-4319-B1E0-A18C8296CD03}" type="pres">
      <dgm:prSet presAssocID="{62429107-62A0-4D51-BD95-87FD231113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1FD4B2F1-A68B-44CA-913E-66C693AA7B18}" type="pres">
      <dgm:prSet presAssocID="{ED440524-4015-4AA1-9633-E7388B4857FF}" presName="linNode" presStyleCnt="0"/>
      <dgm:spPr/>
    </dgm:pt>
    <dgm:pt modelId="{627B166D-DE1A-4E76-A573-623F94CA9E8E}" type="pres">
      <dgm:prSet presAssocID="{ED440524-4015-4AA1-9633-E7388B4857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40AA2AAC-B722-4F76-8C45-F4613FABB734}" type="pres">
      <dgm:prSet presAssocID="{ED440524-4015-4AA1-9633-E7388B4857F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B8143C5-2792-4715-BE82-998904998D16}" type="pres">
      <dgm:prSet presAssocID="{F782C0F0-0E67-4229-96AC-9202683E7D4A}" presName="sp" presStyleCnt="0"/>
      <dgm:spPr/>
    </dgm:pt>
    <dgm:pt modelId="{EF39FB72-483F-40AA-BADA-AACBE5E0EA6E}" type="pres">
      <dgm:prSet presAssocID="{3E03B852-A26D-4398-AFAF-68D887734DA5}" presName="linNode" presStyleCnt="0"/>
      <dgm:spPr/>
    </dgm:pt>
    <dgm:pt modelId="{DD0EF5AA-FBAA-417F-B5B9-3B75DC00A69F}" type="pres">
      <dgm:prSet presAssocID="{3E03B852-A26D-4398-AFAF-68D887734DA5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C3F9D381-C7EC-47E0-9A0C-C4C685CE5804}" type="pres">
      <dgm:prSet presAssocID="{3E03B852-A26D-4398-AFAF-68D887734DA5}" presName="descendantText" presStyleLbl="alignAccFollowNode1" presStyleIdx="1" presStyleCnt="3" custScaleY="124460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986CB2C7-E630-4C84-8527-9C0679578461}" type="pres">
      <dgm:prSet presAssocID="{18B78AD4-B5A5-4CBB-AD9B-9054ADBB58A7}" presName="sp" presStyleCnt="0"/>
      <dgm:spPr/>
    </dgm:pt>
    <dgm:pt modelId="{C1EEDF19-3E6A-412D-9E32-7FB1FB1A1FFF}" type="pres">
      <dgm:prSet presAssocID="{E595BA1E-0509-444C-8097-D9B43712D364}" presName="linNode" presStyleCnt="0"/>
      <dgm:spPr/>
    </dgm:pt>
    <dgm:pt modelId="{97CDCB18-ECC8-46CE-851E-80184CA87EB6}" type="pres">
      <dgm:prSet presAssocID="{E595BA1E-0509-444C-8097-D9B43712D36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DB02AF1-881B-42BB-9863-2EC358ECC985}" type="pres">
      <dgm:prSet presAssocID="{E595BA1E-0509-444C-8097-D9B43712D36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75D7D9D3-A6DE-4C54-A02B-6BCCC2767CC9}" type="presOf" srcId="{62429107-62A0-4D51-BD95-87FD23111380}" destId="{EED6B664-3B09-4319-B1E0-A18C8296CD03}" srcOrd="0" destOrd="0" presId="urn:microsoft.com/office/officeart/2005/8/layout/vList5"/>
    <dgm:cxn modelId="{07A7B766-FA90-44CC-A29F-80A61E9A2765}" type="presOf" srcId="{ED440524-4015-4AA1-9633-E7388B4857FF}" destId="{627B166D-DE1A-4E76-A573-623F94CA9E8E}" srcOrd="0" destOrd="0" presId="urn:microsoft.com/office/officeart/2005/8/layout/vList5"/>
    <dgm:cxn modelId="{2F7C2BBD-56CE-4617-A5FC-57040A3F1DD4}" srcId="{62429107-62A0-4D51-BD95-87FD23111380}" destId="{E595BA1E-0509-444C-8097-D9B43712D364}" srcOrd="2" destOrd="0" parTransId="{EC3CD41E-D634-46B4-9160-BEAEFFCE2F8B}" sibTransId="{2DC3A743-F2B9-403C-B044-6C03D82F3B77}"/>
    <dgm:cxn modelId="{6E5BF26B-8C11-41E6-A03B-FD276BEC6806}" srcId="{62429107-62A0-4D51-BD95-87FD23111380}" destId="{ED440524-4015-4AA1-9633-E7388B4857FF}" srcOrd="0" destOrd="0" parTransId="{F0A734D2-0B39-4BD1-91AF-69A20722638A}" sibTransId="{F782C0F0-0E67-4229-96AC-9202683E7D4A}"/>
    <dgm:cxn modelId="{154F2EAE-CAD2-42A1-865A-0634CF8D7359}" type="presOf" srcId="{9D7CE368-F202-4B32-8300-0FDD24E17D86}" destId="{DDB02AF1-881B-42BB-9863-2EC358ECC985}" srcOrd="0" destOrd="0" presId="urn:microsoft.com/office/officeart/2005/8/layout/vList5"/>
    <dgm:cxn modelId="{CA1179AE-986F-477B-9CF1-ED122EB3C2E8}" type="presOf" srcId="{E595BA1E-0509-444C-8097-D9B43712D364}" destId="{97CDCB18-ECC8-46CE-851E-80184CA87EB6}" srcOrd="0" destOrd="0" presId="urn:microsoft.com/office/officeart/2005/8/layout/vList5"/>
    <dgm:cxn modelId="{6768BD22-7D3F-4102-9445-A25152AD3F47}" srcId="{E595BA1E-0509-444C-8097-D9B43712D364}" destId="{9D7CE368-F202-4B32-8300-0FDD24E17D86}" srcOrd="0" destOrd="0" parTransId="{09BFF7BA-CF26-45C0-BDF2-D993328727AE}" sibTransId="{1DDB933C-6DBD-41B3-81EA-4EF7D783EF74}"/>
    <dgm:cxn modelId="{D4649F5E-C2DB-48D7-8844-D794DF40B87E}" srcId="{3E03B852-A26D-4398-AFAF-68D887734DA5}" destId="{92398436-6534-42B3-AFCD-6C11102C292F}" srcOrd="1" destOrd="0" parTransId="{4329D877-9310-4009-A988-B30C667A7135}" sibTransId="{211401BB-515D-458B-A092-F9322613D223}"/>
    <dgm:cxn modelId="{73C3D9AC-5111-4839-8A2B-9BC2ACB5495C}" type="presOf" srcId="{3E03B852-A26D-4398-AFAF-68D887734DA5}" destId="{DD0EF5AA-FBAA-417F-B5B9-3B75DC00A69F}" srcOrd="0" destOrd="0" presId="urn:microsoft.com/office/officeart/2005/8/layout/vList5"/>
    <dgm:cxn modelId="{BF7239E5-FAF1-40ED-A69D-673E789D442E}" srcId="{62429107-62A0-4D51-BD95-87FD23111380}" destId="{3E03B852-A26D-4398-AFAF-68D887734DA5}" srcOrd="1" destOrd="0" parTransId="{F973ABE1-5B77-434D-B537-8F08AF53DBC5}" sibTransId="{18B78AD4-B5A5-4CBB-AD9B-9054ADBB58A7}"/>
    <dgm:cxn modelId="{E51FBBE1-AD4E-469C-9A51-06681F5DE8C9}" srcId="{ED440524-4015-4AA1-9633-E7388B4857FF}" destId="{ABB094D1-BD54-4A5F-8F13-14E932051C3A}" srcOrd="0" destOrd="0" parTransId="{D3C567DC-E716-45BC-9C5D-FBB0CC0E9FF2}" sibTransId="{AF7E3B96-A597-4974-8E07-29C4A30993C1}"/>
    <dgm:cxn modelId="{EAB75D48-CF05-494F-A159-6A437F744D04}" srcId="{3E03B852-A26D-4398-AFAF-68D887734DA5}" destId="{C8ABAE60-B9C4-4768-897A-EAD4ECADFFBB}" srcOrd="0" destOrd="0" parTransId="{1B667181-ABBC-46F2-BC94-6D34599BE293}" sibTransId="{61742563-04B1-4118-A8D3-E02D66711D44}"/>
    <dgm:cxn modelId="{3C2D52F3-58E5-4EC4-92BB-C008793004D1}" type="presOf" srcId="{ABB094D1-BD54-4A5F-8F13-14E932051C3A}" destId="{40AA2AAC-B722-4F76-8C45-F4613FABB734}" srcOrd="0" destOrd="0" presId="urn:microsoft.com/office/officeart/2005/8/layout/vList5"/>
    <dgm:cxn modelId="{A47337E5-4DFD-482A-BF2B-BE5EB2C45106}" type="presOf" srcId="{C8ABAE60-B9C4-4768-897A-EAD4ECADFFBB}" destId="{C3F9D381-C7EC-47E0-9A0C-C4C685CE5804}" srcOrd="0" destOrd="0" presId="urn:microsoft.com/office/officeart/2005/8/layout/vList5"/>
    <dgm:cxn modelId="{4C8ECC67-37A1-44A1-A707-444986C41D28}" type="presOf" srcId="{92398436-6534-42B3-AFCD-6C11102C292F}" destId="{C3F9D381-C7EC-47E0-9A0C-C4C685CE5804}" srcOrd="0" destOrd="1" presId="urn:microsoft.com/office/officeart/2005/8/layout/vList5"/>
    <dgm:cxn modelId="{0CBCE9D9-16B9-4617-9876-51C1DCEA9F21}" type="presParOf" srcId="{EED6B664-3B09-4319-B1E0-A18C8296CD03}" destId="{1FD4B2F1-A68B-44CA-913E-66C693AA7B18}" srcOrd="0" destOrd="0" presId="urn:microsoft.com/office/officeart/2005/8/layout/vList5"/>
    <dgm:cxn modelId="{1DEF5085-FFFF-404B-83C6-5B9FFA4E43E7}" type="presParOf" srcId="{1FD4B2F1-A68B-44CA-913E-66C693AA7B18}" destId="{627B166D-DE1A-4E76-A573-623F94CA9E8E}" srcOrd="0" destOrd="0" presId="urn:microsoft.com/office/officeart/2005/8/layout/vList5"/>
    <dgm:cxn modelId="{110CC6B0-6B53-4A54-93FF-346318BD66EC}" type="presParOf" srcId="{1FD4B2F1-A68B-44CA-913E-66C693AA7B18}" destId="{40AA2AAC-B722-4F76-8C45-F4613FABB734}" srcOrd="1" destOrd="0" presId="urn:microsoft.com/office/officeart/2005/8/layout/vList5"/>
    <dgm:cxn modelId="{B33D35E0-0B40-4B25-80B5-1A5DCFF618A4}" type="presParOf" srcId="{EED6B664-3B09-4319-B1E0-A18C8296CD03}" destId="{7B8143C5-2792-4715-BE82-998904998D16}" srcOrd="1" destOrd="0" presId="urn:microsoft.com/office/officeart/2005/8/layout/vList5"/>
    <dgm:cxn modelId="{B907A4BE-CBF4-4DE9-BF91-E5E13080C42C}" type="presParOf" srcId="{EED6B664-3B09-4319-B1E0-A18C8296CD03}" destId="{EF39FB72-483F-40AA-BADA-AACBE5E0EA6E}" srcOrd="2" destOrd="0" presId="urn:microsoft.com/office/officeart/2005/8/layout/vList5"/>
    <dgm:cxn modelId="{888A8107-21FF-4FA0-9410-FBCD0770719D}" type="presParOf" srcId="{EF39FB72-483F-40AA-BADA-AACBE5E0EA6E}" destId="{DD0EF5AA-FBAA-417F-B5B9-3B75DC00A69F}" srcOrd="0" destOrd="0" presId="urn:microsoft.com/office/officeart/2005/8/layout/vList5"/>
    <dgm:cxn modelId="{C629A03A-9057-4162-84F3-49A71057B8EB}" type="presParOf" srcId="{EF39FB72-483F-40AA-BADA-AACBE5E0EA6E}" destId="{C3F9D381-C7EC-47E0-9A0C-C4C685CE5804}" srcOrd="1" destOrd="0" presId="urn:microsoft.com/office/officeart/2005/8/layout/vList5"/>
    <dgm:cxn modelId="{44C2CBC3-CB61-4878-8768-BF8F83D2F9F6}" type="presParOf" srcId="{EED6B664-3B09-4319-B1E0-A18C8296CD03}" destId="{986CB2C7-E630-4C84-8527-9C0679578461}" srcOrd="3" destOrd="0" presId="urn:microsoft.com/office/officeart/2005/8/layout/vList5"/>
    <dgm:cxn modelId="{5176CFC8-935E-4A6D-86A9-24B0C7780CA8}" type="presParOf" srcId="{EED6B664-3B09-4319-B1E0-A18C8296CD03}" destId="{C1EEDF19-3E6A-412D-9E32-7FB1FB1A1FFF}" srcOrd="4" destOrd="0" presId="urn:microsoft.com/office/officeart/2005/8/layout/vList5"/>
    <dgm:cxn modelId="{F8AE1C0F-F2BE-4917-8188-9D51DA11D6C5}" type="presParOf" srcId="{C1EEDF19-3E6A-412D-9E32-7FB1FB1A1FFF}" destId="{97CDCB18-ECC8-46CE-851E-80184CA87EB6}" srcOrd="0" destOrd="0" presId="urn:microsoft.com/office/officeart/2005/8/layout/vList5"/>
    <dgm:cxn modelId="{C1B3F7F9-200B-4903-A931-3006634244E7}" type="presParOf" srcId="{C1EEDF19-3E6A-412D-9E32-7FB1FB1A1FFF}" destId="{DDB02AF1-881B-42BB-9863-2EC358ECC9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3C192-012C-46AA-B4C0-D2FC97139D02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88DDE6C8-A950-4FB6-A3B5-2E8277B2BC66}">
      <dgm:prSet/>
      <dgm:spPr/>
      <dgm:t>
        <a:bodyPr/>
        <a:lstStyle/>
        <a:p>
          <a:pPr rtl="0"/>
          <a:r>
            <a:rPr lang="es-EC" b="1" smtClean="0"/>
            <a:t>Los precios de las materias primas</a:t>
          </a:r>
          <a:endParaRPr lang="es-EC"/>
        </a:p>
      </dgm:t>
    </dgm:pt>
    <dgm:pt modelId="{725A8E9F-86DF-4705-B2EC-CA06541CD87E}" type="parTrans" cxnId="{F1750846-4E55-4A79-8692-D018134F2B6D}">
      <dgm:prSet/>
      <dgm:spPr/>
      <dgm:t>
        <a:bodyPr/>
        <a:lstStyle/>
        <a:p>
          <a:endParaRPr lang="es-EC"/>
        </a:p>
      </dgm:t>
    </dgm:pt>
    <dgm:pt modelId="{6E137702-DE08-44EE-B4A4-1D0AF69DCC96}" type="sibTrans" cxnId="{F1750846-4E55-4A79-8692-D018134F2B6D}">
      <dgm:prSet/>
      <dgm:spPr/>
      <dgm:t>
        <a:bodyPr/>
        <a:lstStyle/>
        <a:p>
          <a:endParaRPr lang="es-EC"/>
        </a:p>
      </dgm:t>
    </dgm:pt>
    <dgm:pt modelId="{F6AFB8C5-6998-4971-8912-F3525C926202}">
      <dgm:prSet custT="1"/>
      <dgm:spPr/>
      <dgm:t>
        <a:bodyPr/>
        <a:lstStyle/>
        <a:p>
          <a:pPr algn="just" rtl="0"/>
          <a:r>
            <a:rPr lang="es-EC" sz="2400" dirty="0" smtClean="0"/>
            <a:t>Si estos precios se incrementan, los costos de producción se elevan y el empresario esta dispuesto a producir una menor cantidad. </a:t>
          </a:r>
          <a:endParaRPr lang="es-EC" sz="2400" dirty="0"/>
        </a:p>
      </dgm:t>
    </dgm:pt>
    <dgm:pt modelId="{A6871B0D-7EA8-4CAD-9049-22CE76C3D203}" type="parTrans" cxnId="{6C0FE80C-9048-4543-AEDA-F85B629F1E2C}">
      <dgm:prSet/>
      <dgm:spPr/>
      <dgm:t>
        <a:bodyPr/>
        <a:lstStyle/>
        <a:p>
          <a:endParaRPr lang="es-EC"/>
        </a:p>
      </dgm:t>
    </dgm:pt>
    <dgm:pt modelId="{6CE94AE1-A3EE-4C61-97EB-74D62DDD4FA6}" type="sibTrans" cxnId="{6C0FE80C-9048-4543-AEDA-F85B629F1E2C}">
      <dgm:prSet/>
      <dgm:spPr/>
      <dgm:t>
        <a:bodyPr/>
        <a:lstStyle/>
        <a:p>
          <a:endParaRPr lang="es-EC"/>
        </a:p>
      </dgm:t>
    </dgm:pt>
    <dgm:pt modelId="{DD27F707-8D99-4D4A-8660-F77B26EF6744}">
      <dgm:prSet/>
      <dgm:spPr/>
      <dgm:t>
        <a:bodyPr/>
        <a:lstStyle/>
        <a:p>
          <a:pPr rtl="0"/>
          <a:r>
            <a:rPr lang="es-EC" b="1" smtClean="0"/>
            <a:t>La intervención del mercado</a:t>
          </a:r>
          <a:endParaRPr lang="es-EC"/>
        </a:p>
      </dgm:t>
    </dgm:pt>
    <dgm:pt modelId="{D0746E83-9091-4644-B921-7F88FA9DEE08}" type="parTrans" cxnId="{0E996D30-50BE-4F72-AD4E-96D88FE2902D}">
      <dgm:prSet/>
      <dgm:spPr/>
      <dgm:t>
        <a:bodyPr/>
        <a:lstStyle/>
        <a:p>
          <a:endParaRPr lang="es-EC"/>
        </a:p>
      </dgm:t>
    </dgm:pt>
    <dgm:pt modelId="{F16272F3-8187-4171-B419-E9BD635872F9}" type="sibTrans" cxnId="{0E996D30-50BE-4F72-AD4E-96D88FE2902D}">
      <dgm:prSet/>
      <dgm:spPr/>
      <dgm:t>
        <a:bodyPr/>
        <a:lstStyle/>
        <a:p>
          <a:endParaRPr lang="es-EC"/>
        </a:p>
      </dgm:t>
    </dgm:pt>
    <dgm:pt modelId="{80918C88-FE75-48A7-AB44-D85653A0465B}">
      <dgm:prSet custT="1"/>
      <dgm:spPr/>
      <dgm:t>
        <a:bodyPr/>
        <a:lstStyle/>
        <a:p>
          <a:pPr algn="just" rtl="0"/>
          <a:r>
            <a:rPr lang="es-EC" sz="1900" dirty="0" smtClean="0"/>
            <a:t>A través de la aplicación de impuestos y subsidios, el estado altera la oferta de bienes. </a:t>
          </a:r>
          <a:endParaRPr lang="es-EC" sz="1900" dirty="0"/>
        </a:p>
      </dgm:t>
    </dgm:pt>
    <dgm:pt modelId="{18280244-BECF-4A33-9CA3-285E6C335F34}" type="parTrans" cxnId="{2952670C-8140-46E7-A841-4660D8CF6456}">
      <dgm:prSet/>
      <dgm:spPr/>
      <dgm:t>
        <a:bodyPr/>
        <a:lstStyle/>
        <a:p>
          <a:endParaRPr lang="es-EC"/>
        </a:p>
      </dgm:t>
    </dgm:pt>
    <dgm:pt modelId="{89AE0F1C-BAFA-4009-876C-12EEFA45E913}" type="sibTrans" cxnId="{2952670C-8140-46E7-A841-4660D8CF6456}">
      <dgm:prSet/>
      <dgm:spPr/>
      <dgm:t>
        <a:bodyPr/>
        <a:lstStyle/>
        <a:p>
          <a:endParaRPr lang="es-EC"/>
        </a:p>
      </dgm:t>
    </dgm:pt>
    <dgm:pt modelId="{6B271017-47D1-4DEF-94EB-C60FD7C21E52}">
      <dgm:prSet custT="1"/>
      <dgm:spPr/>
      <dgm:t>
        <a:bodyPr/>
        <a:lstStyle/>
        <a:p>
          <a:pPr algn="just" rtl="0"/>
          <a:r>
            <a:rPr lang="es-EC" sz="1900" dirty="0" smtClean="0"/>
            <a:t>Un impuesto es considerado como un incremento en los costos y en consecuencia la oferta disminuye. </a:t>
          </a:r>
          <a:endParaRPr lang="es-EC" sz="1900" dirty="0"/>
        </a:p>
      </dgm:t>
    </dgm:pt>
    <dgm:pt modelId="{9141A5AE-301C-465A-B588-C8C3ED4B61E1}" type="parTrans" cxnId="{28290A53-5949-4478-A274-14B19ED44BF1}">
      <dgm:prSet/>
      <dgm:spPr/>
      <dgm:t>
        <a:bodyPr/>
        <a:lstStyle/>
        <a:p>
          <a:endParaRPr lang="es-EC"/>
        </a:p>
      </dgm:t>
    </dgm:pt>
    <dgm:pt modelId="{B90268F6-5CE6-4CF1-A69A-D3465D346F0D}" type="sibTrans" cxnId="{28290A53-5949-4478-A274-14B19ED44BF1}">
      <dgm:prSet/>
      <dgm:spPr/>
      <dgm:t>
        <a:bodyPr/>
        <a:lstStyle/>
        <a:p>
          <a:endParaRPr lang="es-EC"/>
        </a:p>
      </dgm:t>
    </dgm:pt>
    <dgm:pt modelId="{BCA227E7-DB7C-4DC9-A20D-286E6D3B4304}">
      <dgm:prSet/>
      <dgm:spPr/>
      <dgm:t>
        <a:bodyPr/>
        <a:lstStyle/>
        <a:p>
          <a:pPr rtl="0"/>
          <a:r>
            <a:rPr lang="es-EC" b="1" smtClean="0"/>
            <a:t>La competencia</a:t>
          </a:r>
          <a:endParaRPr lang="es-EC"/>
        </a:p>
      </dgm:t>
    </dgm:pt>
    <dgm:pt modelId="{C7F59F81-AF7B-4165-9717-DF5FA549E06B}" type="parTrans" cxnId="{C2D49F76-95D7-469B-930E-6E8C8824B5A2}">
      <dgm:prSet/>
      <dgm:spPr/>
      <dgm:t>
        <a:bodyPr/>
        <a:lstStyle/>
        <a:p>
          <a:endParaRPr lang="es-EC"/>
        </a:p>
      </dgm:t>
    </dgm:pt>
    <dgm:pt modelId="{B5CCCF0E-D415-478E-9DEA-847FF08AC649}" type="sibTrans" cxnId="{C2D49F76-95D7-469B-930E-6E8C8824B5A2}">
      <dgm:prSet/>
      <dgm:spPr/>
      <dgm:t>
        <a:bodyPr/>
        <a:lstStyle/>
        <a:p>
          <a:endParaRPr lang="es-EC"/>
        </a:p>
      </dgm:t>
    </dgm:pt>
    <dgm:pt modelId="{E358EE31-82E8-4A6A-B1BF-2C0ED2392C45}">
      <dgm:prSet custT="1"/>
      <dgm:spPr/>
      <dgm:t>
        <a:bodyPr/>
        <a:lstStyle/>
        <a:p>
          <a:pPr algn="just" rtl="0"/>
          <a:r>
            <a:rPr lang="es-EC" sz="2400" dirty="0" smtClean="0"/>
            <a:t>A medida que el número de empresas en una industria aumenta, la oferta de cada una de ellas tiende a disminuir.</a:t>
          </a:r>
          <a:endParaRPr lang="es-EC" sz="2400" dirty="0"/>
        </a:p>
      </dgm:t>
    </dgm:pt>
    <dgm:pt modelId="{E91E4527-DA10-4131-9C24-467805506EB8}" type="parTrans" cxnId="{3F7D4177-5CB8-4E4A-92BC-7E3D238C640E}">
      <dgm:prSet/>
      <dgm:spPr/>
      <dgm:t>
        <a:bodyPr/>
        <a:lstStyle/>
        <a:p>
          <a:endParaRPr lang="es-EC"/>
        </a:p>
      </dgm:t>
    </dgm:pt>
    <dgm:pt modelId="{422C9BF3-68D5-4A70-B6D2-77D0204E2416}" type="sibTrans" cxnId="{3F7D4177-5CB8-4E4A-92BC-7E3D238C640E}">
      <dgm:prSet/>
      <dgm:spPr/>
      <dgm:t>
        <a:bodyPr/>
        <a:lstStyle/>
        <a:p>
          <a:endParaRPr lang="es-EC"/>
        </a:p>
      </dgm:t>
    </dgm:pt>
    <dgm:pt modelId="{93B687EF-B182-463B-93AE-B5118835A314}">
      <dgm:prSet custT="1"/>
      <dgm:spPr/>
      <dgm:t>
        <a:bodyPr/>
        <a:lstStyle/>
        <a:p>
          <a:pPr algn="just" rtl="0"/>
          <a:r>
            <a:rPr lang="es-EC" sz="1900" dirty="0" smtClean="0"/>
            <a:t>Un subsidio disminuye los costos de producción e incrementa la oferta.</a:t>
          </a:r>
          <a:r>
            <a:rPr lang="es-EC" sz="2000" dirty="0" smtClean="0"/>
            <a:t> </a:t>
          </a:r>
          <a:endParaRPr lang="es-EC" sz="2000" dirty="0"/>
        </a:p>
      </dgm:t>
    </dgm:pt>
    <dgm:pt modelId="{3C6E02F6-FAA6-4A6F-8BDD-284BB97CFDC3}" type="parTrans" cxnId="{44D02CE8-DD7A-4B57-9B53-577F31DA35CC}">
      <dgm:prSet/>
      <dgm:spPr/>
      <dgm:t>
        <a:bodyPr/>
        <a:lstStyle/>
        <a:p>
          <a:endParaRPr lang="es-EC"/>
        </a:p>
      </dgm:t>
    </dgm:pt>
    <dgm:pt modelId="{C7C663C1-C27F-4F42-B2BA-695B07D699B5}" type="sibTrans" cxnId="{44D02CE8-DD7A-4B57-9B53-577F31DA35CC}">
      <dgm:prSet/>
      <dgm:spPr/>
      <dgm:t>
        <a:bodyPr/>
        <a:lstStyle/>
        <a:p>
          <a:endParaRPr lang="es-EC"/>
        </a:p>
      </dgm:t>
    </dgm:pt>
    <dgm:pt modelId="{18E11598-0B72-4455-AF0B-55B3C98CB686}" type="pres">
      <dgm:prSet presAssocID="{3433C192-012C-46AA-B4C0-D2FC9713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C"/>
        </a:p>
      </dgm:t>
    </dgm:pt>
    <dgm:pt modelId="{4F0A4583-A661-4697-A539-604B052864D8}" type="pres">
      <dgm:prSet presAssocID="{88DDE6C8-A950-4FB6-A3B5-2E8277B2BC66}" presName="linNode" presStyleCnt="0"/>
      <dgm:spPr/>
    </dgm:pt>
    <dgm:pt modelId="{A220B229-A25E-493F-AF35-762EE917DA8A}" type="pres">
      <dgm:prSet presAssocID="{88DDE6C8-A950-4FB6-A3B5-2E8277B2BC6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D65F2A3-541B-499C-8E58-18F6D43D27D2}" type="pres">
      <dgm:prSet presAssocID="{88DDE6C8-A950-4FB6-A3B5-2E8277B2BC6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7C11B50A-5F57-4684-AAA0-920ABD37930F}" type="pres">
      <dgm:prSet presAssocID="{6E137702-DE08-44EE-B4A4-1D0AF69DCC96}" presName="sp" presStyleCnt="0"/>
      <dgm:spPr/>
    </dgm:pt>
    <dgm:pt modelId="{3124BF13-1722-4473-813D-1FBF14AEB200}" type="pres">
      <dgm:prSet presAssocID="{DD27F707-8D99-4D4A-8660-F77B26EF6744}" presName="linNode" presStyleCnt="0"/>
      <dgm:spPr/>
    </dgm:pt>
    <dgm:pt modelId="{A45D18EC-13C9-437C-BFD9-BCFC12D01383}" type="pres">
      <dgm:prSet presAssocID="{DD27F707-8D99-4D4A-8660-F77B26EF674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1786130C-7CF7-46FF-8C46-C2CE90E661D4}" type="pres">
      <dgm:prSet presAssocID="{DD27F707-8D99-4D4A-8660-F77B26EF6744}" presName="descendantText" presStyleLbl="alignAccFollowNode1" presStyleIdx="1" presStyleCnt="3" custScaleY="126291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D61F2D60-7DAF-4E7E-A7FF-09213A45526D}" type="pres">
      <dgm:prSet presAssocID="{F16272F3-8187-4171-B419-E9BD635872F9}" presName="sp" presStyleCnt="0"/>
      <dgm:spPr/>
    </dgm:pt>
    <dgm:pt modelId="{81BA1904-F45D-4E02-BED7-3696F69527CB}" type="pres">
      <dgm:prSet presAssocID="{BCA227E7-DB7C-4DC9-A20D-286E6D3B4304}" presName="linNode" presStyleCnt="0"/>
      <dgm:spPr/>
    </dgm:pt>
    <dgm:pt modelId="{29A393CD-504E-476B-A5AD-3CDD57318D8B}" type="pres">
      <dgm:prSet presAssocID="{BCA227E7-DB7C-4DC9-A20D-286E6D3B430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FFDE893-0DA8-4EB2-A164-E8046577194A}" type="pres">
      <dgm:prSet presAssocID="{BCA227E7-DB7C-4DC9-A20D-286E6D3B430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44D02CE8-DD7A-4B57-9B53-577F31DA35CC}" srcId="{DD27F707-8D99-4D4A-8660-F77B26EF6744}" destId="{93B687EF-B182-463B-93AE-B5118835A314}" srcOrd="2" destOrd="0" parTransId="{3C6E02F6-FAA6-4A6F-8BDD-284BB97CFDC3}" sibTransId="{C7C663C1-C27F-4F42-B2BA-695B07D699B5}"/>
    <dgm:cxn modelId="{E5289D36-0249-4B39-AD7A-9664F43DCF44}" type="presOf" srcId="{88DDE6C8-A950-4FB6-A3B5-2E8277B2BC66}" destId="{A220B229-A25E-493F-AF35-762EE917DA8A}" srcOrd="0" destOrd="0" presId="urn:microsoft.com/office/officeart/2005/8/layout/vList5"/>
    <dgm:cxn modelId="{B25EA7E3-00F3-438E-A52D-F26A9C2E70C3}" type="presOf" srcId="{DD27F707-8D99-4D4A-8660-F77B26EF6744}" destId="{A45D18EC-13C9-437C-BFD9-BCFC12D01383}" srcOrd="0" destOrd="0" presId="urn:microsoft.com/office/officeart/2005/8/layout/vList5"/>
    <dgm:cxn modelId="{0398BD67-09E4-4916-A139-17C171A1CDE7}" type="presOf" srcId="{6B271017-47D1-4DEF-94EB-C60FD7C21E52}" destId="{1786130C-7CF7-46FF-8C46-C2CE90E661D4}" srcOrd="0" destOrd="1" presId="urn:microsoft.com/office/officeart/2005/8/layout/vList5"/>
    <dgm:cxn modelId="{8650666B-5D97-4814-BC99-DF9B13FA1E35}" type="presOf" srcId="{E358EE31-82E8-4A6A-B1BF-2C0ED2392C45}" destId="{BFFDE893-0DA8-4EB2-A164-E8046577194A}" srcOrd="0" destOrd="0" presId="urn:microsoft.com/office/officeart/2005/8/layout/vList5"/>
    <dgm:cxn modelId="{F1750846-4E55-4A79-8692-D018134F2B6D}" srcId="{3433C192-012C-46AA-B4C0-D2FC97139D02}" destId="{88DDE6C8-A950-4FB6-A3B5-2E8277B2BC66}" srcOrd="0" destOrd="0" parTransId="{725A8E9F-86DF-4705-B2EC-CA06541CD87E}" sibTransId="{6E137702-DE08-44EE-B4A4-1D0AF69DCC96}"/>
    <dgm:cxn modelId="{F3E69963-985D-41D4-802C-69CFF1A6C21D}" type="presOf" srcId="{93B687EF-B182-463B-93AE-B5118835A314}" destId="{1786130C-7CF7-46FF-8C46-C2CE90E661D4}" srcOrd="0" destOrd="2" presId="urn:microsoft.com/office/officeart/2005/8/layout/vList5"/>
    <dgm:cxn modelId="{2952670C-8140-46E7-A841-4660D8CF6456}" srcId="{DD27F707-8D99-4D4A-8660-F77B26EF6744}" destId="{80918C88-FE75-48A7-AB44-D85653A0465B}" srcOrd="0" destOrd="0" parTransId="{18280244-BECF-4A33-9CA3-285E6C335F34}" sibTransId="{89AE0F1C-BAFA-4009-876C-12EEFA45E913}"/>
    <dgm:cxn modelId="{DB90D2C7-74CD-49D0-BA6B-8BB339F244D8}" type="presOf" srcId="{80918C88-FE75-48A7-AB44-D85653A0465B}" destId="{1786130C-7CF7-46FF-8C46-C2CE90E661D4}" srcOrd="0" destOrd="0" presId="urn:microsoft.com/office/officeart/2005/8/layout/vList5"/>
    <dgm:cxn modelId="{3F7D4177-5CB8-4E4A-92BC-7E3D238C640E}" srcId="{BCA227E7-DB7C-4DC9-A20D-286E6D3B4304}" destId="{E358EE31-82E8-4A6A-B1BF-2C0ED2392C45}" srcOrd="0" destOrd="0" parTransId="{E91E4527-DA10-4131-9C24-467805506EB8}" sibTransId="{422C9BF3-68D5-4A70-B6D2-77D0204E2416}"/>
    <dgm:cxn modelId="{0E996D30-50BE-4F72-AD4E-96D88FE2902D}" srcId="{3433C192-012C-46AA-B4C0-D2FC97139D02}" destId="{DD27F707-8D99-4D4A-8660-F77B26EF6744}" srcOrd="1" destOrd="0" parTransId="{D0746E83-9091-4644-B921-7F88FA9DEE08}" sibTransId="{F16272F3-8187-4171-B419-E9BD635872F9}"/>
    <dgm:cxn modelId="{6C0FE80C-9048-4543-AEDA-F85B629F1E2C}" srcId="{88DDE6C8-A950-4FB6-A3B5-2E8277B2BC66}" destId="{F6AFB8C5-6998-4971-8912-F3525C926202}" srcOrd="0" destOrd="0" parTransId="{A6871B0D-7EA8-4CAD-9049-22CE76C3D203}" sibTransId="{6CE94AE1-A3EE-4C61-97EB-74D62DDD4FA6}"/>
    <dgm:cxn modelId="{28290A53-5949-4478-A274-14B19ED44BF1}" srcId="{DD27F707-8D99-4D4A-8660-F77B26EF6744}" destId="{6B271017-47D1-4DEF-94EB-C60FD7C21E52}" srcOrd="1" destOrd="0" parTransId="{9141A5AE-301C-465A-B588-C8C3ED4B61E1}" sibTransId="{B90268F6-5CE6-4CF1-A69A-D3465D346F0D}"/>
    <dgm:cxn modelId="{A3E09995-3B81-4DEC-8CC1-F613B2D492D6}" type="presOf" srcId="{F6AFB8C5-6998-4971-8912-F3525C926202}" destId="{6D65F2A3-541B-499C-8E58-18F6D43D27D2}" srcOrd="0" destOrd="0" presId="urn:microsoft.com/office/officeart/2005/8/layout/vList5"/>
    <dgm:cxn modelId="{8A62D030-A850-4451-86B1-44C7D4A8A26B}" type="presOf" srcId="{3433C192-012C-46AA-B4C0-D2FC97139D02}" destId="{18E11598-0B72-4455-AF0B-55B3C98CB686}" srcOrd="0" destOrd="0" presId="urn:microsoft.com/office/officeart/2005/8/layout/vList5"/>
    <dgm:cxn modelId="{0D39493D-8F2E-413B-9DE4-4145D75FE731}" type="presOf" srcId="{BCA227E7-DB7C-4DC9-A20D-286E6D3B4304}" destId="{29A393CD-504E-476B-A5AD-3CDD57318D8B}" srcOrd="0" destOrd="0" presId="urn:microsoft.com/office/officeart/2005/8/layout/vList5"/>
    <dgm:cxn modelId="{C2D49F76-95D7-469B-930E-6E8C8824B5A2}" srcId="{3433C192-012C-46AA-B4C0-D2FC97139D02}" destId="{BCA227E7-DB7C-4DC9-A20D-286E6D3B4304}" srcOrd="2" destOrd="0" parTransId="{C7F59F81-AF7B-4165-9717-DF5FA549E06B}" sibTransId="{B5CCCF0E-D415-478E-9DEA-847FF08AC649}"/>
    <dgm:cxn modelId="{062B6D6C-4AD6-4CAE-AB74-26AFDD9A4714}" type="presParOf" srcId="{18E11598-0B72-4455-AF0B-55B3C98CB686}" destId="{4F0A4583-A661-4697-A539-604B052864D8}" srcOrd="0" destOrd="0" presId="urn:microsoft.com/office/officeart/2005/8/layout/vList5"/>
    <dgm:cxn modelId="{85CFC9ED-B7A8-4C92-ADAC-7F0A8FD79B6B}" type="presParOf" srcId="{4F0A4583-A661-4697-A539-604B052864D8}" destId="{A220B229-A25E-493F-AF35-762EE917DA8A}" srcOrd="0" destOrd="0" presId="urn:microsoft.com/office/officeart/2005/8/layout/vList5"/>
    <dgm:cxn modelId="{FFC80850-D000-44FB-BE2D-7FF4823E438E}" type="presParOf" srcId="{4F0A4583-A661-4697-A539-604B052864D8}" destId="{6D65F2A3-541B-499C-8E58-18F6D43D27D2}" srcOrd="1" destOrd="0" presId="urn:microsoft.com/office/officeart/2005/8/layout/vList5"/>
    <dgm:cxn modelId="{6266EC1B-3FB2-4CD1-B62D-6CF5E6397406}" type="presParOf" srcId="{18E11598-0B72-4455-AF0B-55B3C98CB686}" destId="{7C11B50A-5F57-4684-AAA0-920ABD37930F}" srcOrd="1" destOrd="0" presId="urn:microsoft.com/office/officeart/2005/8/layout/vList5"/>
    <dgm:cxn modelId="{47103120-8C5C-4003-ABC3-87693CF676E2}" type="presParOf" srcId="{18E11598-0B72-4455-AF0B-55B3C98CB686}" destId="{3124BF13-1722-4473-813D-1FBF14AEB200}" srcOrd="2" destOrd="0" presId="urn:microsoft.com/office/officeart/2005/8/layout/vList5"/>
    <dgm:cxn modelId="{EF005165-5894-4147-97EF-D1C291CF37FF}" type="presParOf" srcId="{3124BF13-1722-4473-813D-1FBF14AEB200}" destId="{A45D18EC-13C9-437C-BFD9-BCFC12D01383}" srcOrd="0" destOrd="0" presId="urn:microsoft.com/office/officeart/2005/8/layout/vList5"/>
    <dgm:cxn modelId="{197E7643-015D-493A-A58C-5F48E4AF7039}" type="presParOf" srcId="{3124BF13-1722-4473-813D-1FBF14AEB200}" destId="{1786130C-7CF7-46FF-8C46-C2CE90E661D4}" srcOrd="1" destOrd="0" presId="urn:microsoft.com/office/officeart/2005/8/layout/vList5"/>
    <dgm:cxn modelId="{6C24551B-FD1B-43BA-971F-2A7A90D18F58}" type="presParOf" srcId="{18E11598-0B72-4455-AF0B-55B3C98CB686}" destId="{D61F2D60-7DAF-4E7E-A7FF-09213A45526D}" srcOrd="3" destOrd="0" presId="urn:microsoft.com/office/officeart/2005/8/layout/vList5"/>
    <dgm:cxn modelId="{E9D02E69-6F0C-4C73-AC4C-2581D22013FA}" type="presParOf" srcId="{18E11598-0B72-4455-AF0B-55B3C98CB686}" destId="{81BA1904-F45D-4E02-BED7-3696F69527CB}" srcOrd="4" destOrd="0" presId="urn:microsoft.com/office/officeart/2005/8/layout/vList5"/>
    <dgm:cxn modelId="{4D3DB748-BE0A-444A-B092-2CA6CCD50ABE}" type="presParOf" srcId="{81BA1904-F45D-4E02-BED7-3696F69527CB}" destId="{29A393CD-504E-476B-A5AD-3CDD57318D8B}" srcOrd="0" destOrd="0" presId="urn:microsoft.com/office/officeart/2005/8/layout/vList5"/>
    <dgm:cxn modelId="{F082E8D2-D09B-4415-838F-042D7B0239B8}" type="presParOf" srcId="{81BA1904-F45D-4E02-BED7-3696F69527CB}" destId="{BFFDE893-0DA8-4EB2-A164-E804657719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A2AAC-B722-4F76-8C45-F4613FABB734}">
      <dsp:nvSpPr>
        <dsp:cNvPr id="0" name=""/>
        <dsp:cNvSpPr/>
      </dsp:nvSpPr>
      <dsp:spPr>
        <a:xfrm rot="5400000">
          <a:off x="6363487" y="-2431598"/>
          <a:ext cx="1437650" cy="6665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/>
            <a:t>La cantidad ofertada de un producto aumenta, conforme el precio aumenta.</a:t>
          </a:r>
          <a:endParaRPr lang="es-EC" sz="2400" kern="1200" dirty="0"/>
        </a:p>
      </dsp:txBody>
      <dsp:txXfrm rot="-5400000">
        <a:off x="3749459" y="252610"/>
        <a:ext cx="6595526" cy="1297290"/>
      </dsp:txXfrm>
    </dsp:sp>
    <dsp:sp modelId="{627B166D-DE1A-4E76-A573-623F94CA9E8E}">
      <dsp:nvSpPr>
        <dsp:cNvPr id="0" name=""/>
        <dsp:cNvSpPr/>
      </dsp:nvSpPr>
      <dsp:spPr>
        <a:xfrm>
          <a:off x="0" y="2722"/>
          <a:ext cx="3749459" cy="17970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600" b="1" kern="1200" smtClean="0"/>
            <a:t>El precio del bien</a:t>
          </a:r>
          <a:endParaRPr lang="es-EC" sz="3600" kern="1200"/>
        </a:p>
      </dsp:txBody>
      <dsp:txXfrm>
        <a:off x="87725" y="90447"/>
        <a:ext cx="3574009" cy="1621613"/>
      </dsp:txXfrm>
    </dsp:sp>
    <dsp:sp modelId="{C3F9D381-C7EC-47E0-9A0C-C4C685CE5804}">
      <dsp:nvSpPr>
        <dsp:cNvPr id="0" name=""/>
        <dsp:cNvSpPr/>
      </dsp:nvSpPr>
      <dsp:spPr>
        <a:xfrm rot="5400000">
          <a:off x="6187662" y="-544682"/>
          <a:ext cx="1789300" cy="6665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000" kern="1200" dirty="0" smtClean="0"/>
            <a:t>A mayor disponibilidad de recursos, la oferta se incrementara. </a:t>
          </a:r>
          <a:endParaRPr lang="es-EC" sz="2000" kern="1200" dirty="0"/>
        </a:p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000" kern="1200" dirty="0" smtClean="0"/>
            <a:t>Si la empresa cuenta con trabajo, recursos naturales y capital en cantidad y calidad suficientes, se incrementará de la oferta.</a:t>
          </a:r>
          <a:endParaRPr lang="es-EC" sz="2000" kern="1200" dirty="0"/>
        </a:p>
      </dsp:txBody>
      <dsp:txXfrm rot="-5400000">
        <a:off x="3749459" y="1980867"/>
        <a:ext cx="6578360" cy="1614608"/>
      </dsp:txXfrm>
    </dsp:sp>
    <dsp:sp modelId="{DD0EF5AA-FBAA-417F-B5B9-3B75DC00A69F}">
      <dsp:nvSpPr>
        <dsp:cNvPr id="0" name=""/>
        <dsp:cNvSpPr/>
      </dsp:nvSpPr>
      <dsp:spPr>
        <a:xfrm>
          <a:off x="0" y="1889639"/>
          <a:ext cx="3749459" cy="17970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600" b="1" kern="1200" smtClean="0"/>
            <a:t>La disponibilidad de recursos</a:t>
          </a:r>
          <a:endParaRPr lang="es-EC" sz="3600" kern="1200"/>
        </a:p>
      </dsp:txBody>
      <dsp:txXfrm>
        <a:off x="87725" y="1977364"/>
        <a:ext cx="3574009" cy="1621613"/>
      </dsp:txXfrm>
    </dsp:sp>
    <dsp:sp modelId="{DDB02AF1-881B-42BB-9863-2EC358ECC985}">
      <dsp:nvSpPr>
        <dsp:cNvPr id="0" name=""/>
        <dsp:cNvSpPr/>
      </dsp:nvSpPr>
      <dsp:spPr>
        <a:xfrm rot="5400000">
          <a:off x="6363487" y="1342234"/>
          <a:ext cx="1437650" cy="666570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/>
            <a:t>A medida que la técnica para producir un bien se hace más eficiente, la oferta aumenta. </a:t>
          </a:r>
          <a:endParaRPr lang="es-EC" sz="2400" kern="1200" dirty="0"/>
        </a:p>
      </dsp:txBody>
      <dsp:txXfrm rot="-5400000">
        <a:off x="3749459" y="4026442"/>
        <a:ext cx="6595526" cy="1297290"/>
      </dsp:txXfrm>
    </dsp:sp>
    <dsp:sp modelId="{97CDCB18-ECC8-46CE-851E-80184CA87EB6}">
      <dsp:nvSpPr>
        <dsp:cNvPr id="0" name=""/>
        <dsp:cNvSpPr/>
      </dsp:nvSpPr>
      <dsp:spPr>
        <a:xfrm>
          <a:off x="0" y="3776555"/>
          <a:ext cx="3749459" cy="17970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600" b="1" kern="1200" smtClean="0"/>
            <a:t>La tecnología</a:t>
          </a:r>
          <a:endParaRPr lang="es-EC" sz="3600" kern="1200"/>
        </a:p>
      </dsp:txBody>
      <dsp:txXfrm>
        <a:off x="87725" y="3864280"/>
        <a:ext cx="3574009" cy="1621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F2A3-541B-499C-8E58-18F6D43D27D2}">
      <dsp:nvSpPr>
        <dsp:cNvPr id="0" name=""/>
        <dsp:cNvSpPr/>
      </dsp:nvSpPr>
      <dsp:spPr>
        <a:xfrm rot="5400000">
          <a:off x="6397367" y="-2434984"/>
          <a:ext cx="1471823" cy="67136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/>
            <a:t>Si estos precios se incrementan, los costos de producción se elevan y el empresario esta dispuesto a producir una menor cantidad. </a:t>
          </a:r>
          <a:endParaRPr lang="es-EC" sz="2400" kern="1200" dirty="0"/>
        </a:p>
      </dsp:txBody>
      <dsp:txXfrm rot="-5400000">
        <a:off x="3776442" y="257789"/>
        <a:ext cx="6641826" cy="1328127"/>
      </dsp:txXfrm>
    </dsp:sp>
    <dsp:sp modelId="{A220B229-A25E-493F-AF35-762EE917DA8A}">
      <dsp:nvSpPr>
        <dsp:cNvPr id="0" name=""/>
        <dsp:cNvSpPr/>
      </dsp:nvSpPr>
      <dsp:spPr>
        <a:xfrm>
          <a:off x="0" y="1963"/>
          <a:ext cx="3776442" cy="1839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600" b="1" kern="1200" smtClean="0"/>
            <a:t>Los precios de las materias primas</a:t>
          </a:r>
          <a:endParaRPr lang="es-EC" sz="3600" kern="1200"/>
        </a:p>
      </dsp:txBody>
      <dsp:txXfrm>
        <a:off x="89811" y="91774"/>
        <a:ext cx="3596820" cy="1660156"/>
      </dsp:txXfrm>
    </dsp:sp>
    <dsp:sp modelId="{1786130C-7CF7-46FF-8C46-C2CE90E661D4}">
      <dsp:nvSpPr>
        <dsp:cNvPr id="0" name=""/>
        <dsp:cNvSpPr/>
      </dsp:nvSpPr>
      <dsp:spPr>
        <a:xfrm rot="5400000">
          <a:off x="6189964" y="-487163"/>
          <a:ext cx="1858780" cy="67005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900" kern="1200" dirty="0" smtClean="0"/>
            <a:t>A través de la aplicación de impuestos y subsidios, el estado altera la oferta de bienes. </a:t>
          </a:r>
          <a:endParaRPr lang="es-EC" sz="1900" kern="1200" dirty="0"/>
        </a:p>
        <a:p>
          <a:pPr marL="171450" lvl="1" indent="-171450" algn="just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900" kern="1200" dirty="0" smtClean="0"/>
            <a:t>Un impuesto es considerado como un incremento en los costos y en consecuencia la oferta disminuye. </a:t>
          </a:r>
          <a:endParaRPr lang="es-EC" sz="1900" kern="1200" dirty="0"/>
        </a:p>
        <a:p>
          <a:pPr marL="171450" lvl="1" indent="-171450" algn="just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1900" kern="1200" dirty="0" smtClean="0"/>
            <a:t>Un subsidio disminuye los costos de producción e incrementa la oferta.</a:t>
          </a:r>
          <a:r>
            <a:rPr lang="es-EC" sz="2000" kern="1200" dirty="0" smtClean="0"/>
            <a:t> </a:t>
          </a:r>
          <a:endParaRPr lang="es-EC" sz="2000" kern="1200" dirty="0"/>
        </a:p>
      </dsp:txBody>
      <dsp:txXfrm rot="-5400000">
        <a:off x="3769070" y="2024469"/>
        <a:ext cx="6609830" cy="1677304"/>
      </dsp:txXfrm>
    </dsp:sp>
    <dsp:sp modelId="{A45D18EC-13C9-437C-BFD9-BCFC12D01383}">
      <dsp:nvSpPr>
        <dsp:cNvPr id="0" name=""/>
        <dsp:cNvSpPr/>
      </dsp:nvSpPr>
      <dsp:spPr>
        <a:xfrm>
          <a:off x="0" y="1943231"/>
          <a:ext cx="3769069" cy="1839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600" b="1" kern="1200" smtClean="0"/>
            <a:t>La intervención del mercado</a:t>
          </a:r>
          <a:endParaRPr lang="es-EC" sz="3600" kern="1200"/>
        </a:p>
      </dsp:txBody>
      <dsp:txXfrm>
        <a:off x="89811" y="2033042"/>
        <a:ext cx="3589447" cy="1660156"/>
      </dsp:txXfrm>
    </dsp:sp>
    <dsp:sp modelId="{BFFDE893-0DA8-4EB2-A164-E8046577194A}">
      <dsp:nvSpPr>
        <dsp:cNvPr id="0" name=""/>
        <dsp:cNvSpPr/>
      </dsp:nvSpPr>
      <dsp:spPr>
        <a:xfrm rot="5400000">
          <a:off x="6397367" y="1447552"/>
          <a:ext cx="1471823" cy="67136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C" sz="2400" kern="1200" dirty="0" smtClean="0"/>
            <a:t>A medida que el número de empresas en una industria aumenta, la oferta de cada una de ellas tiende a disminuir.</a:t>
          </a:r>
          <a:endParaRPr lang="es-EC" sz="2400" kern="1200" dirty="0"/>
        </a:p>
      </dsp:txBody>
      <dsp:txXfrm rot="-5400000">
        <a:off x="3776442" y="4140325"/>
        <a:ext cx="6641826" cy="1328127"/>
      </dsp:txXfrm>
    </dsp:sp>
    <dsp:sp modelId="{29A393CD-504E-476B-A5AD-3CDD57318D8B}">
      <dsp:nvSpPr>
        <dsp:cNvPr id="0" name=""/>
        <dsp:cNvSpPr/>
      </dsp:nvSpPr>
      <dsp:spPr>
        <a:xfrm>
          <a:off x="0" y="3884500"/>
          <a:ext cx="3776442" cy="183977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C" sz="3600" b="1" kern="1200" smtClean="0"/>
            <a:t>La competencia</a:t>
          </a:r>
          <a:endParaRPr lang="es-EC" sz="3600" kern="1200"/>
        </a:p>
      </dsp:txBody>
      <dsp:txXfrm>
        <a:off x="89811" y="3974311"/>
        <a:ext cx="3596820" cy="166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0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54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33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6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3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1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68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7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65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74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84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5E150F-97FD-4CA0-9C4F-5A51B7589E85}" type="datetimeFigureOut">
              <a:rPr lang="es-ES" smtClean="0"/>
              <a:t>11/12/2015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88AC13-14BF-4F9F-9BE2-0F027CD7FD1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4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562895"/>
            <a:ext cx="9144000" cy="947067"/>
          </a:xfrm>
        </p:spPr>
        <p:txBody>
          <a:bodyPr>
            <a:noAutofit/>
          </a:bodyPr>
          <a:lstStyle/>
          <a:p>
            <a:r>
              <a:rPr lang="es-EC" sz="6000" dirty="0" smtClean="0">
                <a:latin typeface="Copperplate Gothic Bold" panose="020E0705020206020404" pitchFamily="34" charset="0"/>
              </a:rPr>
              <a:t>Estudio de mercado</a:t>
            </a:r>
            <a:endParaRPr lang="es-ES" sz="6000" dirty="0">
              <a:latin typeface="Copperplate Gothic Bold" panose="020E07050202060204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7685"/>
          </a:xfrm>
        </p:spPr>
        <p:txBody>
          <a:bodyPr>
            <a:normAutofit/>
          </a:bodyPr>
          <a:lstStyle/>
          <a:p>
            <a:pPr algn="ctr"/>
            <a:r>
              <a:rPr lang="es-EC" dirty="0" smtClean="0">
                <a:latin typeface="Copperplate Gothic Light" panose="020E0507020206020404" pitchFamily="34" charset="0"/>
              </a:rPr>
              <a:t>Análisis de la oferta.</a:t>
            </a:r>
            <a:endParaRPr lang="es-ES" dirty="0">
              <a:latin typeface="Copperplate Gothic Light" panose="020E0507020206020404" pitchFamily="34" charset="0"/>
            </a:endParaRPr>
          </a:p>
        </p:txBody>
      </p:sp>
      <p:pic>
        <p:nvPicPr>
          <p:cNvPr id="4" name="Imagen 8" descr="escudopo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54" y="122716"/>
            <a:ext cx="11938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522894" y="1517362"/>
            <a:ext cx="5141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s-ES" altLang="es-ES" sz="1600" b="1" dirty="0">
                <a:latin typeface="Arial Black" panose="020B0A04020102020204" pitchFamily="34" charset="0"/>
                <a:ea typeface="Times New Roman" panose="02020603050405020304" pitchFamily="18" charset="0"/>
              </a:rPr>
              <a:t>ESCUELA POLITÉCNICA NACIONAL</a:t>
            </a:r>
            <a:endParaRPr lang="es-ES" altLang="es-ES" sz="1600" dirty="0">
              <a:latin typeface="Arial Black" panose="020B0A04020102020204" pitchFamily="34" charset="0"/>
            </a:endParaRPr>
          </a:p>
          <a:p>
            <a:pPr algn="ctr">
              <a:defRPr/>
            </a:pPr>
            <a:r>
              <a:rPr lang="es-ES" altLang="es-ES" sz="1600" b="1" dirty="0">
                <a:latin typeface="Arial Black" panose="020B0A04020102020204" pitchFamily="34" charset="0"/>
                <a:ea typeface="Times New Roman" panose="02020603050405020304" pitchFamily="18" charset="0"/>
              </a:rPr>
              <a:t>ESCUELA DE FORMACIÓN DE </a:t>
            </a:r>
            <a:r>
              <a:rPr lang="es-ES" altLang="es-ES" sz="1600" b="1" dirty="0" smtClean="0">
                <a:latin typeface="Arial Black" panose="020B0A04020102020204" pitchFamily="34" charset="0"/>
                <a:ea typeface="Times New Roman" panose="02020603050405020304" pitchFamily="18" charset="0"/>
              </a:rPr>
              <a:t>TECNÓLOGOS</a:t>
            </a:r>
            <a:endParaRPr lang="es-ES" altLang="es-ES" sz="1600" dirty="0">
              <a:latin typeface="Arial Black" panose="020B0A040201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342064" y="4393620"/>
            <a:ext cx="664549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endParaRPr lang="es-ES" sz="1600" b="1" dirty="0" smtClean="0"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lvl="8"/>
            <a:r>
              <a:rPr lang="es-ES" sz="1600" b="1" dirty="0" smtClean="0">
                <a:latin typeface="Arial Black" panose="020B0A04020102020204" pitchFamily="34" charset="0"/>
                <a:ea typeface="Times New Roman" panose="02020603050405020304" pitchFamily="18" charset="0"/>
              </a:rPr>
              <a:t>Grupo </a:t>
            </a:r>
            <a:r>
              <a:rPr lang="es-ES" sz="1600" b="1" dirty="0">
                <a:latin typeface="Arial Black" panose="020B0A04020102020204" pitchFamily="34" charset="0"/>
                <a:ea typeface="Times New Roman" panose="02020603050405020304" pitchFamily="18" charset="0"/>
              </a:rPr>
              <a:t>Nº </a:t>
            </a:r>
            <a:r>
              <a:rPr lang="es-ES" sz="1600" b="1" dirty="0" smtClean="0">
                <a:latin typeface="Arial Black" panose="020B0A04020102020204" pitchFamily="34" charset="0"/>
                <a:ea typeface="Times New Roman" panose="02020603050405020304" pitchFamily="18" charset="0"/>
              </a:rPr>
              <a:t>2</a:t>
            </a:r>
          </a:p>
          <a:p>
            <a:pPr lvl="8"/>
            <a:r>
              <a:rPr lang="es-ES" sz="1600" dirty="0" smtClean="0">
                <a:latin typeface="Arial Black" panose="020B0A04020102020204" pitchFamily="34" charset="0"/>
                <a:ea typeface="Times New Roman" panose="02020603050405020304" pitchFamily="18" charset="0"/>
              </a:rPr>
              <a:t>-   </a:t>
            </a:r>
            <a:r>
              <a:rPr lang="es-ES" dirty="0">
                <a:latin typeface="Century Gothic" panose="020B0502020202020204" pitchFamily="34" charset="0"/>
              </a:rPr>
              <a:t>Marcelo Garrido</a:t>
            </a:r>
          </a:p>
          <a:p>
            <a:pPr lvl="8"/>
            <a:r>
              <a:rPr lang="es-ES" dirty="0" smtClean="0">
                <a:latin typeface="Century Gothic" panose="020B0502020202020204" pitchFamily="34" charset="0"/>
              </a:rPr>
              <a:t>-   Katherine </a:t>
            </a:r>
            <a:r>
              <a:rPr lang="es-ES" dirty="0" err="1" smtClean="0">
                <a:latin typeface="Century Gothic" panose="020B0502020202020204" pitchFamily="34" charset="0"/>
              </a:rPr>
              <a:t>Quilca</a:t>
            </a:r>
            <a:endParaRPr lang="es-ES" dirty="0">
              <a:latin typeface="Century Gothic" panose="020B0502020202020204" pitchFamily="34" charset="0"/>
            </a:endParaRPr>
          </a:p>
          <a:p>
            <a:pPr marL="3943350" lvl="8" indent="-285750">
              <a:buFontTx/>
              <a:buChar char="-"/>
            </a:pPr>
            <a:r>
              <a:rPr lang="es-ES" dirty="0" smtClean="0">
                <a:latin typeface="Century Gothic" panose="020B0502020202020204" pitchFamily="34" charset="0"/>
              </a:rPr>
              <a:t>Fredy Sánchez </a:t>
            </a:r>
            <a:endParaRPr lang="es-ES" dirty="0" smtClean="0">
              <a:latin typeface="Century Gothic" panose="020B0502020202020204" pitchFamily="34" charset="0"/>
            </a:endParaRPr>
          </a:p>
          <a:p>
            <a:pPr marL="3943350" lvl="8" indent="-285750">
              <a:buFontTx/>
              <a:buChar char="-"/>
            </a:pPr>
            <a:r>
              <a:rPr lang="es-ES" dirty="0" smtClean="0">
                <a:latin typeface="Century Gothic" panose="020B0502020202020204" pitchFamily="34" charset="0"/>
              </a:rPr>
              <a:t>Camilo Quinto</a:t>
            </a:r>
            <a:endParaRPr lang="es-ES" dirty="0" smtClean="0">
              <a:latin typeface="Century Gothic" panose="020B0502020202020204" pitchFamily="34" charset="0"/>
            </a:endParaRPr>
          </a:p>
          <a:p>
            <a:pPr marL="3943350" lvl="8" indent="-285750">
              <a:buFontTx/>
              <a:buChar char="-"/>
            </a:pPr>
            <a:r>
              <a:rPr lang="es-ES" dirty="0" smtClean="0">
                <a:latin typeface="Century Gothic" panose="020B0502020202020204" pitchFamily="34" charset="0"/>
              </a:rPr>
              <a:t>Pamela </a:t>
            </a:r>
            <a:r>
              <a:rPr lang="es-ES" dirty="0" err="1" smtClean="0">
                <a:latin typeface="Century Gothic" panose="020B0502020202020204" pitchFamily="34" charset="0"/>
              </a:rPr>
              <a:t>Tasiguano</a:t>
            </a:r>
            <a:endParaRPr lang="es-E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s-ES_tradnl" altLang="es-ES" sz="4000" b="1" dirty="0" smtClean="0">
                <a:latin typeface="Comic Sans MS" panose="030F0702030302020204" pitchFamily="66" charset="0"/>
              </a:rPr>
              <a:t>Descripción del mercado de la oferta:</a:t>
            </a:r>
            <a:endParaRPr lang="es-ES_tradnl" altLang="es-ES" sz="6000" dirty="0">
              <a:latin typeface="Comic Sans MS" panose="030F0702030302020204" pitchFamily="66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 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1</a:t>
            </a:r>
            <a:r>
              <a:rPr lang="es-ES_tradnl" altLang="es-ES" sz="2400" dirty="0">
                <a:latin typeface="Comic Sans MS" panose="030F0702030302020204" pitchFamily="66" charset="0"/>
              </a:rPr>
              <a:t>.- 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 Estructura </a:t>
            </a:r>
            <a:r>
              <a:rPr lang="es-ES_tradnl" altLang="es-ES" sz="2400" dirty="0">
                <a:latin typeface="Comic Sans MS" panose="030F0702030302020204" pitchFamily="66" charset="0"/>
              </a:rPr>
              <a:t>de 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mercado: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	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	</a:t>
            </a:r>
            <a:r>
              <a:rPr lang="es-ES_tradnl" altLang="es-ES" dirty="0" smtClean="0">
                <a:latin typeface="Century Gothic" panose="020B0502020202020204" pitchFamily="34" charset="0"/>
              </a:rPr>
              <a:t>D</a:t>
            </a:r>
            <a:r>
              <a:rPr lang="es-ES" dirty="0" smtClean="0">
                <a:latin typeface="Century Gothic" panose="020B0502020202020204" pitchFamily="34" charset="0"/>
              </a:rPr>
              <a:t>escribe </a:t>
            </a:r>
            <a:r>
              <a:rPr lang="es-ES" dirty="0">
                <a:latin typeface="Century Gothic" panose="020B0502020202020204" pitchFamily="34" charset="0"/>
              </a:rPr>
              <a:t>el estado de un mercado con respecto </a:t>
            </a:r>
            <a:r>
              <a:rPr lang="es-ES" dirty="0" smtClean="0">
                <a:latin typeface="Century Gothic" panose="020B0502020202020204" pitchFamily="34" charset="0"/>
              </a:rPr>
              <a:t>	a </a:t>
            </a:r>
            <a:r>
              <a:rPr lang="es-ES" dirty="0">
                <a:latin typeface="Century Gothic" panose="020B0502020202020204" pitchFamily="34" charset="0"/>
              </a:rPr>
              <a:t>los oferentes y los </a:t>
            </a:r>
            <a:r>
              <a:rPr lang="es-ES" dirty="0" smtClean="0">
                <a:latin typeface="Century Gothic" panose="020B0502020202020204" pitchFamily="34" charset="0"/>
              </a:rPr>
              <a:t>	 	demandantes </a:t>
            </a:r>
            <a:r>
              <a:rPr lang="es-ES" dirty="0">
                <a:latin typeface="Century Gothic" panose="020B0502020202020204" pitchFamily="34" charset="0"/>
              </a:rPr>
              <a:t>del mismo.</a:t>
            </a:r>
            <a:endParaRPr lang="es-ES_tradnl" altLang="es-ES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	2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.- Técnicas </a:t>
            </a:r>
            <a:r>
              <a:rPr lang="es-ES_tradnl" altLang="es-ES" sz="2400" dirty="0">
                <a:latin typeface="Comic Sans MS" panose="030F0702030302020204" pitchFamily="66" charset="0"/>
              </a:rPr>
              <a:t>de producción 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	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	</a:t>
            </a:r>
            <a:r>
              <a:rPr lang="es-ES_tradnl" altLang="es-ES" dirty="0" smtClean="0">
                <a:latin typeface="Century Gothic" panose="020B0502020202020204" pitchFamily="34" charset="0"/>
              </a:rPr>
              <a:t>Artesanal</a:t>
            </a:r>
            <a:r>
              <a:rPr lang="es-ES_tradnl" altLang="es-ES" dirty="0">
                <a:latin typeface="Century Gothic" panose="020B0502020202020204" pitchFamily="34" charset="0"/>
              </a:rPr>
              <a:t>, empresas pequeñas, medianas, grandes.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	3.- Ubicación 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Geográfica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	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	</a:t>
            </a:r>
            <a:r>
              <a:rPr lang="es-ES_tradnl" altLang="es-ES" dirty="0">
                <a:latin typeface="Century Gothic" panose="020B0502020202020204" pitchFamily="34" charset="0"/>
              </a:rPr>
              <a:t>Localización de los mercados.</a:t>
            </a:r>
          </a:p>
        </p:txBody>
      </p:sp>
    </p:spTree>
    <p:extLst>
      <p:ext uri="{BB962C8B-B14F-4D97-AF65-F5344CB8AC3E}">
        <p14:creationId xmlns:p14="http://schemas.microsoft.com/office/powerpoint/2010/main" val="17074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s-ES_tradnl" altLang="es-ES" sz="4000" b="1" dirty="0" smtClean="0">
                <a:latin typeface="Comic Sans MS" panose="030F0702030302020204" pitchFamily="66" charset="0"/>
              </a:rPr>
              <a:t>Oferta presente  y pasada.</a:t>
            </a:r>
            <a:endParaRPr lang="es-ES_tradnl" altLang="es-ES" sz="6000" dirty="0">
              <a:latin typeface="Comic Sans MS" panose="030F0702030302020204" pitchFamily="66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94249" y="2177627"/>
            <a:ext cx="10058400" cy="4131734"/>
          </a:xfrm>
          <a:ln/>
        </p:spPr>
        <p:txBody>
          <a:bodyPr>
            <a:normAutofit/>
          </a:bodyPr>
          <a:lstStyle/>
          <a:p>
            <a:pPr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1.- Identificación de la 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competencia.</a:t>
            </a:r>
            <a:endParaRPr lang="es-ES_tradnl" altLang="es-ES" sz="2400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2.- Identificación de la estrategia de los consumidores.</a:t>
            </a:r>
          </a:p>
          <a:p>
            <a:pPr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3.- Determinar objetivos de la competencia</a:t>
            </a:r>
          </a:p>
          <a:p>
            <a:pPr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4.- Fuerzas y debilidades de la 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competencia.</a:t>
            </a:r>
            <a:endParaRPr lang="es-ES_tradnl" altLang="es-ES" sz="2400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s-ES_tradnl" altLang="es-ES" sz="2400" dirty="0">
                <a:latin typeface="Comic Sans MS" panose="030F0702030302020204" pitchFamily="66" charset="0"/>
              </a:rPr>
              <a:t>5.- Patrones de Reacción d la 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competencia.</a:t>
            </a:r>
            <a:endParaRPr lang="es-ES_tradnl" altLang="es-ES" sz="2400" dirty="0">
              <a:latin typeface="Comic Sans MS" panose="030F0702030302020204" pitchFamily="66" charset="0"/>
            </a:endParaRPr>
          </a:p>
          <a:p>
            <a:pPr>
              <a:lnSpc>
                <a:spcPct val="140000"/>
              </a:lnSpc>
            </a:pPr>
            <a:endParaRPr lang="es-ES_tradnl" altLang="es-ES" dirty="0">
              <a:latin typeface="Comic Sans MS" panose="030F0702030302020204" pitchFamily="66" charset="0"/>
            </a:endParaRPr>
          </a:p>
        </p:txBody>
      </p:sp>
      <p:pic>
        <p:nvPicPr>
          <p:cNvPr id="8194" name="Picture 2" descr="http://thumbs.dreamstime.com/z/personaje-de-dibujos-animados-hombre-de-negocios-acertado-3746529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7"/>
          <a:stretch/>
        </p:blipFill>
        <p:spPr bwMode="auto">
          <a:xfrm>
            <a:off x="8256387" y="3010000"/>
            <a:ext cx="3720966" cy="32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s-MX" dirty="0">
              <a:solidFill>
                <a:srgbClr val="000000"/>
              </a:solidFill>
              <a:latin typeface="Comic Sans MS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s-MX" dirty="0" smtClean="0">
                <a:solidFill>
                  <a:srgbClr val="000000"/>
                </a:solidFill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Definen </a:t>
            </a:r>
            <a:r>
              <a:rPr lang="es-MX" dirty="0">
                <a:solidFill>
                  <a:srgbClr val="000000"/>
                </a:solidFill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MX" dirty="0" smtClean="0">
                <a:solidFill>
                  <a:srgbClr val="000000"/>
                </a:solidFill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  <a:r>
              <a:rPr lang="es-MX" dirty="0">
                <a:solidFill>
                  <a:srgbClr val="000000"/>
                </a:solidFill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cantidades y condiciones en que se pone a disposición del mercado un bien o un servicio. </a:t>
            </a:r>
            <a:endParaRPr lang="es-MX" dirty="0" smtClean="0">
              <a:solidFill>
                <a:srgbClr val="000000"/>
              </a:solidFill>
              <a:latin typeface="Comic Sans MS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endParaRPr lang="es-MX" dirty="0" smtClean="0">
              <a:solidFill>
                <a:srgbClr val="000000"/>
              </a:solidFill>
              <a:latin typeface="Comic Sans MS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" indent="0" algn="just">
              <a:buNone/>
            </a:pPr>
            <a:r>
              <a:rPr lang="es-MX" dirty="0" smtClean="0">
                <a:solidFill>
                  <a:srgbClr val="000000"/>
                </a:solidFill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MX" dirty="0">
                <a:solidFill>
                  <a:srgbClr val="000000"/>
                </a:solidFill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investigación de campo que se utilice deberá tomar en cuenta todos estos factores junto con el entorno económico en que se desarrolle el </a:t>
            </a:r>
            <a:r>
              <a:rPr lang="es-MX" dirty="0" smtClean="0">
                <a:solidFill>
                  <a:srgbClr val="000000"/>
                </a:solidFill>
                <a:latin typeface="Comic Sans MS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proyecto.</a:t>
            </a:r>
            <a:endParaRPr lang="es-ES_tradnl" dirty="0">
              <a:latin typeface="Comic Sans MS" pitchFamily="66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114534" y="39012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  <a:latin typeface="Comic Sans MS" pitchFamily="66" charset="0"/>
              </a:rPr>
              <a:t>Como se desarrolla la oferta </a:t>
            </a:r>
            <a:endParaRPr lang="es-ES_tradnl" b="1" dirty="0">
              <a:solidFill>
                <a:schemeClr val="accent3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8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s-ES_tradnl" altLang="es-ES" sz="4000" b="1" dirty="0" smtClean="0">
                <a:latin typeface="Comic Sans MS" panose="030F0702030302020204" pitchFamily="66" charset="0"/>
              </a:rPr>
              <a:t>Determinantes de la oferta.</a:t>
            </a:r>
            <a:endParaRPr lang="es-ES_tradnl" altLang="es-ES" sz="4000" b="1" dirty="0">
              <a:latin typeface="Comic Sans MS" panose="030F0702030302020204" pitchFamily="66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058400" cy="4400520"/>
          </a:xfrm>
          <a:ln/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S_tradnl" altLang="es-ES" dirty="0" smtClean="0">
                <a:latin typeface="Comic Sans MS" panose="030F0702030302020204" pitchFamily="66" charset="0"/>
              </a:rPr>
              <a:t>Precio </a:t>
            </a:r>
            <a:r>
              <a:rPr lang="es-ES_tradnl" altLang="es-ES" dirty="0">
                <a:latin typeface="Comic Sans MS" panose="030F0702030302020204" pitchFamily="66" charset="0"/>
              </a:rPr>
              <a:t>del producto o </a:t>
            </a:r>
            <a:r>
              <a:rPr lang="es-ES_tradnl" altLang="es-ES" dirty="0" smtClean="0">
                <a:latin typeface="Comic Sans MS" panose="030F0702030302020204" pitchFamily="66" charset="0"/>
              </a:rPr>
              <a:t>servicio en el mercado.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" sz="1600" dirty="0">
                <a:latin typeface="Century Gothic" panose="020B0502020202020204" pitchFamily="34" charset="0"/>
              </a:rPr>
              <a:t>Normalmente, cuanto más caro sea un bien mayor será la cantidad del mismo que las empresas estén dispuestas a ofertar; del mismo modo, cuánto más barato sea, menor será su oferta.</a:t>
            </a:r>
            <a:endParaRPr lang="es-ES_tradnl" altLang="es-ES" sz="1600" dirty="0">
              <a:latin typeface="Century Gothic" panose="020B0502020202020204" pitchFamily="34" charset="0"/>
            </a:endParaRPr>
          </a:p>
          <a:p>
            <a:pPr marL="457200" indent="-457200">
              <a:lnSpc>
                <a:spcPct val="13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S_tradnl" altLang="es-ES" dirty="0" smtClean="0">
                <a:latin typeface="Comic Sans MS" panose="030F0702030302020204" pitchFamily="66" charset="0"/>
              </a:rPr>
              <a:t>Los costos  de los recursos necesarios para la producción.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" sz="1600" dirty="0">
                <a:latin typeface="Century Gothic" panose="020B0502020202020204" pitchFamily="34" charset="0"/>
              </a:rPr>
              <a:t>Si aumentan los costes totales, disminuye el beneficio empresarial, por lo que la empresa podría optar por reducir su oferta para gastar menos. </a:t>
            </a:r>
            <a:endParaRPr lang="es-ES_tradnl" sz="1600" dirty="0">
              <a:latin typeface="Century Gothic" panose="020B0502020202020204" pitchFamily="34" charset="0"/>
            </a:endParaRPr>
          </a:p>
          <a:p>
            <a:pPr marL="0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" dirty="0">
                <a:latin typeface="Comic Sans MS" panose="030F0702030302020204" pitchFamily="66" charset="0"/>
              </a:rPr>
              <a:t>3. </a:t>
            </a:r>
            <a:r>
              <a:rPr lang="es-ES" dirty="0" smtClean="0">
                <a:latin typeface="Comic Sans MS" panose="030F0702030302020204" pitchFamily="66" charset="0"/>
              </a:rPr>
              <a:t>  Factores externos</a:t>
            </a:r>
            <a:endParaRPr lang="es-ES" dirty="0">
              <a:latin typeface="Comic Sans MS" panose="030F0702030302020204" pitchFamily="66" charset="0"/>
            </a:endParaRP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" sz="1600" dirty="0">
                <a:latin typeface="Century Gothic" panose="020B0502020202020204" pitchFamily="34" charset="0"/>
              </a:rPr>
              <a:t>En este caso como también el la demanda son los mismos el clima, las temporadas</a:t>
            </a:r>
            <a:endParaRPr lang="es-ES_tradnl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altLang="es-ES" sz="4000" b="1" dirty="0">
                <a:latin typeface="Comic Sans MS" panose="030F0702030302020204" pitchFamily="66" charset="0"/>
              </a:rPr>
              <a:t>Determinantes de la oferta.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0672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4</a:t>
            </a:r>
            <a:r>
              <a:rPr lang="es-ES_tradnl" altLang="es-ES" dirty="0" smtClean="0">
                <a:latin typeface="Comic Sans MS" panose="030F0702030302020204" pitchFamily="66" charset="0"/>
              </a:rPr>
              <a:t>.   Productos </a:t>
            </a:r>
            <a:r>
              <a:rPr lang="es-ES_tradnl" altLang="es-ES" dirty="0">
                <a:latin typeface="Comic Sans MS" panose="030F0702030302020204" pitchFamily="66" charset="0"/>
              </a:rPr>
              <a:t>sustitutos y/o complementarios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" sz="1600" dirty="0" smtClean="0">
                <a:latin typeface="Century Gothic" panose="020B0502020202020204" pitchFamily="34" charset="0"/>
              </a:rPr>
              <a:t>Son aquellos cuyo consumo es excluyente entre sí, es decir, consumir uno implica no   consumir </a:t>
            </a:r>
            <a:r>
              <a:rPr lang="es-ES" sz="1600" dirty="0">
                <a:latin typeface="Century Gothic" panose="020B0502020202020204" pitchFamily="34" charset="0"/>
              </a:rPr>
              <a:t>el otro, ya que ambos satisfacen la misma necesidad</a:t>
            </a:r>
            <a:r>
              <a:rPr lang="es-ES" sz="1600" dirty="0" smtClean="0">
                <a:latin typeface="Century Gothic" panose="020B0502020202020204" pitchFamily="34" charset="0"/>
              </a:rPr>
              <a:t>.</a:t>
            </a:r>
            <a:endParaRPr lang="es-ES_tradnl" altLang="es-ES" sz="1600" dirty="0">
              <a:latin typeface="Century Gothic" panose="020B0502020202020204" pitchFamily="34" charset="0"/>
            </a:endParaRPr>
          </a:p>
          <a:p>
            <a:pPr marL="457200" indent="-457200">
              <a:lnSpc>
                <a:spcPct val="130000"/>
              </a:lnSpc>
              <a:buClr>
                <a:schemeClr val="tx1"/>
              </a:buClr>
              <a:buAutoNum type="arabicPeriod" startAt="5"/>
            </a:pPr>
            <a:r>
              <a:rPr lang="es-ES_tradnl" altLang="es-ES" dirty="0" smtClean="0">
                <a:latin typeface="Comic Sans MS" panose="030F0702030302020204" pitchFamily="66" charset="0"/>
              </a:rPr>
              <a:t>Numero </a:t>
            </a:r>
            <a:r>
              <a:rPr lang="es-ES_tradnl" altLang="es-ES" dirty="0">
                <a:latin typeface="Comic Sans MS" panose="030F0702030302020204" pitchFamily="66" charset="0"/>
              </a:rPr>
              <a:t>de ofertantes o </a:t>
            </a:r>
            <a:r>
              <a:rPr lang="es-ES_tradnl" altLang="es-ES" dirty="0" smtClean="0">
                <a:latin typeface="Comic Sans MS" panose="030F0702030302020204" pitchFamily="66" charset="0"/>
              </a:rPr>
              <a:t>competencia.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_tradnl" altLang="es-ES" sz="1600" dirty="0">
                <a:latin typeface="Century Gothic" panose="020B0502020202020204" pitchFamily="34" charset="0"/>
              </a:rPr>
              <a:t>La cantidad de empresas que ofrecen los mismos bienes. Al existir mucha </a:t>
            </a:r>
            <a:r>
              <a:rPr lang="es-ES_tradnl" altLang="es-ES" sz="1600" dirty="0" smtClean="0">
                <a:latin typeface="Century Gothic" panose="020B0502020202020204" pitchFamily="34" charset="0"/>
              </a:rPr>
              <a:t>oferta </a:t>
            </a:r>
            <a:r>
              <a:rPr lang="es-ES_tradnl" altLang="es-ES" sz="1600" dirty="0">
                <a:latin typeface="Century Gothic" panose="020B0502020202020204" pitchFamily="34" charset="0"/>
              </a:rPr>
              <a:t>la rentabilidad disminuye.</a:t>
            </a:r>
          </a:p>
          <a:p>
            <a:pPr marL="457200" indent="-457200">
              <a:lnSpc>
                <a:spcPct val="130000"/>
              </a:lnSpc>
              <a:buClr>
                <a:schemeClr val="tx1"/>
              </a:buClr>
              <a:buAutoNum type="arabicPeriod" startAt="5"/>
            </a:pPr>
            <a:r>
              <a:rPr lang="es-ES_tradnl" altLang="es-ES" dirty="0" smtClean="0">
                <a:latin typeface="Comic Sans MS" panose="030F0702030302020204" pitchFamily="66" charset="0"/>
              </a:rPr>
              <a:t>Tecnologías.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" sz="1600" dirty="0">
                <a:latin typeface="Century Gothic" panose="020B0502020202020204" pitchFamily="34" charset="0"/>
              </a:rPr>
              <a:t>C</a:t>
            </a:r>
            <a:r>
              <a:rPr lang="es-ES" sz="1600" dirty="0" smtClean="0">
                <a:latin typeface="Century Gothic" panose="020B0502020202020204" pitchFamily="34" charset="0"/>
              </a:rPr>
              <a:t>uánto </a:t>
            </a:r>
            <a:r>
              <a:rPr lang="es-ES" sz="1600" dirty="0">
                <a:latin typeface="Century Gothic" panose="020B0502020202020204" pitchFamily="34" charset="0"/>
              </a:rPr>
              <a:t>más </a:t>
            </a:r>
            <a:r>
              <a:rPr lang="es-ES" sz="1600" dirty="0" smtClean="0">
                <a:latin typeface="Century Gothic" panose="020B0502020202020204" pitchFamily="34" charset="0"/>
              </a:rPr>
              <a:t>eficiente sea una tecnología, mayores beneficios empresariales para la empresa, con lo que esta podría incrementar su oferta.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endParaRPr lang="es-ES_tradnl" altLang="es-ES" sz="1600" dirty="0">
              <a:latin typeface="Century Gothic" panose="020B0502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altLang="es-ES" sz="4000" b="1" dirty="0" smtClean="0">
                <a:latin typeface="Comic Sans MS" panose="030F0702030302020204" pitchFamily="66" charset="0"/>
              </a:rPr>
              <a:t>Elasticidad de la oferta.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067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_tradnl" altLang="es-ES" dirty="0" smtClean="0">
                <a:latin typeface="Comic Sans MS" panose="030F0702030302020204" pitchFamily="66" charset="0"/>
              </a:rPr>
              <a:t>Es la medida de la respuesta de los productores a cambios en los precios.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_tradnl" altLang="es-ES" dirty="0" smtClean="0">
                <a:latin typeface="Comic Sans MS" panose="030F0702030302020204" pitchFamily="66" charset="0"/>
              </a:rPr>
              <a:t>     Elástica: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_tradnl" altLang="es-ES" sz="1600" dirty="0">
                <a:latin typeface="Century Gothic" panose="020B0502020202020204" pitchFamily="34" charset="0"/>
              </a:rPr>
              <a:t>Cuando un cambio en el precio lleva a un cambio considerable de la cantidad ofrecida.: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_tradnl" altLang="es-ES" dirty="0" smtClean="0">
                <a:latin typeface="Comic Sans MS" panose="030F0702030302020204" pitchFamily="66" charset="0"/>
              </a:rPr>
              <a:t>     Inelástica: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_tradnl" altLang="es-ES" sz="1600" dirty="0" smtClean="0">
                <a:latin typeface="Century Gothic" panose="020B0502020202020204" pitchFamily="34" charset="0"/>
              </a:rPr>
              <a:t>Si un cambio en el precio lleva a un cambio muy insignificante de la cantidad ofrecida.</a:t>
            </a:r>
          </a:p>
          <a:p>
            <a:pPr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ES_tradnl" altLang="es-ES" dirty="0" smtClean="0">
                <a:latin typeface="Comic Sans MS" panose="030F0702030302020204" pitchFamily="66" charset="0"/>
              </a:rPr>
              <a:t>     Unitaria: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r>
              <a:rPr lang="es-ES" sz="1600" dirty="0" smtClean="0">
                <a:latin typeface="Century Gothic" panose="020B0502020202020204" pitchFamily="34" charset="0"/>
              </a:rPr>
              <a:t>Si el precio y la cantidad ofrecida cambian exactamente en el mismo porcentaje.</a:t>
            </a:r>
          </a:p>
          <a:p>
            <a:pPr marL="475488" lvl="2" indent="0">
              <a:lnSpc>
                <a:spcPct val="130000"/>
              </a:lnSpc>
              <a:buClr>
                <a:schemeClr val="tx1"/>
              </a:buClr>
              <a:buNone/>
            </a:pPr>
            <a:endParaRPr lang="es-ES_tradnl" altLang="es-ES" sz="1600" dirty="0">
              <a:latin typeface="Century Gothic" panose="020B0502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937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s-ES_tradnl" altLang="es-ES" sz="3200" b="1" dirty="0" smtClean="0">
                <a:latin typeface="Comic Sans MS" panose="030F0702030302020204" pitchFamily="66" charset="0"/>
              </a:rPr>
              <a:t>Oferta futura.</a:t>
            </a:r>
            <a:endParaRPr lang="es-ES_tradnl" altLang="es-ES" dirty="0">
              <a:latin typeface="Comic Sans MS" panose="030F0702030302020204" pitchFamily="66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algn="ctr">
              <a:lnSpc>
                <a:spcPct val="120000"/>
              </a:lnSpc>
              <a:buClr>
                <a:schemeClr val="tx1"/>
              </a:buClr>
            </a:pPr>
            <a:r>
              <a:rPr lang="es-ES" dirty="0">
                <a:latin typeface="Century Gothic" panose="020B0502020202020204" pitchFamily="34" charset="0"/>
              </a:rPr>
              <a:t>Hay que analizar la evolución previsible de la oferta formulando hipótesis sobre los factores que influirán en la oferta futura del producto. </a:t>
            </a:r>
            <a:endParaRPr lang="es-ES_tradnl" altLang="es-ES" dirty="0">
              <a:latin typeface="Century Gothic" panose="020B0502020202020204" pitchFamily="34" charset="0"/>
            </a:endParaRPr>
          </a:p>
          <a:p>
            <a:pPr marL="457200" indent="-457200">
              <a:lnSpc>
                <a:spcPct val="12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S_tradnl" altLang="es-ES" dirty="0" smtClean="0">
                <a:latin typeface="Comic Sans MS" panose="030F0702030302020204" pitchFamily="66" charset="0"/>
              </a:rPr>
              <a:t>Extrapolación </a:t>
            </a:r>
            <a:r>
              <a:rPr lang="es-ES_tradnl" altLang="es-ES" dirty="0">
                <a:latin typeface="Comic Sans MS" panose="030F0702030302020204" pitchFamily="66" charset="0"/>
              </a:rPr>
              <a:t>de la </a:t>
            </a:r>
            <a:r>
              <a:rPr lang="es-ES_tradnl" altLang="es-ES" dirty="0" smtClean="0">
                <a:latin typeface="Comic Sans MS" panose="030F0702030302020204" pitchFamily="66" charset="0"/>
              </a:rPr>
              <a:t>tendencia.</a:t>
            </a:r>
            <a:endParaRPr lang="es-ES_tradnl" altLang="es-ES" dirty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12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S_tradnl" altLang="es-ES" dirty="0">
                <a:latin typeface="Comic Sans MS" panose="030F0702030302020204" pitchFamily="66" charset="0"/>
              </a:rPr>
              <a:t>Incorporación de aquellos proyectos que se sepan  que está financiada su </a:t>
            </a:r>
            <a:r>
              <a:rPr lang="es-ES_tradnl" altLang="es-ES" dirty="0" smtClean="0">
                <a:latin typeface="Comic Sans MS" panose="030F0702030302020204" pitchFamily="66" charset="0"/>
              </a:rPr>
              <a:t>ejecución.</a:t>
            </a:r>
            <a:endParaRPr lang="es-ES_tradnl" altLang="es-ES" dirty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12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s-ES_tradnl" altLang="es-ES" dirty="0">
                <a:latin typeface="Comic Sans MS" panose="030F0702030302020204" pitchFamily="66" charset="0"/>
              </a:rPr>
              <a:t>Posibles cambios en las variables que afectan la oferta y proyección de acuerdo a ello.</a:t>
            </a:r>
          </a:p>
        </p:txBody>
      </p:sp>
    </p:spTree>
    <p:extLst>
      <p:ext uri="{BB962C8B-B14F-4D97-AF65-F5344CB8AC3E}">
        <p14:creationId xmlns:p14="http://schemas.microsoft.com/office/powerpoint/2010/main" val="3707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7280" y="89944"/>
            <a:ext cx="10058400" cy="1076003"/>
          </a:xfrm>
        </p:spPr>
        <p:txBody>
          <a:bodyPr/>
          <a:lstStyle/>
          <a:p>
            <a:r>
              <a:rPr lang="es-MX" b="1" dirty="0">
                <a:solidFill>
                  <a:srgbClr val="000000"/>
                </a:solidFill>
                <a:latin typeface="Comic Sans MS" pitchFamily="66" charset="0"/>
              </a:rPr>
              <a:t>Cambio </a:t>
            </a:r>
            <a:r>
              <a:rPr lang="es-MX" b="1" dirty="0" smtClean="0">
                <a:solidFill>
                  <a:srgbClr val="000000"/>
                </a:solidFill>
                <a:latin typeface="Comic Sans MS" pitchFamily="66" charset="0"/>
              </a:rPr>
              <a:t>de oferta</a:t>
            </a:r>
            <a:endParaRPr lang="es-EC" b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1366050"/>
            <a:ext cx="10058400" cy="4944809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s-EC" sz="3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</a:t>
            </a:r>
            <a:r>
              <a:rPr lang="es-EC" sz="3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f [ YT, </a:t>
            </a:r>
            <a:r>
              <a:rPr lang="es-EC" sz="35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</a:t>
            </a:r>
            <a:r>
              <a:rPr lang="es-EC" sz="3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TM, CC, P&amp;, </a:t>
            </a:r>
            <a:r>
              <a:rPr lang="es-EC" sz="35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</a:t>
            </a:r>
            <a:r>
              <a:rPr lang="es-EC" sz="3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Pc </a:t>
            </a:r>
            <a:r>
              <a:rPr lang="es-EC" sz="35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s-EC" dirty="0" smtClean="0"/>
          </a:p>
          <a:p>
            <a:pPr>
              <a:lnSpc>
                <a:spcPct val="120000"/>
              </a:lnSpc>
            </a:pPr>
            <a:r>
              <a:rPr lang="es-EC" sz="3000" b="1" dirty="0" smtClean="0"/>
              <a:t>Factores:</a:t>
            </a:r>
          </a:p>
          <a:p>
            <a:pPr lvl="1">
              <a:lnSpc>
                <a:spcPct val="120000"/>
              </a:lnSpc>
            </a:pPr>
            <a:r>
              <a:rPr lang="es-EC" sz="3000" b="1" dirty="0" smtClean="0"/>
              <a:t>YT</a:t>
            </a:r>
            <a:r>
              <a:rPr lang="es-EC" sz="3000" b="1" dirty="0"/>
              <a:t>:</a:t>
            </a:r>
            <a:r>
              <a:rPr lang="es-EC" sz="3000" dirty="0"/>
              <a:t> </a:t>
            </a:r>
            <a:r>
              <a:rPr lang="es-EC" sz="3000" dirty="0" smtClean="0"/>
              <a:t>Innovación tecnológica</a:t>
            </a:r>
            <a:endParaRPr lang="es-EC" sz="3000" dirty="0"/>
          </a:p>
          <a:p>
            <a:pPr lvl="1">
              <a:lnSpc>
                <a:spcPct val="120000"/>
              </a:lnSpc>
            </a:pPr>
            <a:r>
              <a:rPr lang="es-EC" sz="3000" b="1" dirty="0" err="1"/>
              <a:t>Cp</a:t>
            </a:r>
            <a:r>
              <a:rPr lang="es-EC" sz="3000" b="1" dirty="0"/>
              <a:t>:</a:t>
            </a:r>
            <a:r>
              <a:rPr lang="es-EC" sz="3000" dirty="0"/>
              <a:t> </a:t>
            </a:r>
            <a:r>
              <a:rPr lang="es-EC" sz="3000" dirty="0" smtClean="0"/>
              <a:t>Costos de producción</a:t>
            </a:r>
            <a:endParaRPr lang="es-EC" sz="3000" dirty="0"/>
          </a:p>
          <a:p>
            <a:pPr lvl="1">
              <a:lnSpc>
                <a:spcPct val="120000"/>
              </a:lnSpc>
            </a:pPr>
            <a:r>
              <a:rPr lang="es-EC" sz="3000" b="1" dirty="0"/>
              <a:t>TM:</a:t>
            </a:r>
            <a:r>
              <a:rPr lang="es-EC" sz="3000" dirty="0"/>
              <a:t> </a:t>
            </a:r>
            <a:r>
              <a:rPr lang="es-EC" sz="3000" dirty="0" smtClean="0"/>
              <a:t>Tamaño del mercado</a:t>
            </a:r>
            <a:endParaRPr lang="es-EC" sz="3000" dirty="0"/>
          </a:p>
          <a:p>
            <a:pPr lvl="1">
              <a:lnSpc>
                <a:spcPct val="120000"/>
              </a:lnSpc>
            </a:pPr>
            <a:r>
              <a:rPr lang="es-EC" sz="3000" b="1" dirty="0"/>
              <a:t>CC:</a:t>
            </a:r>
            <a:r>
              <a:rPr lang="es-EC" sz="3000" dirty="0"/>
              <a:t> </a:t>
            </a:r>
            <a:r>
              <a:rPr lang="es-EC" sz="3000" dirty="0" smtClean="0"/>
              <a:t>Condiciones de crédito</a:t>
            </a:r>
            <a:endParaRPr lang="es-EC" sz="3000" dirty="0"/>
          </a:p>
          <a:p>
            <a:pPr lvl="1">
              <a:lnSpc>
                <a:spcPct val="120000"/>
              </a:lnSpc>
            </a:pPr>
            <a:r>
              <a:rPr lang="es-EC" sz="3000" b="1" dirty="0"/>
              <a:t>P&amp;:</a:t>
            </a:r>
            <a:r>
              <a:rPr lang="es-EC" sz="3000" dirty="0"/>
              <a:t> </a:t>
            </a:r>
            <a:r>
              <a:rPr lang="es-EC" sz="3000" dirty="0" smtClean="0"/>
              <a:t>Precio del mismo bien</a:t>
            </a:r>
            <a:endParaRPr lang="es-EC" sz="3000" dirty="0"/>
          </a:p>
          <a:p>
            <a:pPr lvl="1">
              <a:lnSpc>
                <a:spcPct val="120000"/>
              </a:lnSpc>
            </a:pPr>
            <a:r>
              <a:rPr lang="es-EC" sz="3000" b="1" dirty="0" err="1"/>
              <a:t>Ps</a:t>
            </a:r>
            <a:r>
              <a:rPr lang="es-EC" sz="3000" b="1" dirty="0"/>
              <a:t>:</a:t>
            </a:r>
            <a:r>
              <a:rPr lang="es-EC" sz="3000" dirty="0"/>
              <a:t> </a:t>
            </a:r>
            <a:r>
              <a:rPr lang="es-EC" sz="3000" dirty="0" smtClean="0"/>
              <a:t>Precio del bien sustituto</a:t>
            </a:r>
            <a:endParaRPr lang="es-EC" sz="3000" dirty="0"/>
          </a:p>
          <a:p>
            <a:pPr lvl="1">
              <a:lnSpc>
                <a:spcPct val="120000"/>
              </a:lnSpc>
            </a:pPr>
            <a:r>
              <a:rPr lang="es-EC" sz="3000" b="1" dirty="0"/>
              <a:t>Pc:</a:t>
            </a:r>
            <a:r>
              <a:rPr lang="es-EC" sz="3000" dirty="0"/>
              <a:t> </a:t>
            </a:r>
            <a:r>
              <a:rPr lang="es-EC" sz="3000" dirty="0" smtClean="0"/>
              <a:t>Precio del bien complementario</a:t>
            </a:r>
            <a:endParaRPr lang="es-EC" sz="3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10523091" y="6415791"/>
            <a:ext cx="15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Jairo Farinango</a:t>
            </a:r>
            <a:endParaRPr lang="es-EC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63881"/>
              </p:ext>
            </p:extLst>
          </p:nvPr>
        </p:nvGraphicFramePr>
        <p:xfrm>
          <a:off x="1097280" y="434714"/>
          <a:ext cx="10415166" cy="5576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0523091" y="6415791"/>
            <a:ext cx="15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Jairo Farinango</a:t>
            </a:r>
            <a:endParaRPr lang="es-EC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384336"/>
              </p:ext>
            </p:extLst>
          </p:nvPr>
        </p:nvGraphicFramePr>
        <p:xfrm>
          <a:off x="1097279" y="359765"/>
          <a:ext cx="10490117" cy="572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0523091" y="6415791"/>
            <a:ext cx="15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Jairo Farinango</a:t>
            </a:r>
            <a:endParaRPr lang="es-EC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5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b="1" dirty="0">
                <a:latin typeface="Comic Sans MS" panose="030F0702030302020204" pitchFamily="66" charset="0"/>
              </a:rPr>
              <a:t> Estudio de </a:t>
            </a:r>
            <a:r>
              <a:rPr lang="es-ES_tradnl" altLang="es-ES" b="1" dirty="0" smtClean="0">
                <a:latin typeface="Comic Sans MS" panose="030F0702030302020204" pitchFamily="66" charset="0"/>
              </a:rPr>
              <a:t>Mercado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224567" y="2475271"/>
            <a:ext cx="5884572" cy="3124669"/>
          </a:xfrm>
        </p:spPr>
        <p:txBody>
          <a:bodyPr/>
          <a:lstStyle/>
          <a:p>
            <a:pPr algn="just"/>
            <a:r>
              <a:rPr lang="es-ES_tradnl" altLang="es-ES" dirty="0">
                <a:latin typeface="Comic Sans MS" panose="030F0702030302020204" pitchFamily="66" charset="0"/>
              </a:rPr>
              <a:t>Es la identificación, recopilación, análisis y difusión sistemática y objetiva de la información, constituyéndose en una herramienta de la mercadotecnia que permite satisfacer las necesidades de información  para la toma de decisiones.</a:t>
            </a:r>
            <a:endParaRPr lang="es-ES_tradnl" altLang="es-E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http://www.arthursen.com/imagenes/articulos/estudio_de_merca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11" y="1690688"/>
            <a:ext cx="4072138" cy="390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4619" y="404733"/>
            <a:ext cx="11110823" cy="1334126"/>
          </a:xfrm>
        </p:spPr>
        <p:txBody>
          <a:bodyPr>
            <a:noAutofit/>
          </a:bodyPr>
          <a:lstStyle/>
          <a:p>
            <a:pPr algn="just"/>
            <a:r>
              <a:rPr lang="es-MX" sz="3600" dirty="0" smtClean="0">
                <a:solidFill>
                  <a:srgbClr val="000000"/>
                </a:solidFill>
                <a:latin typeface="Comic Sans MS" pitchFamily="66" charset="0"/>
              </a:rPr>
              <a:t>¿</a:t>
            </a:r>
            <a:r>
              <a:rPr lang="es-MX" sz="3600" dirty="0">
                <a:solidFill>
                  <a:srgbClr val="000000"/>
                </a:solidFill>
                <a:latin typeface="Comic Sans MS" pitchFamily="66" charset="0"/>
              </a:rPr>
              <a:t>Que le sucedería al precio y a la cantidad de DVD si se desarrolla una nueva tecnología que ahorre costos</a:t>
            </a:r>
            <a:r>
              <a:rPr lang="es-MX" sz="3600" dirty="0" smtClean="0">
                <a:solidFill>
                  <a:srgbClr val="000000"/>
                </a:solidFill>
              </a:rPr>
              <a:t>?</a:t>
            </a:r>
            <a:endParaRPr lang="es-EC" sz="3600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019331" y="1858779"/>
            <a:ext cx="10538085" cy="43621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487" tIns="44450" rIns="90487" bIns="4445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dirty="0" smtClean="0">
                <a:solidFill>
                  <a:schemeClr val="tx1"/>
                </a:solidFill>
              </a:rPr>
              <a:t>		      			                            		Cantidad ofrecida</a:t>
            </a:r>
            <a:endParaRPr lang="es-ES_tradnl" sz="1800" dirty="0" smtClean="0">
              <a:solidFill>
                <a:schemeClr val="tx1"/>
              </a:solidFill>
            </a:endParaRPr>
          </a:p>
          <a:p>
            <a:pPr marL="365760" indent="-283464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Precio</a:t>
            </a:r>
            <a:r>
              <a:rPr lang="es-ES_tradnl" dirty="0" smtClean="0">
                <a:solidFill>
                  <a:schemeClr val="tx1"/>
                </a:solidFill>
              </a:rPr>
              <a:t> 	 			 	   </a:t>
            </a:r>
            <a:r>
              <a:rPr lang="es-ES_tradnl" sz="1800" dirty="0" smtClean="0">
                <a:solidFill>
                  <a:schemeClr val="tx1"/>
                </a:solidFill>
              </a:rPr>
              <a:t>(millones de cintas a la semana)</a:t>
            </a:r>
            <a:endParaRPr lang="es-ES_tradnl" sz="2800" dirty="0" smtClean="0">
              <a:solidFill>
                <a:schemeClr val="tx1"/>
              </a:solidFill>
            </a:endParaRPr>
          </a:p>
          <a:p>
            <a:pPr marL="365760" indent="-283464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1800" dirty="0" smtClean="0">
                <a:solidFill>
                  <a:schemeClr val="tx1"/>
                </a:solidFill>
              </a:rPr>
              <a:t>($ por cinta)</a:t>
            </a:r>
            <a:r>
              <a:rPr lang="es-ES_tradnl" dirty="0" smtClean="0">
                <a:solidFill>
                  <a:schemeClr val="tx1"/>
                </a:solidFill>
              </a:rPr>
              <a:t>        </a:t>
            </a:r>
            <a:r>
              <a:rPr lang="es-ES_tradnl" sz="3000" dirty="0" smtClean="0">
                <a:solidFill>
                  <a:schemeClr val="tx1"/>
                </a:solidFill>
                <a:latin typeface="Arial Narrow" pitchFamily="34" charset="0"/>
              </a:rPr>
              <a:t>Cantidad demandada</a:t>
            </a:r>
            <a:r>
              <a:rPr lang="es-ES_tradnl" dirty="0" smtClean="0">
                <a:solidFill>
                  <a:schemeClr val="tx1"/>
                </a:solidFill>
              </a:rPr>
              <a:t>	        </a:t>
            </a:r>
            <a:r>
              <a:rPr lang="es-ES_tradnl" sz="1800" dirty="0" smtClean="0">
                <a:solidFill>
                  <a:schemeClr val="tx1"/>
                </a:solidFill>
              </a:rPr>
              <a:t>tecnología            </a:t>
            </a:r>
            <a:r>
              <a:rPr lang="es-ES_tradnl" sz="1800" dirty="0" err="1" smtClean="0">
                <a:solidFill>
                  <a:schemeClr val="tx1"/>
                </a:solidFill>
              </a:rPr>
              <a:t>tecnología</a:t>
            </a:r>
            <a:r>
              <a:rPr lang="es-ES_tradnl" sz="1800" dirty="0" smtClean="0">
                <a:solidFill>
                  <a:schemeClr val="tx1"/>
                </a:solidFill>
              </a:rPr>
              <a:t>	</a:t>
            </a:r>
            <a:r>
              <a:rPr lang="es-ES_tradnl" dirty="0" smtClean="0">
                <a:solidFill>
                  <a:schemeClr val="tx1"/>
                </a:solidFill>
              </a:rPr>
              <a:t>             		 	</a:t>
            </a:r>
            <a:r>
              <a:rPr lang="es-ES_tradnl" dirty="0" smtClean="0">
                <a:solidFill>
                  <a:schemeClr val="tx1"/>
                </a:solidFill>
                <a:latin typeface="Arial Narrow" pitchFamily="34" charset="0"/>
              </a:rPr>
              <a:t>(millones de cintas a la semana)</a:t>
            </a:r>
            <a:r>
              <a:rPr lang="es-ES_tradnl" dirty="0" smtClean="0">
                <a:solidFill>
                  <a:schemeClr val="tx1"/>
                </a:solidFill>
              </a:rPr>
              <a:t>                      </a:t>
            </a:r>
            <a:r>
              <a:rPr lang="es-ES_tradnl" sz="1800" dirty="0" smtClean="0">
                <a:solidFill>
                  <a:schemeClr val="tx1"/>
                </a:solidFill>
              </a:rPr>
              <a:t>antigua	         nueva</a:t>
            </a:r>
            <a:r>
              <a:rPr lang="es-ES_tradnl" dirty="0" smtClean="0">
                <a:solidFill>
                  <a:schemeClr val="tx1"/>
                </a:solidFill>
              </a:rPr>
              <a:t>			      	</a:t>
            </a:r>
            <a:r>
              <a:rPr lang="es-ES_tradnl" sz="1800" dirty="0" smtClean="0">
                <a:solidFill>
                  <a:schemeClr val="tx1"/>
                </a:solidFill>
              </a:rPr>
              <a:t>						       </a:t>
            </a:r>
          </a:p>
          <a:p>
            <a:pPr marL="365760" indent="-283464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1			    	9				0	</a:t>
            </a:r>
          </a:p>
          <a:p>
            <a:pPr marL="365760" indent="-283464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2			    	6				3   	</a:t>
            </a:r>
          </a:p>
          <a:p>
            <a:pPr marL="365760" indent="-283464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3			    	4			 	4	</a:t>
            </a:r>
          </a:p>
          <a:p>
            <a:pPr marL="365760" indent="-283464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4			    	3				5	</a:t>
            </a:r>
          </a:p>
          <a:p>
            <a:pPr marL="365760" indent="-283464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5			    	2				6	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523091" y="6415791"/>
            <a:ext cx="15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Jairo Farinango</a:t>
            </a:r>
            <a:endParaRPr lang="es-EC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6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1097280" y="749504"/>
            <a:ext cx="9695638" cy="493176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487" tIns="44450" rIns="90487" bIns="44450">
            <a:normAutofit/>
          </a:bodyPr>
          <a:lstStyle/>
          <a:p>
            <a:pPr marL="365760" indent="-283464"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dirty="0" smtClean="0">
                <a:solidFill>
                  <a:schemeClr val="tx1"/>
                </a:solidFill>
              </a:rPr>
              <a:t>		      			          	             	           Cantidad ofrecida</a:t>
            </a:r>
            <a:endParaRPr lang="es-ES_tradnl" sz="1800" dirty="0" smtClean="0">
              <a:solidFill>
                <a:schemeClr val="tx1"/>
              </a:solidFill>
            </a:endParaRPr>
          </a:p>
          <a:p>
            <a:pPr marL="365760" indent="-283464"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Precio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sz="2000" dirty="0" smtClean="0">
                <a:solidFill>
                  <a:schemeClr val="tx1"/>
                </a:solidFill>
              </a:rPr>
              <a:t>	 			    	</a:t>
            </a:r>
            <a:r>
              <a:rPr lang="es-ES_tradnl" sz="1800" dirty="0" smtClean="0">
                <a:solidFill>
                  <a:schemeClr val="tx1"/>
                </a:solidFill>
              </a:rPr>
              <a:t>(millones de cintas a la semana)</a:t>
            </a:r>
            <a:endParaRPr lang="es-ES_tradnl" sz="2800" dirty="0" smtClean="0">
              <a:solidFill>
                <a:schemeClr val="tx1"/>
              </a:solidFill>
            </a:endParaRPr>
          </a:p>
          <a:p>
            <a:pPr marL="365760" indent="-283464"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1800" dirty="0" smtClean="0">
                <a:solidFill>
                  <a:schemeClr val="tx1"/>
                </a:solidFill>
              </a:rPr>
              <a:t>($ por cinta)</a:t>
            </a:r>
            <a:r>
              <a:rPr lang="es-ES_tradnl" sz="2000" dirty="0" smtClean="0">
                <a:solidFill>
                  <a:schemeClr val="tx1"/>
                </a:solidFill>
              </a:rPr>
              <a:t>        </a:t>
            </a:r>
            <a:r>
              <a:rPr lang="es-ES_tradnl" sz="3000" dirty="0" smtClean="0">
                <a:solidFill>
                  <a:schemeClr val="tx1"/>
                </a:solidFill>
                <a:latin typeface="Arial Narrow" pitchFamily="34" charset="0"/>
              </a:rPr>
              <a:t>Cantidad demandada</a:t>
            </a:r>
            <a:r>
              <a:rPr lang="es-ES_tradnl" sz="2000" dirty="0" smtClean="0">
                <a:solidFill>
                  <a:schemeClr val="tx1"/>
                </a:solidFill>
              </a:rPr>
              <a:t>	        </a:t>
            </a:r>
            <a:r>
              <a:rPr lang="es-ES_tradnl" sz="1800" dirty="0" smtClean="0">
                <a:solidFill>
                  <a:schemeClr val="tx1"/>
                </a:solidFill>
              </a:rPr>
              <a:t>tecnología                 </a:t>
            </a:r>
            <a:r>
              <a:rPr lang="es-ES_tradnl" sz="1800" dirty="0" err="1" smtClean="0">
                <a:solidFill>
                  <a:schemeClr val="tx1"/>
                </a:solidFill>
              </a:rPr>
              <a:t>tecnología</a:t>
            </a:r>
            <a:r>
              <a:rPr lang="es-ES_tradnl" sz="1800" dirty="0" smtClean="0">
                <a:solidFill>
                  <a:schemeClr val="tx1"/>
                </a:solidFill>
              </a:rPr>
              <a:t>	</a:t>
            </a:r>
            <a:r>
              <a:rPr lang="es-ES_tradnl" dirty="0" smtClean="0">
                <a:solidFill>
                  <a:schemeClr val="tx1"/>
                </a:solidFill>
              </a:rPr>
              <a:t>              	          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dirty="0" smtClean="0">
                <a:solidFill>
                  <a:schemeClr val="tx1"/>
                </a:solidFill>
              </a:rPr>
              <a:t>  </a:t>
            </a:r>
            <a:r>
              <a:rPr lang="es-ES_tradnl" sz="2000" dirty="0" smtClean="0">
                <a:solidFill>
                  <a:schemeClr val="tx1"/>
                </a:solidFill>
                <a:latin typeface="Arial Narrow" pitchFamily="34" charset="0"/>
              </a:rPr>
              <a:t>(millones de cintas a la semana)</a:t>
            </a:r>
            <a:r>
              <a:rPr lang="es-ES_tradnl" dirty="0" smtClean="0">
                <a:solidFill>
                  <a:schemeClr val="tx1"/>
                </a:solidFill>
              </a:rPr>
              <a:t>                         </a:t>
            </a:r>
            <a:r>
              <a:rPr lang="es-ES_tradnl" sz="1800" dirty="0" smtClean="0">
                <a:solidFill>
                  <a:schemeClr val="tx1"/>
                </a:solidFill>
              </a:rPr>
              <a:t>antigua	             nueva</a:t>
            </a:r>
            <a:r>
              <a:rPr lang="es-ES_tradnl" dirty="0" smtClean="0">
                <a:solidFill>
                  <a:schemeClr val="tx1"/>
                </a:solidFill>
              </a:rPr>
              <a:t>			      	</a:t>
            </a:r>
            <a:r>
              <a:rPr lang="es-ES_tradnl" sz="1800" dirty="0" smtClean="0">
                <a:solidFill>
                  <a:schemeClr val="tx1"/>
                </a:solidFill>
              </a:rPr>
              <a:t>						       </a:t>
            </a:r>
          </a:p>
          <a:p>
            <a:pPr marL="365760" indent="-283464"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1			  	9				0	    	3</a:t>
            </a:r>
          </a:p>
          <a:p>
            <a:pPr marL="365760" indent="-283464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rgbClr val="FF0000"/>
                </a:solidFill>
              </a:rPr>
              <a:t>2			   	6				</a:t>
            </a:r>
            <a:r>
              <a:rPr lang="es-ES_tradnl" sz="2800" dirty="0" smtClean="0">
                <a:solidFill>
                  <a:schemeClr val="tx1"/>
                </a:solidFill>
              </a:rPr>
              <a:t>3</a:t>
            </a:r>
            <a:r>
              <a:rPr lang="es-ES_tradnl" sz="2800" dirty="0" smtClean="0">
                <a:solidFill>
                  <a:srgbClr val="FF0000"/>
                </a:solidFill>
              </a:rPr>
              <a:t>       		6</a:t>
            </a:r>
          </a:p>
          <a:p>
            <a:pPr marL="365760" indent="-283464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3			    	4			 	4    		8</a:t>
            </a:r>
          </a:p>
          <a:p>
            <a:pPr marL="365760" indent="-283464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4			    	3				5  		10</a:t>
            </a:r>
          </a:p>
          <a:p>
            <a:pPr marL="365760" indent="-283464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dirty="0" smtClean="0">
                <a:solidFill>
                  <a:schemeClr val="tx1"/>
                </a:solidFill>
              </a:rPr>
              <a:t>5			    	2				6  		12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0523091" y="6415791"/>
            <a:ext cx="15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Jairo Farinango</a:t>
            </a:r>
            <a:endParaRPr lang="es-EC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3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79" y="329784"/>
            <a:ext cx="7415246" cy="592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0523091" y="6415791"/>
            <a:ext cx="158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Jairo Farinango</a:t>
            </a:r>
            <a:endParaRPr lang="es-EC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9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latin typeface="Comic Sans MS" pitchFamily="66" charset="0"/>
              </a:rPr>
              <a:t>Aplicaciones de la oferta</a:t>
            </a:r>
            <a:endParaRPr lang="es-EC" b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>
                <a:latin typeface="Comic Sans MS" pitchFamily="66" charset="0"/>
              </a:rPr>
              <a:t>SEGÚN:</a:t>
            </a:r>
          </a:p>
          <a:p>
            <a:r>
              <a:rPr lang="es-EC" sz="3200" dirty="0" smtClean="0">
                <a:latin typeface="Comic Sans MS" pitchFamily="66" charset="0"/>
              </a:rPr>
              <a:t>El tamaño de la empresa</a:t>
            </a:r>
          </a:p>
          <a:p>
            <a:r>
              <a:rPr lang="es-EC" sz="3200" dirty="0" smtClean="0">
                <a:latin typeface="Comic Sans MS" pitchFamily="66" charset="0"/>
              </a:rPr>
              <a:t>El tipo de empresa</a:t>
            </a:r>
          </a:p>
          <a:p>
            <a:r>
              <a:rPr lang="es-EC" sz="3200" dirty="0" smtClean="0">
                <a:latin typeface="Comic Sans MS" pitchFamily="66" charset="0"/>
              </a:rPr>
              <a:t>El producto o servicio que ofrece la empresa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3996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1785" y="47638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EC" sz="5400" b="1" dirty="0" smtClean="0">
                <a:latin typeface="Comic Sans MS" pitchFamily="66" charset="0"/>
              </a:rPr>
              <a:t>El tamaño de la empresa</a:t>
            </a:r>
            <a:endParaRPr lang="es-EC" sz="5400" b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97280" y="2363319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s-EC" sz="4000" dirty="0" smtClean="0">
                <a:latin typeface="Comic Sans MS" pitchFamily="66" charset="0"/>
              </a:rPr>
              <a:t>Oferta  a gran escala</a:t>
            </a:r>
          </a:p>
          <a:p>
            <a:pPr>
              <a:buFont typeface="Wingdings" pitchFamily="2" charset="2"/>
              <a:buChar char="§"/>
            </a:pPr>
            <a:r>
              <a:rPr lang="es-EC" sz="4000" dirty="0" smtClean="0">
                <a:latin typeface="Comic Sans MS" pitchFamily="66" charset="0"/>
              </a:rPr>
              <a:t>Oferta a mediana escala</a:t>
            </a:r>
          </a:p>
          <a:p>
            <a:pPr>
              <a:buFont typeface="Wingdings" pitchFamily="2" charset="2"/>
              <a:buChar char="§"/>
            </a:pPr>
            <a:r>
              <a:rPr lang="es-EC" sz="4000" dirty="0" smtClean="0">
                <a:latin typeface="Comic Sans MS" pitchFamily="66" charset="0"/>
              </a:rPr>
              <a:t>Oferta  a menor escala</a:t>
            </a:r>
            <a:endParaRPr lang="es-EC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37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4533" y="493637"/>
            <a:ext cx="10058400" cy="1450757"/>
          </a:xfrm>
        </p:spPr>
        <p:txBody>
          <a:bodyPr/>
          <a:lstStyle/>
          <a:p>
            <a:pPr algn="ctr"/>
            <a:r>
              <a:rPr lang="es-EC" b="1" dirty="0" smtClean="0">
                <a:latin typeface="Comic Sans MS" pitchFamily="66" charset="0"/>
              </a:rPr>
              <a:t>Tipo de empresa</a:t>
            </a:r>
            <a:endParaRPr lang="es-EC" b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2555" y="263936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C" sz="4000" dirty="0" smtClean="0">
                <a:latin typeface="Comic Sans MS" pitchFamily="66" charset="0"/>
              </a:rPr>
              <a:t>Servicios</a:t>
            </a:r>
          </a:p>
          <a:p>
            <a:pPr>
              <a:buFont typeface="Arial" pitchFamily="34" charset="0"/>
              <a:buChar char="•"/>
            </a:pPr>
            <a:r>
              <a:rPr lang="es-EC" sz="4000" dirty="0" smtClean="0">
                <a:latin typeface="Comic Sans MS" pitchFamily="66" charset="0"/>
              </a:rPr>
              <a:t>Producción</a:t>
            </a:r>
          </a:p>
          <a:p>
            <a:pPr>
              <a:buFont typeface="Arial" pitchFamily="34" charset="0"/>
              <a:buChar char="•"/>
            </a:pPr>
            <a:r>
              <a:rPr lang="es-EC" sz="4000" dirty="0" smtClean="0">
                <a:latin typeface="Comic Sans MS" pitchFamily="66" charset="0"/>
              </a:rPr>
              <a:t>Ámbito en el que se desempeña</a:t>
            </a:r>
            <a:endParaRPr lang="es-EC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25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b="1" dirty="0" smtClean="0">
                <a:latin typeface="Comic Sans MS" pitchFamily="66" charset="0"/>
              </a:rPr>
              <a:t>Producto de la empresa</a:t>
            </a:r>
            <a:endParaRPr lang="es-EC" b="1" dirty="0"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80027" y="2156285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C" sz="3200" dirty="0" smtClean="0">
                <a:latin typeface="Comic Sans MS" pitchFamily="66" charset="0"/>
              </a:rPr>
              <a:t>Un solo producto </a:t>
            </a:r>
          </a:p>
          <a:p>
            <a:pPr>
              <a:buFont typeface="Arial" pitchFamily="34" charset="0"/>
              <a:buChar char="•"/>
            </a:pPr>
            <a:r>
              <a:rPr lang="es-EC" sz="3200" dirty="0" smtClean="0">
                <a:latin typeface="Comic Sans MS" pitchFamily="66" charset="0"/>
              </a:rPr>
              <a:t>Varios productos</a:t>
            </a:r>
          </a:p>
          <a:p>
            <a:pPr>
              <a:buFont typeface="Arial" pitchFamily="34" charset="0"/>
              <a:buChar char="•"/>
            </a:pPr>
            <a:r>
              <a:rPr lang="es-EC" sz="3200" dirty="0" smtClean="0">
                <a:latin typeface="Comic Sans MS" pitchFamily="66" charset="0"/>
              </a:rPr>
              <a:t>Productos de primera necesidad</a:t>
            </a:r>
          </a:p>
          <a:p>
            <a:pPr>
              <a:buFont typeface="Arial" pitchFamily="34" charset="0"/>
              <a:buChar char="•"/>
            </a:pPr>
            <a:r>
              <a:rPr lang="es-EC" sz="3200" dirty="0" smtClean="0">
                <a:latin typeface="Comic Sans MS" pitchFamily="66" charset="0"/>
              </a:rPr>
              <a:t>Productos secundarios</a:t>
            </a:r>
            <a:endParaRPr lang="es-EC" sz="32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6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b="1" dirty="0" smtClean="0">
                <a:latin typeface="Comic Sans MS" panose="030F0702030302020204" pitchFamily="66" charset="0"/>
              </a:rPr>
              <a:t>Conclusiones.</a:t>
            </a:r>
            <a:endParaRPr lang="es-ES" b="1" dirty="0">
              <a:latin typeface="Comic Sans MS" panose="030F0702030302020204" pitchFamily="66" charset="0"/>
            </a:endParaRP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s-ES" b="1" dirty="0">
                <a:latin typeface="Comic Sans MS" panose="030F0702030302020204" pitchFamily="66" charset="0"/>
              </a:rPr>
              <a:t>Al realizar el análisis podrá identificarse</a:t>
            </a:r>
            <a:r>
              <a:rPr lang="es-ES_tradnl" altLang="es-ES" b="1" dirty="0" smtClean="0">
                <a:latin typeface="Comic Sans MS" panose="030F0702030302020204" pitchFamily="66" charset="0"/>
              </a:rPr>
              <a:t>:</a:t>
            </a:r>
            <a:endParaRPr lang="es-ES" altLang="es-ES" b="1" dirty="0">
              <a:latin typeface="Comic Sans MS" panose="030F0702030302020204" pitchFamily="66" charset="0"/>
            </a:endParaRPr>
          </a:p>
          <a:p>
            <a:pPr>
              <a:buNone/>
            </a:pPr>
            <a:endParaRPr lang="es-ES_tradnl" altLang="es-ES" sz="3500" b="1" spc="-50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 1.-   Precios que se cobran. </a:t>
            </a:r>
          </a:p>
          <a:p>
            <a:pPr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 2.-  Las condiciones de crédito que se ofrecen.</a:t>
            </a:r>
          </a:p>
          <a:p>
            <a:pPr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 3.-  Publicidad que se habrá de enfrentar o del</a:t>
            </a:r>
          </a:p>
          <a:p>
            <a:pPr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        producto ofrecido en su concepto  ampliado.</a:t>
            </a:r>
          </a:p>
          <a:p>
            <a:pPr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 4.-  Diversidad de tamaños y envases.</a:t>
            </a:r>
          </a:p>
          <a:p>
            <a:pPr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 5.-  Promociones con regalos adicionales al producto.</a:t>
            </a:r>
          </a:p>
          <a:p>
            <a:pPr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 6.-  Formas de llegar al </a:t>
            </a:r>
            <a:r>
              <a:rPr lang="es-ES_tradnl" altLang="es-ES" dirty="0" smtClean="0">
                <a:latin typeface="Comic Sans MS" panose="030F0702030302020204" pitchFamily="66" charset="0"/>
              </a:rPr>
              <a:t>consumidor</a:t>
            </a:r>
            <a:r>
              <a:rPr lang="es-ES_tradnl" altLang="es-ES" dirty="0">
                <a:latin typeface="Comic Sans MS" panose="030F0702030302020204" pitchFamily="66" charset="0"/>
              </a:rPr>
              <a:t>.</a:t>
            </a:r>
            <a:r>
              <a:rPr lang="es-ES_tradnl" altLang="es-ES" dirty="0" smtClean="0">
                <a:latin typeface="Comic Sans MS" panose="030F0702030302020204" pitchFamily="66" charset="0"/>
              </a:rPr>
              <a:t> </a:t>
            </a:r>
            <a:endParaRPr lang="es-ES_tradnl" altLang="es-ES" dirty="0">
              <a:latin typeface="Comic Sans MS" panose="030F0702030302020204" pitchFamily="66" charset="0"/>
            </a:endParaRPr>
          </a:p>
          <a:p>
            <a:endParaRPr lang="es-ES" dirty="0"/>
          </a:p>
        </p:txBody>
      </p:sp>
      <p:pic>
        <p:nvPicPr>
          <p:cNvPr id="9" name="Picture 2" descr="https://www.lancetalent.com/blog/wp-content/uploads/Infographics-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110" y="2110943"/>
            <a:ext cx="3724570" cy="385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16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ANALISIS DE LA OFERTA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752224" y="4468498"/>
            <a:ext cx="10748512" cy="1143000"/>
          </a:xfrm>
        </p:spPr>
        <p:txBody>
          <a:bodyPr/>
          <a:lstStyle/>
          <a:p>
            <a:pPr algn="ctr"/>
            <a:r>
              <a:rPr lang="es-ES" dirty="0">
                <a:latin typeface="Copperplate Gothic Bold" panose="020E0705020206020404" pitchFamily="34" charset="0"/>
              </a:rPr>
              <a:t>Maximización de Beneficios y Decisiones de los Oferentes</a:t>
            </a:r>
            <a:r>
              <a:rPr lang="es-ES" b="1" dirty="0"/>
              <a:t>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0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1181022" y="1694645"/>
            <a:ext cx="9955369" cy="178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SzPct val="85000"/>
            </a:pPr>
            <a:r>
              <a:rPr lang="es-ES_tradnl" altLang="es-ES" sz="4000" dirty="0">
                <a:solidFill>
                  <a:schemeClr val="tx2"/>
                </a:solidFill>
                <a:latin typeface="Tahoma" panose="020B0604030504040204" pitchFamily="34" charset="0"/>
              </a:rPr>
              <a:t>	</a:t>
            </a:r>
            <a:r>
              <a:rPr lang="es-ES_tradnl" alt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Determinación de la cantidad de bienes o servicios que un cierto número de productores están decididos a poner a disposición del mercado en un precio determinado.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SzPct val="85000"/>
            </a:pPr>
            <a:endParaRPr lang="es-ES_tradnl" altLang="es-ES" sz="40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1" y="381000"/>
            <a:ext cx="8659813" cy="1219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ES_tradnl" altLang="es-ES" b="1" dirty="0" smtClean="0">
                <a:latin typeface="Comic Sans MS" panose="030F0702030302020204" pitchFamily="66" charset="0"/>
              </a:rPr>
              <a:t>Análisis de la Oferta.</a:t>
            </a:r>
            <a:endParaRPr lang="es-ES_tradnl" altLang="es-ES" b="1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 descr="http://www.grupopenascal.com/wp_web/wp-content/uploads/abs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38" y="3477296"/>
            <a:ext cx="7598536" cy="278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88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Comic Sans MS" panose="030F0702030302020204" pitchFamily="66" charset="0"/>
              </a:rPr>
              <a:t>Ley de la oferta.</a:t>
            </a:r>
          </a:p>
        </p:txBody>
      </p:sp>
      <p:pic>
        <p:nvPicPr>
          <p:cNvPr id="2050" name="Picture 2" descr="http://olivafrontera.com/archivos/fotos/actualidad/2013/10/24/Imagen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9126" y="4172756"/>
            <a:ext cx="5354708" cy="20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210614" y="1737360"/>
            <a:ext cx="9945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2400" dirty="0" smtClean="0">
              <a:solidFill>
                <a:srgbClr val="C00000"/>
              </a:solidFill>
              <a:latin typeface="Copperplate Gothic Bold" panose="020E0705020206020404" pitchFamily="34" charset="0"/>
            </a:endParaRPr>
          </a:p>
          <a:p>
            <a:pPr algn="ctr"/>
            <a:endParaRPr lang="es-ES" sz="2400" dirty="0" smtClean="0">
              <a:solidFill>
                <a:srgbClr val="C00000"/>
              </a:solidFill>
              <a:latin typeface="Copperplate Gothic Bold" panose="020E0705020206020404" pitchFamily="34" charset="0"/>
            </a:endParaRPr>
          </a:p>
          <a:p>
            <a:pPr algn="ctr"/>
            <a:r>
              <a:rPr lang="es-ES" sz="2400" dirty="0" smtClean="0">
                <a:latin typeface="Comic Sans MS" panose="030F0702030302020204" pitchFamily="66" charset="0"/>
              </a:rPr>
              <a:t>“Con todas las variables constantes, cuando aumenta el precio de un bien su cantidad ofertada aumenta, y cuando el precio de bien disminuye su cantidad de oferta disminuye.”</a:t>
            </a:r>
            <a:endParaRPr lang="es-E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  <a:latin typeface="Comic Sans MS" panose="030F0702030302020204" pitchFamily="66" charset="0"/>
              </a:rPr>
              <a:t>Clasificación de oferta.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1. </a:t>
            </a:r>
            <a:r>
              <a:rPr lang="es-ES" dirty="0" smtClean="0">
                <a:latin typeface="Comic Sans MS" panose="030F0702030302020204" pitchFamily="66" charset="0"/>
              </a:rPr>
              <a:t>Oferta </a:t>
            </a:r>
            <a:r>
              <a:rPr lang="es-ES" dirty="0">
                <a:latin typeface="Comic Sans MS" panose="030F0702030302020204" pitchFamily="66" charset="0"/>
              </a:rPr>
              <a:t>competitiva o de mercado libre. </a:t>
            </a:r>
            <a:endParaRPr lang="es-ES" dirty="0" smtClean="0">
              <a:latin typeface="Comic Sans MS" panose="030F0702030302020204" pitchFamily="66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 smtClean="0">
                <a:latin typeface="Century Gothic" panose="020B0502020202020204" pitchFamily="34" charset="0"/>
              </a:rPr>
              <a:t>Es </a:t>
            </a:r>
            <a:r>
              <a:rPr lang="es-ES" dirty="0">
                <a:latin typeface="Century Gothic" panose="020B0502020202020204" pitchFamily="34" charset="0"/>
              </a:rPr>
              <a:t>aquélla en la que los productores o prestadores de servicios se encuentran en circunstancias de libre </a:t>
            </a:r>
            <a:r>
              <a:rPr lang="es-ES" dirty="0" smtClean="0">
                <a:latin typeface="Century Gothic" panose="020B0502020202020204" pitchFamily="34" charset="0"/>
              </a:rPr>
              <a:t>competencia. </a:t>
            </a:r>
            <a:r>
              <a:rPr lang="es-ES" dirty="0">
                <a:latin typeface="Century Gothic" panose="020B0502020202020204" pitchFamily="34" charset="0"/>
              </a:rPr>
              <a:t>Ningún productor o prestador del servicio domina el mercado</a:t>
            </a:r>
            <a:r>
              <a:rPr lang="es-ES" dirty="0"/>
              <a:t>. </a:t>
            </a:r>
            <a:endParaRPr lang="es-ES" dirty="0" smtClean="0"/>
          </a:p>
        </p:txBody>
      </p:sp>
      <p:pic>
        <p:nvPicPr>
          <p:cNvPr id="9218" name="Picture 2" descr="http://1.bp.blogspot.com/-RQ6iUKKhxl4/VDteRo5FwmI/AAAAAAAAIzY/hBwpdws4INo/s1600/oferta%2By%2Bdeman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265548"/>
            <a:ext cx="10058400" cy="30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latin typeface="Comic Sans MS" panose="030F0702030302020204" pitchFamily="66" charset="0"/>
              </a:rPr>
              <a:t>Clasificación de oferta.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277"/>
          </a:xfrm>
        </p:spPr>
        <p:txBody>
          <a:bodyPr numCol="2">
            <a:normAutofit/>
          </a:bodyPr>
          <a:lstStyle/>
          <a:p>
            <a:r>
              <a:rPr lang="es-ES" sz="2100" dirty="0">
                <a:latin typeface="Comic Sans MS" panose="030F0702030302020204" pitchFamily="66" charset="0"/>
              </a:rPr>
              <a:t>2.  Oferta oligopólica</a:t>
            </a:r>
            <a:r>
              <a:rPr lang="es-ES" sz="2100" dirty="0" smtClean="0">
                <a:latin typeface="Comic Sans MS" panose="030F0702030302020204" pitchFamily="66" charset="0"/>
              </a:rPr>
              <a:t>:</a:t>
            </a:r>
            <a:endParaRPr lang="es-ES" sz="2100" dirty="0">
              <a:latin typeface="Comic Sans MS" panose="030F0702030302020204" pitchFamily="66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600" dirty="0" smtClean="0">
                <a:latin typeface="Century Gothic" panose="020B0502020202020204" pitchFamily="34" charset="0"/>
              </a:rPr>
              <a:t>Se </a:t>
            </a:r>
            <a:r>
              <a:rPr lang="es-ES" sz="1600" dirty="0">
                <a:latin typeface="Century Gothic" panose="020B0502020202020204" pitchFamily="34" charset="0"/>
              </a:rPr>
              <a:t>caracteriza porque el mercado se halla controlado por sólo unos cuantos productores o prestadores del servicio. </a:t>
            </a:r>
            <a:r>
              <a:rPr lang="es-ES" sz="1600" dirty="0" smtClean="0">
                <a:latin typeface="Century Gothic" panose="020B0502020202020204" pitchFamily="34" charset="0"/>
              </a:rPr>
              <a:t>Determinan la </a:t>
            </a:r>
            <a:r>
              <a:rPr lang="es-ES" sz="1600" dirty="0">
                <a:latin typeface="Century Gothic" panose="020B0502020202020204" pitchFamily="34" charset="0"/>
              </a:rPr>
              <a:t>oferta, los precios y normalmente tienen acaparada una gran cantidad de insumos para su actividad. </a:t>
            </a:r>
            <a:endParaRPr lang="es-ES" sz="1600" dirty="0" smtClean="0">
              <a:latin typeface="Century Gothic" panose="020B0502020202020204" pitchFamily="34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s-ES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s-ES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es-ES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es-ES" dirty="0"/>
          </a:p>
          <a:p>
            <a:r>
              <a:rPr lang="es-ES" sz="2100" dirty="0">
                <a:latin typeface="Comic Sans MS" panose="030F0702030302020204" pitchFamily="66" charset="0"/>
              </a:rPr>
              <a:t>3.  Oferta monopólica</a:t>
            </a:r>
            <a:r>
              <a:rPr lang="es-ES" sz="2100" dirty="0" smtClean="0">
                <a:latin typeface="Comic Sans MS" panose="030F0702030302020204" pitchFamily="66" charset="0"/>
              </a:rPr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1600" dirty="0" smtClean="0">
                <a:latin typeface="Century Gothic" panose="020B0502020202020204" pitchFamily="34" charset="0"/>
              </a:rPr>
              <a:t>Se </a:t>
            </a:r>
            <a:r>
              <a:rPr lang="es-ES" sz="1600" dirty="0">
                <a:latin typeface="Century Gothic" panose="020B0502020202020204" pitchFamily="34" charset="0"/>
              </a:rPr>
              <a:t>encuentra dominada por un sólo productor o prestador del bien o servicio, que impone calidad, precio y cantidad. Un monopolista no es necesariamente productor o prestador único. </a:t>
            </a:r>
            <a:endParaRPr lang="es-ES" sz="1600" dirty="0" smtClean="0">
              <a:latin typeface="Century Gothic" panose="020B0502020202020204" pitchFamily="34" charset="0"/>
            </a:endParaRPr>
          </a:p>
          <a:p>
            <a:endParaRPr lang="es-ES" dirty="0"/>
          </a:p>
        </p:txBody>
      </p:sp>
      <p:pic>
        <p:nvPicPr>
          <p:cNvPr id="10242" name="Picture 2" descr="http://adslya.com/wp-content/uploads/2011/04/operadoras-clasic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493" y="3940936"/>
            <a:ext cx="4467941" cy="186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2.bp.blogspot.com/-OmWXxv0EWbU/UoJ0x0zVh_I/AAAAAAAABrA/OHC4yhYCDEY/s1600/mercadotecnia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61" y="3622071"/>
            <a:ext cx="398112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61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85800"/>
            <a:ext cx="8839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s-ES_tradnl" altLang="es-ES" b="1" dirty="0" smtClean="0">
                <a:latin typeface="Comic Sans MS" panose="030F0702030302020204" pitchFamily="66" charset="0"/>
              </a:rPr>
              <a:t>Mercado Competidor</a:t>
            </a:r>
            <a:endParaRPr lang="es-ES_tradnl" altLang="es-ES" sz="3200" dirty="0">
              <a:latin typeface="Comic Sans MS" panose="030F0702030302020204" pitchFamily="66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915956" y="2047741"/>
            <a:ext cx="4314422" cy="3387143"/>
          </a:xfrm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es-ES_tradnl" altLang="es-ES" dirty="0"/>
          </a:p>
          <a:p>
            <a:pPr algn="just">
              <a:buFont typeface="Wingdings" panose="05000000000000000000" pitchFamily="2" charset="2"/>
              <a:buNone/>
            </a:pPr>
            <a:r>
              <a:rPr lang="es-ES_tradnl" altLang="es-ES" sz="2400" dirty="0"/>
              <a:t>  </a:t>
            </a:r>
            <a:r>
              <a:rPr lang="es-ES_tradnl" altLang="es-ES" sz="2400" dirty="0" smtClean="0">
                <a:latin typeface="Comic Sans MS" panose="030F0702030302020204" pitchFamily="66" charset="0"/>
              </a:rPr>
              <a:t>El </a:t>
            </a:r>
            <a:r>
              <a:rPr lang="es-ES_tradnl" altLang="es-ES" sz="2400" dirty="0">
                <a:latin typeface="Comic Sans MS" panose="030F0702030302020204" pitchFamily="66" charset="0"/>
              </a:rPr>
              <a:t>mercado competidor son una serie de empresas que, con más o menos eficiencia, satisfacen la necesidades de parte o de el  total de los consumidores potenciales que tendría el proyecto.</a:t>
            </a:r>
            <a:r>
              <a:rPr lang="es-ES_tradnl" altLang="es-ES" sz="2400" dirty="0"/>
              <a:t> </a:t>
            </a:r>
          </a:p>
        </p:txBody>
      </p:sp>
      <p:pic>
        <p:nvPicPr>
          <p:cNvPr id="3074" name="Picture 2" descr="http://blogs.salleurl.edu/emprendedores/files/2015/02/cc3b3mo-hacer-un-plan-de-negocios-la-competenc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30" y="2382591"/>
            <a:ext cx="5420978" cy="315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9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s-ES_tradnl" altLang="es-ES" sz="4000" b="1" dirty="0" smtClean="0">
                <a:latin typeface="Comic Sans MS" panose="030F0702030302020204" pitchFamily="66" charset="0"/>
              </a:rPr>
              <a:t>Estructura del análisis de la oferta:</a:t>
            </a:r>
            <a:endParaRPr lang="es-ES_tradnl" altLang="es-ES" dirty="0">
              <a:latin typeface="Comic Sans MS" panose="030F0702030302020204" pitchFamily="66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2498500"/>
            <a:ext cx="10058400" cy="3370593"/>
          </a:xfrm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s-ES_tradnl" altLang="es-ES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dirty="0" smtClean="0">
                <a:latin typeface="Comic Sans MS" panose="030F0702030302020204" pitchFamily="66" charset="0"/>
              </a:rPr>
              <a:t>1</a:t>
            </a:r>
            <a:r>
              <a:rPr lang="es-ES_tradnl" altLang="es-ES" dirty="0">
                <a:latin typeface="Comic Sans MS" panose="030F0702030302020204" pitchFamily="66" charset="0"/>
              </a:rPr>
              <a:t>.- Descripción del mercado de la oferta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2.- Oferta presente y pasada.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3.- Variables que afectan a la oferta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dirty="0">
                <a:latin typeface="Comic Sans MS" panose="030F0702030302020204" pitchFamily="66" charset="0"/>
              </a:rPr>
              <a:t>4.- Oferta futura</a:t>
            </a:r>
            <a:endParaRPr lang="es-ES_tradnl" altLang="es-ES" sz="3600" dirty="0">
              <a:latin typeface="Comic Sans MS" panose="030F0702030302020204" pitchFamily="66" charset="0"/>
            </a:endParaRPr>
          </a:p>
        </p:txBody>
      </p:sp>
      <p:pic>
        <p:nvPicPr>
          <p:cNvPr id="7170" name="Picture 2" descr="http://unidoscontralaapostasia.files.wordpress.com/2012/03/econom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68" y="2234261"/>
            <a:ext cx="4290212" cy="363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0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1145</Words>
  <Application>Microsoft Office PowerPoint</Application>
  <PresentationFormat>Personalizado</PresentationFormat>
  <Paragraphs>166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Retrospección</vt:lpstr>
      <vt:lpstr>Estudio de mercado</vt:lpstr>
      <vt:lpstr> Estudio de Mercado</vt:lpstr>
      <vt:lpstr>ANALISIS DE LA OFERTA</vt:lpstr>
      <vt:lpstr>Análisis de la Oferta.</vt:lpstr>
      <vt:lpstr>Ley de la oferta.</vt:lpstr>
      <vt:lpstr>Clasificación de oferta.</vt:lpstr>
      <vt:lpstr>Clasificación de oferta.</vt:lpstr>
      <vt:lpstr>Mercado Competidor</vt:lpstr>
      <vt:lpstr>Estructura del análisis de la oferta:</vt:lpstr>
      <vt:lpstr>Descripción del mercado de la oferta:</vt:lpstr>
      <vt:lpstr>Oferta presente  y pasada.</vt:lpstr>
      <vt:lpstr>Como se desarrolla la oferta </vt:lpstr>
      <vt:lpstr>Determinantes de la oferta.</vt:lpstr>
      <vt:lpstr>Determinantes de la oferta.</vt:lpstr>
      <vt:lpstr>Elasticidad de la oferta.</vt:lpstr>
      <vt:lpstr>Oferta futura.</vt:lpstr>
      <vt:lpstr>Cambio de oferta</vt:lpstr>
      <vt:lpstr>Presentación de PowerPoint</vt:lpstr>
      <vt:lpstr>Presentación de PowerPoint</vt:lpstr>
      <vt:lpstr>¿Que le sucedería al precio y a la cantidad de DVD si se desarrolla una nueva tecnología que ahorre costos?</vt:lpstr>
      <vt:lpstr>Presentación de PowerPoint</vt:lpstr>
      <vt:lpstr>Presentación de PowerPoint</vt:lpstr>
      <vt:lpstr>Aplicaciones de la oferta</vt:lpstr>
      <vt:lpstr>El tamaño de la empresa</vt:lpstr>
      <vt:lpstr>Tipo de empresa</vt:lpstr>
      <vt:lpstr>Producto de la empresa</vt:lpstr>
      <vt:lpstr>Conclusiones.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de mercado</dc:title>
  <dc:creator>Usuario</dc:creator>
  <cp:lastModifiedBy>Anabel</cp:lastModifiedBy>
  <cp:revision>29</cp:revision>
  <dcterms:created xsi:type="dcterms:W3CDTF">2015-12-09T20:53:33Z</dcterms:created>
  <dcterms:modified xsi:type="dcterms:W3CDTF">2015-12-11T17:06:00Z</dcterms:modified>
</cp:coreProperties>
</file>