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1" r:id="rId3"/>
    <p:sldId id="267" r:id="rId4"/>
    <p:sldId id="262" r:id="rId5"/>
    <p:sldId id="263" r:id="rId6"/>
    <p:sldId id="264" r:id="rId7"/>
    <p:sldId id="265" r:id="rId8"/>
    <p:sldId id="266" r:id="rId9"/>
    <p:sldId id="257" r:id="rId10"/>
    <p:sldId id="260" r:id="rId11"/>
    <p:sldId id="258" r:id="rId12"/>
    <p:sldId id="259" r:id="rId13"/>
    <p:sldId id="268" r:id="rId14"/>
    <p:sldId id="269" r:id="rId15"/>
    <p:sldId id="275"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282" y="72"/>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A2BB7-18C6-4463-B695-4939F016AEBA}" type="datetimeFigureOut">
              <a:rPr lang="es-ES" smtClean="0"/>
              <a:t>12/02/2016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A6039-666A-4651-9F89-B3B68E0FE973}" type="slidenum">
              <a:rPr lang="es-ES" smtClean="0"/>
              <a:t>‹Nº›</a:t>
            </a:fld>
            <a:endParaRPr lang="es-ES"/>
          </a:p>
        </p:txBody>
      </p:sp>
    </p:spTree>
    <p:extLst>
      <p:ext uri="{BB962C8B-B14F-4D97-AF65-F5344CB8AC3E}">
        <p14:creationId xmlns:p14="http://schemas.microsoft.com/office/powerpoint/2010/main" val="358755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a:t>
            </a:fld>
            <a:endParaRPr lang="es-ES"/>
          </a:p>
        </p:txBody>
      </p:sp>
    </p:spTree>
    <p:extLst>
      <p:ext uri="{BB962C8B-B14F-4D97-AF65-F5344CB8AC3E}">
        <p14:creationId xmlns:p14="http://schemas.microsoft.com/office/powerpoint/2010/main" val="22739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10</a:t>
            </a:fld>
            <a:endParaRPr lang="es-ES"/>
          </a:p>
        </p:txBody>
      </p:sp>
    </p:spTree>
    <p:extLst>
      <p:ext uri="{BB962C8B-B14F-4D97-AF65-F5344CB8AC3E}">
        <p14:creationId xmlns:p14="http://schemas.microsoft.com/office/powerpoint/2010/main" val="375741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11</a:t>
            </a:fld>
            <a:endParaRPr lang="es-ES"/>
          </a:p>
        </p:txBody>
      </p:sp>
    </p:spTree>
    <p:extLst>
      <p:ext uri="{BB962C8B-B14F-4D97-AF65-F5344CB8AC3E}">
        <p14:creationId xmlns:p14="http://schemas.microsoft.com/office/powerpoint/2010/main" val="2524992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12</a:t>
            </a:fld>
            <a:endParaRPr lang="es-ES"/>
          </a:p>
        </p:txBody>
      </p:sp>
    </p:spTree>
    <p:extLst>
      <p:ext uri="{BB962C8B-B14F-4D97-AF65-F5344CB8AC3E}">
        <p14:creationId xmlns:p14="http://schemas.microsoft.com/office/powerpoint/2010/main" val="421595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13</a:t>
            </a:fld>
            <a:endParaRPr lang="es-ES"/>
          </a:p>
        </p:txBody>
      </p:sp>
    </p:spTree>
    <p:extLst>
      <p:ext uri="{BB962C8B-B14F-4D97-AF65-F5344CB8AC3E}">
        <p14:creationId xmlns:p14="http://schemas.microsoft.com/office/powerpoint/2010/main" val="3465556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14</a:t>
            </a:fld>
            <a:endParaRPr lang="es-ES"/>
          </a:p>
        </p:txBody>
      </p:sp>
    </p:spTree>
    <p:extLst>
      <p:ext uri="{BB962C8B-B14F-4D97-AF65-F5344CB8AC3E}">
        <p14:creationId xmlns:p14="http://schemas.microsoft.com/office/powerpoint/2010/main" val="1037501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15</a:t>
            </a:fld>
            <a:endParaRPr lang="es-ES"/>
          </a:p>
        </p:txBody>
      </p:sp>
    </p:spTree>
    <p:extLst>
      <p:ext uri="{BB962C8B-B14F-4D97-AF65-F5344CB8AC3E}">
        <p14:creationId xmlns:p14="http://schemas.microsoft.com/office/powerpoint/2010/main" val="2132313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16</a:t>
            </a:fld>
            <a:endParaRPr lang="es-ES"/>
          </a:p>
        </p:txBody>
      </p:sp>
    </p:spTree>
    <p:extLst>
      <p:ext uri="{BB962C8B-B14F-4D97-AF65-F5344CB8AC3E}">
        <p14:creationId xmlns:p14="http://schemas.microsoft.com/office/powerpoint/2010/main" val="372898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17</a:t>
            </a:fld>
            <a:endParaRPr lang="es-ES"/>
          </a:p>
        </p:txBody>
      </p:sp>
    </p:spTree>
    <p:extLst>
      <p:ext uri="{BB962C8B-B14F-4D97-AF65-F5344CB8AC3E}">
        <p14:creationId xmlns:p14="http://schemas.microsoft.com/office/powerpoint/2010/main" val="56557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18</a:t>
            </a:fld>
            <a:endParaRPr lang="es-ES"/>
          </a:p>
        </p:txBody>
      </p:sp>
    </p:spTree>
    <p:extLst>
      <p:ext uri="{BB962C8B-B14F-4D97-AF65-F5344CB8AC3E}">
        <p14:creationId xmlns:p14="http://schemas.microsoft.com/office/powerpoint/2010/main" val="155960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19</a:t>
            </a:fld>
            <a:endParaRPr lang="es-ES"/>
          </a:p>
        </p:txBody>
      </p:sp>
    </p:spTree>
    <p:extLst>
      <p:ext uri="{BB962C8B-B14F-4D97-AF65-F5344CB8AC3E}">
        <p14:creationId xmlns:p14="http://schemas.microsoft.com/office/powerpoint/2010/main" val="414833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2</a:t>
            </a:fld>
            <a:endParaRPr lang="es-ES"/>
          </a:p>
        </p:txBody>
      </p:sp>
    </p:spTree>
    <p:extLst>
      <p:ext uri="{BB962C8B-B14F-4D97-AF65-F5344CB8AC3E}">
        <p14:creationId xmlns:p14="http://schemas.microsoft.com/office/powerpoint/2010/main" val="91022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3</a:t>
            </a:fld>
            <a:endParaRPr lang="es-ES"/>
          </a:p>
        </p:txBody>
      </p:sp>
    </p:spTree>
    <p:extLst>
      <p:ext uri="{BB962C8B-B14F-4D97-AF65-F5344CB8AC3E}">
        <p14:creationId xmlns:p14="http://schemas.microsoft.com/office/powerpoint/2010/main" val="258306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4</a:t>
            </a:fld>
            <a:endParaRPr lang="es-ES"/>
          </a:p>
        </p:txBody>
      </p:sp>
    </p:spTree>
    <p:extLst>
      <p:ext uri="{BB962C8B-B14F-4D97-AF65-F5344CB8AC3E}">
        <p14:creationId xmlns:p14="http://schemas.microsoft.com/office/powerpoint/2010/main" val="204564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5</a:t>
            </a:fld>
            <a:endParaRPr lang="es-ES"/>
          </a:p>
        </p:txBody>
      </p:sp>
    </p:spTree>
    <p:extLst>
      <p:ext uri="{BB962C8B-B14F-4D97-AF65-F5344CB8AC3E}">
        <p14:creationId xmlns:p14="http://schemas.microsoft.com/office/powerpoint/2010/main" val="1181404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6</a:t>
            </a:fld>
            <a:endParaRPr lang="es-ES"/>
          </a:p>
        </p:txBody>
      </p:sp>
    </p:spTree>
    <p:extLst>
      <p:ext uri="{BB962C8B-B14F-4D97-AF65-F5344CB8AC3E}">
        <p14:creationId xmlns:p14="http://schemas.microsoft.com/office/powerpoint/2010/main" val="236584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7</a:t>
            </a:fld>
            <a:endParaRPr lang="es-ES"/>
          </a:p>
        </p:txBody>
      </p:sp>
    </p:spTree>
    <p:extLst>
      <p:ext uri="{BB962C8B-B14F-4D97-AF65-F5344CB8AC3E}">
        <p14:creationId xmlns:p14="http://schemas.microsoft.com/office/powerpoint/2010/main" val="1663041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8</a:t>
            </a:fld>
            <a:endParaRPr lang="es-ES"/>
          </a:p>
        </p:txBody>
      </p:sp>
    </p:spTree>
    <p:extLst>
      <p:ext uri="{BB962C8B-B14F-4D97-AF65-F5344CB8AC3E}">
        <p14:creationId xmlns:p14="http://schemas.microsoft.com/office/powerpoint/2010/main" val="274502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54A6039-666A-4651-9F89-B3B68E0FE973}" type="slidenum">
              <a:rPr lang="es-ES" smtClean="0"/>
              <a:t>9</a:t>
            </a:fld>
            <a:endParaRPr lang="es-ES"/>
          </a:p>
        </p:txBody>
      </p:sp>
    </p:spTree>
    <p:extLst>
      <p:ext uri="{BB962C8B-B14F-4D97-AF65-F5344CB8AC3E}">
        <p14:creationId xmlns:p14="http://schemas.microsoft.com/office/powerpoint/2010/main" val="13643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DAB5F-2376-4A15-B8DA-DD9F09240D2E}" type="datetime1">
              <a:rPr lang="es-ES" smtClean="0"/>
              <a:t>12/02/2016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Gestiòn de proyectos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E6C138-B8E4-4238-BB5B-B703CA223A97}" type="datetime1">
              <a:rPr lang="es-ES" smtClean="0"/>
              <a:t>12/02/2016</a:t>
            </a:fld>
            <a:endParaRPr lang="en-US" dirty="0"/>
          </a:p>
        </p:txBody>
      </p:sp>
      <p:sp>
        <p:nvSpPr>
          <p:cNvPr id="5" name="Footer Placeholder 4"/>
          <p:cNvSpPr>
            <a:spLocks noGrp="1"/>
          </p:cNvSpPr>
          <p:nvPr>
            <p:ph type="ftr" sz="quarter" idx="11"/>
          </p:nvPr>
        </p:nvSpPr>
        <p:spPr/>
        <p:txBody>
          <a:bodyPr/>
          <a:lstStyle/>
          <a:p>
            <a:r>
              <a:rPr lang="en-US" smtClean="0"/>
              <a:t>Gestiòn de proyectos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233071-592E-411D-B1CE-30131C4CE1DF}" type="datetime1">
              <a:rPr lang="es-ES" smtClean="0"/>
              <a:t>12/02/2016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Gestiòn de proyectos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0BFDCD-7F1D-4A1E-83C1-7F1DA5ABEFCD}" type="datetime1">
              <a:rPr lang="es-ES" smtClean="0"/>
              <a:t>12/02/2016</a:t>
            </a:fld>
            <a:endParaRPr lang="en-US" dirty="0"/>
          </a:p>
        </p:txBody>
      </p:sp>
      <p:sp>
        <p:nvSpPr>
          <p:cNvPr id="5" name="Footer Placeholder 4"/>
          <p:cNvSpPr>
            <a:spLocks noGrp="1"/>
          </p:cNvSpPr>
          <p:nvPr>
            <p:ph type="ftr" sz="quarter" idx="11"/>
          </p:nvPr>
        </p:nvSpPr>
        <p:spPr/>
        <p:txBody>
          <a:bodyPr/>
          <a:lstStyle/>
          <a:p>
            <a:r>
              <a:rPr lang="en-US" smtClean="0"/>
              <a:t>Gestiòn de proyectos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2DE31D9-76FD-4131-A9A0-A8D09D390254}" type="datetime1">
              <a:rPr lang="es-ES" smtClean="0"/>
              <a:t>12/02/2016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Gestiòn de proyectos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E3FA45-7E68-4028-AEE0-29B7AA72362D}" type="datetime1">
              <a:rPr lang="es-ES" smtClean="0"/>
              <a:t>12/02/2016</a:t>
            </a:fld>
            <a:endParaRPr lang="en-US" dirty="0"/>
          </a:p>
        </p:txBody>
      </p:sp>
      <p:sp>
        <p:nvSpPr>
          <p:cNvPr id="6" name="Footer Placeholder 5"/>
          <p:cNvSpPr>
            <a:spLocks noGrp="1"/>
          </p:cNvSpPr>
          <p:nvPr>
            <p:ph type="ftr" sz="quarter" idx="11"/>
          </p:nvPr>
        </p:nvSpPr>
        <p:spPr/>
        <p:txBody>
          <a:bodyPr/>
          <a:lstStyle/>
          <a:p>
            <a:r>
              <a:rPr lang="en-US" smtClean="0"/>
              <a:t>Gestiòn de proyectos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57C8468-34EE-4EF4-8EAF-0CFD260C67FF}" type="datetime1">
              <a:rPr lang="es-ES" smtClean="0"/>
              <a:t>12/02/2016</a:t>
            </a:fld>
            <a:endParaRPr lang="en-US" dirty="0"/>
          </a:p>
        </p:txBody>
      </p:sp>
      <p:sp>
        <p:nvSpPr>
          <p:cNvPr id="8" name="Footer Placeholder 7"/>
          <p:cNvSpPr>
            <a:spLocks noGrp="1"/>
          </p:cNvSpPr>
          <p:nvPr>
            <p:ph type="ftr" sz="quarter" idx="11"/>
          </p:nvPr>
        </p:nvSpPr>
        <p:spPr/>
        <p:txBody>
          <a:bodyPr/>
          <a:lstStyle/>
          <a:p>
            <a:r>
              <a:rPr lang="en-US" smtClean="0"/>
              <a:t>Gestiòn de proyectos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B9E98F-F1BB-43F3-BD2D-93BEB0AB8406}" type="datetime1">
              <a:rPr lang="es-ES" smtClean="0"/>
              <a:t>12/02/2016</a:t>
            </a:fld>
            <a:endParaRPr lang="en-US" dirty="0"/>
          </a:p>
        </p:txBody>
      </p:sp>
      <p:sp>
        <p:nvSpPr>
          <p:cNvPr id="4" name="Footer Placeholder 3"/>
          <p:cNvSpPr>
            <a:spLocks noGrp="1"/>
          </p:cNvSpPr>
          <p:nvPr>
            <p:ph type="ftr" sz="quarter" idx="11"/>
          </p:nvPr>
        </p:nvSpPr>
        <p:spPr/>
        <p:txBody>
          <a:bodyPr/>
          <a:lstStyle/>
          <a:p>
            <a:r>
              <a:rPr lang="en-US" smtClean="0"/>
              <a:t>Gestiòn de proyectos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58E78-60FA-4BFB-B64B-ABBB104EEF49}" type="datetime1">
              <a:rPr lang="es-ES" smtClean="0"/>
              <a:t>12/02/2016</a:t>
            </a:fld>
            <a:endParaRPr lang="en-US" dirty="0"/>
          </a:p>
        </p:txBody>
      </p:sp>
      <p:sp>
        <p:nvSpPr>
          <p:cNvPr id="3" name="Footer Placeholder 2"/>
          <p:cNvSpPr>
            <a:spLocks noGrp="1"/>
          </p:cNvSpPr>
          <p:nvPr>
            <p:ph type="ftr" sz="quarter" idx="11"/>
          </p:nvPr>
        </p:nvSpPr>
        <p:spPr/>
        <p:txBody>
          <a:bodyPr/>
          <a:lstStyle/>
          <a:p>
            <a:r>
              <a:rPr lang="en-US" smtClean="0"/>
              <a:t>Gestiòn de proyectos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AD870A2-E3E8-4EA4-BD96-36A77EA77B2F}" type="datetime1">
              <a:rPr lang="es-ES" smtClean="0"/>
              <a:t>12/02/2016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Gestiòn de proyectos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DEDB81B-CDD3-4512-B2DF-15187A10E177}" type="datetime1">
              <a:rPr lang="es-ES" smtClean="0"/>
              <a:t>12/02/2016</a:t>
            </a:fld>
            <a:endParaRPr lang="en-US" dirty="0"/>
          </a:p>
        </p:txBody>
      </p:sp>
      <p:sp>
        <p:nvSpPr>
          <p:cNvPr id="6" name="Footer Placeholder 5"/>
          <p:cNvSpPr>
            <a:spLocks noGrp="1"/>
          </p:cNvSpPr>
          <p:nvPr>
            <p:ph type="ftr" sz="quarter" idx="11"/>
          </p:nvPr>
        </p:nvSpPr>
        <p:spPr/>
        <p:txBody>
          <a:bodyPr/>
          <a:lstStyle/>
          <a:p>
            <a:r>
              <a:rPr lang="en-US" smtClean="0"/>
              <a:t>Gestiòn de proyectos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5B6337B-D732-475E-A0D2-D060BBD9FDD9}" type="datetime1">
              <a:rPr lang="es-ES" smtClean="0"/>
              <a:t>12/02/2016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Gestiòn de proyectos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905125"/>
            <a:ext cx="10993547" cy="451709"/>
          </a:xfrm>
        </p:spPr>
        <p:txBody>
          <a:bodyPr>
            <a:normAutofit fontScale="90000"/>
          </a:bodyPr>
          <a:lstStyle/>
          <a:p>
            <a:pPr algn="ctr"/>
            <a:r>
              <a:rPr lang="es-ES" sz="2400" dirty="0"/>
              <a:t>Escuela politécnica nacional</a:t>
            </a:r>
            <a:br>
              <a:rPr lang="es-ES" sz="2400" dirty="0"/>
            </a:br>
            <a:r>
              <a:rPr lang="es-ES" sz="2400" dirty="0"/>
              <a:t>escuela de formación de tecnólogos</a:t>
            </a:r>
            <a:br>
              <a:rPr lang="es-ES" sz="2400" dirty="0"/>
            </a:br>
            <a:r>
              <a:rPr lang="es-ES" sz="2400" dirty="0"/>
              <a:t>análisis de sistemas informáticos.</a:t>
            </a:r>
          </a:p>
        </p:txBody>
      </p:sp>
      <p:sp>
        <p:nvSpPr>
          <p:cNvPr id="3" name="Subtítulo 2"/>
          <p:cNvSpPr>
            <a:spLocks noGrp="1"/>
          </p:cNvSpPr>
          <p:nvPr>
            <p:ph type="subTitle" idx="1"/>
          </p:nvPr>
        </p:nvSpPr>
        <p:spPr>
          <a:xfrm>
            <a:off x="452406" y="3615701"/>
            <a:ext cx="11254490" cy="590321"/>
          </a:xfrm>
        </p:spPr>
        <p:txBody>
          <a:bodyPr>
            <a:normAutofit/>
          </a:bodyPr>
          <a:lstStyle/>
          <a:p>
            <a:pPr algn="ctr"/>
            <a:r>
              <a:rPr lang="es-ES" sz="3200" dirty="0">
                <a:solidFill>
                  <a:schemeClr val="accent3">
                    <a:lumMod val="20000"/>
                    <a:lumOff val="80000"/>
                  </a:schemeClr>
                </a:solidFill>
              </a:rPr>
              <a:t>School Control</a:t>
            </a:r>
          </a:p>
        </p:txBody>
      </p:sp>
      <p:pic>
        <p:nvPicPr>
          <p:cNvPr id="1026" name="Picture 2" descr="https://bvirtual.epn.edu.ec/SGUB/vauth/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1025529"/>
            <a:ext cx="1302458" cy="14699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bcdn-profile-a.akamaihd.net/hprofile-ak-ash2/v/t1.0-1/10606422_758647390876026_7392337419943913924_n.jpg?oh=0c06b04bed2683b210f50cf437baecd7&amp;oe=5744907B&amp;__gda__=1464207499_4db658119a09c3900d76b7329b3109b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7036" y="1017740"/>
            <a:ext cx="1477703" cy="14777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7353837" y="4726225"/>
            <a:ext cx="4353059" cy="1631216"/>
          </a:xfrm>
          <a:prstGeom prst="rect">
            <a:avLst/>
          </a:prstGeom>
          <a:noFill/>
        </p:spPr>
        <p:txBody>
          <a:bodyPr wrap="square" rtlCol="0">
            <a:spAutoFit/>
          </a:bodyPr>
          <a:lstStyle/>
          <a:p>
            <a:endParaRPr lang="es-ES" sz="2000" dirty="0">
              <a:solidFill>
                <a:schemeClr val="bg2">
                  <a:lumMod val="90000"/>
                </a:schemeClr>
              </a:solidFill>
            </a:endParaRPr>
          </a:p>
          <a:p>
            <a:pPr marL="285750" indent="-285750">
              <a:buFontTx/>
              <a:buChar char="-"/>
            </a:pPr>
            <a:r>
              <a:rPr lang="es-ES" sz="2000" dirty="0">
                <a:solidFill>
                  <a:schemeClr val="bg2">
                    <a:lumMod val="90000"/>
                  </a:schemeClr>
                </a:solidFill>
              </a:rPr>
              <a:t>Maldonado Moreno Luis Gustavo.</a:t>
            </a:r>
          </a:p>
          <a:p>
            <a:pPr marL="285750" indent="-285750">
              <a:buFontTx/>
              <a:buChar char="-"/>
            </a:pPr>
            <a:r>
              <a:rPr lang="es-ES" sz="2000" dirty="0">
                <a:solidFill>
                  <a:schemeClr val="bg2">
                    <a:lumMod val="90000"/>
                  </a:schemeClr>
                </a:solidFill>
              </a:rPr>
              <a:t>Peñafiel García Lourdes Belén.</a:t>
            </a:r>
          </a:p>
          <a:p>
            <a:pPr marL="285750" indent="-285750">
              <a:buFontTx/>
              <a:buChar char="-"/>
            </a:pPr>
            <a:r>
              <a:rPr lang="es-ES" sz="2000" dirty="0">
                <a:solidFill>
                  <a:schemeClr val="bg2">
                    <a:lumMod val="90000"/>
                  </a:schemeClr>
                </a:solidFill>
              </a:rPr>
              <a:t>Sánchez Arteaga Fredy Vicente.</a:t>
            </a:r>
          </a:p>
          <a:p>
            <a:pPr marL="285750" indent="-285750">
              <a:buFontTx/>
              <a:buChar char="-"/>
            </a:pPr>
            <a:endParaRPr lang="es-ES" sz="2000" dirty="0">
              <a:solidFill>
                <a:schemeClr val="bg2">
                  <a:lumMod val="90000"/>
                </a:schemeClr>
              </a:solidFill>
            </a:endParaRPr>
          </a:p>
        </p:txBody>
      </p:sp>
      <p:sp>
        <p:nvSpPr>
          <p:cNvPr id="9" name="Marcador de número de diapositiva 8"/>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ítulo 1"/>
          <p:cNvSpPr txBox="1">
            <a:spLocks/>
          </p:cNvSpPr>
          <p:nvPr/>
        </p:nvSpPr>
        <p:spPr>
          <a:xfrm>
            <a:off x="452406" y="2534558"/>
            <a:ext cx="10993547" cy="45170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2400" dirty="0">
                <a:solidFill>
                  <a:schemeClr val="bg1">
                    <a:lumMod val="50000"/>
                  </a:schemeClr>
                </a:solidFill>
              </a:rPr>
              <a:t>Gestión de proyectos</a:t>
            </a:r>
          </a:p>
        </p:txBody>
      </p:sp>
      <p:sp>
        <p:nvSpPr>
          <p:cNvPr id="5" name="4 Marcador de pie de página"/>
          <p:cNvSpPr>
            <a:spLocks noGrp="1"/>
          </p:cNvSpPr>
          <p:nvPr>
            <p:ph type="ftr" sz="quarter" idx="11"/>
          </p:nvPr>
        </p:nvSpPr>
        <p:spPr/>
        <p:txBody>
          <a:bodyPr/>
          <a:lstStyle/>
          <a:p>
            <a:r>
              <a:rPr lang="en-US" smtClean="0"/>
              <a:t>Gestiòn de proyectos</a:t>
            </a:r>
            <a:endParaRPr lang="en-US" dirty="0"/>
          </a:p>
        </p:txBody>
      </p:sp>
    </p:spTree>
    <p:extLst>
      <p:ext uri="{BB962C8B-B14F-4D97-AF65-F5344CB8AC3E}">
        <p14:creationId xmlns:p14="http://schemas.microsoft.com/office/powerpoint/2010/main" val="393033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accent3">
                    <a:lumMod val="20000"/>
                    <a:lumOff val="80000"/>
                  </a:schemeClr>
                </a:solidFill>
              </a:rPr>
              <a:t>School Control</a:t>
            </a:r>
            <a:endParaRPr lang="es-ES" dirty="0"/>
          </a:p>
        </p:txBody>
      </p:sp>
      <p:sp>
        <p:nvSpPr>
          <p:cNvPr id="3" name="Marcador de contenido 2"/>
          <p:cNvSpPr>
            <a:spLocks noGrp="1"/>
          </p:cNvSpPr>
          <p:nvPr>
            <p:ph idx="1"/>
          </p:nvPr>
        </p:nvSpPr>
        <p:spPr>
          <a:xfrm>
            <a:off x="581192" y="2180496"/>
            <a:ext cx="6746887" cy="3771315"/>
          </a:xfrm>
        </p:spPr>
        <p:txBody>
          <a:bodyPr>
            <a:normAutofit/>
          </a:bodyPr>
          <a:lstStyle/>
          <a:p>
            <a:pPr algn="just"/>
            <a:r>
              <a:rPr lang="es-CL" sz="2400" dirty="0"/>
              <a:t>“School Control” permitirá administrar el sistema de calificaciones y registros de información  general de todos los miembros de la comunidad educativa, manteniendo una base de datos actualizada, permitiendo a padres de familia la visualización de las calificaciones.</a:t>
            </a:r>
            <a:endParaRPr lang="es-ES" sz="2400" dirty="0"/>
          </a:p>
          <a:p>
            <a:pPr marL="0" indent="0" algn="just">
              <a:buNone/>
            </a:pPr>
            <a:endParaRPr lang="es-ES" dirty="0"/>
          </a:p>
        </p:txBody>
      </p:sp>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074" name="Picture 2" descr="http://imagenesconmovimiento.net/wp-content/uploads/2015/09/Im%C3%A1genes-con-Movimiento-de-Libros-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871" y="2292809"/>
            <a:ext cx="3051264" cy="319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57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BENEFICIARIOS.</a:t>
            </a:r>
          </a:p>
        </p:txBody>
      </p:sp>
      <p:sp>
        <p:nvSpPr>
          <p:cNvPr id="3" name="Marcador de contenido 2"/>
          <p:cNvSpPr>
            <a:spLocks noGrp="1"/>
          </p:cNvSpPr>
          <p:nvPr>
            <p:ph idx="1"/>
          </p:nvPr>
        </p:nvSpPr>
        <p:spPr>
          <a:xfrm>
            <a:off x="581192" y="2180496"/>
            <a:ext cx="11029615" cy="4001363"/>
          </a:xfrm>
        </p:spPr>
        <p:txBody>
          <a:bodyPr/>
          <a:lstStyle/>
          <a:p>
            <a:pPr marL="0" indent="0">
              <a:buNone/>
            </a:pPr>
            <a:r>
              <a:rPr lang="es-CL" sz="2000" dirty="0"/>
              <a:t>“School Control” permitirá satisfacer las necesidades de:</a:t>
            </a:r>
            <a:endParaRPr lang="es-ES" sz="2000" dirty="0"/>
          </a:p>
          <a:p>
            <a:pPr marL="0" indent="0">
              <a:buNone/>
            </a:pPr>
            <a:r>
              <a:rPr lang="es-CL" sz="2000" dirty="0"/>
              <a:t> </a:t>
            </a:r>
            <a:endParaRPr lang="es-ES" sz="2000" dirty="0"/>
          </a:p>
          <a:p>
            <a:pPr lvl="0"/>
            <a:r>
              <a:rPr lang="es-CL" sz="2000" dirty="0"/>
              <a:t>Los miembros de la Unidad Educativa Solidaridad, tales como a los padres de familia, profesores y estudiantes permitiéndoles de este modo mantener la organización y la actualización de los datos.</a:t>
            </a:r>
            <a:endParaRPr lang="es-ES" sz="2000" dirty="0"/>
          </a:p>
          <a:p>
            <a:pPr marL="0" indent="0">
              <a:buNone/>
            </a:pPr>
            <a:endParaRPr lang="es-ES" sz="2000" dirty="0"/>
          </a:p>
          <a:p>
            <a:pPr lvl="0"/>
            <a:r>
              <a:rPr lang="es-CL" sz="2000" dirty="0"/>
              <a:t>Además permitirá  el control para los miembros administrativos.</a:t>
            </a:r>
            <a:endParaRPr lang="es-ES" sz="2000" dirty="0"/>
          </a:p>
          <a:p>
            <a:endParaRPr lang="es-ES" dirty="0"/>
          </a:p>
        </p:txBody>
      </p:sp>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1026" name="Picture 2" descr="http://www.ideasparapymes.com/red-proveedores/productos/school_manager_fond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257" y="4479697"/>
            <a:ext cx="2701666" cy="21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89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CL" dirty="0"/>
              <a:t>Localización del Proyecto</a:t>
            </a:r>
            <a:endParaRPr lang="es-ES" dirty="0"/>
          </a:p>
        </p:txBody>
      </p:sp>
      <p:sp>
        <p:nvSpPr>
          <p:cNvPr id="3" name="Marcador de contenido 2"/>
          <p:cNvSpPr>
            <a:spLocks noGrp="1"/>
          </p:cNvSpPr>
          <p:nvPr>
            <p:ph idx="1"/>
          </p:nvPr>
        </p:nvSpPr>
        <p:spPr/>
        <p:txBody>
          <a:bodyPr/>
          <a:lstStyle/>
          <a:p>
            <a:r>
              <a:rPr lang="es-ES" sz="2000" dirty="0"/>
              <a:t>El análisis de los factores que determinan el lugar donde el proyecto logra la máxima utilidad.</a:t>
            </a:r>
          </a:p>
          <a:p>
            <a:r>
              <a:rPr lang="es-ES" sz="2000" dirty="0"/>
              <a:t>Medios y costos de transporte. </a:t>
            </a:r>
          </a:p>
          <a:p>
            <a:r>
              <a:rPr lang="es-ES" sz="2000" dirty="0"/>
              <a:t>Recursos humanos.</a:t>
            </a:r>
          </a:p>
          <a:p>
            <a:r>
              <a:rPr lang="es-ES" sz="2000" dirty="0"/>
              <a:t> Disponibilidad de agua, energía y otros suministros </a:t>
            </a:r>
          </a:p>
          <a:p>
            <a:r>
              <a:rPr lang="es-ES" sz="2000" dirty="0"/>
              <a:t>Comunicaciones</a:t>
            </a:r>
            <a:r>
              <a:rPr lang="es-ES" dirty="0"/>
              <a:t>.</a:t>
            </a:r>
          </a:p>
        </p:txBody>
      </p:sp>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CuadroTexto 5"/>
          <p:cNvSpPr txBox="1"/>
          <p:nvPr/>
        </p:nvSpPr>
        <p:spPr>
          <a:xfrm>
            <a:off x="3915177" y="5533810"/>
            <a:ext cx="7695630" cy="707886"/>
          </a:xfrm>
          <a:prstGeom prst="rect">
            <a:avLst/>
          </a:prstGeom>
          <a:noFill/>
        </p:spPr>
        <p:txBody>
          <a:bodyPr wrap="square" rtlCol="0">
            <a:spAutoFit/>
          </a:bodyPr>
          <a:lstStyle/>
          <a:p>
            <a:r>
              <a:rPr lang="es-ES" sz="2000" b="1" dirty="0">
                <a:solidFill>
                  <a:srgbClr val="002060"/>
                </a:solidFill>
              </a:rPr>
              <a:t>Unidad Educativa Solidaridad. Av. Maldonado y Susana Lettor.</a:t>
            </a:r>
          </a:p>
          <a:p>
            <a:pPr algn="ctr"/>
            <a:r>
              <a:rPr lang="es-ES" sz="2000" b="1" dirty="0">
                <a:solidFill>
                  <a:srgbClr val="002060"/>
                </a:solidFill>
              </a:rPr>
              <a:t>QUITUMBE.</a:t>
            </a:r>
          </a:p>
        </p:txBody>
      </p:sp>
    </p:spTree>
    <p:extLst>
      <p:ext uri="{BB962C8B-B14F-4D97-AF65-F5344CB8AC3E}">
        <p14:creationId xmlns:p14="http://schemas.microsoft.com/office/powerpoint/2010/main" val="29001757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ACTIVIDADES</a:t>
            </a:r>
          </a:p>
        </p:txBody>
      </p:sp>
      <p:pic>
        <p:nvPicPr>
          <p:cNvPr id="6" name="Marcador de contenido 5"/>
          <p:cNvPicPr>
            <a:picLocks noGrp="1" noChangeAspect="1"/>
          </p:cNvPicPr>
          <p:nvPr>
            <p:ph idx="1"/>
          </p:nvPr>
        </p:nvPicPr>
        <p:blipFill>
          <a:blip r:embed="rId3"/>
          <a:stretch>
            <a:fillRect/>
          </a:stretch>
        </p:blipFill>
        <p:spPr>
          <a:xfrm>
            <a:off x="1827193" y="1880196"/>
            <a:ext cx="8809353" cy="4308319"/>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13</a:t>
            </a:fld>
            <a:endParaRPr lang="en-US" dirty="0"/>
          </a:p>
        </p:txBody>
      </p:sp>
    </p:spTree>
    <p:extLst>
      <p:ext uri="{BB962C8B-B14F-4D97-AF65-F5344CB8AC3E}">
        <p14:creationId xmlns:p14="http://schemas.microsoft.com/office/powerpoint/2010/main" val="419987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CRONOGRAMA DE ACTIVIDADES</a:t>
            </a:r>
          </a:p>
        </p:txBody>
      </p:sp>
      <p:pic>
        <p:nvPicPr>
          <p:cNvPr id="8" name="Marcador de contenido 7"/>
          <p:cNvPicPr>
            <a:picLocks noGrp="1" noChangeAspect="1"/>
          </p:cNvPicPr>
          <p:nvPr>
            <p:ph idx="1"/>
          </p:nvPr>
        </p:nvPicPr>
        <p:blipFill>
          <a:blip r:embed="rId3"/>
          <a:stretch>
            <a:fillRect/>
          </a:stretch>
        </p:blipFill>
        <p:spPr>
          <a:xfrm>
            <a:off x="1752938" y="1921963"/>
            <a:ext cx="9184761" cy="3931195"/>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14</a:t>
            </a:fld>
            <a:endParaRPr lang="en-US" dirty="0"/>
          </a:p>
        </p:txBody>
      </p:sp>
    </p:spTree>
    <p:extLst>
      <p:ext uri="{BB962C8B-B14F-4D97-AF65-F5344CB8AC3E}">
        <p14:creationId xmlns:p14="http://schemas.microsoft.com/office/powerpoint/2010/main" val="160771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 DE GRANTT</a:t>
            </a:r>
          </a:p>
        </p:txBody>
      </p:sp>
      <p:pic>
        <p:nvPicPr>
          <p:cNvPr id="6" name="Marcador de contenido 5"/>
          <p:cNvPicPr>
            <a:picLocks noGrp="1" noChangeAspect="1"/>
          </p:cNvPicPr>
          <p:nvPr>
            <p:ph idx="1"/>
          </p:nvPr>
        </p:nvPicPr>
        <p:blipFill>
          <a:blip r:embed="rId3"/>
          <a:srcRect l="39" t="169" r="7946" b="-169"/>
          <a:stretch>
            <a:fillRect/>
          </a:stretch>
        </p:blipFill>
        <p:spPr>
          <a:xfrm>
            <a:off x="169863" y="1811338"/>
            <a:ext cx="11873134" cy="4129087"/>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15</a:t>
            </a:fld>
            <a:endParaRPr lang="en-US" dirty="0"/>
          </a:p>
        </p:txBody>
      </p:sp>
    </p:spTree>
    <p:extLst>
      <p:ext uri="{BB962C8B-B14F-4D97-AF65-F5344CB8AC3E}">
        <p14:creationId xmlns:p14="http://schemas.microsoft.com/office/powerpoint/2010/main" val="51650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RUTA CRÍTICA</a:t>
            </a:r>
          </a:p>
        </p:txBody>
      </p:sp>
      <p:pic>
        <p:nvPicPr>
          <p:cNvPr id="6" name="Marcador de contenido 5"/>
          <p:cNvPicPr>
            <a:picLocks noGrp="1" noChangeAspect="1"/>
          </p:cNvPicPr>
          <p:nvPr>
            <p:ph idx="1"/>
          </p:nvPr>
        </p:nvPicPr>
        <p:blipFill>
          <a:blip r:embed="rId3"/>
          <a:stretch>
            <a:fillRect/>
          </a:stretch>
        </p:blipFill>
        <p:spPr>
          <a:xfrm>
            <a:off x="88900" y="1933575"/>
            <a:ext cx="12035837" cy="3978275"/>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16</a:t>
            </a:fld>
            <a:endParaRPr lang="en-US" dirty="0"/>
          </a:p>
        </p:txBody>
      </p:sp>
      <p:cxnSp>
        <p:nvCxnSpPr>
          <p:cNvPr id="8" name="Conector recto de flecha 7"/>
          <p:cNvCxnSpPr/>
          <p:nvPr/>
        </p:nvCxnSpPr>
        <p:spPr>
          <a:xfrm flipV="1">
            <a:off x="882030" y="2954206"/>
            <a:ext cx="640689" cy="1348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9" name="Conector recto de flecha 8"/>
          <p:cNvCxnSpPr/>
          <p:nvPr/>
        </p:nvCxnSpPr>
        <p:spPr>
          <a:xfrm>
            <a:off x="2172320" y="3283468"/>
            <a:ext cx="2029" cy="595070"/>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0" name="Conector recto de flecha 9"/>
          <p:cNvCxnSpPr/>
          <p:nvPr/>
        </p:nvCxnSpPr>
        <p:spPr>
          <a:xfrm>
            <a:off x="2157983" y="4497308"/>
            <a:ext cx="2029" cy="595070"/>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1" name="Conector recto de flecha 10"/>
          <p:cNvCxnSpPr/>
          <p:nvPr/>
        </p:nvCxnSpPr>
        <p:spPr>
          <a:xfrm>
            <a:off x="2798038" y="5416088"/>
            <a:ext cx="1355381" cy="20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3" name="Conector recto de flecha 12"/>
          <p:cNvCxnSpPr/>
          <p:nvPr/>
        </p:nvCxnSpPr>
        <p:spPr>
          <a:xfrm>
            <a:off x="5577490" y="5408899"/>
            <a:ext cx="1355381" cy="20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4" name="Conector recto de flecha 13"/>
          <p:cNvCxnSpPr/>
          <p:nvPr/>
        </p:nvCxnSpPr>
        <p:spPr>
          <a:xfrm flipV="1">
            <a:off x="8045423" y="5395713"/>
            <a:ext cx="1233732" cy="1317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5" name="Conector recto de flecha 14"/>
          <p:cNvCxnSpPr/>
          <p:nvPr/>
        </p:nvCxnSpPr>
        <p:spPr>
          <a:xfrm flipV="1">
            <a:off x="9894874" y="3862106"/>
            <a:ext cx="2030" cy="1244880"/>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cxnSp>
        <p:nvCxnSpPr>
          <p:cNvPr id="17" name="Conector recto de flecha 16"/>
          <p:cNvCxnSpPr/>
          <p:nvPr/>
        </p:nvCxnSpPr>
        <p:spPr>
          <a:xfrm>
            <a:off x="2799551" y="2957114"/>
            <a:ext cx="1355381" cy="2028"/>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18" name="Conector recto de flecha 17"/>
          <p:cNvCxnSpPr/>
          <p:nvPr/>
        </p:nvCxnSpPr>
        <p:spPr>
          <a:xfrm flipV="1">
            <a:off x="5575977" y="2207957"/>
            <a:ext cx="1203319" cy="591014"/>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19" name="Conector recto de flecha 18"/>
          <p:cNvCxnSpPr/>
          <p:nvPr/>
        </p:nvCxnSpPr>
        <p:spPr>
          <a:xfrm>
            <a:off x="5577210" y="3102430"/>
            <a:ext cx="1233731" cy="351770"/>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20" name="Conector recto de flecha 19"/>
          <p:cNvCxnSpPr/>
          <p:nvPr/>
        </p:nvCxnSpPr>
        <p:spPr>
          <a:xfrm flipV="1">
            <a:off x="2784075" y="3719388"/>
            <a:ext cx="4016467" cy="469365"/>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21" name="Conector recto de flecha 20"/>
          <p:cNvCxnSpPr/>
          <p:nvPr/>
        </p:nvCxnSpPr>
        <p:spPr>
          <a:xfrm>
            <a:off x="8045265" y="2344550"/>
            <a:ext cx="1872392" cy="899194"/>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22" name="Conector recto de flecha 21"/>
          <p:cNvCxnSpPr/>
          <p:nvPr/>
        </p:nvCxnSpPr>
        <p:spPr>
          <a:xfrm flipV="1">
            <a:off x="8045265" y="3525824"/>
            <a:ext cx="1233732" cy="43590"/>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23" name="Conector recto de flecha 22"/>
          <p:cNvCxnSpPr/>
          <p:nvPr/>
        </p:nvCxnSpPr>
        <p:spPr>
          <a:xfrm flipV="1">
            <a:off x="10459703" y="3422497"/>
            <a:ext cx="640689" cy="134828"/>
          </a:xfrm>
          <a:prstGeom prst="straightConnector1">
            <a:avLst/>
          </a:prstGeom>
          <a:ln>
            <a:headEnd type="none"/>
            <a:tailEnd type="arrow"/>
          </a:ln>
        </p:spPr>
        <p:style>
          <a:lnRef idx="2">
            <a:schemeClr val="accent6"/>
          </a:lnRef>
          <a:fillRef idx="0">
            <a:schemeClr val="accent6"/>
          </a:fillRef>
          <a:effectRef idx="1">
            <a:schemeClr val="accent6"/>
          </a:effectRef>
          <a:fontRef idx="minor">
            <a:schemeClr val="tx1"/>
          </a:fontRef>
        </p:style>
      </p:cxnSp>
      <p:sp>
        <p:nvSpPr>
          <p:cNvPr id="24" name="Rectángulo 23"/>
          <p:cNvSpPr/>
          <p:nvPr/>
        </p:nvSpPr>
        <p:spPr>
          <a:xfrm>
            <a:off x="10125075" y="3590925"/>
            <a:ext cx="275740" cy="2453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p:cNvSpPr txBox="1"/>
          <p:nvPr/>
        </p:nvSpPr>
        <p:spPr>
          <a:xfrm>
            <a:off x="7887172" y="6015158"/>
            <a:ext cx="3016911" cy="461665"/>
          </a:xfrm>
          <a:prstGeom prst="rect">
            <a:avLst/>
          </a:prstGeom>
        </p:spPr>
        <p:txBody>
          <a:bodyPr rtlCol="0">
            <a:spAutoFit/>
          </a:bodyPr>
          <a:lstStyle/>
          <a:p>
            <a:pPr algn="ctr"/>
            <a:r>
              <a:rPr lang="es-ES" sz="2400" dirty="0">
                <a:solidFill>
                  <a:srgbClr val="FF0000"/>
                </a:solidFill>
              </a:rPr>
              <a:t>A - B - C- E - F - H - J</a:t>
            </a:r>
          </a:p>
        </p:txBody>
      </p:sp>
    </p:spTree>
    <p:extLst>
      <p:ext uri="{BB962C8B-B14F-4D97-AF65-F5344CB8AC3E}">
        <p14:creationId xmlns:p14="http://schemas.microsoft.com/office/powerpoint/2010/main" val="252745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Presupuestos</a:t>
            </a:r>
          </a:p>
        </p:txBody>
      </p:sp>
      <p:pic>
        <p:nvPicPr>
          <p:cNvPr id="6" name="Marcador de contenido 5"/>
          <p:cNvPicPr>
            <a:picLocks noGrp="1" noChangeAspect="1"/>
          </p:cNvPicPr>
          <p:nvPr>
            <p:ph idx="1"/>
          </p:nvPr>
        </p:nvPicPr>
        <p:blipFill>
          <a:blip r:embed="rId3"/>
          <a:stretch>
            <a:fillRect/>
          </a:stretch>
        </p:blipFill>
        <p:spPr>
          <a:xfrm>
            <a:off x="335212" y="3379619"/>
            <a:ext cx="11666354" cy="1617662"/>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17</a:t>
            </a:fld>
            <a:endParaRPr lang="en-US" dirty="0"/>
          </a:p>
        </p:txBody>
      </p:sp>
      <p:sp>
        <p:nvSpPr>
          <p:cNvPr id="7" name="CuadroTexto 6"/>
          <p:cNvSpPr txBox="1"/>
          <p:nvPr/>
        </p:nvSpPr>
        <p:spPr>
          <a:xfrm>
            <a:off x="4405070" y="2531820"/>
            <a:ext cx="3290623" cy="584775"/>
          </a:xfrm>
          <a:prstGeom prst="rect">
            <a:avLst/>
          </a:prstGeom>
        </p:spPr>
        <p:txBody>
          <a:bodyPr rtlCol="0">
            <a:spAutoFit/>
          </a:bodyPr>
          <a:lstStyle/>
          <a:p>
            <a:pPr algn="ctr"/>
            <a:r>
              <a:rPr lang="es-ES" sz="3200" b="1" dirty="0">
                <a:solidFill>
                  <a:srgbClr val="FF0000"/>
                </a:solidFill>
              </a:rPr>
              <a:t>INVERSIONES</a:t>
            </a:r>
          </a:p>
        </p:txBody>
      </p:sp>
    </p:spTree>
    <p:extLst>
      <p:ext uri="{BB962C8B-B14F-4D97-AF65-F5344CB8AC3E}">
        <p14:creationId xmlns:p14="http://schemas.microsoft.com/office/powerpoint/2010/main" val="39529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PRESUPUESTO</a:t>
            </a:r>
          </a:p>
        </p:txBody>
      </p:sp>
      <p:pic>
        <p:nvPicPr>
          <p:cNvPr id="7" name="Marcador de contenido 6"/>
          <p:cNvPicPr>
            <a:picLocks noGrp="1" noChangeAspect="1"/>
          </p:cNvPicPr>
          <p:nvPr>
            <p:ph idx="1"/>
          </p:nvPr>
        </p:nvPicPr>
        <p:blipFill>
          <a:blip r:embed="rId3"/>
          <a:stretch>
            <a:fillRect/>
          </a:stretch>
        </p:blipFill>
        <p:spPr>
          <a:xfrm>
            <a:off x="790222" y="3581731"/>
            <a:ext cx="10693365" cy="1739393"/>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18</a:t>
            </a:fld>
            <a:endParaRPr lang="en-US" dirty="0"/>
          </a:p>
        </p:txBody>
      </p:sp>
      <p:sp>
        <p:nvSpPr>
          <p:cNvPr id="6" name="CuadroTexto 5"/>
          <p:cNvSpPr txBox="1"/>
          <p:nvPr/>
        </p:nvSpPr>
        <p:spPr>
          <a:xfrm>
            <a:off x="4399471" y="2530415"/>
            <a:ext cx="3290623" cy="584775"/>
          </a:xfrm>
          <a:prstGeom prst="rect">
            <a:avLst/>
          </a:prstGeom>
        </p:spPr>
        <p:txBody>
          <a:bodyPr rtlCol="0">
            <a:spAutoFit/>
          </a:bodyPr>
          <a:lstStyle/>
          <a:p>
            <a:pPr algn="ctr"/>
            <a:r>
              <a:rPr lang="es-ES" sz="3200" b="1">
                <a:solidFill>
                  <a:srgbClr val="FF0000"/>
                </a:solidFill>
              </a:rPr>
              <a:t>COSTOS</a:t>
            </a:r>
            <a:endParaRPr lang="es-ES" sz="3200" b="1" dirty="0">
              <a:solidFill>
                <a:srgbClr val="FF0000"/>
              </a:solidFill>
            </a:endParaRPr>
          </a:p>
        </p:txBody>
      </p:sp>
    </p:spTree>
    <p:extLst>
      <p:ext uri="{BB962C8B-B14F-4D97-AF65-F5344CB8AC3E}">
        <p14:creationId xmlns:p14="http://schemas.microsoft.com/office/powerpoint/2010/main" val="8904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PRESUPUESTO</a:t>
            </a:r>
          </a:p>
        </p:txBody>
      </p:sp>
      <p:pic>
        <p:nvPicPr>
          <p:cNvPr id="7" name="Marcador de contenido 6"/>
          <p:cNvPicPr>
            <a:picLocks noGrp="1" noChangeAspect="1"/>
          </p:cNvPicPr>
          <p:nvPr>
            <p:ph idx="1"/>
          </p:nvPr>
        </p:nvPicPr>
        <p:blipFill>
          <a:blip r:embed="rId3"/>
          <a:stretch>
            <a:fillRect/>
          </a:stretch>
        </p:blipFill>
        <p:spPr>
          <a:xfrm>
            <a:off x="581192" y="3686587"/>
            <a:ext cx="11210878" cy="1334999"/>
          </a:xfrm>
        </p:spPr>
      </p:pic>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dirty="0"/>
              <a:pPr/>
              <a:t>19</a:t>
            </a:fld>
            <a:endParaRPr lang="en-US" dirty="0"/>
          </a:p>
        </p:txBody>
      </p:sp>
      <p:sp>
        <p:nvSpPr>
          <p:cNvPr id="6" name="CuadroTexto 5"/>
          <p:cNvSpPr txBox="1"/>
          <p:nvPr/>
        </p:nvSpPr>
        <p:spPr>
          <a:xfrm>
            <a:off x="4399471" y="2530415"/>
            <a:ext cx="3290623" cy="584775"/>
          </a:xfrm>
          <a:prstGeom prst="rect">
            <a:avLst/>
          </a:prstGeom>
        </p:spPr>
        <p:txBody>
          <a:bodyPr rtlCol="0">
            <a:spAutoFit/>
          </a:bodyPr>
          <a:lstStyle/>
          <a:p>
            <a:pPr algn="ctr"/>
            <a:r>
              <a:rPr lang="es-ES" sz="3200" b="1" dirty="0">
                <a:solidFill>
                  <a:srgbClr val="FF0000"/>
                </a:solidFill>
              </a:rPr>
              <a:t>GASTOS</a:t>
            </a:r>
          </a:p>
        </p:txBody>
      </p:sp>
    </p:spTree>
    <p:extLst>
      <p:ext uri="{BB962C8B-B14F-4D97-AF65-F5344CB8AC3E}">
        <p14:creationId xmlns:p14="http://schemas.microsoft.com/office/powerpoint/2010/main" val="139711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Justificaciòn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5 Rectángulo"/>
          <p:cNvSpPr/>
          <p:nvPr/>
        </p:nvSpPr>
        <p:spPr>
          <a:xfrm>
            <a:off x="601935" y="2315251"/>
            <a:ext cx="6689820" cy="3785652"/>
          </a:xfrm>
          <a:prstGeom prst="rect">
            <a:avLst/>
          </a:prstGeom>
        </p:spPr>
        <p:txBody>
          <a:bodyPr wrap="square">
            <a:spAutoFit/>
          </a:bodyPr>
          <a:lstStyle/>
          <a:p>
            <a:pPr algn="just"/>
            <a:r>
              <a:rPr lang="es-CL" sz="2400" dirty="0">
                <a:solidFill>
                  <a:schemeClr val="tx2"/>
                </a:solidFill>
              </a:rPr>
              <a:t>El proyecto </a:t>
            </a:r>
            <a:r>
              <a:rPr lang="es-CL" sz="2400" dirty="0" err="1">
                <a:solidFill>
                  <a:schemeClr val="tx2"/>
                </a:solidFill>
              </a:rPr>
              <a:t>School</a:t>
            </a:r>
            <a:r>
              <a:rPr lang="es-CL" sz="2400" dirty="0">
                <a:solidFill>
                  <a:schemeClr val="tx2"/>
                </a:solidFill>
              </a:rPr>
              <a:t> control tiene como objetivo mejorar la eficiencia y eficacia del proceso  que sirve para administrar un sistema de calificaciones y registros de información de todos los miembros de   </a:t>
            </a:r>
            <a:r>
              <a:rPr lang="es-EC" sz="2400" dirty="0">
                <a:solidFill>
                  <a:schemeClr val="tx2"/>
                </a:solidFill>
              </a:rPr>
              <a:t>la Unidad Educativa Solidaridad, en donde se desea cambiar la modalidad de visualización de las calificaciones para que los padres puedan estar más pendientes del rendimiento académico de sus hijos desde su hogar.</a:t>
            </a:r>
          </a:p>
          <a:p>
            <a:endParaRPr lang="es-EC" sz="2400" dirty="0">
              <a:solidFill>
                <a:schemeClr val="tx2"/>
              </a:solidFill>
            </a:endParaRPr>
          </a:p>
        </p:txBody>
      </p:sp>
      <p:pic>
        <p:nvPicPr>
          <p:cNvPr id="1026" name="Picture 2" descr="http://significado.net/wp-content/uploads/2015/05/Computadora.-Ilustraci%C3%B3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351" y="2165050"/>
            <a:ext cx="4086054" cy="408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4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IMPACTO DEL PROYECTO</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5 Rectángulo"/>
          <p:cNvSpPr/>
          <p:nvPr/>
        </p:nvSpPr>
        <p:spPr>
          <a:xfrm>
            <a:off x="1231147" y="2350420"/>
            <a:ext cx="9624421" cy="3046988"/>
          </a:xfrm>
          <a:prstGeom prst="rect">
            <a:avLst/>
          </a:prstGeom>
        </p:spPr>
        <p:txBody>
          <a:bodyPr wrap="square">
            <a:spAutoFit/>
          </a:bodyPr>
          <a:lstStyle/>
          <a:p>
            <a:pPr algn="just"/>
            <a:r>
              <a:rPr lang="es-CL" sz="2400" dirty="0"/>
              <a:t> </a:t>
            </a:r>
            <a:endParaRPr lang="es-EC" sz="2400" dirty="0"/>
          </a:p>
          <a:p>
            <a:pPr algn="just"/>
            <a:r>
              <a:rPr lang="es-CL" sz="2400" dirty="0">
                <a:solidFill>
                  <a:schemeClr val="tx2"/>
                </a:solidFill>
              </a:rPr>
              <a:t>El principal impacto que se busca alcanzar es mejorar la calidad en la administración de estudiantes y docentes, manteniendo una base de datos integra y normalizada, ayudando a que los padres de familia conozcan el avance que sus hijos tienen a lo largo del ciclo estudiantil y cooperando con los docentes para que el sistema de calificaciones llegue a ser una herramienta indispensable dentro de la institución Solidaridad</a:t>
            </a:r>
            <a:r>
              <a:rPr lang="es-CL" sz="2400" dirty="0"/>
              <a:t>.</a:t>
            </a:r>
            <a:endParaRPr lang="es-EC" sz="2400" dirty="0"/>
          </a:p>
          <a:p>
            <a:pPr algn="just"/>
            <a:endParaRPr lang="es-EC" sz="2400" dirty="0">
              <a:solidFill>
                <a:schemeClr val="tx2"/>
              </a:solidFill>
            </a:endParaRPr>
          </a:p>
        </p:txBody>
      </p:sp>
    </p:spTree>
    <p:extLst>
      <p:ext uri="{BB962C8B-B14F-4D97-AF65-F5344CB8AC3E}">
        <p14:creationId xmlns:p14="http://schemas.microsoft.com/office/powerpoint/2010/main" val="234487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5 Rectángulo"/>
          <p:cNvSpPr/>
          <p:nvPr/>
        </p:nvSpPr>
        <p:spPr>
          <a:xfrm>
            <a:off x="4411935" y="2889682"/>
            <a:ext cx="6689820" cy="3046988"/>
          </a:xfrm>
          <a:prstGeom prst="rect">
            <a:avLst/>
          </a:prstGeom>
        </p:spPr>
        <p:txBody>
          <a:bodyPr wrap="square">
            <a:spAutoFit/>
          </a:bodyPr>
          <a:lstStyle/>
          <a:p>
            <a:r>
              <a:rPr lang="es-CL" sz="2400" dirty="0"/>
              <a:t> </a:t>
            </a:r>
            <a:endParaRPr lang="es-EC" sz="2400" dirty="0"/>
          </a:p>
          <a:p>
            <a:pPr algn="just"/>
            <a:r>
              <a:rPr lang="es-EC" sz="2400" dirty="0">
                <a:solidFill>
                  <a:schemeClr val="tx2"/>
                </a:solidFill>
              </a:rPr>
              <a:t>Contribuir al desarrollo social del país, diseñando servicios de administración estudiantil de alta competitividad, con un equipo formado y tecnología que son de vital importancia además fomentar el compromiso de encontrar soluciones  a ciertos problemas de los establecimientos educativos.</a:t>
            </a:r>
          </a:p>
          <a:p>
            <a:pPr algn="just"/>
            <a:endParaRPr lang="es-EC" sz="2400" dirty="0">
              <a:solidFill>
                <a:schemeClr val="tx2"/>
              </a:solidFill>
            </a:endParaRPr>
          </a:p>
        </p:txBody>
      </p:sp>
      <p:pic>
        <p:nvPicPr>
          <p:cNvPr id="2050" name="Picture 2" descr="http://puertalab.com/wp-content/uploads/2014/06/mision-puertalab-com-puerta-l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10" y="1725152"/>
            <a:ext cx="4542202" cy="367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PLANIFICACIÒN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5 Rectángulo"/>
          <p:cNvSpPr/>
          <p:nvPr/>
        </p:nvSpPr>
        <p:spPr>
          <a:xfrm>
            <a:off x="4534901" y="2785185"/>
            <a:ext cx="6689820" cy="3046988"/>
          </a:xfrm>
          <a:prstGeom prst="rect">
            <a:avLst/>
          </a:prstGeom>
        </p:spPr>
        <p:txBody>
          <a:bodyPr wrap="square">
            <a:spAutoFit/>
          </a:bodyPr>
          <a:lstStyle/>
          <a:p>
            <a:pPr algn="just"/>
            <a:r>
              <a:rPr lang="es-CL" sz="2400" dirty="0"/>
              <a:t> </a:t>
            </a:r>
            <a:endParaRPr lang="es-EC" sz="2400" dirty="0">
              <a:solidFill>
                <a:schemeClr val="tx2"/>
              </a:solidFill>
            </a:endParaRPr>
          </a:p>
          <a:p>
            <a:pPr algn="just"/>
            <a:r>
              <a:rPr lang="es-EC" sz="2400" dirty="0">
                <a:solidFill>
                  <a:schemeClr val="tx2"/>
                </a:solidFill>
              </a:rPr>
              <a:t>Impulsar el desarrollo de software de alta calidad, satisfaciendo las necesidades de unidades educativas. Con el fin de en 2018 plantearnos con un sistema exclusivo de administración estudiantil, ser altamente productivos, e innovadores, para lograr el desarrollo.</a:t>
            </a:r>
          </a:p>
          <a:p>
            <a:pPr algn="just"/>
            <a:endParaRPr lang="es-EC" sz="2400" dirty="0">
              <a:solidFill>
                <a:schemeClr val="tx2"/>
              </a:solidFill>
            </a:endParaRPr>
          </a:p>
        </p:txBody>
      </p:sp>
      <p:pic>
        <p:nvPicPr>
          <p:cNvPr id="3074" name="Picture 2" descr="http://www.gvsigecuador.com/r/wp-content/uploads/2015/07/vi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29" y="2063261"/>
            <a:ext cx="4248372" cy="376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5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Planificaciòn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5 Imagen"/>
          <p:cNvPicPr/>
          <p:nvPr/>
        </p:nvPicPr>
        <p:blipFill>
          <a:blip r:embed="rId3"/>
          <a:stretch>
            <a:fillRect/>
          </a:stretch>
        </p:blipFill>
        <p:spPr>
          <a:xfrm>
            <a:off x="4075381" y="1983109"/>
            <a:ext cx="7507019" cy="4143027"/>
          </a:xfrm>
          <a:prstGeom prst="rect">
            <a:avLst/>
          </a:prstGeom>
        </p:spPr>
      </p:pic>
      <p:sp>
        <p:nvSpPr>
          <p:cNvPr id="7" name="6 Rectángulo"/>
          <p:cNvSpPr/>
          <p:nvPr/>
        </p:nvSpPr>
        <p:spPr>
          <a:xfrm>
            <a:off x="1219201" y="1983109"/>
            <a:ext cx="4185138" cy="1384995"/>
          </a:xfrm>
          <a:prstGeom prst="rect">
            <a:avLst/>
          </a:prstGeom>
        </p:spPr>
        <p:txBody>
          <a:bodyPr wrap="square">
            <a:spAutoFit/>
          </a:bodyPr>
          <a:lstStyle/>
          <a:p>
            <a:pPr algn="just"/>
            <a:r>
              <a:rPr lang="es-CL" sz="2400" dirty="0"/>
              <a:t> </a:t>
            </a:r>
            <a:endParaRPr lang="es-EC" sz="2400" dirty="0">
              <a:solidFill>
                <a:schemeClr val="tx2"/>
              </a:solidFill>
            </a:endParaRPr>
          </a:p>
          <a:p>
            <a:pPr algn="just"/>
            <a:r>
              <a:rPr lang="es-EC" sz="3600" dirty="0">
                <a:solidFill>
                  <a:schemeClr val="accent6">
                    <a:lumMod val="75000"/>
                  </a:schemeClr>
                </a:solidFill>
              </a:rPr>
              <a:t>ORGANIGRAMA</a:t>
            </a:r>
          </a:p>
          <a:p>
            <a:pPr algn="just"/>
            <a:endParaRPr lang="es-EC" sz="2400" dirty="0">
              <a:solidFill>
                <a:schemeClr val="tx2"/>
              </a:solidFill>
            </a:endParaRPr>
          </a:p>
        </p:txBody>
      </p:sp>
    </p:spTree>
    <p:extLst>
      <p:ext uri="{BB962C8B-B14F-4D97-AF65-F5344CB8AC3E}">
        <p14:creationId xmlns:p14="http://schemas.microsoft.com/office/powerpoint/2010/main" val="422484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Planificaciòn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6 Rectángulo"/>
          <p:cNvSpPr/>
          <p:nvPr/>
        </p:nvSpPr>
        <p:spPr>
          <a:xfrm>
            <a:off x="4232032" y="1983108"/>
            <a:ext cx="4185138" cy="954107"/>
          </a:xfrm>
          <a:prstGeom prst="rect">
            <a:avLst/>
          </a:prstGeom>
        </p:spPr>
        <p:txBody>
          <a:bodyPr wrap="square">
            <a:spAutoFit/>
          </a:bodyPr>
          <a:lstStyle/>
          <a:p>
            <a:pPr algn="just"/>
            <a:r>
              <a:rPr lang="es-ES" sz="3200" dirty="0">
                <a:solidFill>
                  <a:schemeClr val="accent6">
                    <a:lumMod val="75000"/>
                  </a:schemeClr>
                </a:solidFill>
              </a:rPr>
              <a:t>OBJETIVO GENERAL</a:t>
            </a:r>
            <a:endParaRPr lang="es-EC" sz="4400" dirty="0">
              <a:solidFill>
                <a:schemeClr val="accent6">
                  <a:lumMod val="75000"/>
                </a:schemeClr>
              </a:solidFill>
            </a:endParaRPr>
          </a:p>
          <a:p>
            <a:pPr algn="just"/>
            <a:endParaRPr lang="es-EC" sz="2400" dirty="0">
              <a:solidFill>
                <a:schemeClr val="tx2"/>
              </a:solidFill>
            </a:endParaRPr>
          </a:p>
        </p:txBody>
      </p:sp>
      <p:sp>
        <p:nvSpPr>
          <p:cNvPr id="8" name="7 Rectángulo"/>
          <p:cNvSpPr/>
          <p:nvPr/>
        </p:nvSpPr>
        <p:spPr>
          <a:xfrm>
            <a:off x="1545515" y="2656232"/>
            <a:ext cx="9392115" cy="3046988"/>
          </a:xfrm>
          <a:prstGeom prst="rect">
            <a:avLst/>
          </a:prstGeom>
        </p:spPr>
        <p:txBody>
          <a:bodyPr wrap="square">
            <a:spAutoFit/>
          </a:bodyPr>
          <a:lstStyle/>
          <a:p>
            <a:pPr algn="just"/>
            <a:r>
              <a:rPr lang="es-CL" sz="2400" dirty="0"/>
              <a:t> </a:t>
            </a:r>
            <a:endParaRPr lang="es-EC" sz="2400" dirty="0">
              <a:solidFill>
                <a:schemeClr val="tx2"/>
              </a:solidFill>
            </a:endParaRPr>
          </a:p>
          <a:p>
            <a:pPr algn="just"/>
            <a:r>
              <a:rPr lang="es-EC" sz="2400" dirty="0">
                <a:solidFill>
                  <a:schemeClr val="tx2"/>
                </a:solidFill>
              </a:rPr>
              <a:t>Desarrollar un software que permita administrar el sistema de calificaciones y registros de información general de todos los miembros de la comunidad educativa, manteniendo una base de datos actualizada, permitiendo a padres de familia la visualización de las calificaciones, establecido para la institución Solidaridad ubicada al sur de Quito durante el segundo semestre del 2015</a:t>
            </a:r>
          </a:p>
          <a:p>
            <a:pPr algn="just"/>
            <a:endParaRPr lang="es-EC" sz="2400" dirty="0">
              <a:solidFill>
                <a:schemeClr val="tx2"/>
              </a:solidFill>
            </a:endParaRPr>
          </a:p>
        </p:txBody>
      </p:sp>
    </p:spTree>
    <p:extLst>
      <p:ext uri="{BB962C8B-B14F-4D97-AF65-F5344CB8AC3E}">
        <p14:creationId xmlns:p14="http://schemas.microsoft.com/office/powerpoint/2010/main" val="39985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Planificaciòn</a:t>
            </a:r>
            <a:endParaRPr lang="es-EC" dirty="0"/>
          </a:p>
        </p:txBody>
      </p:sp>
      <p:sp>
        <p:nvSpPr>
          <p:cNvPr id="4" name="3 Marcador de pie de página"/>
          <p:cNvSpPr>
            <a:spLocks noGrp="1"/>
          </p:cNvSpPr>
          <p:nvPr>
            <p:ph type="ftr" sz="quarter" idx="11"/>
          </p:nvPr>
        </p:nvSpPr>
        <p:spPr/>
        <p:txBody>
          <a:bodyPr/>
          <a:lstStyle/>
          <a:p>
            <a:r>
              <a:rPr lang="en-US" smtClean="0"/>
              <a:t>Gestiòn de proyectos</a:t>
            </a:r>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6 Rectángulo"/>
          <p:cNvSpPr/>
          <p:nvPr/>
        </p:nvSpPr>
        <p:spPr>
          <a:xfrm>
            <a:off x="3709388" y="1908232"/>
            <a:ext cx="5064368" cy="954107"/>
          </a:xfrm>
          <a:prstGeom prst="rect">
            <a:avLst/>
          </a:prstGeom>
        </p:spPr>
        <p:txBody>
          <a:bodyPr wrap="square">
            <a:spAutoFit/>
          </a:bodyPr>
          <a:lstStyle/>
          <a:p>
            <a:pPr algn="just"/>
            <a:r>
              <a:rPr lang="es-ES" sz="3200" dirty="0">
                <a:solidFill>
                  <a:schemeClr val="accent6">
                    <a:lumMod val="75000"/>
                  </a:schemeClr>
                </a:solidFill>
              </a:rPr>
              <a:t>OBJETIVOS ESPECÌFICOS</a:t>
            </a:r>
            <a:endParaRPr lang="es-EC" sz="4400" dirty="0">
              <a:solidFill>
                <a:schemeClr val="accent6">
                  <a:lumMod val="75000"/>
                </a:schemeClr>
              </a:solidFill>
            </a:endParaRPr>
          </a:p>
          <a:p>
            <a:pPr algn="just"/>
            <a:endParaRPr lang="es-EC" sz="2400" dirty="0">
              <a:solidFill>
                <a:schemeClr val="tx2"/>
              </a:solidFill>
            </a:endParaRPr>
          </a:p>
        </p:txBody>
      </p:sp>
      <p:sp>
        <p:nvSpPr>
          <p:cNvPr id="8" name="7 Rectángulo"/>
          <p:cNvSpPr/>
          <p:nvPr/>
        </p:nvSpPr>
        <p:spPr>
          <a:xfrm>
            <a:off x="1545514" y="2269371"/>
            <a:ext cx="9392115" cy="4154984"/>
          </a:xfrm>
          <a:prstGeom prst="rect">
            <a:avLst/>
          </a:prstGeom>
        </p:spPr>
        <p:txBody>
          <a:bodyPr wrap="square">
            <a:spAutoFit/>
          </a:bodyPr>
          <a:lstStyle/>
          <a:p>
            <a:r>
              <a:rPr lang="es-CL" sz="2400" dirty="0"/>
              <a:t> </a:t>
            </a:r>
            <a:endParaRPr lang="es-EC" sz="2400" dirty="0"/>
          </a:p>
          <a:p>
            <a:pPr algn="just"/>
            <a:r>
              <a:rPr lang="es-EC" sz="2400" dirty="0">
                <a:solidFill>
                  <a:schemeClr val="tx2"/>
                </a:solidFill>
              </a:rPr>
              <a:t>-Analizar la administración de estudiantes y docentes en la unidad educativa.</a:t>
            </a:r>
          </a:p>
          <a:p>
            <a:pPr algn="just"/>
            <a:endParaRPr lang="es-EC" sz="2400" dirty="0">
              <a:solidFill>
                <a:schemeClr val="tx2"/>
              </a:solidFill>
            </a:endParaRPr>
          </a:p>
          <a:p>
            <a:pPr algn="just"/>
            <a:r>
              <a:rPr lang="es-EC" sz="2400" dirty="0">
                <a:solidFill>
                  <a:schemeClr val="tx2"/>
                </a:solidFill>
              </a:rPr>
              <a:t>-Mantener una actualización integral en la base de datos de la institución pública.</a:t>
            </a:r>
          </a:p>
          <a:p>
            <a:pPr algn="just"/>
            <a:endParaRPr lang="es-EC" sz="2400" dirty="0">
              <a:solidFill>
                <a:schemeClr val="tx2"/>
              </a:solidFill>
            </a:endParaRPr>
          </a:p>
          <a:p>
            <a:pPr algn="just"/>
            <a:r>
              <a:rPr lang="es-EC" sz="2400" dirty="0">
                <a:solidFill>
                  <a:schemeClr val="tx2"/>
                </a:solidFill>
              </a:rPr>
              <a:t>-Establecer las actividades a realizarse con el software.</a:t>
            </a:r>
          </a:p>
          <a:p>
            <a:pPr algn="just"/>
            <a:endParaRPr lang="es-EC" sz="2400" dirty="0">
              <a:solidFill>
                <a:schemeClr val="tx2"/>
              </a:solidFill>
            </a:endParaRPr>
          </a:p>
          <a:p>
            <a:pPr algn="just"/>
            <a:r>
              <a:rPr lang="es-EC" sz="2400" dirty="0">
                <a:solidFill>
                  <a:schemeClr val="tx2"/>
                </a:solidFill>
              </a:rPr>
              <a:t>-Mejorar la gestión administrativa y su desarrollo.</a:t>
            </a:r>
          </a:p>
          <a:p>
            <a:pPr algn="just"/>
            <a:endParaRPr lang="es-EC" sz="2400" dirty="0">
              <a:solidFill>
                <a:schemeClr val="tx2"/>
              </a:solidFill>
            </a:endParaRPr>
          </a:p>
        </p:txBody>
      </p:sp>
    </p:spTree>
    <p:extLst>
      <p:ext uri="{BB962C8B-B14F-4D97-AF65-F5344CB8AC3E}">
        <p14:creationId xmlns:p14="http://schemas.microsoft.com/office/powerpoint/2010/main" val="323262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accent3">
                    <a:lumMod val="20000"/>
                    <a:lumOff val="80000"/>
                  </a:schemeClr>
                </a:solidFill>
              </a:rPr>
              <a:t>School Control</a:t>
            </a:r>
            <a:endParaRPr lang="es-ES" dirty="0"/>
          </a:p>
        </p:txBody>
      </p:sp>
      <p:sp>
        <p:nvSpPr>
          <p:cNvPr id="3" name="Marcador de contenido 2"/>
          <p:cNvSpPr>
            <a:spLocks noGrp="1"/>
          </p:cNvSpPr>
          <p:nvPr>
            <p:ph idx="1"/>
          </p:nvPr>
        </p:nvSpPr>
        <p:spPr>
          <a:xfrm>
            <a:off x="581192" y="2180497"/>
            <a:ext cx="11029615" cy="524066"/>
          </a:xfrm>
        </p:spPr>
        <p:txBody>
          <a:bodyPr>
            <a:normAutofit/>
          </a:bodyPr>
          <a:lstStyle/>
          <a:p>
            <a:pPr marL="0" indent="0" algn="ctr">
              <a:buNone/>
            </a:pPr>
            <a:r>
              <a:rPr lang="es-CL" sz="2000" b="1" dirty="0"/>
              <a:t>Software de sistema de calificaciones y registros.</a:t>
            </a:r>
            <a:endParaRPr lang="es-ES" sz="2000" b="1" dirty="0"/>
          </a:p>
          <a:p>
            <a:pPr marL="0" indent="0">
              <a:buNone/>
            </a:pPr>
            <a:endParaRPr lang="es-ES" dirty="0"/>
          </a:p>
        </p:txBody>
      </p:sp>
      <p:sp>
        <p:nvSpPr>
          <p:cNvPr id="4" name="Marcador de pie de página 3"/>
          <p:cNvSpPr>
            <a:spLocks noGrp="1"/>
          </p:cNvSpPr>
          <p:nvPr>
            <p:ph type="ftr" sz="quarter" idx="11"/>
          </p:nvPr>
        </p:nvSpPr>
        <p:spPr/>
        <p:txBody>
          <a:bodyPr/>
          <a:lstStyle/>
          <a:p>
            <a:r>
              <a:rPr lang="en-US" smtClean="0"/>
              <a:t>Gestiòn de proyectos</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050" name="Picture 2" descr="http://www.netsupportschool.com/imgs/landing-regih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3" y="2800623"/>
            <a:ext cx="11029614" cy="315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5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324</TotalTime>
  <Words>343</Words>
  <Application>Microsoft Office PowerPoint</Application>
  <PresentationFormat>Personalizado</PresentationFormat>
  <Paragraphs>121</Paragraphs>
  <Slides>19</Slides>
  <Notes>19</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Dividendo</vt:lpstr>
      <vt:lpstr>Escuela politécnica nacional escuela de formación de tecnólogos análisis de sistemas informáticos.</vt:lpstr>
      <vt:lpstr>Justificaciòn</vt:lpstr>
      <vt:lpstr>IMPACTO DEL PROYECTO</vt:lpstr>
      <vt:lpstr>PLANIFICACIÒN</vt:lpstr>
      <vt:lpstr>PLANIFICACIÒN</vt:lpstr>
      <vt:lpstr>Planificaciòn</vt:lpstr>
      <vt:lpstr>Planificaciòn</vt:lpstr>
      <vt:lpstr>Planificaciòn</vt:lpstr>
      <vt:lpstr>School Control</vt:lpstr>
      <vt:lpstr>School Control</vt:lpstr>
      <vt:lpstr>BENEFICIARIOS.</vt:lpstr>
      <vt:lpstr>Localización del Proyecto</vt:lpstr>
      <vt:lpstr>ACTIVIDADES</vt:lpstr>
      <vt:lpstr>CRONOGRAMA DE ACTIVIDADES</vt:lpstr>
      <vt:lpstr>DIAGRAMA DE GRANTT</vt:lpstr>
      <vt:lpstr>RUTA CRÍTICA</vt:lpstr>
      <vt:lpstr>Presupuestos</vt:lpstr>
      <vt:lpstr>PRESUPUESTO</vt:lpstr>
      <vt:lpstr>PRESUPUESTO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politécnica nacional escuela de formación de tecnólogos análisis de sistemas informáticos.</dc:title>
  <dc:creator>Fredy Sanchez</dc:creator>
  <cp:lastModifiedBy>da</cp:lastModifiedBy>
  <cp:revision>77</cp:revision>
  <dcterms:created xsi:type="dcterms:W3CDTF">2016-01-28T13:19:26Z</dcterms:created>
  <dcterms:modified xsi:type="dcterms:W3CDTF">2016-02-12T16:11:37Z</dcterms:modified>
</cp:coreProperties>
</file>