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8" r:id="rId10"/>
    <p:sldId id="277" r:id="rId11"/>
    <p:sldId id="276" r:id="rId12"/>
    <p:sldId id="289" r:id="rId13"/>
    <p:sldId id="292" r:id="rId14"/>
    <p:sldId id="279" r:id="rId15"/>
    <p:sldId id="293" r:id="rId16"/>
    <p:sldId id="283" r:id="rId17"/>
    <p:sldId id="284" r:id="rId18"/>
    <p:sldId id="285" r:id="rId19"/>
    <p:sldId id="286" r:id="rId20"/>
    <p:sldId id="287" r:id="rId21"/>
    <p:sldId id="288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A2BB7-18C6-4463-B695-4939F016AEBA}" type="datetimeFigureOut">
              <a:rPr lang="es-ES" smtClean="0"/>
              <a:t>28/01/2016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6039-666A-4651-9F89-B3B68E0FE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5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273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11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47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33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>
                <a:solidFill>
                  <a:prstClr val="black"/>
                </a:solidFill>
              </a:rPr>
              <a:pPr/>
              <a:t>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9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>
                <a:solidFill>
                  <a:prstClr val="black"/>
                </a:solidFill>
              </a:rPr>
              <a:pPr/>
              <a:t>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41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>
                <a:solidFill>
                  <a:prstClr val="black"/>
                </a:solidFill>
              </a:rPr>
              <a:pPr/>
              <a:t>11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90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077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A6039-666A-4651-9F89-B3B68E0FE97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41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930AAA-3941-45B6-BCDF-0384D3DAF13D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1DB-CF21-498C-9A1E-8BE6050B43D3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99B3D6-4F53-41AB-8BB4-E5E8CCF7DC11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D35-D4A2-4230-85FF-4515B01BB34A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5EAF1C-1CB1-4E0B-94BD-7848E6BB89F4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F29E-D2DE-4320-A268-54511C7C1BF0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1B23-7E5C-4920-A770-AFBE8B0FA2AA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A873-AE2D-4AB5-A91E-8193E8E14CC2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7589-389E-4146-BCB6-0E33E0DE3812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FD7ACB-AA94-4D52-9DBC-212B5B97F427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A712-C33D-4F00-A937-880D5626625C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43610CC-F6E6-41DF-BD26-3947955DB195}" type="datetime1">
              <a:rPr lang="es-ES" smtClean="0"/>
              <a:t>28/01/2016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905125"/>
            <a:ext cx="10993547" cy="45170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400" dirty="0" smtClean="0"/>
              <a:t>Escuela politécnica nacional</a:t>
            </a:r>
            <a:br>
              <a:rPr lang="es-ES" sz="2400" dirty="0" smtClean="0"/>
            </a:br>
            <a:r>
              <a:rPr lang="es-ES" sz="2400" dirty="0" smtClean="0"/>
              <a:t>escuela de formación de tecnólogos</a:t>
            </a:r>
            <a:br>
              <a:rPr lang="es-ES" sz="2400" dirty="0" smtClean="0"/>
            </a:br>
            <a:r>
              <a:rPr lang="es-ES" sz="2400" dirty="0" smtClean="0"/>
              <a:t>análisis de sistemas informáticos.</a:t>
            </a:r>
            <a:endParaRPr lang="es-ES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2406" y="3615701"/>
            <a:ext cx="11254490" cy="590321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MODELO DE REDES: TRANSPORTE/ ASIGNACIÒN</a:t>
            </a:r>
          </a:p>
        </p:txBody>
      </p:sp>
      <p:pic>
        <p:nvPicPr>
          <p:cNvPr id="1026" name="Picture 2" descr="https://bvirtual.epn.edu.ec/SGUB/vauth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025529"/>
            <a:ext cx="1302458" cy="146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profile-a.akamaihd.net/hprofile-ak-ash2/v/t1.0-1/10606422_758647390876026_7392337419943913924_n.jpg?oh=0c06b04bed2683b210f50cf437baecd7&amp;oe=5744907B&amp;__gda__=1464207499_4db658119a09c3900d76b7329b3109b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6" y="1017740"/>
            <a:ext cx="1477703" cy="14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075054" y="4726225"/>
            <a:ext cx="3631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Grupo Nº 2.</a:t>
            </a:r>
          </a:p>
          <a:p>
            <a:endParaRPr lang="es-E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Maldonado Moreno Luis Gustavo.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Peñafiel García Lourdes Belén.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Sánchez Arteaga Fredy Vicente.</a:t>
            </a:r>
            <a:endParaRPr lang="es-E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2979420"/>
                  </p:ext>
                </p:extLst>
              </p:nvPr>
            </p:nvGraphicFramePr>
            <p:xfrm>
              <a:off x="581192" y="2656226"/>
              <a:ext cx="11029615" cy="187973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517062"/>
                    <a:gridCol w="5165692"/>
                    <a:gridCol w="859699"/>
                    <a:gridCol w="3487162"/>
                  </a:tblGrid>
                  <a:tr h="3206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Nodo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Salen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C" sz="1800" u="none" kern="120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Entran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dirty="0" smtClean="0">
                              <a:effectLst/>
                            </a:rPr>
                            <a:t>Almacén</a:t>
                          </a:r>
                          <a:r>
                            <a:rPr lang="es-ES" sz="1600" baseline="0" dirty="0" smtClean="0">
                              <a:effectLst/>
                            </a:rPr>
                            <a:t> 1</a:t>
                          </a:r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44958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46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47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48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C" sz="1600" smtClean="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vl="1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0" dirty="0" smtClean="0">
                                        <a:latin typeface="Cambria Math"/>
                                      </a:rPr>
                                      <m:t>        </m:t>
                                    </m:r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dirty="0" smtClean="0">
                              <a:effectLst/>
                            </a:rPr>
                            <a:t>Almacén</a:t>
                          </a:r>
                          <a:r>
                            <a:rPr lang="es-ES" sz="1600" baseline="0" dirty="0" smtClean="0">
                              <a:effectLst/>
                            </a:rPr>
                            <a:t> 2</a:t>
                          </a:r>
                          <a:endParaRPr lang="es-ES" sz="16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44958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56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57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58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59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C" sz="16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906780" lvl="1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25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 smtClean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20666">
                    <a:tc gridSpan="4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dirty="0" smtClean="0">
                              <a:effectLst/>
                            </a:rPr>
                            <a:t>Entonces</a:t>
                          </a:r>
                          <a:r>
                            <a:rPr lang="es-ES" sz="1800" baseline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C" sz="1800">
                                  <a:effectLst/>
                                  <a:latin typeface="Cambria Math"/>
                                </a:rPr>
                                <m:t>→</m:t>
                              </m:r>
                            </m:oMath>
                          </a14:m>
                          <a:endParaRPr lang="es-E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C" sz="1800">
                              <a:effectLst/>
                            </a:rPr>
                            <a:t> </a:t>
                          </a:r>
                          <a:endParaRPr lang="es-E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18034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46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47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48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49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C" sz="16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C" sz="1800" dirty="0">
                              <a:effectLst/>
                            </a:rPr>
                            <a:t> </a:t>
                          </a:r>
                          <a:endParaRPr lang="es-E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8034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56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57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58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59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25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C" sz="16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2979420"/>
                  </p:ext>
                </p:extLst>
              </p:nvPr>
            </p:nvGraphicFramePr>
            <p:xfrm>
              <a:off x="581192" y="2656226"/>
              <a:ext cx="11029615" cy="1865451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517062"/>
                    <a:gridCol w="5165692"/>
                    <a:gridCol w="859699"/>
                    <a:gridCol w="3487162"/>
                  </a:tblGrid>
                  <a:tr h="3206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Nodo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Salen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78014" t="-20755" r="-405674" b="-5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Entran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dirty="0" smtClean="0">
                              <a:effectLst/>
                            </a:rPr>
                            <a:t>Almacén</a:t>
                          </a:r>
                          <a:r>
                            <a:rPr lang="es-ES" sz="1600" baseline="0" dirty="0" smtClean="0">
                              <a:effectLst/>
                            </a:rPr>
                            <a:t> 1</a:t>
                          </a:r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29363" t="-130612" r="-84080" b="-455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778014" t="-130612" r="-405674" b="-455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216434" t="-130612" b="-455102"/>
                          </a:stretch>
                        </a:blipFill>
                      </a:tcPr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dirty="0" smtClean="0">
                              <a:effectLst/>
                            </a:rPr>
                            <a:t>Almacén</a:t>
                          </a:r>
                          <a:r>
                            <a:rPr lang="es-ES" sz="1600" baseline="0" dirty="0" smtClean="0">
                              <a:effectLst/>
                            </a:rPr>
                            <a:t> 2</a:t>
                          </a:r>
                          <a:endParaRPr lang="es-ES" sz="16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9363" t="-213208" r="-84080" b="-3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778014" t="-213208" r="-405674" b="-3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16434" t="-213208" b="-320755"/>
                          </a:stretch>
                        </a:blipFill>
                      </a:tcPr>
                    </a:tc>
                  </a:tr>
                  <a:tr h="279210">
                    <a:tc gridSpan="4"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0870" b="-2695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C" sz="1800">
                              <a:effectLst/>
                            </a:rPr>
                            <a:t> </a:t>
                          </a:r>
                          <a:endParaRPr lang="es-E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9363" t="-407692" r="-84080" b="-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778014" t="-407692" r="-405674" b="-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16434" t="-407692" b="-138462"/>
                          </a:stretch>
                        </a:blipFill>
                      </a:tcPr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C" sz="1800" dirty="0">
                              <a:effectLst/>
                            </a:rPr>
                            <a:t> </a:t>
                          </a:r>
                          <a:endParaRPr lang="es-E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363" t="-498113" r="-84080" b="-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78014" t="-498113" r="-405674" b="-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6434" t="-498113" b="-358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ángulo 9"/>
          <p:cNvSpPr/>
          <p:nvPr/>
        </p:nvSpPr>
        <p:spPr>
          <a:xfrm>
            <a:off x="581192" y="221218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u="sng" dirty="0">
                <a:latin typeface="Calibri" panose="020F0502020204030204" pitchFamily="34" charset="0"/>
              </a:rPr>
              <a:t>Almacenes</a:t>
            </a:r>
          </a:p>
        </p:txBody>
      </p:sp>
    </p:spTree>
    <p:extLst>
      <p:ext uri="{BB962C8B-B14F-4D97-AF65-F5344CB8AC3E}">
        <p14:creationId xmlns:p14="http://schemas.microsoft.com/office/powerpoint/2010/main" val="428619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590B8"/>
                </a:solidFill>
              </a:rPr>
              <a:t>Modelo de Redes.</a:t>
            </a:r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590B8"/>
                </a:solidFill>
              </a:rPr>
              <a:pPr/>
              <a:t>11</a:t>
            </a:fld>
            <a:endParaRPr lang="en-US" dirty="0">
              <a:solidFill>
                <a:srgbClr val="4590B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3"/>
              <p:cNvSpPr txBox="1">
                <a:spLocks/>
              </p:cNvSpPr>
              <p:nvPr/>
            </p:nvSpPr>
            <p:spPr>
              <a:xfrm>
                <a:off x="581192" y="2750863"/>
                <a:ext cx="11293130" cy="14414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rgbClr val="4590B8"/>
                  </a:buClr>
                  <a:buFont typeface="Arial" panose="020B0604020202020204" pitchFamily="34" charset="0"/>
                  <a:buChar char="•"/>
                </a:pPr>
                <a:r>
                  <a:rPr lang="es-ES" sz="1600" b="1" dirty="0" smtClean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Cliente 1 </a:t>
                </a:r>
                <a14:m>
                  <m:oMath xmlns:m="http://schemas.openxmlformats.org/officeDocument/2006/math"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= 300          </m:t>
                    </m:r>
                  </m:oMath>
                </a14:m>
                <a:endParaRPr lang="es-ES" sz="1600" b="1" dirty="0">
                  <a:solidFill>
                    <a:srgbClr val="3D3D3D"/>
                  </a:solidFill>
                  <a:latin typeface="Calibri" panose="020F0502020204030204" pitchFamily="34" charset="0"/>
                </a:endParaRPr>
              </a:p>
              <a:p>
                <a:pPr algn="just">
                  <a:buClr>
                    <a:srgbClr val="4590B8"/>
                  </a:buClr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Cliente </a:t>
                </a:r>
                <a:r>
                  <a:rPr lang="es-ES" sz="1600" b="1" dirty="0" smtClean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b="1" dirty="0" smtClean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= 300           </m:t>
                    </m:r>
                  </m:oMath>
                </a14:m>
                <a:endParaRPr lang="es-ES" sz="1600" b="1" dirty="0" smtClean="0">
                  <a:solidFill>
                    <a:srgbClr val="3D3D3D"/>
                  </a:solidFill>
                  <a:latin typeface="Calibri" panose="020F0502020204030204" pitchFamily="34" charset="0"/>
                </a:endParaRPr>
              </a:p>
              <a:p>
                <a:pPr algn="just">
                  <a:buClr>
                    <a:srgbClr val="4590B8"/>
                  </a:buClr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Cliente </a:t>
                </a:r>
                <a:r>
                  <a:rPr lang="es-ES" sz="1600" b="1" dirty="0" smtClean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rgbClr val="3D3D3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= 300 </m:t>
                    </m:r>
                  </m:oMath>
                </a14:m>
                <a:endParaRPr lang="es-ES" sz="1600" dirty="0">
                  <a:solidFill>
                    <a:srgbClr val="3D3D3D"/>
                  </a:solidFill>
                </a:endParaRPr>
              </a:p>
              <a:p>
                <a:pPr algn="just">
                  <a:buClr>
                    <a:srgbClr val="4590B8"/>
                  </a:buClr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Cliente </a:t>
                </a:r>
                <a:r>
                  <a:rPr lang="es-ES" sz="1600" b="1" dirty="0" smtClean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rgbClr val="3D3D3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59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= 400 </m:t>
                    </m:r>
                  </m:oMath>
                </a14:m>
                <a:endParaRPr lang="es-ES" sz="1600" dirty="0">
                  <a:solidFill>
                    <a:srgbClr val="3D3D3D"/>
                  </a:solidFill>
                </a:endParaRPr>
              </a:p>
            </p:txBody>
          </p:sp>
        </mc:Choice>
        <mc:Fallback xmlns="">
          <p:sp>
            <p:nvSpPr>
              <p:cNvPr id="7" name="Marcador de contenid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750863"/>
                <a:ext cx="11293130" cy="1441466"/>
              </a:xfrm>
              <a:prstGeom prst="rect">
                <a:avLst/>
              </a:prstGeom>
              <a:blipFill rotWithShape="1">
                <a:blip r:embed="rId3"/>
                <a:stretch>
                  <a:fillRect l="-108" b="-2110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581192" y="2339489"/>
            <a:ext cx="37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u="sng" dirty="0">
                <a:solidFill>
                  <a:prstClr val="black"/>
                </a:solidFill>
                <a:latin typeface="Calibri" panose="020F0502020204030204" pitchFamily="34" charset="0"/>
              </a:rPr>
              <a:t>Restricciones </a:t>
            </a:r>
            <a:r>
              <a:rPr lang="es-ES" b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del Destino (Demanda.)</a:t>
            </a:r>
            <a:endParaRPr lang="es-ES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Solver</a:t>
            </a:r>
            <a:endParaRPr lang="es-EC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3" b="1"/>
          <a:stretch/>
        </p:blipFill>
        <p:spPr>
          <a:xfrm>
            <a:off x="581025" y="1918951"/>
            <a:ext cx="11029950" cy="4146997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RESULTADO FINAL</a:t>
            </a:r>
            <a:endParaRPr lang="es-EC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5983942" y="2030506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x14</a:t>
            </a:r>
            <a:endParaRPr lang="es-EC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021933" y="2043953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2517" y="2030506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450</a:t>
            </a:r>
            <a:endParaRPr lang="es-EC" sz="28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983942" y="2706037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x25</a:t>
            </a:r>
            <a:endParaRPr lang="es-EC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021933" y="2719484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802517" y="2706037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</a:t>
            </a:r>
            <a:endParaRPr lang="es-EC" sz="28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983942" y="3447768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x34</a:t>
            </a:r>
            <a:endParaRPr lang="es-EC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021933" y="3461215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802517" y="3447768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250</a:t>
            </a:r>
            <a:endParaRPr lang="es-EC" sz="28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983942" y="4114379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x47</a:t>
            </a:r>
            <a:endParaRPr lang="es-EC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021933" y="4127826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802517" y="4114379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</a:t>
            </a:r>
            <a:endParaRPr lang="es-EC" sz="28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983942" y="4751314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x49</a:t>
            </a:r>
            <a:endParaRPr lang="es-EC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021933" y="4764761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802517" y="4751314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</a:t>
            </a:r>
            <a:endParaRPr lang="es-EC" sz="28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983942" y="5361355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x56</a:t>
            </a:r>
            <a:endParaRPr lang="es-EC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021933" y="5374802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802517" y="5361355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</a:t>
            </a:r>
            <a:endParaRPr lang="es-EC" sz="28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983942" y="6048299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x58</a:t>
            </a:r>
            <a:endParaRPr lang="es-EC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021933" y="6061746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7802517" y="6048299"/>
            <a:ext cx="83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</a:t>
            </a:r>
            <a:endParaRPr lang="es-EC" sz="28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9311160" y="3957541"/>
            <a:ext cx="1406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Solución</a:t>
            </a:r>
            <a:endParaRPr lang="es-EC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766668" y="3957541"/>
            <a:ext cx="124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11850</a:t>
            </a:r>
            <a:endParaRPr lang="es-EC" sz="28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0" y="2030506"/>
            <a:ext cx="3174417" cy="44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sistema de distribución de la Compañía Herman.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581193" y="1839463"/>
            <a:ext cx="11029615" cy="19922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dirty="0"/>
              <a:t>Supongamos que se permiten los traslados entre los dos almacenes en $ 2 por unidad y que los envíos directos se pueden hacer de la planta 3 a 4 clientes a un costo de $ 7 por unidad.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581193" y="3831723"/>
            <a:ext cx="11029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es-ES" sz="3200" dirty="0">
                <a:solidFill>
                  <a:schemeClr val="tx2"/>
                </a:solidFill>
              </a:rPr>
              <a:t>Desarrollar una representación a la red de este problema. </a:t>
            </a:r>
          </a:p>
        </p:txBody>
      </p:sp>
    </p:spTree>
    <p:extLst>
      <p:ext uri="{BB962C8B-B14F-4D97-AF65-F5344CB8AC3E}">
        <p14:creationId xmlns:p14="http://schemas.microsoft.com/office/powerpoint/2010/main" val="17146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463639" y="618186"/>
            <a:ext cx="11359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Grafico.</a:t>
            </a:r>
          </a:p>
          <a:p>
            <a:endParaRPr lang="es-ES" u="sng" dirty="0"/>
          </a:p>
          <a:p>
            <a:endParaRPr lang="es-ES" u="sng" dirty="0"/>
          </a:p>
        </p:txBody>
      </p:sp>
      <p:sp>
        <p:nvSpPr>
          <p:cNvPr id="7" name="Elipse 6"/>
          <p:cNvSpPr/>
          <p:nvPr/>
        </p:nvSpPr>
        <p:spPr>
          <a:xfrm>
            <a:off x="2816442" y="1912267"/>
            <a:ext cx="1025913" cy="10482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1</a:t>
            </a:r>
          </a:p>
          <a:p>
            <a:pPr algn="ctr"/>
            <a:r>
              <a:rPr lang="es-EC" dirty="0" smtClean="0"/>
              <a:t>p1</a:t>
            </a:r>
            <a:endParaRPr lang="es-EC" dirty="0"/>
          </a:p>
        </p:txBody>
      </p:sp>
      <p:sp>
        <p:nvSpPr>
          <p:cNvPr id="8" name="Elipse 7"/>
          <p:cNvSpPr/>
          <p:nvPr/>
        </p:nvSpPr>
        <p:spPr>
          <a:xfrm>
            <a:off x="2816440" y="3335906"/>
            <a:ext cx="1025913" cy="10482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</a:t>
            </a:r>
            <a:endParaRPr lang="es-EC" dirty="0" smtClean="0"/>
          </a:p>
          <a:p>
            <a:pPr algn="ctr"/>
            <a:r>
              <a:rPr lang="es-EC" dirty="0" smtClean="0"/>
              <a:t>p2</a:t>
            </a:r>
            <a:endParaRPr lang="es-EC" dirty="0"/>
          </a:p>
        </p:txBody>
      </p:sp>
      <p:sp>
        <p:nvSpPr>
          <p:cNvPr id="9" name="Elipse 8"/>
          <p:cNvSpPr/>
          <p:nvPr/>
        </p:nvSpPr>
        <p:spPr>
          <a:xfrm>
            <a:off x="2816441" y="4759545"/>
            <a:ext cx="1025913" cy="10482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</a:t>
            </a:r>
            <a:endParaRPr lang="es-EC" dirty="0" smtClean="0"/>
          </a:p>
          <a:p>
            <a:pPr algn="ctr"/>
            <a:r>
              <a:rPr lang="es-EC" dirty="0" smtClean="0"/>
              <a:t>p3</a:t>
            </a:r>
            <a:endParaRPr lang="es-EC" dirty="0"/>
          </a:p>
        </p:txBody>
      </p:sp>
      <p:sp>
        <p:nvSpPr>
          <p:cNvPr id="10" name="Elipse 9"/>
          <p:cNvSpPr/>
          <p:nvPr/>
        </p:nvSpPr>
        <p:spPr>
          <a:xfrm>
            <a:off x="8611360" y="1127966"/>
            <a:ext cx="1025913" cy="10482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6</a:t>
            </a:r>
            <a:endParaRPr lang="es-EC" dirty="0" smtClean="0"/>
          </a:p>
          <a:p>
            <a:pPr algn="ctr"/>
            <a:r>
              <a:rPr lang="es-EC" dirty="0"/>
              <a:t>c</a:t>
            </a:r>
            <a:r>
              <a:rPr lang="es-EC" dirty="0" smtClean="0"/>
              <a:t>1</a:t>
            </a:r>
            <a:endParaRPr lang="es-EC" dirty="0"/>
          </a:p>
        </p:txBody>
      </p:sp>
      <p:sp>
        <p:nvSpPr>
          <p:cNvPr id="11" name="Elipse 10"/>
          <p:cNvSpPr/>
          <p:nvPr/>
        </p:nvSpPr>
        <p:spPr>
          <a:xfrm>
            <a:off x="8611359" y="2460536"/>
            <a:ext cx="1025913" cy="10482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7</a:t>
            </a:r>
            <a:endParaRPr lang="es-EC" dirty="0" smtClean="0"/>
          </a:p>
          <a:p>
            <a:pPr algn="ctr"/>
            <a:r>
              <a:rPr lang="es-EC" dirty="0" smtClean="0"/>
              <a:t>c2</a:t>
            </a:r>
            <a:endParaRPr lang="es-EC" dirty="0"/>
          </a:p>
        </p:txBody>
      </p:sp>
      <p:sp>
        <p:nvSpPr>
          <p:cNvPr id="12" name="Elipse 11"/>
          <p:cNvSpPr/>
          <p:nvPr/>
        </p:nvSpPr>
        <p:spPr>
          <a:xfrm>
            <a:off x="8611359" y="3793106"/>
            <a:ext cx="1025913" cy="10482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8</a:t>
            </a:r>
            <a:endParaRPr lang="es-EC" dirty="0" smtClean="0"/>
          </a:p>
          <a:p>
            <a:pPr algn="ctr"/>
            <a:r>
              <a:rPr lang="es-EC" dirty="0" smtClean="0"/>
              <a:t>c3</a:t>
            </a:r>
            <a:endParaRPr lang="es-EC" dirty="0"/>
          </a:p>
        </p:txBody>
      </p:sp>
      <p:sp>
        <p:nvSpPr>
          <p:cNvPr id="13" name="Elipse 12"/>
          <p:cNvSpPr/>
          <p:nvPr/>
        </p:nvSpPr>
        <p:spPr>
          <a:xfrm>
            <a:off x="8611359" y="5125676"/>
            <a:ext cx="1025913" cy="10482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9</a:t>
            </a:r>
            <a:endParaRPr lang="es-EC" dirty="0" smtClean="0"/>
          </a:p>
          <a:p>
            <a:pPr algn="ctr"/>
            <a:r>
              <a:rPr lang="es-EC" dirty="0" smtClean="0"/>
              <a:t>c4</a:t>
            </a:r>
            <a:endParaRPr lang="es-EC" dirty="0"/>
          </a:p>
        </p:txBody>
      </p:sp>
      <p:sp>
        <p:nvSpPr>
          <p:cNvPr id="14" name="Elipse 13"/>
          <p:cNvSpPr/>
          <p:nvPr/>
        </p:nvSpPr>
        <p:spPr>
          <a:xfrm>
            <a:off x="5713898" y="2460536"/>
            <a:ext cx="1025913" cy="10482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4</a:t>
            </a:r>
            <a:endParaRPr lang="es-EC" dirty="0" smtClean="0"/>
          </a:p>
          <a:p>
            <a:pPr algn="ctr"/>
            <a:r>
              <a:rPr lang="es-EC" dirty="0"/>
              <a:t>a</a:t>
            </a:r>
            <a:r>
              <a:rPr lang="es-EC" dirty="0" smtClean="0"/>
              <a:t>1</a:t>
            </a:r>
            <a:endParaRPr lang="es-EC" dirty="0"/>
          </a:p>
        </p:txBody>
      </p:sp>
      <p:sp>
        <p:nvSpPr>
          <p:cNvPr id="15" name="Elipse 14"/>
          <p:cNvSpPr/>
          <p:nvPr/>
        </p:nvSpPr>
        <p:spPr>
          <a:xfrm>
            <a:off x="5713898" y="3860013"/>
            <a:ext cx="1025913" cy="104821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5</a:t>
            </a:r>
            <a:endParaRPr lang="es-EC" dirty="0" smtClean="0"/>
          </a:p>
          <a:p>
            <a:pPr algn="ctr"/>
            <a:r>
              <a:rPr lang="es-EC" dirty="0" smtClean="0"/>
              <a:t>a</a:t>
            </a:r>
            <a:r>
              <a:rPr lang="es-EC" dirty="0"/>
              <a:t>2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462329" y="2283393"/>
            <a:ext cx="93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450</a:t>
            </a:r>
            <a:endParaRPr lang="es-EC" sz="24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462329" y="3615963"/>
            <a:ext cx="93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600</a:t>
            </a:r>
            <a:endParaRPr lang="es-EC" sz="24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462329" y="5015440"/>
            <a:ext cx="93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380</a:t>
            </a:r>
            <a:endParaRPr lang="es-EC" sz="24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637272" y="1399477"/>
            <a:ext cx="93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300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9637272" y="2698748"/>
            <a:ext cx="93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300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9673574" y="3947662"/>
            <a:ext cx="93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300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637272" y="5477105"/>
            <a:ext cx="93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400</a:t>
            </a:r>
          </a:p>
        </p:txBody>
      </p:sp>
      <p:cxnSp>
        <p:nvCxnSpPr>
          <p:cNvPr id="4" name="Conector recto de flecha 3"/>
          <p:cNvCxnSpPr>
            <a:stCxn id="7" idx="6"/>
            <a:endCxn id="14" idx="2"/>
          </p:cNvCxnSpPr>
          <p:nvPr/>
        </p:nvCxnSpPr>
        <p:spPr>
          <a:xfrm>
            <a:off x="3842355" y="2436375"/>
            <a:ext cx="1871543" cy="5482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endCxn id="15" idx="1"/>
          </p:cNvCxnSpPr>
          <p:nvPr/>
        </p:nvCxnSpPr>
        <p:spPr>
          <a:xfrm>
            <a:off x="3752213" y="2719620"/>
            <a:ext cx="2111926" cy="12939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8" idx="6"/>
          </p:cNvCxnSpPr>
          <p:nvPr/>
        </p:nvCxnSpPr>
        <p:spPr>
          <a:xfrm flipV="1">
            <a:off x="3842353" y="3219566"/>
            <a:ext cx="1918031" cy="6404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endCxn id="15" idx="2"/>
          </p:cNvCxnSpPr>
          <p:nvPr/>
        </p:nvCxnSpPr>
        <p:spPr>
          <a:xfrm>
            <a:off x="3795867" y="4102401"/>
            <a:ext cx="1918031" cy="2817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9" idx="7"/>
            <a:endCxn id="14" idx="3"/>
          </p:cNvCxnSpPr>
          <p:nvPr/>
        </p:nvCxnSpPr>
        <p:spPr>
          <a:xfrm flipV="1">
            <a:off x="3692113" y="3355243"/>
            <a:ext cx="2172026" cy="155781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endCxn id="15" idx="3"/>
          </p:cNvCxnSpPr>
          <p:nvPr/>
        </p:nvCxnSpPr>
        <p:spPr>
          <a:xfrm flipV="1">
            <a:off x="3844513" y="4754720"/>
            <a:ext cx="2019626" cy="310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6115344" y="3508751"/>
            <a:ext cx="0" cy="35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H="1">
            <a:off x="6338364" y="3553355"/>
            <a:ext cx="1" cy="284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14" idx="7"/>
            <a:endCxn id="10" idx="2"/>
          </p:cNvCxnSpPr>
          <p:nvPr/>
        </p:nvCxnSpPr>
        <p:spPr>
          <a:xfrm flipV="1">
            <a:off x="6589570" y="1652074"/>
            <a:ext cx="2021790" cy="9619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endCxn id="11" idx="2"/>
          </p:cNvCxnSpPr>
          <p:nvPr/>
        </p:nvCxnSpPr>
        <p:spPr>
          <a:xfrm>
            <a:off x="6741970" y="2766444"/>
            <a:ext cx="1869389" cy="2182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endCxn id="12" idx="1"/>
          </p:cNvCxnSpPr>
          <p:nvPr/>
        </p:nvCxnSpPr>
        <p:spPr>
          <a:xfrm>
            <a:off x="6739811" y="3007752"/>
            <a:ext cx="2021789" cy="93886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13" idx="1"/>
          </p:cNvCxnSpPr>
          <p:nvPr/>
        </p:nvCxnSpPr>
        <p:spPr>
          <a:xfrm>
            <a:off x="6665152" y="3231888"/>
            <a:ext cx="2096448" cy="20472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10" idx="3"/>
          </p:cNvCxnSpPr>
          <p:nvPr/>
        </p:nvCxnSpPr>
        <p:spPr>
          <a:xfrm flipV="1">
            <a:off x="6722629" y="2022673"/>
            <a:ext cx="2038972" cy="21018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endCxn id="11" idx="3"/>
          </p:cNvCxnSpPr>
          <p:nvPr/>
        </p:nvCxnSpPr>
        <p:spPr>
          <a:xfrm flipV="1">
            <a:off x="6762683" y="3355243"/>
            <a:ext cx="1998917" cy="10316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endCxn id="12" idx="2"/>
          </p:cNvCxnSpPr>
          <p:nvPr/>
        </p:nvCxnSpPr>
        <p:spPr>
          <a:xfrm flipV="1">
            <a:off x="6694333" y="4317214"/>
            <a:ext cx="1917026" cy="35398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endCxn id="13" idx="2"/>
          </p:cNvCxnSpPr>
          <p:nvPr/>
        </p:nvCxnSpPr>
        <p:spPr>
          <a:xfrm>
            <a:off x="6539889" y="4844930"/>
            <a:ext cx="2071470" cy="8048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3795867" y="5477106"/>
            <a:ext cx="4815492" cy="4105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34 CuadroTexto"/>
          <p:cNvSpPr txBox="1"/>
          <p:nvPr/>
        </p:nvSpPr>
        <p:spPr>
          <a:xfrm>
            <a:off x="1462329" y="1130216"/>
            <a:ext cx="112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OFERTA</a:t>
            </a:r>
            <a:endParaRPr lang="es-EC" dirty="0"/>
          </a:p>
        </p:txBody>
      </p:sp>
      <p:sp>
        <p:nvSpPr>
          <p:cNvPr id="66" name="35 CuadroTexto"/>
          <p:cNvSpPr txBox="1"/>
          <p:nvPr/>
        </p:nvSpPr>
        <p:spPr>
          <a:xfrm>
            <a:off x="9874066" y="973674"/>
            <a:ext cx="161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DEMANDA</a:t>
            </a:r>
            <a:endParaRPr lang="es-EC" dirty="0"/>
          </a:p>
        </p:txBody>
      </p:sp>
      <p:sp>
        <p:nvSpPr>
          <p:cNvPr id="67" name="CuadroTexto 66"/>
          <p:cNvSpPr txBox="1"/>
          <p:nvPr/>
        </p:nvSpPr>
        <p:spPr>
          <a:xfrm rot="1100126">
            <a:off x="3883736" y="2064831"/>
            <a:ext cx="31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4</a:t>
            </a:r>
            <a:endParaRPr lang="es-EC" sz="2400" b="1" dirty="0"/>
          </a:p>
        </p:txBody>
      </p:sp>
      <p:sp>
        <p:nvSpPr>
          <p:cNvPr id="68" name="CuadroTexto 67"/>
          <p:cNvSpPr txBox="1"/>
          <p:nvPr/>
        </p:nvSpPr>
        <p:spPr>
          <a:xfrm rot="1100126">
            <a:off x="3878624" y="2500007"/>
            <a:ext cx="31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7</a:t>
            </a:r>
            <a:endParaRPr lang="es-EC" sz="2400" b="1" dirty="0"/>
          </a:p>
        </p:txBody>
      </p:sp>
      <p:sp>
        <p:nvSpPr>
          <p:cNvPr id="69" name="CuadroTexto 68"/>
          <p:cNvSpPr txBox="1"/>
          <p:nvPr/>
        </p:nvSpPr>
        <p:spPr>
          <a:xfrm rot="20372470">
            <a:off x="3861281" y="3358586"/>
            <a:ext cx="32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8</a:t>
            </a:r>
            <a:endParaRPr lang="es-EC" sz="2400" b="1" dirty="0"/>
          </a:p>
        </p:txBody>
      </p:sp>
      <p:sp>
        <p:nvSpPr>
          <p:cNvPr id="70" name="CuadroTexto 69"/>
          <p:cNvSpPr txBox="1"/>
          <p:nvPr/>
        </p:nvSpPr>
        <p:spPr>
          <a:xfrm rot="776516">
            <a:off x="3919741" y="3742346"/>
            <a:ext cx="32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/>
              <a:t>5</a:t>
            </a:r>
          </a:p>
        </p:txBody>
      </p:sp>
      <p:sp>
        <p:nvSpPr>
          <p:cNvPr id="71" name="CuadroTexto 70"/>
          <p:cNvSpPr txBox="1"/>
          <p:nvPr/>
        </p:nvSpPr>
        <p:spPr>
          <a:xfrm rot="19458650" flipH="1">
            <a:off x="3544682" y="4435669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5</a:t>
            </a:r>
            <a:endParaRPr lang="es-EC" sz="2400" b="1" dirty="0"/>
          </a:p>
        </p:txBody>
      </p:sp>
      <p:sp>
        <p:nvSpPr>
          <p:cNvPr id="72" name="CuadroTexto 71"/>
          <p:cNvSpPr txBox="1"/>
          <p:nvPr/>
        </p:nvSpPr>
        <p:spPr>
          <a:xfrm rot="20702425" flipH="1">
            <a:off x="3847078" y="4668917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6</a:t>
            </a:r>
            <a:endParaRPr lang="es-EC" sz="2400" b="1" dirty="0"/>
          </a:p>
        </p:txBody>
      </p:sp>
      <p:sp>
        <p:nvSpPr>
          <p:cNvPr id="73" name="CuadroTexto 72"/>
          <p:cNvSpPr txBox="1"/>
          <p:nvPr/>
        </p:nvSpPr>
        <p:spPr>
          <a:xfrm rot="355267" flipH="1">
            <a:off x="5945421" y="5304203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/>
              <a:t>7</a:t>
            </a:r>
          </a:p>
        </p:txBody>
      </p:sp>
      <p:sp>
        <p:nvSpPr>
          <p:cNvPr id="74" name="CuadroTexto 73"/>
          <p:cNvSpPr txBox="1"/>
          <p:nvPr/>
        </p:nvSpPr>
        <p:spPr>
          <a:xfrm rot="19946003" flipH="1">
            <a:off x="6513196" y="2134922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/>
              <a:t>6</a:t>
            </a:r>
          </a:p>
        </p:txBody>
      </p:sp>
      <p:sp>
        <p:nvSpPr>
          <p:cNvPr id="75" name="CuadroTexto 74"/>
          <p:cNvSpPr txBox="1"/>
          <p:nvPr/>
        </p:nvSpPr>
        <p:spPr>
          <a:xfrm rot="253590" flipH="1">
            <a:off x="6762243" y="2421554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4</a:t>
            </a:r>
            <a:endParaRPr lang="es-EC" sz="2400" b="1" dirty="0"/>
          </a:p>
        </p:txBody>
      </p:sp>
      <p:sp>
        <p:nvSpPr>
          <p:cNvPr id="76" name="CuadroTexto 75"/>
          <p:cNvSpPr txBox="1"/>
          <p:nvPr/>
        </p:nvSpPr>
        <p:spPr>
          <a:xfrm rot="1366133" flipH="1">
            <a:off x="6806709" y="2722937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/>
              <a:t>8</a:t>
            </a:r>
          </a:p>
        </p:txBody>
      </p:sp>
      <p:sp>
        <p:nvSpPr>
          <p:cNvPr id="77" name="CuadroTexto 76"/>
          <p:cNvSpPr txBox="1"/>
          <p:nvPr/>
        </p:nvSpPr>
        <p:spPr>
          <a:xfrm rot="3021720" flipH="1">
            <a:off x="6744507" y="3047909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4</a:t>
            </a:r>
            <a:endParaRPr lang="es-EC" sz="2400" b="1" dirty="0"/>
          </a:p>
        </p:txBody>
      </p:sp>
      <p:sp>
        <p:nvSpPr>
          <p:cNvPr id="78" name="CuadroTexto 77"/>
          <p:cNvSpPr txBox="1"/>
          <p:nvPr/>
        </p:nvSpPr>
        <p:spPr>
          <a:xfrm rot="19127781" flipH="1">
            <a:off x="6533869" y="3645591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/>
              <a:t>3</a:t>
            </a:r>
          </a:p>
        </p:txBody>
      </p:sp>
      <p:sp>
        <p:nvSpPr>
          <p:cNvPr id="79" name="CuadroTexto 78"/>
          <p:cNvSpPr txBox="1"/>
          <p:nvPr/>
        </p:nvSpPr>
        <p:spPr>
          <a:xfrm rot="20054164" flipH="1">
            <a:off x="6730205" y="3919581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/>
              <a:t>6</a:t>
            </a:r>
          </a:p>
        </p:txBody>
      </p:sp>
      <p:sp>
        <p:nvSpPr>
          <p:cNvPr id="80" name="CuadroTexto 79"/>
          <p:cNvSpPr txBox="1"/>
          <p:nvPr/>
        </p:nvSpPr>
        <p:spPr>
          <a:xfrm rot="20703946" flipH="1">
            <a:off x="6720800" y="4247620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7</a:t>
            </a:r>
            <a:endParaRPr lang="es-EC" sz="2400" b="1" dirty="0"/>
          </a:p>
        </p:txBody>
      </p:sp>
      <p:sp>
        <p:nvSpPr>
          <p:cNvPr id="81" name="CuadroTexto 80"/>
          <p:cNvSpPr txBox="1"/>
          <p:nvPr/>
        </p:nvSpPr>
        <p:spPr>
          <a:xfrm rot="900624" flipH="1">
            <a:off x="6706429" y="4588979"/>
            <a:ext cx="3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/>
              <a:t>7</a:t>
            </a:r>
          </a:p>
        </p:txBody>
      </p:sp>
      <p:sp>
        <p:nvSpPr>
          <p:cNvPr id="82" name="CuadroTexto 81"/>
          <p:cNvSpPr txBox="1"/>
          <p:nvPr/>
        </p:nvSpPr>
        <p:spPr>
          <a:xfrm flipH="1">
            <a:off x="6395842" y="3395126"/>
            <a:ext cx="25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2</a:t>
            </a:r>
            <a:endParaRPr lang="es-EC" sz="2400" b="1" dirty="0"/>
          </a:p>
        </p:txBody>
      </p:sp>
      <p:sp>
        <p:nvSpPr>
          <p:cNvPr id="83" name="CuadroTexto 82"/>
          <p:cNvSpPr txBox="1"/>
          <p:nvPr/>
        </p:nvSpPr>
        <p:spPr>
          <a:xfrm flipH="1">
            <a:off x="5763265" y="3438163"/>
            <a:ext cx="28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400" b="1" dirty="0" smtClean="0"/>
              <a:t>2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val="33540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sistema de distribución de la Compañía Herman.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581193" y="1839463"/>
            <a:ext cx="11029615" cy="19922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dirty="0"/>
              <a:t>Supongamos que se permiten los traslados entre los dos almacenes en $ 2 por unidad y que los envíos directos se pueden hacer de la planta 3 a 4 clientes a un costo de $ 7 por unidad.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581193" y="3831721"/>
            <a:ext cx="110296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000" dirty="0" smtClean="0">
                <a:solidFill>
                  <a:schemeClr val="tx2"/>
                </a:solidFill>
              </a:rPr>
              <a:t>a. Desarrollar </a:t>
            </a:r>
            <a:r>
              <a:rPr lang="es-ES" sz="3000" dirty="0">
                <a:solidFill>
                  <a:schemeClr val="tx2"/>
                </a:solidFill>
              </a:rPr>
              <a:t>una representación a la red de este problema.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81193" y="4454591"/>
            <a:ext cx="111257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000" dirty="0">
                <a:solidFill>
                  <a:schemeClr val="tx2"/>
                </a:solidFill>
              </a:rPr>
              <a:t>b. </a:t>
            </a:r>
            <a:r>
              <a:rPr lang="es-ES" sz="3000" dirty="0" smtClean="0">
                <a:solidFill>
                  <a:schemeClr val="tx2"/>
                </a:solidFill>
              </a:rPr>
              <a:t>Formular </a:t>
            </a:r>
            <a:r>
              <a:rPr lang="es-ES" sz="3000" dirty="0">
                <a:solidFill>
                  <a:schemeClr val="tx2"/>
                </a:solidFill>
              </a:rPr>
              <a:t>un modelo de programación lineal de este problema.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81193" y="5036553"/>
            <a:ext cx="111257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000" dirty="0" smtClean="0">
                <a:solidFill>
                  <a:schemeClr val="tx2"/>
                </a:solidFill>
              </a:rPr>
              <a:t>c. Resolver </a:t>
            </a:r>
            <a:r>
              <a:rPr lang="es-ES" sz="3000" dirty="0">
                <a:solidFill>
                  <a:schemeClr val="tx2"/>
                </a:solidFill>
              </a:rPr>
              <a:t>el programa lineal para determinar el plan óptimo de envío. </a:t>
            </a:r>
          </a:p>
        </p:txBody>
      </p:sp>
    </p:spTree>
    <p:extLst>
      <p:ext uri="{BB962C8B-B14F-4D97-AF65-F5344CB8AC3E}">
        <p14:creationId xmlns:p14="http://schemas.microsoft.com/office/powerpoint/2010/main" val="197202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objetivo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xfrm>
                <a:off x="581194" y="2522042"/>
                <a:ext cx="11029615" cy="18892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+ 7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+ 8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+ 5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 +6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39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s-ES" sz="2400" b="0" i="1" dirty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dirty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+ 7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a:rPr lang="es-ES" sz="2400" b="0" i="1" dirty="0">
                        <a:latin typeface="Cambria Math" panose="02040503050406030204" pitchFamily="18" charset="0"/>
                      </a:rPr>
                      <m:t>+ 7</m:t>
                    </m:r>
                    <m:sSub>
                      <m:sSubPr>
                        <m:ctrlPr>
                          <a:rPr lang="es-E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400" b="0" i="1" dirty="0">
                            <a:latin typeface="Cambria Math" panose="02040503050406030204" pitchFamily="18" charset="0"/>
                          </a:rPr>
                          <m:t>59</m:t>
                        </m:r>
                      </m:sub>
                    </m:sSub>
                  </m:oMath>
                </a14:m>
                <a:endParaRPr lang="es-E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4" y="2522042"/>
                <a:ext cx="11029615" cy="1889228"/>
              </a:xfrm>
              <a:blipFill rotWithShape="0">
                <a:blip r:embed="rId3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http://i.mkt.lu/cont/2439/280/240/cotizac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115" y="4411270"/>
            <a:ext cx="3329692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3"/>
              <p:cNvSpPr txBox="1">
                <a:spLocks/>
              </p:cNvSpPr>
              <p:nvPr/>
            </p:nvSpPr>
            <p:spPr>
              <a:xfrm>
                <a:off x="581192" y="2750863"/>
                <a:ext cx="11293130" cy="14414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Calibri" panose="020F0502020204030204" pitchFamily="34" charset="0"/>
                  </a:rPr>
                  <a:t>Planta 1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≤450          </m:t>
                    </m:r>
                  </m:oMath>
                </a14:m>
                <a:endParaRPr lang="es-ES" sz="1600" b="1" dirty="0">
                  <a:latin typeface="Calibri" panose="020F05020202040302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Calibri" panose="020F0502020204030204" pitchFamily="34" charset="0"/>
                  </a:rPr>
                  <a:t>Planta 2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≤600           </m:t>
                    </m:r>
                  </m:oMath>
                </a14:m>
                <a:endParaRPr lang="es-ES" sz="1600" b="1" dirty="0">
                  <a:latin typeface="Calibri" panose="020F05020202040302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Calibri" panose="020F0502020204030204" pitchFamily="34" charset="0"/>
                  </a:rPr>
                  <a:t>Planta 3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39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≤ 380 </m:t>
                    </m:r>
                  </m:oMath>
                </a14:m>
                <a:endParaRPr lang="es-ES" sz="1600" dirty="0"/>
              </a:p>
            </p:txBody>
          </p:sp>
        </mc:Choice>
        <mc:Fallback xmlns="">
          <p:sp>
            <p:nvSpPr>
              <p:cNvPr id="7" name="Marcador de contenid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750863"/>
                <a:ext cx="11293130" cy="1441466"/>
              </a:xfrm>
              <a:prstGeom prst="rect">
                <a:avLst/>
              </a:prstGeom>
              <a:blipFill rotWithShape="0">
                <a:blip r:embed="rId3"/>
                <a:stretch>
                  <a:fillRect l="-1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783076" y="2339489"/>
            <a:ext cx="334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u="sng" dirty="0">
                <a:latin typeface="Calibri" panose="020F0502020204030204" pitchFamily="34" charset="0"/>
              </a:rPr>
              <a:t>Restricciones del Origen (Oferta.)</a:t>
            </a:r>
          </a:p>
        </p:txBody>
      </p:sp>
      <p:pic>
        <p:nvPicPr>
          <p:cNvPr id="2050" name="Picture 2" descr="http://www.todooficina.com/media/extendware/ewimageopt/media/template/63/7/envi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38" y="4192331"/>
            <a:ext cx="4748554" cy="21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58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1194" y="2656226"/>
              <a:ext cx="11029615" cy="190694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517062"/>
                    <a:gridCol w="5165692"/>
                    <a:gridCol w="859699"/>
                    <a:gridCol w="3487162"/>
                  </a:tblGrid>
                  <a:tr h="3206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Nodo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Salen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C" sz="1800" u="none" kern="1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Entran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dirty="0" smtClean="0">
                              <a:effectLst/>
                            </a:rPr>
                            <a:t>Almacén</a:t>
                          </a:r>
                          <a:r>
                            <a:rPr lang="es-ES" sz="1600" baseline="0" dirty="0" smtClean="0">
                              <a:effectLst/>
                            </a:rPr>
                            <a:t> 1</a:t>
                          </a:r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44958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46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48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C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vl="1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dirty="0" smtClean="0">
                              <a:effectLst/>
                            </a:rPr>
                            <a:t>Almacén</a:t>
                          </a:r>
                          <a:r>
                            <a:rPr lang="es-ES" sz="1600" baseline="0" dirty="0" smtClean="0">
                              <a:effectLst/>
                            </a:rPr>
                            <a:t> 2</a:t>
                          </a:r>
                          <a:endParaRPr lang="es-ES" sz="16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44958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57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58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59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C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906780" lvl="1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 smtClean="0">
                            <a:effectLst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0705">
                    <a:tc gridSpan="4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800" dirty="0" smtClean="0">
                              <a:effectLst/>
                            </a:rPr>
                            <a:t>Entonces</a:t>
                          </a:r>
                          <a:r>
                            <a:rPr lang="es-ES" sz="1800" baseline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C" sz="1800">
                                  <a:effectLst/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s-E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C" sz="1800">
                              <a:effectLst/>
                            </a:rPr>
                            <a:t> </a:t>
                          </a:r>
                          <a:endParaRPr lang="es-E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18034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46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48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C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C" sz="1800" dirty="0">
                              <a:effectLst/>
                            </a:rPr>
                            <a:t> </a:t>
                          </a:r>
                          <a:endParaRPr lang="es-E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8034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57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58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59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  <m:r>
                                  <a:rPr lang="es-ES" sz="1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  <m:r>
                                  <a:rPr lang="es-ES" sz="160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C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2789034"/>
                  </p:ext>
                </p:extLst>
              </p:nvPr>
            </p:nvGraphicFramePr>
            <p:xfrm>
              <a:off x="581192" y="2656226"/>
              <a:ext cx="11029615" cy="190694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517062"/>
                    <a:gridCol w="5165692"/>
                    <a:gridCol w="859699"/>
                    <a:gridCol w="3487162"/>
                  </a:tblGrid>
                  <a:tr h="3206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Nodo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Salen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8014" t="-18868" r="-406383" b="-4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800" u="none" kern="1200" dirty="0" smtClean="0"/>
                            <a:t>Entran</a:t>
                          </a:r>
                          <a:endParaRPr lang="es-ES" sz="1800" b="1" u="none" kern="1200" dirty="0">
                            <a:solidFill>
                              <a:schemeClr val="tx2"/>
                            </a:solidFill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dirty="0" smtClean="0">
                              <a:effectLst/>
                            </a:rPr>
                            <a:t>Almacén</a:t>
                          </a:r>
                          <a:r>
                            <a:rPr lang="es-ES" sz="1600" baseline="0" dirty="0" smtClean="0">
                              <a:effectLst/>
                            </a:rPr>
                            <a:t> 1</a:t>
                          </a:r>
                          <a:endParaRPr lang="es-E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9363" t="-126000" r="-84198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778014" t="-126000" r="-406383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6434" t="-126000" r="-175" b="-424000"/>
                          </a:stretch>
                        </a:blipFill>
                      </a:tcPr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dirty="0" smtClean="0">
                              <a:effectLst/>
                            </a:rPr>
                            <a:t>Almacén</a:t>
                          </a:r>
                          <a:r>
                            <a:rPr lang="es-ES" sz="1600" baseline="0" dirty="0" smtClean="0">
                              <a:effectLst/>
                            </a:rPr>
                            <a:t> 2</a:t>
                          </a:r>
                          <a:endParaRPr lang="es-ES" sz="16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9363" t="-213208" r="-8419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78014" t="-213208" r="-40638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16434" t="-213208" r="-175" b="-300000"/>
                          </a:stretch>
                        </a:blipFill>
                      </a:tcPr>
                    </a:tc>
                  </a:tr>
                  <a:tr h="320705">
                    <a:tc gridSpan="4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t="-319231" r="-55" b="-205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C" sz="1800">
                              <a:effectLst/>
                            </a:rPr>
                            <a:t> </a:t>
                          </a:r>
                          <a:endParaRPr lang="es-E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9363" t="-411321" r="-84198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778014" t="-411321" r="-406383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16434" t="-411321" r="-175" b="-101887"/>
                          </a:stretch>
                        </a:blipFill>
                      </a:tcPr>
                    </a:tc>
                  </a:tr>
                  <a:tr h="3207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C" sz="1800" dirty="0">
                              <a:effectLst/>
                            </a:rPr>
                            <a:t> </a:t>
                          </a:r>
                          <a:endParaRPr lang="es-E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363" t="-511321" r="-8419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8014" t="-511321" r="-40638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6434" t="-511321" r="-175" b="-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ángulo 9"/>
          <p:cNvSpPr/>
          <p:nvPr/>
        </p:nvSpPr>
        <p:spPr>
          <a:xfrm>
            <a:off x="581192" y="221218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u="sng" dirty="0">
                <a:latin typeface="Calibri" panose="020F0502020204030204" pitchFamily="34" charset="0"/>
              </a:rPr>
              <a:t>Almacenes</a:t>
            </a:r>
          </a:p>
        </p:txBody>
      </p:sp>
    </p:spTree>
    <p:extLst>
      <p:ext uri="{BB962C8B-B14F-4D97-AF65-F5344CB8AC3E}">
        <p14:creationId xmlns:p14="http://schemas.microsoft.com/office/powerpoint/2010/main" val="146877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Planteamiento del problema: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853" y="2157049"/>
            <a:ext cx="11029615" cy="1594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dirty="0"/>
              <a:t>El sistema de distribución de la Compañía Herman consta de tres plantas, dos almacenes, y cuatro clientes. Las capacidades de la planta y los costos por unidad (en dólares) de envío de cada planta a cada almacén son los </a:t>
            </a:r>
            <a:r>
              <a:rPr lang="es-EC" sz="3200" dirty="0"/>
              <a:t>siguientes:</a:t>
            </a:r>
            <a:endParaRPr lang="es-ES" sz="320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3"/>
              <p:cNvSpPr txBox="1">
                <a:spLocks/>
              </p:cNvSpPr>
              <p:nvPr/>
            </p:nvSpPr>
            <p:spPr>
              <a:xfrm>
                <a:off x="581192" y="2750863"/>
                <a:ext cx="11293130" cy="14414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Calibri" panose="020F0502020204030204" pitchFamily="34" charset="0"/>
                  </a:rPr>
                  <a:t>Cliente 1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= 300          </m:t>
                    </m:r>
                  </m:oMath>
                </a14:m>
                <a:endParaRPr lang="es-ES" sz="1600" b="1" dirty="0">
                  <a:latin typeface="Calibri" panose="020F05020202040302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Calibri" panose="020F0502020204030204" pitchFamily="34" charset="0"/>
                  </a:rPr>
                  <a:t>Cliente 2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b="1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= 300           </m:t>
                    </m:r>
                  </m:oMath>
                </a14:m>
                <a:endParaRPr lang="es-ES" sz="1600" b="1" dirty="0">
                  <a:latin typeface="Calibri" panose="020F0502020204030204" pitchFamily="34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Calibri" panose="020F0502020204030204" pitchFamily="34" charset="0"/>
                  </a:rPr>
                  <a:t>Cliente 3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= 300 </m:t>
                    </m:r>
                  </m:oMath>
                </a14:m>
                <a:endParaRPr lang="es-ES" sz="16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Calibri" panose="020F0502020204030204" pitchFamily="34" charset="0"/>
                  </a:rPr>
                  <a:t>Cliente 4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39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59</m:t>
                        </m:r>
                      </m:sub>
                    </m:sSub>
                    <m:r>
                      <a:rPr lang="es-ES" sz="1600" i="1" dirty="0">
                        <a:latin typeface="Cambria Math" panose="02040503050406030204" pitchFamily="18" charset="0"/>
                      </a:rPr>
                      <m:t>= 400 </m:t>
                    </m:r>
                  </m:oMath>
                </a14:m>
                <a:endParaRPr lang="es-ES" sz="1600" dirty="0"/>
              </a:p>
            </p:txBody>
          </p:sp>
        </mc:Choice>
        <mc:Fallback xmlns="">
          <p:sp>
            <p:nvSpPr>
              <p:cNvPr id="7" name="Marcador de contenid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750863"/>
                <a:ext cx="11293130" cy="1441466"/>
              </a:xfrm>
              <a:prstGeom prst="rect">
                <a:avLst/>
              </a:prstGeom>
              <a:blipFill rotWithShape="0">
                <a:blip r:embed="rId3"/>
                <a:stretch>
                  <a:fillRect l="-162" b="-211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581194" y="2339489"/>
            <a:ext cx="37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u="sng" dirty="0">
                <a:latin typeface="Calibri" panose="020F0502020204030204" pitchFamily="34" charset="0"/>
              </a:rPr>
              <a:t>Restricciones del Destino (Demanda.)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48080" y="3841114"/>
            <a:ext cx="2336845" cy="21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</a:t>
            </a:r>
            <a:r>
              <a:rPr lang="es-ES" dirty="0"/>
              <a:t>plan óptimo de envío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8"/>
                <a:ext cx="11029616" cy="433915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s-ES" sz="6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s-ES" sz="6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𝟐𝟒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𝟑𝟒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𝟑𝟓</m:t>
                        </m:r>
                      </m:sub>
                    </m:sSub>
                    <m:r>
                      <a:rPr lang="es-ES" sz="6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𝟑𝟗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𝟒𝟓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𝟒𝟔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𝟒𝟕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𝟒𝟖</m:t>
                        </m:r>
                      </m:sub>
                    </m:sSub>
                    <m:r>
                      <a:rPr lang="es-ES" sz="6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𝟓𝟒</m:t>
                        </m:r>
                      </m:sub>
                    </m:sSub>
                    <m:r>
                      <a:rPr lang="es-ES" sz="6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𝟓𝟔</m:t>
                        </m:r>
                      </m:sub>
                    </m:sSub>
                    <m:r>
                      <a:rPr lang="es-ES" sz="6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                 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𝟓𝟕</m:t>
                        </m:r>
                      </m:sub>
                    </m:sSub>
                    <m:r>
                      <a:rPr lang="es-ES" sz="6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𝟓𝟖</m:t>
                        </m:r>
                      </m:sub>
                    </m:sSub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6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sSub>
                      <m:sSubPr>
                        <m:ctrlP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6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𝟓𝟗</m:t>
                        </m:r>
                      </m:sub>
                    </m:sSub>
                  </m:oMath>
                </a14:m>
                <a:endParaRPr lang="es-ES" sz="6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s-ES" sz="6400" dirty="0">
                    <a:solidFill>
                      <a:schemeClr val="accent1">
                        <a:lumMod val="75000"/>
                      </a:schemeClr>
                    </a:solidFill>
                  </a:rPr>
                  <a:t>S.a</a:t>
                </a:r>
                <a:r>
                  <a:rPr lang="es-ES" sz="6400" dirty="0"/>
                  <a:t>.</a:t>
                </a:r>
                <a14:m>
                  <m:oMath xmlns:m="http://schemas.openxmlformats.org/officeDocument/2006/math">
                    <m:r>
                      <a:rPr lang="es-ES" sz="6400" i="1" dirty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s-ES" sz="6400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8"/>
                <a:ext cx="11029616" cy="433915"/>
              </a:xfrm>
              <a:blipFill rotWithShape="0">
                <a:blip r:embed="rId2"/>
                <a:stretch>
                  <a:fillRect l="-276" t="-57746" b="-436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/>
              <p:cNvGraphicFramePr>
                <a:graphicFrameLocks noGrp="1"/>
              </p:cNvGraphicFramePr>
              <p:nvPr/>
            </p:nvGraphicFramePr>
            <p:xfrm>
              <a:off x="581191" y="3078955"/>
              <a:ext cx="11029614" cy="3017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20652"/>
                    <a:gridCol w="640360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</a:tblGrid>
                  <a:tr h="2145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s-ES" sz="16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450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214547"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600 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214547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sz="1600" dirty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380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2145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kern="12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214547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kern="12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214547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kern="12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214547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kern="12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300 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214547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kern="12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ES" sz="1600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214547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i="1" dirty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6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1600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kern="12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s-ES" sz="1600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60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</m:oMath>
                            </m:oMathPara>
                          </a14:m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/>
              <p:cNvGraphicFramePr>
                <a:graphicFrameLocks noGrp="1"/>
              </p:cNvGraphicFramePr>
              <p:nvPr/>
            </p:nvGraphicFramePr>
            <p:xfrm>
              <a:off x="581191" y="3078955"/>
              <a:ext cx="11029614" cy="3017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20652"/>
                    <a:gridCol w="640360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  <a:gridCol w="580506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r="-1805263" b="-8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8958" r="-1686458" b="-8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6458" r="-98958" b="-8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05263" b="-80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53" t="-100000" r="-1604211" b="-7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53" t="-100000" r="-1504211" b="-7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6458" t="-100000" r="-98958" b="-7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05263" t="-100000" b="-70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53" t="-200000" r="-1404211" b="-6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833" t="-200000" r="-1289583" b="-6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2941" t="-200000" r="-1356471" b="-6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6458" t="-200000" r="-98958" b="-6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05263" t="-200000" b="-60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0000" r="-1805263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53" t="-300000" r="-1604211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53" t="-300000" r="-1404211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5714" t="-300000" r="-998095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2105" t="-300000" r="-1003158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2708" t="-300000" r="-892708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158" t="-300000" r="-802105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03158" t="-300000" r="-702105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03158" t="-300000" r="-602105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6458" t="-300000" r="-98958" b="-5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05263" t="-300000" b="-50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8958" t="-392857" r="-1686458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53" t="-392857" r="-1504211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5833" t="-392857" r="-1289583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5714" t="-392857" r="-998095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03158" t="-392857" r="-602105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89583" t="-392857" r="-495833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04211" t="-392857" r="-401053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4211" t="-392857" r="-301053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4211" t="-392857" r="-201053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6458" t="-392857" r="-98958" b="-3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05263" t="-392857" b="-39285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2105" t="-501818" r="-100315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89583" t="-501818" r="-49583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6458" t="-501818" r="-9895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05263" t="-501818" b="-3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2708" t="-601818" r="-89270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04211" t="-601818" r="-401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6458" t="-601818" r="-9895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05263" t="-601818" b="-2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158" t="-701818" r="-80210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4211" t="-701818" r="-30105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6458" t="-701818" r="-9895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05263" t="-701818" b="-100000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2941" t="-801818" r="-1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03158" t="-801818" r="-7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sz="16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4211" t="-801818" r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6458" t="-801818" r="-98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05263" t="-8018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81" y="2041462"/>
            <a:ext cx="984480" cy="278072"/>
          </a:xfrm>
          <a:prstGeom prst="rect">
            <a:avLst/>
          </a:prstGeom>
        </p:spPr>
      </p:pic>
      <p:sp>
        <p:nvSpPr>
          <p:cNvPr id="2" name="Flecha derecha 1"/>
          <p:cNvSpPr/>
          <p:nvPr/>
        </p:nvSpPr>
        <p:spPr>
          <a:xfrm>
            <a:off x="6684136" y="1371186"/>
            <a:ext cx="412123" cy="34477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1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Solver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1836280"/>
            <a:ext cx="11029950" cy="4115531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3978" y="678710"/>
            <a:ext cx="11029616" cy="1013800"/>
          </a:xfrm>
        </p:spPr>
        <p:txBody>
          <a:bodyPr/>
          <a:lstStyle/>
          <a:p>
            <a:r>
              <a:rPr lang="es-ES" dirty="0"/>
              <a:t>Planteamiento del problema:</a:t>
            </a:r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" y="2302731"/>
            <a:ext cx="10791481" cy="299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8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del problema:</a:t>
            </a:r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644769" y="2195008"/>
            <a:ext cx="97770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chemeClr val="tx2"/>
                </a:solidFill>
              </a:rPr>
              <a:t>La demanda de los clientes y los costos por unidad (en dólares) de envío </a:t>
            </a:r>
            <a:r>
              <a:rPr lang="es-ES" sz="3200" dirty="0" smtClean="0">
                <a:solidFill>
                  <a:schemeClr val="tx2"/>
                </a:solidFill>
              </a:rPr>
              <a:t>de cada </a:t>
            </a:r>
            <a:r>
              <a:rPr lang="es-ES" sz="3200" dirty="0">
                <a:solidFill>
                  <a:schemeClr val="tx2"/>
                </a:solidFill>
              </a:rPr>
              <a:t>almacén a cada cliente son:</a:t>
            </a:r>
            <a:endParaRPr lang="es-EC" sz="32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2" y="3472961"/>
            <a:ext cx="94869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5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sistema de distribución de la Compañía Herman.</a:t>
            </a:r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615221" y="2294765"/>
            <a:ext cx="1022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chemeClr val="tx2"/>
                </a:solidFill>
              </a:rPr>
              <a:t>a) Desarrollar una representación a la red de este problema.</a:t>
            </a:r>
            <a:endParaRPr lang="es-EC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463639" y="618186"/>
            <a:ext cx="1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3107178" y="1731299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P1</a:t>
            </a:r>
            <a:endParaRPr lang="es-EC" dirty="0"/>
          </a:p>
        </p:txBody>
      </p:sp>
      <p:sp>
        <p:nvSpPr>
          <p:cNvPr id="8" name="7 Elipse"/>
          <p:cNvSpPr/>
          <p:nvPr/>
        </p:nvSpPr>
        <p:spPr>
          <a:xfrm>
            <a:off x="3107178" y="3461598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ES" dirty="0"/>
          </a:p>
          <a:p>
            <a:pPr algn="ctr"/>
            <a:r>
              <a:rPr lang="es-ES" dirty="0" smtClean="0"/>
              <a:t>P2</a:t>
            </a:r>
            <a:endParaRPr lang="es-EC" dirty="0"/>
          </a:p>
        </p:txBody>
      </p:sp>
      <p:sp>
        <p:nvSpPr>
          <p:cNvPr id="9" name="8 Elipse"/>
          <p:cNvSpPr/>
          <p:nvPr/>
        </p:nvSpPr>
        <p:spPr>
          <a:xfrm>
            <a:off x="3107178" y="535798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P3</a:t>
            </a:r>
            <a:endParaRPr lang="es-EC" dirty="0"/>
          </a:p>
        </p:txBody>
      </p:sp>
      <p:sp>
        <p:nvSpPr>
          <p:cNvPr id="10" name="9 Elipse"/>
          <p:cNvSpPr/>
          <p:nvPr/>
        </p:nvSpPr>
        <p:spPr>
          <a:xfrm>
            <a:off x="5522103" y="244711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A1</a:t>
            </a:r>
            <a:endParaRPr lang="es-EC" dirty="0"/>
          </a:p>
        </p:txBody>
      </p:sp>
      <p:sp>
        <p:nvSpPr>
          <p:cNvPr id="11" name="10 Elipse"/>
          <p:cNvSpPr/>
          <p:nvPr/>
        </p:nvSpPr>
        <p:spPr>
          <a:xfrm>
            <a:off x="5722112" y="421099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5</a:t>
            </a:r>
          </a:p>
          <a:p>
            <a:pPr algn="ctr"/>
            <a:r>
              <a:rPr lang="es-ES" dirty="0" smtClean="0"/>
              <a:t>A2</a:t>
            </a:r>
            <a:endParaRPr lang="es-EC" dirty="0"/>
          </a:p>
        </p:txBody>
      </p:sp>
      <p:sp>
        <p:nvSpPr>
          <p:cNvPr id="12" name="11 Elipse"/>
          <p:cNvSpPr/>
          <p:nvPr/>
        </p:nvSpPr>
        <p:spPr>
          <a:xfrm>
            <a:off x="8466340" y="103699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6</a:t>
            </a:r>
          </a:p>
          <a:p>
            <a:pPr algn="ctr"/>
            <a:r>
              <a:rPr lang="es-ES" dirty="0" smtClean="0"/>
              <a:t>C1</a:t>
            </a:r>
            <a:endParaRPr lang="es-EC" dirty="0"/>
          </a:p>
        </p:txBody>
      </p:sp>
      <p:sp>
        <p:nvSpPr>
          <p:cNvPr id="13" name="12 Elipse"/>
          <p:cNvSpPr/>
          <p:nvPr/>
        </p:nvSpPr>
        <p:spPr>
          <a:xfrm>
            <a:off x="8466340" y="2511969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7</a:t>
            </a:r>
          </a:p>
          <a:p>
            <a:pPr algn="ctr"/>
            <a:r>
              <a:rPr lang="es-ES" dirty="0" smtClean="0"/>
              <a:t>C2</a:t>
            </a:r>
            <a:endParaRPr lang="es-EC" dirty="0"/>
          </a:p>
        </p:txBody>
      </p:sp>
      <p:sp>
        <p:nvSpPr>
          <p:cNvPr id="14" name="13 Elipse"/>
          <p:cNvSpPr/>
          <p:nvPr/>
        </p:nvSpPr>
        <p:spPr>
          <a:xfrm>
            <a:off x="8466340" y="430622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8</a:t>
            </a:r>
          </a:p>
          <a:p>
            <a:pPr algn="ctr"/>
            <a:r>
              <a:rPr lang="es-ES" dirty="0" smtClean="0"/>
              <a:t>C3</a:t>
            </a:r>
            <a:endParaRPr lang="es-EC" dirty="0"/>
          </a:p>
        </p:txBody>
      </p:sp>
      <p:sp>
        <p:nvSpPr>
          <p:cNvPr id="15" name="14 Elipse"/>
          <p:cNvSpPr/>
          <p:nvPr/>
        </p:nvSpPr>
        <p:spPr>
          <a:xfrm>
            <a:off x="8466340" y="5606704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9</a:t>
            </a:r>
          </a:p>
          <a:p>
            <a:pPr algn="ctr"/>
            <a:r>
              <a:rPr lang="es-ES" dirty="0" smtClean="0"/>
              <a:t>C4</a:t>
            </a:r>
            <a:endParaRPr lang="es-EC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218848" y="201468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450</a:t>
            </a:r>
            <a:endParaRPr lang="es-EC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184536" y="37688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600</a:t>
            </a:r>
            <a:endParaRPr lang="es-EC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2092" y="56413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360</a:t>
            </a:r>
            <a:endParaRPr lang="es-EC" dirty="0"/>
          </a:p>
        </p:txBody>
      </p:sp>
      <p:sp>
        <p:nvSpPr>
          <p:cNvPr id="19" name="18 CuadroTexto"/>
          <p:cNvSpPr txBox="1"/>
          <p:nvPr/>
        </p:nvSpPr>
        <p:spPr>
          <a:xfrm>
            <a:off x="9559619" y="45896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</a:t>
            </a:r>
            <a:endParaRPr lang="es-EC" dirty="0"/>
          </a:p>
        </p:txBody>
      </p:sp>
      <p:sp>
        <p:nvSpPr>
          <p:cNvPr id="20" name="19 CuadroTexto"/>
          <p:cNvSpPr txBox="1"/>
          <p:nvPr/>
        </p:nvSpPr>
        <p:spPr>
          <a:xfrm>
            <a:off x="9559619" y="625276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400</a:t>
            </a:r>
            <a:endParaRPr lang="es-EC" dirty="0"/>
          </a:p>
        </p:txBody>
      </p:sp>
      <p:cxnSp>
        <p:nvCxnSpPr>
          <p:cNvPr id="21" name="20 Conector recto de flecha"/>
          <p:cNvCxnSpPr>
            <a:stCxn id="7" idx="6"/>
            <a:endCxn id="11" idx="1"/>
          </p:cNvCxnSpPr>
          <p:nvPr/>
        </p:nvCxnSpPr>
        <p:spPr>
          <a:xfrm>
            <a:off x="4043282" y="2199351"/>
            <a:ext cx="1815919" cy="21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7" idx="6"/>
            <a:endCxn id="10" idx="1"/>
          </p:cNvCxnSpPr>
          <p:nvPr/>
        </p:nvCxnSpPr>
        <p:spPr>
          <a:xfrm>
            <a:off x="4043282" y="2199351"/>
            <a:ext cx="1615910" cy="384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8" idx="6"/>
            <a:endCxn id="10" idx="2"/>
          </p:cNvCxnSpPr>
          <p:nvPr/>
        </p:nvCxnSpPr>
        <p:spPr>
          <a:xfrm flipV="1">
            <a:off x="4043282" y="2915162"/>
            <a:ext cx="1478821" cy="101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8" idx="6"/>
            <a:endCxn id="11" idx="2"/>
          </p:cNvCxnSpPr>
          <p:nvPr/>
        </p:nvCxnSpPr>
        <p:spPr>
          <a:xfrm>
            <a:off x="4043282" y="3929650"/>
            <a:ext cx="1678830" cy="74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9" idx="6"/>
            <a:endCxn id="10" idx="3"/>
          </p:cNvCxnSpPr>
          <p:nvPr/>
        </p:nvCxnSpPr>
        <p:spPr>
          <a:xfrm flipV="1">
            <a:off x="4043282" y="3246125"/>
            <a:ext cx="1615910" cy="2579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9" idx="6"/>
            <a:endCxn id="11" idx="3"/>
          </p:cNvCxnSpPr>
          <p:nvPr/>
        </p:nvCxnSpPr>
        <p:spPr>
          <a:xfrm flipV="1">
            <a:off x="4043282" y="5010011"/>
            <a:ext cx="1815919" cy="8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0" idx="6"/>
            <a:endCxn id="12" idx="2"/>
          </p:cNvCxnSpPr>
          <p:nvPr/>
        </p:nvCxnSpPr>
        <p:spPr>
          <a:xfrm flipV="1">
            <a:off x="6458207" y="1505042"/>
            <a:ext cx="2008133" cy="141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0" idx="6"/>
            <a:endCxn id="13" idx="2"/>
          </p:cNvCxnSpPr>
          <p:nvPr/>
        </p:nvCxnSpPr>
        <p:spPr>
          <a:xfrm>
            <a:off x="6458207" y="2915162"/>
            <a:ext cx="2008133" cy="64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0" idx="6"/>
            <a:endCxn id="14" idx="1"/>
          </p:cNvCxnSpPr>
          <p:nvPr/>
        </p:nvCxnSpPr>
        <p:spPr>
          <a:xfrm>
            <a:off x="6458207" y="2915162"/>
            <a:ext cx="2145222" cy="1528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10" idx="6"/>
            <a:endCxn id="15" idx="1"/>
          </p:cNvCxnSpPr>
          <p:nvPr/>
        </p:nvCxnSpPr>
        <p:spPr>
          <a:xfrm>
            <a:off x="6458207" y="2915162"/>
            <a:ext cx="2145222" cy="2828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1" idx="6"/>
            <a:endCxn id="12" idx="3"/>
          </p:cNvCxnSpPr>
          <p:nvPr/>
        </p:nvCxnSpPr>
        <p:spPr>
          <a:xfrm flipV="1">
            <a:off x="6658216" y="1836005"/>
            <a:ext cx="1945213" cy="2843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1" idx="6"/>
            <a:endCxn id="13" idx="4"/>
          </p:cNvCxnSpPr>
          <p:nvPr/>
        </p:nvCxnSpPr>
        <p:spPr>
          <a:xfrm flipV="1">
            <a:off x="6658216" y="3448073"/>
            <a:ext cx="2276176" cy="1230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1" idx="6"/>
            <a:endCxn id="14" idx="2"/>
          </p:cNvCxnSpPr>
          <p:nvPr/>
        </p:nvCxnSpPr>
        <p:spPr>
          <a:xfrm>
            <a:off x="6658216" y="4679048"/>
            <a:ext cx="1808124" cy="95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1" idx="6"/>
            <a:endCxn id="15" idx="2"/>
          </p:cNvCxnSpPr>
          <p:nvPr/>
        </p:nvCxnSpPr>
        <p:spPr>
          <a:xfrm>
            <a:off x="6658216" y="4679048"/>
            <a:ext cx="1808124" cy="1395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085730" y="852324"/>
            <a:ext cx="112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OFERTA</a:t>
            </a:r>
            <a:endParaRPr lang="es-EC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423560" y="597992"/>
            <a:ext cx="161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DEMANDA</a:t>
            </a:r>
            <a:endParaRPr lang="es-EC" dirty="0"/>
          </a:p>
        </p:txBody>
      </p:sp>
      <p:sp>
        <p:nvSpPr>
          <p:cNvPr id="37" name="36 CuadroTexto"/>
          <p:cNvSpPr txBox="1"/>
          <p:nvPr/>
        </p:nvSpPr>
        <p:spPr>
          <a:xfrm rot="879832">
            <a:off x="4149441" y="19697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C" dirty="0"/>
          </a:p>
        </p:txBody>
      </p:sp>
      <p:sp>
        <p:nvSpPr>
          <p:cNvPr id="38" name="37 CuadroTexto"/>
          <p:cNvSpPr txBox="1"/>
          <p:nvPr/>
        </p:nvSpPr>
        <p:spPr>
          <a:xfrm rot="2130217">
            <a:off x="4253713" y="243592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7</a:t>
            </a:r>
            <a:endParaRPr lang="es-EC" dirty="0"/>
          </a:p>
        </p:txBody>
      </p:sp>
      <p:sp>
        <p:nvSpPr>
          <p:cNvPr id="39" name="38 CuadroTexto"/>
          <p:cNvSpPr txBox="1"/>
          <p:nvPr/>
        </p:nvSpPr>
        <p:spPr>
          <a:xfrm rot="19858097">
            <a:off x="4135549" y="3422104"/>
            <a:ext cx="4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8</a:t>
            </a:r>
            <a:endParaRPr lang="es-EC" dirty="0"/>
          </a:p>
        </p:txBody>
      </p:sp>
      <p:sp>
        <p:nvSpPr>
          <p:cNvPr id="40" name="39 CuadroTexto"/>
          <p:cNvSpPr txBox="1"/>
          <p:nvPr/>
        </p:nvSpPr>
        <p:spPr>
          <a:xfrm rot="1212369">
            <a:off x="4384492" y="38512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s-EC" dirty="0"/>
          </a:p>
        </p:txBody>
      </p:sp>
      <p:sp>
        <p:nvSpPr>
          <p:cNvPr id="41" name="40 CuadroTexto"/>
          <p:cNvSpPr txBox="1"/>
          <p:nvPr/>
        </p:nvSpPr>
        <p:spPr>
          <a:xfrm rot="18637937">
            <a:off x="4059083" y="488787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s-EC" dirty="0"/>
          </a:p>
        </p:txBody>
      </p:sp>
      <p:sp>
        <p:nvSpPr>
          <p:cNvPr id="42" name="41 CuadroTexto"/>
          <p:cNvSpPr txBox="1"/>
          <p:nvPr/>
        </p:nvSpPr>
        <p:spPr>
          <a:xfrm rot="19580845">
            <a:off x="4433685" y="51435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</a:t>
            </a:r>
            <a:endParaRPr lang="es-EC" dirty="0"/>
          </a:p>
        </p:txBody>
      </p:sp>
      <p:sp>
        <p:nvSpPr>
          <p:cNvPr id="43" name="42 CuadroTexto"/>
          <p:cNvSpPr txBox="1"/>
          <p:nvPr/>
        </p:nvSpPr>
        <p:spPr>
          <a:xfrm rot="19381135">
            <a:off x="6665230" y="216380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</a:t>
            </a:r>
            <a:endParaRPr lang="es-EC" dirty="0"/>
          </a:p>
        </p:txBody>
      </p:sp>
      <p:sp>
        <p:nvSpPr>
          <p:cNvPr id="44" name="43 CuadroTexto"/>
          <p:cNvSpPr txBox="1"/>
          <p:nvPr/>
        </p:nvSpPr>
        <p:spPr>
          <a:xfrm rot="248743">
            <a:off x="6737458" y="2650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C" dirty="0"/>
          </a:p>
        </p:txBody>
      </p:sp>
      <p:sp>
        <p:nvSpPr>
          <p:cNvPr id="45" name="44 CuadroTexto"/>
          <p:cNvSpPr txBox="1"/>
          <p:nvPr/>
        </p:nvSpPr>
        <p:spPr>
          <a:xfrm rot="1936217">
            <a:off x="6867759" y="30890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</a:t>
            </a:r>
            <a:endParaRPr lang="es-EC" dirty="0"/>
          </a:p>
        </p:txBody>
      </p:sp>
      <p:sp>
        <p:nvSpPr>
          <p:cNvPr id="46" name="45 CuadroTexto"/>
          <p:cNvSpPr txBox="1"/>
          <p:nvPr/>
        </p:nvSpPr>
        <p:spPr>
          <a:xfrm rot="2922263">
            <a:off x="6825890" y="35322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C" dirty="0"/>
          </a:p>
        </p:txBody>
      </p:sp>
      <p:sp>
        <p:nvSpPr>
          <p:cNvPr id="47" name="46 CuadroTexto"/>
          <p:cNvSpPr txBox="1"/>
          <p:nvPr/>
        </p:nvSpPr>
        <p:spPr>
          <a:xfrm rot="18669813">
            <a:off x="6642537" y="38665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  <a:endParaRPr lang="es-EC" dirty="0"/>
          </a:p>
        </p:txBody>
      </p:sp>
      <p:sp>
        <p:nvSpPr>
          <p:cNvPr id="48" name="47 CuadroTexto"/>
          <p:cNvSpPr txBox="1"/>
          <p:nvPr/>
        </p:nvSpPr>
        <p:spPr>
          <a:xfrm rot="19789878">
            <a:off x="6989754" y="40263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</a:t>
            </a:r>
            <a:endParaRPr lang="es-EC" dirty="0"/>
          </a:p>
        </p:txBody>
      </p:sp>
      <p:sp>
        <p:nvSpPr>
          <p:cNvPr id="49" name="48 CuadroTexto"/>
          <p:cNvSpPr txBox="1"/>
          <p:nvPr/>
        </p:nvSpPr>
        <p:spPr>
          <a:xfrm>
            <a:off x="7109907" y="44049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</a:t>
            </a:r>
            <a:endParaRPr lang="es-EC" dirty="0"/>
          </a:p>
        </p:txBody>
      </p:sp>
      <p:sp>
        <p:nvSpPr>
          <p:cNvPr id="50" name="49 CuadroTexto"/>
          <p:cNvSpPr txBox="1"/>
          <p:nvPr/>
        </p:nvSpPr>
        <p:spPr>
          <a:xfrm rot="2366306">
            <a:off x="6963213" y="49308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</a:t>
            </a:r>
            <a:endParaRPr lang="es-EC" dirty="0"/>
          </a:p>
        </p:txBody>
      </p:sp>
      <p:sp>
        <p:nvSpPr>
          <p:cNvPr id="51" name="50 CuadroTexto"/>
          <p:cNvSpPr txBox="1"/>
          <p:nvPr/>
        </p:nvSpPr>
        <p:spPr>
          <a:xfrm>
            <a:off x="9559619" y="12879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</a:t>
            </a:r>
            <a:endParaRPr lang="es-EC" dirty="0"/>
          </a:p>
        </p:txBody>
      </p:sp>
      <p:sp>
        <p:nvSpPr>
          <p:cNvPr id="52" name="51 CuadroTexto"/>
          <p:cNvSpPr txBox="1"/>
          <p:nvPr/>
        </p:nvSpPr>
        <p:spPr>
          <a:xfrm>
            <a:off x="9559619" y="30787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190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sistema de distribución de la Compañía Herman.</a:t>
            </a:r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Modelo de Redes.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615221" y="2294765"/>
            <a:ext cx="1022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chemeClr val="tx2"/>
                </a:solidFill>
              </a:rPr>
              <a:t>a) Desarrollar una representación a la red de este problema.</a:t>
            </a:r>
            <a:endParaRPr lang="es-EC" sz="3200" dirty="0">
              <a:solidFill>
                <a:schemeClr val="tx2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5221" y="3086073"/>
            <a:ext cx="10177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chemeClr val="tx2"/>
                </a:solidFill>
              </a:rPr>
              <a:t>b) Formule un modelo de programación lineal del problema.</a:t>
            </a:r>
            <a:endParaRPr lang="es-EC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3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objetivo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590B8"/>
                </a:solidFill>
              </a:rPr>
              <a:t>Modelo de Redes.</a:t>
            </a:r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590B8"/>
                </a:solidFill>
              </a:rPr>
              <a:pPr/>
              <a:t>8</a:t>
            </a:fld>
            <a:endParaRPr lang="en-US" dirty="0">
              <a:solidFill>
                <a:srgbClr val="4590B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39969" y="2221705"/>
                <a:ext cx="1096107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49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sz="22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57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58</m:t>
                          </m:r>
                        </m:sub>
                      </m:sSub>
                      <m:r>
                        <a:rPr lang="es-E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59</m:t>
                          </m:r>
                        </m:sub>
                      </m:sSub>
                    </m:oMath>
                  </m:oMathPara>
                </a14:m>
                <a:endParaRPr lang="es-EC" sz="22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9" y="2221705"/>
                <a:ext cx="10961077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4724" b="-14173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05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590B8"/>
                </a:solidFill>
              </a:rPr>
              <a:t>Modelo de Redes.</a:t>
            </a:r>
            <a:endParaRPr lang="en-US" dirty="0">
              <a:solidFill>
                <a:srgbClr val="4590B8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590B8"/>
                </a:solidFill>
              </a:rPr>
              <a:pPr/>
              <a:t>9</a:t>
            </a:fld>
            <a:endParaRPr lang="en-US" dirty="0">
              <a:solidFill>
                <a:srgbClr val="4590B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3"/>
              <p:cNvSpPr txBox="1">
                <a:spLocks/>
              </p:cNvSpPr>
              <p:nvPr/>
            </p:nvSpPr>
            <p:spPr>
              <a:xfrm>
                <a:off x="581192" y="2750863"/>
                <a:ext cx="11293130" cy="14414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rgbClr val="4590B8"/>
                  </a:buClr>
                  <a:buFont typeface="Arial" panose="020B0604020202020204" pitchFamily="34" charset="0"/>
                  <a:buChar char="•"/>
                </a:pPr>
                <a:r>
                  <a:rPr lang="es-ES" sz="1600" b="1" dirty="0" smtClean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Planta 1 </a:t>
                </a:r>
                <a14:m>
                  <m:oMath xmlns:m="http://schemas.openxmlformats.org/officeDocument/2006/math"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b="0" i="1" dirty="0" smtClean="0">
                            <a:solidFill>
                              <a:srgbClr val="3D3D3D"/>
                            </a:solidFill>
                            <a:latin typeface="Cambria Math"/>
                          </a:rPr>
                          <m:t>14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b="0" i="1" dirty="0" smtClean="0">
                            <a:solidFill>
                              <a:srgbClr val="3D3D3D"/>
                            </a:solidFill>
                            <a:latin typeface="Cambria Math"/>
                          </a:rPr>
                          <m:t>15 </m:t>
                        </m:r>
                      </m:sub>
                    </m:sSub>
                    <m:r>
                      <a:rPr lang="es-ES" sz="1600" i="1" dirty="0" smtClean="0">
                        <a:solidFill>
                          <a:srgbClr val="3D3D3D"/>
                        </a:solidFill>
                        <a:latin typeface="Cambria Math"/>
                      </a:rPr>
                      <m:t>&lt;</m:t>
                    </m:r>
                    <m:r>
                      <a:rPr lang="es-ES" sz="1600" b="0" i="1" dirty="0" smtClean="0">
                        <a:solidFill>
                          <a:srgbClr val="3D3D3D"/>
                        </a:solidFill>
                        <a:latin typeface="Cambria Math"/>
                      </a:rPr>
                      <m:t>450</m:t>
                    </m:r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s-ES" sz="1600" b="1" dirty="0">
                  <a:solidFill>
                    <a:srgbClr val="3D3D3D"/>
                  </a:solidFill>
                  <a:latin typeface="Calibri" panose="020F0502020204030204" pitchFamily="34" charset="0"/>
                </a:endParaRPr>
              </a:p>
              <a:p>
                <a:pPr algn="just">
                  <a:buClr>
                    <a:srgbClr val="4590B8"/>
                  </a:buClr>
                  <a:buFont typeface="Arial" panose="020B0604020202020204" pitchFamily="34" charset="0"/>
                  <a:buChar char="•"/>
                </a:pPr>
                <a:r>
                  <a:rPr lang="es-ES" sz="1600" b="1" dirty="0" smtClean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Planta 2 </a:t>
                </a:r>
                <a14:m>
                  <m:oMath xmlns:m="http://schemas.openxmlformats.org/officeDocument/2006/math"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b="1" dirty="0" smtClean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b="0" i="1" dirty="0" smtClean="0">
                            <a:solidFill>
                              <a:srgbClr val="3D3D3D"/>
                            </a:solidFill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b="0" i="1" dirty="0" smtClean="0">
                            <a:solidFill>
                              <a:srgbClr val="3D3D3D"/>
                            </a:solidFill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/>
                      </a:rPr>
                      <m:t>&lt;</m:t>
                    </m:r>
                    <m:r>
                      <a:rPr lang="es-ES" sz="1600" b="0" i="1" dirty="0" smtClean="0">
                        <a:solidFill>
                          <a:srgbClr val="3D3D3D"/>
                        </a:solidFill>
                        <a:latin typeface="Cambria Math"/>
                      </a:rPr>
                      <m:t>60</m:t>
                    </m:r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0           </m:t>
                    </m:r>
                  </m:oMath>
                </a14:m>
                <a:endParaRPr lang="es-ES" sz="1600" b="1" dirty="0" smtClean="0">
                  <a:solidFill>
                    <a:srgbClr val="3D3D3D"/>
                  </a:solidFill>
                  <a:latin typeface="Calibri" panose="020F0502020204030204" pitchFamily="34" charset="0"/>
                </a:endParaRPr>
              </a:p>
              <a:p>
                <a:pPr algn="just">
                  <a:buClr>
                    <a:srgbClr val="4590B8"/>
                  </a:buClr>
                  <a:buFont typeface="Arial" panose="020B0604020202020204" pitchFamily="34" charset="0"/>
                  <a:buChar char="•"/>
                </a:pPr>
                <a:r>
                  <a:rPr lang="es-ES" sz="1600" b="1" dirty="0" smtClean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Planta 3 </a:t>
                </a:r>
                <a14:m>
                  <m:oMath xmlns:m="http://schemas.openxmlformats.org/officeDocument/2006/math"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rgbClr val="3D3D3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b="0" i="1" dirty="0" smtClean="0">
                            <a:solidFill>
                              <a:srgbClr val="3D3D3D"/>
                            </a:solidFill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b="0" i="1" dirty="0" smtClean="0">
                            <a:solidFill>
                              <a:srgbClr val="3D3D3D"/>
                            </a:solidFill>
                            <a:latin typeface="Cambria Math"/>
                          </a:rPr>
                          <m:t>35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/>
                      </a:rPr>
                      <m:t>&lt;</m:t>
                    </m:r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1600" b="0" i="1" dirty="0" smtClean="0">
                        <a:solidFill>
                          <a:srgbClr val="3D3D3D"/>
                        </a:solidFill>
                        <a:latin typeface="Cambria Math"/>
                      </a:rPr>
                      <m:t>8</m:t>
                    </m:r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s-ES" sz="1600" dirty="0">
                  <a:solidFill>
                    <a:srgbClr val="3D3D3D"/>
                  </a:solidFill>
                </a:endParaRPr>
              </a:p>
              <a:p>
                <a:pPr algn="just">
                  <a:buClr>
                    <a:srgbClr val="4590B8"/>
                  </a:buClr>
                  <a:buFont typeface="Arial" panose="020B0604020202020204" pitchFamily="34" charset="0"/>
                  <a:buChar char="•"/>
                </a:pPr>
                <a:r>
                  <a:rPr lang="es-ES" sz="1600" b="1" dirty="0" smtClean="0">
                    <a:solidFill>
                      <a:srgbClr val="3D3D3D"/>
                    </a:solidFill>
                    <a:latin typeface="Calibri" panose="020F0502020204030204" pitchFamily="34" charset="0"/>
                  </a:rPr>
                  <a:t>Planta 4 </a:t>
                </a:r>
                <a14:m>
                  <m:oMath xmlns:m="http://schemas.openxmlformats.org/officeDocument/2006/math"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1600" dirty="0" smtClean="0">
                    <a:solidFill>
                      <a:srgbClr val="3D3D3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dirty="0">
                            <a:solidFill>
                              <a:srgbClr val="3D3D3D"/>
                            </a:solidFill>
                            <a:latin typeface="Cambria Math" panose="02040503050406030204" pitchFamily="18" charset="0"/>
                          </a:rPr>
                          <m:t>59</m:t>
                        </m:r>
                      </m:sub>
                    </m:sSub>
                    <m:r>
                      <a:rPr lang="es-ES" sz="1600" i="1" dirty="0">
                        <a:solidFill>
                          <a:srgbClr val="3D3D3D"/>
                        </a:solidFill>
                        <a:latin typeface="Cambria Math" panose="02040503050406030204" pitchFamily="18" charset="0"/>
                      </a:rPr>
                      <m:t>= 400 </m:t>
                    </m:r>
                  </m:oMath>
                </a14:m>
                <a:endParaRPr lang="es-ES" sz="1600" dirty="0">
                  <a:solidFill>
                    <a:srgbClr val="3D3D3D"/>
                  </a:solidFill>
                </a:endParaRPr>
              </a:p>
            </p:txBody>
          </p:sp>
        </mc:Choice>
        <mc:Fallback xmlns="">
          <p:sp>
            <p:nvSpPr>
              <p:cNvPr id="7" name="Marcador de contenid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750863"/>
                <a:ext cx="11293130" cy="1441466"/>
              </a:xfrm>
              <a:prstGeom prst="rect">
                <a:avLst/>
              </a:prstGeom>
              <a:blipFill rotWithShape="1">
                <a:blip r:embed="rId3"/>
                <a:stretch>
                  <a:fillRect l="-108" b="-2110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799106" y="2339489"/>
            <a:ext cx="3315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u="sng" dirty="0">
                <a:solidFill>
                  <a:prstClr val="black"/>
                </a:solidFill>
                <a:latin typeface="Calibri" panose="020F0502020204030204" pitchFamily="34" charset="0"/>
              </a:rPr>
              <a:t>Restricciones </a:t>
            </a:r>
            <a:r>
              <a:rPr lang="es-ES" b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del Origen(</a:t>
            </a:r>
            <a:r>
              <a:rPr lang="es-ES" b="1" u="sng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Orferta</a:t>
            </a:r>
            <a:r>
              <a:rPr lang="es-ES" b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)</a:t>
            </a:r>
            <a:endParaRPr lang="es-ES" b="1" u="sng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7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273</TotalTime>
  <Words>702</Words>
  <Application>Microsoft Office PowerPoint</Application>
  <PresentationFormat>Panorámica</PresentationFormat>
  <Paragraphs>318</Paragraphs>
  <Slides>22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Times New Roman</vt:lpstr>
      <vt:lpstr>Wingdings 2</vt:lpstr>
      <vt:lpstr>Dividendo</vt:lpstr>
      <vt:lpstr>Escuela politécnica nacional escuela de formación de tecnólogos análisis de sistemas informáticos.</vt:lpstr>
      <vt:lpstr>Planteamiento del problema:</vt:lpstr>
      <vt:lpstr>Planteamiento del problema:</vt:lpstr>
      <vt:lpstr>Planteamiento del problema:</vt:lpstr>
      <vt:lpstr>El sistema de distribución de la Compañía Herman.</vt:lpstr>
      <vt:lpstr>Presentación de PowerPoint</vt:lpstr>
      <vt:lpstr>El sistema de distribución de la Compañía Herman.</vt:lpstr>
      <vt:lpstr>Función objetivo</vt:lpstr>
      <vt:lpstr>Restricciones</vt:lpstr>
      <vt:lpstr>Restricciones</vt:lpstr>
      <vt:lpstr>Restricciones</vt:lpstr>
      <vt:lpstr>Solver</vt:lpstr>
      <vt:lpstr>RESULTADO FINAL</vt:lpstr>
      <vt:lpstr>El sistema de distribución de la Compañía Herman.</vt:lpstr>
      <vt:lpstr>Presentación de PowerPoint</vt:lpstr>
      <vt:lpstr>El sistema de distribución de la Compañía Herman.</vt:lpstr>
      <vt:lpstr>Función objetivo</vt:lpstr>
      <vt:lpstr>Restricciones</vt:lpstr>
      <vt:lpstr>Restricciones</vt:lpstr>
      <vt:lpstr>Restricciones</vt:lpstr>
      <vt:lpstr>Solución plan óptimo de envío</vt:lpstr>
      <vt:lpstr>Solver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escuela de formación de tecnólogos análisis de sistemas informáticos.</dc:title>
  <dc:creator>Fredy Sanchez</dc:creator>
  <cp:lastModifiedBy>Fredy Sanchez</cp:lastModifiedBy>
  <cp:revision>35</cp:revision>
  <dcterms:created xsi:type="dcterms:W3CDTF">2016-01-28T13:19:26Z</dcterms:created>
  <dcterms:modified xsi:type="dcterms:W3CDTF">2016-01-28T18:54:28Z</dcterms:modified>
</cp:coreProperties>
</file>