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CCBA0-CC10-4CC2-85C2-286099CC961E}" type="datetimeFigureOut">
              <a:rPr lang="es-ES" smtClean="0"/>
              <a:pPr/>
              <a:t>30/04/2010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31A1B-7AC5-4A80-921A-F4155D17E34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A2D096-CD78-496F-A207-D515E325EAAE}" type="datetime1">
              <a:rPr lang="es-ES" smtClean="0"/>
              <a:pPr/>
              <a:t>30/04/2010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AF99A-F21B-4095-8881-A489D23D3B9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EDA786-250E-4100-AE3C-9E48F5212913}" type="datetime1">
              <a:rPr lang="es-ES" smtClean="0"/>
              <a:pPr/>
              <a:t>30/04/2010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AF99A-F21B-4095-8881-A489D23D3B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A75CA-51B8-4C37-AD21-FF045166E9D9}" type="datetime1">
              <a:rPr lang="es-ES" smtClean="0"/>
              <a:pPr/>
              <a:t>30/04/2010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AF99A-F21B-4095-8881-A489D23D3B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F0CDCA-27B6-4E87-B572-4740C072705D}" type="datetime1">
              <a:rPr lang="es-ES" smtClean="0"/>
              <a:pPr/>
              <a:t>30/04/2010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AF99A-F21B-4095-8881-A489D23D3B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580FD6-8835-4C50-A29D-9BA351FD8D98}" type="datetime1">
              <a:rPr lang="es-ES" smtClean="0"/>
              <a:pPr/>
              <a:t>30/04/2010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AF99A-F21B-4095-8881-A489D23D3B9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573039-41FD-462C-83CF-E415A88A5663}" type="datetime1">
              <a:rPr lang="es-ES" smtClean="0"/>
              <a:pPr/>
              <a:t>30/04/2010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AF99A-F21B-4095-8881-A489D23D3B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7BE056-0CA1-497E-B0B0-8DEF9C45A20D}" type="datetime1">
              <a:rPr lang="es-ES" smtClean="0"/>
              <a:pPr/>
              <a:t>30/04/2010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AF99A-F21B-4095-8881-A489D23D3B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964140-590E-4F19-9E08-6A5870983DF9}" type="datetime1">
              <a:rPr lang="es-ES" smtClean="0"/>
              <a:pPr/>
              <a:t>30/04/2010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AF99A-F21B-4095-8881-A489D23D3B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E8A8D1-0DAC-467A-B724-7D68D609D3F9}" type="datetime1">
              <a:rPr lang="es-ES" smtClean="0"/>
              <a:pPr/>
              <a:t>30/04/2010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AF99A-F21B-4095-8881-A489D23D3B9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A1663D-4032-4F37-AFA4-C5409EEB5774}" type="datetime1">
              <a:rPr lang="es-ES" smtClean="0"/>
              <a:pPr/>
              <a:t>30/04/2010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AF99A-F21B-4095-8881-A489D23D3B9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73501D-9D71-461B-A92C-E7F38F1F37A2}" type="datetime1">
              <a:rPr lang="es-ES" smtClean="0"/>
              <a:pPr/>
              <a:t>30/04/2010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7AF99A-F21B-4095-8881-A489D23D3B9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9D3F2AD-FF7B-4B11-B839-E2FEB6AB600C}" type="datetime1">
              <a:rPr lang="es-ES" smtClean="0"/>
              <a:pPr/>
              <a:t>30/04/2010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17AF99A-F21B-4095-8881-A489D23D3B9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Hoja_de_c_lculo_de_Microsoft_Office_Excel_97-2003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Hoja_de_c_lculo_de_Microsoft_Office_Excel_97-2003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 568-B.1  Cableado Horizontal</a:t>
            </a:r>
            <a:endParaRPr lang="es-E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2017713"/>
            <a:ext cx="8270875" cy="4114800"/>
          </a:xfrm>
        </p:spPr>
        <p:txBody>
          <a:bodyPr/>
          <a:lstStyle/>
          <a:p>
            <a:pPr eaLnBrk="1" hangingPunct="1"/>
            <a:r>
              <a:rPr lang="es-MX" smtClean="0"/>
              <a:t>Un mínimo de dos salidas por cada área de trabajo</a:t>
            </a:r>
          </a:p>
          <a:p>
            <a:pPr lvl="1" eaLnBrk="1" hangingPunct="1"/>
            <a:r>
              <a:rPr lang="es-MX" smtClean="0"/>
              <a:t>Uno debe ser UTP de 100 ohms de cuatro pares  (Cat. 3 mínimo, se recomienda cat. 5e )   </a:t>
            </a:r>
            <a:endParaRPr lang="es-ES" smtClean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1</a:t>
            </a:fld>
            <a:endParaRPr lang="es-ES"/>
          </a:p>
        </p:txBody>
      </p:sp>
      <p:pic>
        <p:nvPicPr>
          <p:cNvPr id="6" name="Picture 4" descr="5 wallplat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4214818"/>
            <a:ext cx="2986088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smtClean="0"/>
              <a:t>Mini  Jack</a:t>
            </a:r>
            <a:endParaRPr lang="es-ES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371600" y="2286000"/>
          <a:ext cx="3109913" cy="2311400"/>
        </p:xfrm>
        <a:graphic>
          <a:graphicData uri="http://schemas.openxmlformats.org/presentationml/2006/ole">
            <p:oleObj spid="_x0000_s3074" name="Imagen de mapa de bits" r:id="rId3" imgW="1038370" imgH="771429" progId="PBrush">
              <p:embed/>
            </p:oleObj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4953000" y="2514600"/>
          <a:ext cx="3505200" cy="2659063"/>
        </p:xfrm>
        <a:graphic>
          <a:graphicData uri="http://schemas.openxmlformats.org/presentationml/2006/ole">
            <p:oleObj spid="_x0000_s3075" name="Imagen de mapa de bits" r:id="rId4" imgW="1933333" imgH="1467055" progId="PBrush">
              <p:embed/>
            </p:oleObj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 568-B.1  Área de Trabajo</a:t>
            </a:r>
            <a:endParaRPr lang="es-E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smtClean="0"/>
              <a:t>SALIDA / CONECTOR  100 ohm UTP  o ScTP</a:t>
            </a:r>
          </a:p>
          <a:p>
            <a:pPr lvl="1" eaLnBrk="1" hangingPunct="1"/>
            <a:r>
              <a:rPr lang="es-MX" smtClean="0"/>
              <a:t>El cable debe terminar en un jack modular de ocho posiciones.</a:t>
            </a:r>
          </a:p>
          <a:p>
            <a:pPr lvl="1" eaLnBrk="1" hangingPunct="1"/>
            <a:r>
              <a:rPr lang="es-MX" smtClean="0"/>
              <a:t>Debe llenar los requisitos de IEC 60603-7</a:t>
            </a:r>
          </a:p>
          <a:p>
            <a:pPr lvl="1" eaLnBrk="1" hangingPunct="1"/>
            <a:r>
              <a:rPr lang="es-MX" smtClean="0"/>
              <a:t>Asignaciones pin/par:</a:t>
            </a:r>
          </a:p>
          <a:p>
            <a:pPr lvl="2" eaLnBrk="1" hangingPunct="1"/>
            <a:r>
              <a:rPr lang="es-MX" smtClean="0"/>
              <a:t>T568A</a:t>
            </a:r>
          </a:p>
          <a:p>
            <a:pPr lvl="2" eaLnBrk="1" hangingPunct="1"/>
            <a:r>
              <a:rPr lang="es-MX" smtClean="0"/>
              <a:t>T568B  (Opcional)</a:t>
            </a: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TIA/EIA  - 568-B.1	</a:t>
            </a:r>
            <a:endParaRPr lang="es-ES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sz="2400" b="1" smtClean="0"/>
              <a:t>Asignaciones PIN/PAR de un jack de ocho posiciones:</a:t>
            </a:r>
          </a:p>
          <a:p>
            <a:pPr eaLnBrk="1" hangingPunct="1">
              <a:buFont typeface="Wingdings" pitchFamily="2" charset="2"/>
              <a:buNone/>
            </a:pPr>
            <a:endParaRPr lang="es-ES" smtClean="0"/>
          </a:p>
        </p:txBody>
      </p:sp>
      <p:pic>
        <p:nvPicPr>
          <p:cNvPr id="65540" name="Picture 67" descr="1_10a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2962275"/>
            <a:ext cx="60198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 568-B.1  Area de Trabajo</a:t>
            </a:r>
            <a:endParaRPr lang="es-ES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2133600"/>
            <a:ext cx="7772400" cy="4114800"/>
          </a:xfrm>
        </p:spPr>
        <p:txBody>
          <a:bodyPr/>
          <a:lstStyle/>
          <a:p>
            <a:pPr eaLnBrk="1" hangingPunct="1"/>
            <a:r>
              <a:rPr lang="es-MX" smtClean="0"/>
              <a:t>SALIDA / CONECTOR FIBRA OPTICA</a:t>
            </a:r>
          </a:p>
          <a:p>
            <a:pPr eaLnBrk="1" hangingPunct="1">
              <a:buFont typeface="Wingdings" pitchFamily="2" charset="2"/>
              <a:buNone/>
            </a:pPr>
            <a:endParaRPr lang="es-MX" smtClean="0"/>
          </a:p>
          <a:p>
            <a:pPr lvl="1" eaLnBrk="1" hangingPunct="1"/>
            <a:r>
              <a:rPr lang="es-MX" smtClean="0"/>
              <a:t>El cableado debe terminar en un conector duplex para fibra óptica cumpliendo los requerimientos de TIA/EIA 568 B.3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4000" smtClean="0"/>
              <a:t>TIA/EIA 568-B.1  Área de Trabajo</a:t>
            </a:r>
            <a:endParaRPr lang="es-ES" sz="400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s-MX" smtClean="0"/>
          </a:p>
          <a:p>
            <a:pPr eaLnBrk="1" hangingPunct="1"/>
            <a:r>
              <a:rPr lang="es-MX" smtClean="0"/>
              <a:t>CABLES DE CONEXION:</a:t>
            </a:r>
          </a:p>
          <a:p>
            <a:pPr eaLnBrk="1" hangingPunct="1">
              <a:buFont typeface="Wingdings" pitchFamily="2" charset="2"/>
              <a:buNone/>
            </a:pPr>
            <a:endParaRPr lang="es-MX" smtClean="0"/>
          </a:p>
          <a:p>
            <a:pPr lvl="1" eaLnBrk="1" hangingPunct="1"/>
            <a:r>
              <a:rPr lang="es-MX" smtClean="0"/>
              <a:t>Patch cords o jumpers deben cumplir con los requisitos de desempeño de TIA-EIA 568 B.2 y B.3</a:t>
            </a:r>
          </a:p>
          <a:p>
            <a:pPr lvl="1" eaLnBrk="1" hangingPunct="1">
              <a:buFont typeface="Wingdings" pitchFamily="2" charset="2"/>
              <a:buNone/>
            </a:pP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14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MX" smtClean="0"/>
              <a:t>Patch Cords</a:t>
            </a:r>
            <a:endParaRPr lang="es-ES" smtClean="0"/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533400" y="2362200"/>
          <a:ext cx="4114800" cy="3314700"/>
        </p:xfrm>
        <a:graphic>
          <a:graphicData uri="http://schemas.openxmlformats.org/presentationml/2006/ole">
            <p:oleObj spid="_x0000_s4098" name="Imagen de mapa de bits" r:id="rId3" imgW="2010056" imgH="1619476" progId="PBrush">
              <p:embed/>
            </p:oleObj>
          </a:graphicData>
        </a:graphic>
      </p:graphicFrame>
      <p:graphicFrame>
        <p:nvGraphicFramePr>
          <p:cNvPr id="5123" name="Object 8"/>
          <p:cNvGraphicFramePr>
            <a:graphicFrameLocks noChangeAspect="1"/>
          </p:cNvGraphicFramePr>
          <p:nvPr/>
        </p:nvGraphicFramePr>
        <p:xfrm>
          <a:off x="5181600" y="2590800"/>
          <a:ext cx="3175000" cy="3200400"/>
        </p:xfrm>
        <a:graphic>
          <a:graphicData uri="http://schemas.openxmlformats.org/presentationml/2006/ole">
            <p:oleObj spid="_x0000_s4099" name="Imagen de mapa de bits" r:id="rId4" imgW="2429214" imgH="2448267" progId="PBrush">
              <p:embed/>
            </p:oleObj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000" smtClean="0"/>
              <a:t>TIA/EIA 568-B.1 Interconexión vs. Conexión Cruzada</a:t>
            </a:r>
            <a:endParaRPr lang="es-ES" sz="4000" smtClean="0"/>
          </a:p>
        </p:txBody>
      </p:sp>
      <p:pic>
        <p:nvPicPr>
          <p:cNvPr id="686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2000250"/>
            <a:ext cx="7358063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4000" smtClean="0"/>
              <a:t>TIA/EIA 568-B.1 Interconexión vs. Conexión Cruzada</a:t>
            </a:r>
            <a:endParaRPr lang="es-ES" sz="4000" smtClean="0"/>
          </a:p>
        </p:txBody>
      </p:sp>
      <p:sp>
        <p:nvSpPr>
          <p:cNvPr id="69635" name="2 Marcador de contenido"/>
          <p:cNvSpPr>
            <a:spLocks noGrp="1"/>
          </p:cNvSpPr>
          <p:nvPr>
            <p:ph idx="1"/>
          </p:nvPr>
        </p:nvSpPr>
        <p:spPr>
          <a:xfrm>
            <a:off x="785813" y="2017713"/>
            <a:ext cx="8169275" cy="4114800"/>
          </a:xfrm>
        </p:spPr>
        <p:txBody>
          <a:bodyPr/>
          <a:lstStyle/>
          <a:p>
            <a:r>
              <a:rPr lang="es-ES" sz="2700" b="1" smtClean="0"/>
              <a:t>Interconexión: </a:t>
            </a:r>
            <a:r>
              <a:rPr lang="es-ES" sz="2700" smtClean="0"/>
              <a:t>Es un esquema de conexión que emplea hardware de conexión, para la conexión directa de un cable con otro cable, sin un patch cord o jumper.</a:t>
            </a:r>
          </a:p>
          <a:p>
            <a:pPr>
              <a:buFont typeface="Wingdings" pitchFamily="2" charset="2"/>
              <a:buNone/>
            </a:pPr>
            <a:endParaRPr lang="es-ES" sz="2700" smtClean="0"/>
          </a:p>
          <a:p>
            <a:r>
              <a:rPr lang="es-ES" sz="2700" b="1" smtClean="0"/>
              <a:t>Conexión Cruzada: </a:t>
            </a:r>
            <a:r>
              <a:rPr lang="es-ES" sz="2700" smtClean="0"/>
              <a:t>Es un esquema de conexión entre corridas de cable, subsistemas y equipos, usando patch cords o jumpers que se conectan a hardware de conexión en cada extremo.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z="4000" smtClean="0"/>
              <a:t>TIA/EIA-568-B.1	</a:t>
            </a:r>
            <a:br>
              <a:rPr lang="es-MX" sz="4000" smtClean="0"/>
            </a:br>
            <a:r>
              <a:rPr lang="es-MX" sz="4000" smtClean="0"/>
              <a:t>Cableado en oficinas abiertas</a:t>
            </a:r>
            <a:endParaRPr lang="es-ES" sz="400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smtClean="0"/>
              <a:t>Cuando se instala una corrida de una distancia considerable, y después se hacen cambios en los muebles modulares, se tiene que desechar todo el cable desinstalado??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mtClean="0"/>
              <a:t>				</a:t>
            </a:r>
            <a:r>
              <a:rPr lang="es-MX" sz="4000" b="1" smtClean="0"/>
              <a:t>$</a:t>
            </a:r>
            <a:endParaRPr lang="es-ES" sz="4000" b="1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18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z="4000" smtClean="0"/>
              <a:t>TIA/EIA-568-B.1</a:t>
            </a:r>
            <a:br>
              <a:rPr lang="es-MX" sz="4000" smtClean="0"/>
            </a:br>
            <a:r>
              <a:rPr lang="es-MX" sz="4000" smtClean="0"/>
              <a:t>Cableado en oficinas abiertas</a:t>
            </a:r>
            <a:endParaRPr lang="es-ES" sz="400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smtClean="0"/>
              <a:t>Se buscó un modo para que se manejara un sistema centralizado y que pudiera ofrecer facilidad para remodelaciones y cambios en oficinas abiertas.</a:t>
            </a:r>
          </a:p>
          <a:p>
            <a:pPr eaLnBrk="1" hangingPunct="1"/>
            <a:r>
              <a:rPr lang="es-MX" smtClean="0"/>
              <a:t>Únicamente se puede utilizar este esquema en sistemas de muebles modulares.</a:t>
            </a: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 568-B.1  Cableado Horizontal</a:t>
            </a:r>
            <a:endParaRPr lang="es-ES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743200"/>
            <a:ext cx="7772400" cy="4114800"/>
          </a:xfrm>
        </p:spPr>
        <p:txBody>
          <a:bodyPr/>
          <a:lstStyle/>
          <a:p>
            <a:pPr eaLnBrk="1" hangingPunct="1"/>
            <a:r>
              <a:rPr lang="es-MX" smtClean="0"/>
              <a:t>La segunda salida debe ser uno de los medios reconocidos:</a:t>
            </a:r>
          </a:p>
          <a:p>
            <a:pPr lvl="1" eaLnBrk="1" hangingPunct="1"/>
            <a:r>
              <a:rPr lang="es-MX" smtClean="0"/>
              <a:t>Cable UTP de 100 ohms de cuatro pares   (Cat. 5e)</a:t>
            </a:r>
          </a:p>
          <a:p>
            <a:pPr lvl="1" eaLnBrk="1" hangingPunct="1"/>
            <a:r>
              <a:rPr lang="es-MX" smtClean="0"/>
              <a:t>Cable de fibra óptica de 62.5/125 micras o 50/125 micras de dos fibras</a:t>
            </a: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z="4000" smtClean="0"/>
              <a:t>TIA/EIA-568-B.1</a:t>
            </a:r>
            <a:br>
              <a:rPr lang="es-MX" sz="4000" smtClean="0"/>
            </a:br>
            <a:r>
              <a:rPr lang="es-MX" sz="4000" smtClean="0"/>
              <a:t>Cableado en oficinas abiertas</a:t>
            </a:r>
            <a:endParaRPr lang="es-ES" sz="4000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smtClean="0"/>
              <a:t>MUTO  (Multi User Telecom  Outlet)</a:t>
            </a:r>
          </a:p>
          <a:p>
            <a:pPr lvl="1" eaLnBrk="1" hangingPunct="1">
              <a:lnSpc>
                <a:spcPct val="90000"/>
              </a:lnSpc>
            </a:pPr>
            <a:r>
              <a:rPr lang="es-MX" smtClean="0"/>
              <a:t>Cables horizontales terminan en un lugar común.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mtClean="0"/>
              <a:t>Los cables de conexión  (patch cord) de estación son ruteados directamente del MUTO al área de trabajo.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mtClean="0"/>
              <a:t>Es la solución preferida para aplicaciones donde se anticipan MOVIMIENTOS FRECUENTES.</a:t>
            </a:r>
          </a:p>
          <a:p>
            <a:pPr lvl="1" eaLnBrk="1" hangingPunct="1">
              <a:lnSpc>
                <a:spcPct val="90000"/>
              </a:lnSpc>
            </a:pP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mtClean="0"/>
              <a:t>TIA/EIA-568-B.1</a:t>
            </a:r>
            <a:br>
              <a:rPr lang="es-MX" smtClean="0"/>
            </a:br>
            <a:r>
              <a:rPr lang="es-MX" smtClean="0"/>
              <a:t>Cableado en oficinas abiertas</a:t>
            </a:r>
            <a:endParaRPr lang="es-ES" smtClean="0"/>
          </a:p>
        </p:txBody>
      </p:sp>
      <p:pic>
        <p:nvPicPr>
          <p:cNvPr id="737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2643188"/>
            <a:ext cx="7891462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21</a:t>
            </a:fld>
            <a:endParaRPr lang="es-E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z="4000" smtClean="0"/>
              <a:t>TIA/EIA-568-B.1</a:t>
            </a:r>
            <a:br>
              <a:rPr lang="es-MX" sz="4000" smtClean="0"/>
            </a:br>
            <a:r>
              <a:rPr lang="es-MX" sz="4000" smtClean="0"/>
              <a:t>Cableado en oficinas abiertas</a:t>
            </a:r>
            <a:endParaRPr lang="es-ES" sz="400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smtClean="0"/>
              <a:t>Cada MUTO  debe dar servicio a un máximo de 12 áreas de trabajo.</a:t>
            </a:r>
          </a:p>
          <a:p>
            <a:pPr eaLnBrk="1" hangingPunct="1"/>
            <a:r>
              <a:rPr lang="es-MX" smtClean="0"/>
              <a:t>Debe ser fácilmente accesible y </a:t>
            </a:r>
            <a:r>
              <a:rPr lang="es-MX" u="sng" smtClean="0"/>
              <a:t>no estar localizado en un piso o techo falso.</a:t>
            </a:r>
          </a:p>
          <a:p>
            <a:pPr eaLnBrk="1" hangingPunct="1"/>
            <a:r>
              <a:rPr lang="es-MX" smtClean="0"/>
              <a:t>Debe quedar instalado </a:t>
            </a:r>
            <a:r>
              <a:rPr lang="es-MX" b="1" u="sng" smtClean="0"/>
              <a:t>permanentemente.</a:t>
            </a:r>
          </a:p>
          <a:p>
            <a:pPr eaLnBrk="1" hangingPunct="1"/>
            <a:endParaRPr lang="es-ES" b="1" u="sng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22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TIA/EIA-568-B.1</a:t>
            </a:r>
            <a:br>
              <a:rPr lang="es-MX" smtClean="0"/>
            </a:br>
            <a:r>
              <a:rPr lang="es-MX" smtClean="0"/>
              <a:t>Cableado en Oficinas Abiertas</a:t>
            </a:r>
            <a:endParaRPr lang="es-ES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2133600"/>
            <a:ext cx="7772400" cy="4114800"/>
          </a:xfrm>
        </p:spPr>
        <p:txBody>
          <a:bodyPr/>
          <a:lstStyle/>
          <a:p>
            <a:pPr eaLnBrk="1" hangingPunct="1"/>
            <a:r>
              <a:rPr lang="es-MX" sz="2800" smtClean="0"/>
              <a:t>Aun cuando la distancia al MUTO sea menor a 70 mts, la longitud máxima del cable de conexión (patch cord) de estación no deberá rebasar  22 mts para 24 AWG.</a:t>
            </a:r>
          </a:p>
          <a:p>
            <a:pPr eaLnBrk="1" hangingPunct="1"/>
            <a:r>
              <a:rPr lang="es-ES_tradnl" sz="2800" smtClean="0"/>
              <a:t>Para fibra óptica, cualquier combinación de cables del cableado horizontal, cables del área de trabajo, patch cords y cables de los equipos no deberían exceder 100 m (328 pies).</a:t>
            </a:r>
            <a:endParaRPr lang="es-MX" sz="2800" smtClean="0"/>
          </a:p>
          <a:p>
            <a:pPr eaLnBrk="1" hangingPunct="1">
              <a:buFont typeface="Wingdings" pitchFamily="2" charset="2"/>
              <a:buNone/>
            </a:pP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z="4000" smtClean="0"/>
              <a:t>TIA/EIA-568-B.1</a:t>
            </a:r>
            <a:br>
              <a:rPr lang="es-MX" sz="4000" smtClean="0"/>
            </a:br>
            <a:r>
              <a:rPr lang="es-MX" sz="4000" smtClean="0"/>
              <a:t>Cableado en Oficinas Abiertas</a:t>
            </a:r>
            <a:endParaRPr lang="es-ES_tradnl" sz="400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763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400" smtClean="0"/>
              <a:t>La longitud máxima del cable del área de trabajo se determina de acuerdo con la siguiente tabla: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2924175"/>
            <a:ext cx="7675563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24</a:t>
            </a:fld>
            <a:endParaRPr lang="es-E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TIA/EIA-568-B.1</a:t>
            </a:r>
            <a:br>
              <a:rPr lang="es-MX" smtClean="0"/>
            </a:br>
            <a:r>
              <a:rPr lang="es-MX" smtClean="0"/>
              <a:t>Cableado en Oficinas Abiertas</a:t>
            </a:r>
            <a:endParaRPr lang="es-ES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smtClean="0"/>
              <a:t>PUNTO DE CONSOLIDACION:</a:t>
            </a:r>
          </a:p>
          <a:p>
            <a:pPr lvl="1" eaLnBrk="1" hangingPunct="1">
              <a:lnSpc>
                <a:spcPct val="90000"/>
              </a:lnSpc>
            </a:pPr>
            <a:r>
              <a:rPr lang="es-MX" smtClean="0"/>
              <a:t>Es un punto de interconexión en el cableado horizontal.</a:t>
            </a:r>
          </a:p>
          <a:p>
            <a:pPr lvl="1" eaLnBrk="1" hangingPunct="1">
              <a:lnSpc>
                <a:spcPct val="90000"/>
              </a:lnSpc>
            </a:pPr>
            <a:r>
              <a:rPr lang="es-MX" smtClean="0"/>
              <a:t>Es el sistema preferido cuando se anticipa una cantidad limitada de cambios.</a:t>
            </a:r>
          </a:p>
          <a:p>
            <a:pPr lvl="1" eaLnBrk="1" hangingPunct="1">
              <a:lnSpc>
                <a:spcPct val="90000"/>
              </a:lnSpc>
            </a:pPr>
            <a:r>
              <a:rPr lang="es-MX" b="1" u="sng" smtClean="0"/>
              <a:t>No es un empalme:</a:t>
            </a:r>
          </a:p>
          <a:p>
            <a:pPr lvl="2" eaLnBrk="1" hangingPunct="1">
              <a:lnSpc>
                <a:spcPct val="90000"/>
              </a:lnSpc>
            </a:pPr>
            <a:r>
              <a:rPr lang="es-MX" smtClean="0"/>
              <a:t>Mínimo 200 ciclos de re-conexión</a:t>
            </a:r>
          </a:p>
          <a:p>
            <a:pPr lvl="3" eaLnBrk="1" hangingPunct="1">
              <a:lnSpc>
                <a:spcPct val="90000"/>
              </a:lnSpc>
            </a:pPr>
            <a:r>
              <a:rPr lang="es-MX" smtClean="0"/>
              <a:t>Plug/Jack</a:t>
            </a:r>
          </a:p>
          <a:p>
            <a:pPr lvl="3" eaLnBrk="1" hangingPunct="1">
              <a:lnSpc>
                <a:spcPct val="90000"/>
              </a:lnSpc>
            </a:pPr>
            <a:r>
              <a:rPr lang="es-MX" smtClean="0"/>
              <a:t>Conector tipo 110</a:t>
            </a: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25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mtClean="0"/>
              <a:t>TIA/EIA-568-B.1</a:t>
            </a:r>
            <a:br>
              <a:rPr lang="es-MX" smtClean="0"/>
            </a:br>
            <a:r>
              <a:rPr lang="es-MX" smtClean="0"/>
              <a:t>Cableado en Oficinas Abiertas</a:t>
            </a:r>
            <a:endParaRPr lang="es-ES" smtClean="0"/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2357438"/>
            <a:ext cx="7929563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26</a:t>
            </a:fld>
            <a:endParaRPr lang="es-E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TIA/EIA-568-B.1</a:t>
            </a:r>
            <a:br>
              <a:rPr lang="es-MX" smtClean="0"/>
            </a:br>
            <a:r>
              <a:rPr lang="es-MX" smtClean="0"/>
              <a:t>Cableado en Oficinas Abiertas</a:t>
            </a:r>
            <a:endParaRPr lang="es-ES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smtClean="0"/>
              <a:t>NUNCA se usará un punto de consolidación como “Cross-connection”</a:t>
            </a:r>
          </a:p>
          <a:p>
            <a:pPr eaLnBrk="1" hangingPunct="1">
              <a:lnSpc>
                <a:spcPct val="90000"/>
              </a:lnSpc>
            </a:pPr>
            <a:r>
              <a:rPr lang="es-MX" smtClean="0"/>
              <a:t>No se permite más que un solo punto de consolidación entre cada corrida de cable</a:t>
            </a:r>
          </a:p>
          <a:p>
            <a:pPr eaLnBrk="1" hangingPunct="1">
              <a:lnSpc>
                <a:spcPct val="90000"/>
              </a:lnSpc>
            </a:pPr>
            <a:r>
              <a:rPr lang="es-MX" smtClean="0"/>
              <a:t>No se puede colocar el punto de consolidación a menos de 15 metros del CT.</a:t>
            </a: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27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TIA/EIA-568-B.1</a:t>
            </a:r>
            <a:br>
              <a:rPr lang="es-MX" smtClean="0"/>
            </a:br>
            <a:r>
              <a:rPr lang="es-MX" smtClean="0"/>
              <a:t>Cableado en Oficinas Abiertas</a:t>
            </a:r>
            <a:endParaRPr lang="es-ES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smtClean="0"/>
              <a:t>Cada PC debe dar servicio a un máximo de 12 áreas de trabajo.</a:t>
            </a:r>
          </a:p>
          <a:p>
            <a:pPr eaLnBrk="1" hangingPunct="1">
              <a:lnSpc>
                <a:spcPct val="90000"/>
              </a:lnSpc>
            </a:pPr>
            <a:r>
              <a:rPr lang="es-MX" smtClean="0"/>
              <a:t>Debe ser completamente accesible</a:t>
            </a:r>
          </a:p>
          <a:p>
            <a:pPr eaLnBrk="1" hangingPunct="1">
              <a:lnSpc>
                <a:spcPct val="90000"/>
              </a:lnSpc>
            </a:pPr>
            <a:r>
              <a:rPr lang="es-MX" smtClean="0"/>
              <a:t>Debe quedar instalado </a:t>
            </a:r>
            <a:r>
              <a:rPr lang="es-MX" b="1" u="sng" smtClean="0"/>
              <a:t>permanentemente.</a:t>
            </a:r>
          </a:p>
          <a:p>
            <a:pPr eaLnBrk="1" hangingPunct="1">
              <a:lnSpc>
                <a:spcPct val="90000"/>
              </a:lnSpc>
            </a:pPr>
            <a:r>
              <a:rPr lang="es-MX" smtClean="0"/>
              <a:t>La distancia del enlace está limitada a 90 mts (+10 mts de cable de conexión patch cord).</a:t>
            </a: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28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TIA/EIA-568-B.1</a:t>
            </a:r>
            <a:br>
              <a:rPr lang="es-MX" smtClean="0"/>
            </a:br>
            <a:r>
              <a:rPr lang="es-MX" smtClean="0"/>
              <a:t>Cuarto de Telecomunicaciones</a:t>
            </a:r>
            <a:endParaRPr lang="es-ES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362200"/>
            <a:ext cx="7772400" cy="4114800"/>
          </a:xfrm>
        </p:spPr>
        <p:txBody>
          <a:bodyPr/>
          <a:lstStyle/>
          <a:p>
            <a:pPr eaLnBrk="1" hangingPunct="1"/>
            <a:r>
              <a:rPr lang="es-MX" smtClean="0"/>
              <a:t>Area exclusiva dentro de un edificio para el equipo de telecomunicaciones.</a:t>
            </a:r>
          </a:p>
          <a:p>
            <a:pPr eaLnBrk="1" hangingPunct="1"/>
            <a:r>
              <a:rPr lang="es-MX" smtClean="0"/>
              <a:t>Su función principal es la terminación del cableado horizontal y vertical (principal).</a:t>
            </a: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29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 568-B.1  Cableado Vertical	</a:t>
            </a:r>
            <a:endParaRPr lang="es-ES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514600"/>
            <a:ext cx="7772400" cy="4114800"/>
          </a:xfrm>
        </p:spPr>
        <p:txBody>
          <a:bodyPr/>
          <a:lstStyle/>
          <a:p>
            <a:pPr eaLnBrk="1" hangingPunct="1"/>
            <a:r>
              <a:rPr lang="es-MX" smtClean="0"/>
              <a:t>Se define como la interconexión entre cuartos de telecomunicaciones, cuarto de equipos y entrada de servicios.</a:t>
            </a:r>
          </a:p>
          <a:p>
            <a:pPr eaLnBrk="1" hangingPunct="1"/>
            <a:r>
              <a:rPr lang="es-MX" smtClean="0"/>
              <a:t>También incluye cableado entre edificios.</a:t>
            </a:r>
          </a:p>
          <a:p>
            <a:pPr eaLnBrk="1" hangingPunct="1"/>
            <a:endParaRPr lang="es-MX" smtClean="0"/>
          </a:p>
          <a:p>
            <a:pPr eaLnBrk="1" hangingPunct="1">
              <a:buFont typeface="Wingdings" pitchFamily="2" charset="2"/>
              <a:buNone/>
            </a:pP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TIA/EIA-568-B.1</a:t>
            </a:r>
            <a:br>
              <a:rPr lang="es-MX" smtClean="0"/>
            </a:br>
            <a:r>
              <a:rPr lang="es-MX" smtClean="0"/>
              <a:t>Closet de Telecomunicaciones</a:t>
            </a:r>
            <a:endParaRPr lang="es-ES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smtClean="0"/>
              <a:t>Todas las conexiones entre los cables horizontales y verticales deben ser “cross-connects”.</a:t>
            </a:r>
          </a:p>
          <a:p>
            <a:pPr eaLnBrk="1" hangingPunct="1">
              <a:lnSpc>
                <a:spcPct val="90000"/>
              </a:lnSpc>
            </a:pPr>
            <a:r>
              <a:rPr lang="es-MX" smtClean="0"/>
              <a:t>Las conexiones de los cables de equipo al cableado horizontal o vertical pueden ser interconexiones o conexiones cruzadas.</a:t>
            </a:r>
          </a:p>
          <a:p>
            <a:pPr eaLnBrk="1" hangingPunct="1">
              <a:lnSpc>
                <a:spcPct val="90000"/>
              </a:lnSpc>
            </a:pPr>
            <a:r>
              <a:rPr lang="es-MX" smtClean="0"/>
              <a:t>Deben ser diseñados de acuerdo con TIA/EIA-569.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30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Cuarto de Telecomunicaciones</a:t>
            </a:r>
            <a:endParaRPr lang="es-ES" smtClean="0"/>
          </a:p>
        </p:txBody>
      </p:sp>
      <p:pic>
        <p:nvPicPr>
          <p:cNvPr id="8397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09800"/>
            <a:ext cx="6553200" cy="407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31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 –568-B.1</a:t>
            </a:r>
            <a:br>
              <a:rPr lang="es-MX" smtClean="0"/>
            </a:br>
            <a:r>
              <a:rPr lang="es-MX" smtClean="0"/>
              <a:t>Cuarto de Equipo</a:t>
            </a:r>
            <a:endParaRPr lang="es-ES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smtClean="0"/>
              <a:t>Es distinto de un cuarto de Telecomunicaciones debido a la complejidad del equipo que contiene.</a:t>
            </a:r>
          </a:p>
          <a:p>
            <a:pPr eaLnBrk="1" hangingPunct="1">
              <a:lnSpc>
                <a:spcPct val="90000"/>
              </a:lnSpc>
            </a:pPr>
            <a:r>
              <a:rPr lang="es-MX" smtClean="0"/>
              <a:t>“Hub” primario para la distribución vertical.</a:t>
            </a:r>
          </a:p>
          <a:p>
            <a:pPr eaLnBrk="1" hangingPunct="1">
              <a:lnSpc>
                <a:spcPct val="90000"/>
              </a:lnSpc>
            </a:pPr>
            <a:r>
              <a:rPr lang="es-MX" smtClean="0"/>
              <a:t>Debe proveerse un ambiente controlado</a:t>
            </a:r>
          </a:p>
          <a:p>
            <a:pPr eaLnBrk="1" hangingPunct="1">
              <a:lnSpc>
                <a:spcPct val="90000"/>
              </a:lnSpc>
            </a:pPr>
            <a:r>
              <a:rPr lang="es-MX" smtClean="0"/>
              <a:t>Debe ser diseñado de acuerdo con TIA/EIA-569-A</a:t>
            </a: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32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 –568-B.1</a:t>
            </a:r>
            <a:br>
              <a:rPr lang="es-MX" smtClean="0"/>
            </a:br>
            <a:r>
              <a:rPr lang="es-MX" smtClean="0"/>
              <a:t>Entrada de Servicios</a:t>
            </a:r>
            <a:endParaRPr lang="es-ES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sz="2800" smtClean="0"/>
              <a:t>Consiste en cables, accesorios de conexión, dispositivos  de protección y demás equipos necesarios para conectar el edificio a servicios externos.</a:t>
            </a:r>
          </a:p>
          <a:p>
            <a:pPr eaLnBrk="1" hangingPunct="1">
              <a:lnSpc>
                <a:spcPct val="90000"/>
              </a:lnSpc>
            </a:pPr>
            <a:r>
              <a:rPr lang="es-MX" sz="2800" smtClean="0"/>
              <a:t>Puede conectar el punto de demarcación.</a:t>
            </a:r>
          </a:p>
          <a:p>
            <a:pPr eaLnBrk="1" hangingPunct="1">
              <a:lnSpc>
                <a:spcPct val="90000"/>
              </a:lnSpc>
            </a:pPr>
            <a:r>
              <a:rPr lang="es-MX" sz="2800" smtClean="0"/>
              <a:t>Protección eléctrica establecida por códigos eléctricos aplicables.</a:t>
            </a:r>
          </a:p>
          <a:p>
            <a:pPr eaLnBrk="1" hangingPunct="1">
              <a:lnSpc>
                <a:spcPct val="90000"/>
              </a:lnSpc>
            </a:pPr>
            <a:r>
              <a:rPr lang="es-MX" sz="2800" smtClean="0"/>
              <a:t>Deben ser diseñadas de acuerdo a TIA/EIA-569-A</a:t>
            </a:r>
            <a:endParaRPr lang="es-ES" sz="280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33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 –568-B.1</a:t>
            </a:r>
            <a:br>
              <a:rPr lang="es-MX" smtClean="0"/>
            </a:br>
            <a:r>
              <a:rPr lang="es-MX" smtClean="0"/>
              <a:t>Requerimientos de instalacion</a:t>
            </a:r>
            <a:endParaRPr lang="es-ES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362200"/>
            <a:ext cx="7772400" cy="4114800"/>
          </a:xfrm>
        </p:spPr>
        <p:txBody>
          <a:bodyPr/>
          <a:lstStyle/>
          <a:p>
            <a:pPr eaLnBrk="1" hangingPunct="1"/>
            <a:r>
              <a:rPr lang="es-MX" smtClean="0"/>
              <a:t>PRECAUCION EN EL MANEJO DEL CABLE:</a:t>
            </a:r>
          </a:p>
          <a:p>
            <a:pPr lvl="1" eaLnBrk="1" hangingPunct="1"/>
            <a:r>
              <a:rPr lang="es-MX" smtClean="0"/>
              <a:t>Evitar tensiones en el cable </a:t>
            </a:r>
          </a:p>
          <a:p>
            <a:pPr lvl="1" eaLnBrk="1" hangingPunct="1"/>
            <a:r>
              <a:rPr lang="es-MX" smtClean="0"/>
              <a:t>Los cables no deben enrutarse en grupos muy apretados.</a:t>
            </a:r>
          </a:p>
          <a:p>
            <a:pPr lvl="1" eaLnBrk="1" hangingPunct="1"/>
            <a:r>
              <a:rPr lang="es-MX" smtClean="0"/>
              <a:t>Utilizar rutas de cable y accesorios apropiados.</a:t>
            </a:r>
          </a:p>
          <a:p>
            <a:pPr lvl="1" eaLnBrk="1" hangingPunct="1"/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34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 – 568-B.1</a:t>
            </a:r>
            <a:br>
              <a:rPr lang="es-MX" smtClean="0"/>
            </a:br>
            <a:r>
              <a:rPr lang="es-MX" smtClean="0"/>
              <a:t>Requerimientos de instalacion</a:t>
            </a:r>
            <a:endParaRPr lang="es-ES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sz="2800" smtClean="0"/>
              <a:t>100 ohms UTP y ScTP</a:t>
            </a:r>
          </a:p>
          <a:p>
            <a:pPr eaLnBrk="1" hangingPunct="1"/>
            <a:r>
              <a:rPr lang="es-MX" sz="2800" smtClean="0"/>
              <a:t>Radios de giro cableado horizontal</a:t>
            </a:r>
          </a:p>
          <a:p>
            <a:pPr lvl="1" eaLnBrk="1" hangingPunct="1"/>
            <a:r>
              <a:rPr lang="es-MX" sz="2400" smtClean="0"/>
              <a:t>UTP 4 pares sin tensión=4 veces el diámetro del cable.</a:t>
            </a:r>
          </a:p>
          <a:p>
            <a:pPr lvl="1" eaLnBrk="1" hangingPunct="1"/>
            <a:r>
              <a:rPr lang="es-MX" sz="2400" smtClean="0"/>
              <a:t>ScTP 4 pares sin tensión=8 veces el diámetro del cable.</a:t>
            </a:r>
          </a:p>
          <a:p>
            <a:pPr eaLnBrk="1" hangingPunct="1"/>
            <a:r>
              <a:rPr lang="es-MX" sz="2800" smtClean="0"/>
              <a:t>Radios de giro cableado vertical (principal)</a:t>
            </a:r>
          </a:p>
          <a:p>
            <a:pPr lvl="1" eaLnBrk="1" hangingPunct="1"/>
            <a:r>
              <a:rPr lang="es-MX" sz="2400" smtClean="0"/>
              <a:t>UTP multipar = 10 veces el  diámetro del cable</a:t>
            </a:r>
          </a:p>
          <a:p>
            <a:pPr lvl="1" eaLnBrk="1" hangingPunct="1">
              <a:buFont typeface="Wingdings" pitchFamily="2" charset="2"/>
              <a:buNone/>
            </a:pPr>
            <a:endParaRPr lang="es-ES" sz="240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35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 – 568-B.1</a:t>
            </a:r>
            <a:br>
              <a:rPr lang="es-MX" smtClean="0"/>
            </a:br>
            <a:r>
              <a:rPr lang="es-MX" smtClean="0"/>
              <a:t>Requerimientos de instalacion</a:t>
            </a:r>
            <a:endParaRPr lang="es-ES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sz="2800" dirty="0" smtClean="0"/>
              <a:t>100 </a:t>
            </a:r>
            <a:r>
              <a:rPr lang="es-MX" sz="2800" dirty="0" err="1" smtClean="0"/>
              <a:t>ohms</a:t>
            </a:r>
            <a:r>
              <a:rPr lang="es-MX" sz="2800" dirty="0" smtClean="0"/>
              <a:t> UTP y </a:t>
            </a:r>
            <a:r>
              <a:rPr lang="es-MX" sz="2800" dirty="0" err="1" smtClean="0"/>
              <a:t>ScTP</a:t>
            </a:r>
            <a:r>
              <a:rPr lang="es-MX" sz="2800" dirty="0" smtClean="0"/>
              <a:t>  (cont.)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b="1" dirty="0" smtClean="0"/>
              <a:t>Destrenzar los pares</a:t>
            </a:r>
          </a:p>
          <a:p>
            <a:pPr lvl="2" eaLnBrk="1" hangingPunct="1">
              <a:lnSpc>
                <a:spcPct val="90000"/>
              </a:lnSpc>
            </a:pPr>
            <a:r>
              <a:rPr lang="es-MX" sz="2000" b="1" dirty="0" smtClean="0"/>
              <a:t>½” para el cable de la </a:t>
            </a:r>
            <a:r>
              <a:rPr lang="es-MX" sz="2000" b="1" dirty="0" err="1" smtClean="0"/>
              <a:t>categoria</a:t>
            </a:r>
            <a:r>
              <a:rPr lang="es-MX" sz="2000" b="1" dirty="0" smtClean="0"/>
              <a:t> 5e</a:t>
            </a:r>
          </a:p>
          <a:p>
            <a:pPr lvl="2" eaLnBrk="1" hangingPunct="1">
              <a:lnSpc>
                <a:spcPct val="90000"/>
              </a:lnSpc>
            </a:pPr>
            <a:r>
              <a:rPr lang="es-MX" sz="2000" b="1" dirty="0" smtClean="0"/>
              <a:t>3”  para los cables de las </a:t>
            </a:r>
            <a:r>
              <a:rPr lang="es-MX" sz="2000" b="1" dirty="0" err="1" smtClean="0"/>
              <a:t>categorias</a:t>
            </a:r>
            <a:r>
              <a:rPr lang="es-MX" sz="2000" b="1" dirty="0" smtClean="0"/>
              <a:t> 3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b="1" dirty="0" smtClean="0"/>
              <a:t>Tensión máxima para aplicar</a:t>
            </a:r>
          </a:p>
          <a:p>
            <a:pPr lvl="2" eaLnBrk="1" hangingPunct="1">
              <a:lnSpc>
                <a:spcPct val="90000"/>
              </a:lnSpc>
            </a:pPr>
            <a:r>
              <a:rPr lang="es-MX" sz="2000" b="1" dirty="0" smtClean="0"/>
              <a:t>11.34 Kg.  (25 </a:t>
            </a:r>
            <a:r>
              <a:rPr lang="es-MX" sz="2000" b="1" dirty="0" err="1" smtClean="0"/>
              <a:t>lbf</a:t>
            </a:r>
            <a:r>
              <a:rPr lang="es-MX" sz="2000" b="1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b="1" dirty="0" err="1" smtClean="0"/>
              <a:t>Patch</a:t>
            </a:r>
            <a:r>
              <a:rPr lang="es-MX" sz="2400" b="1" dirty="0" smtClean="0"/>
              <a:t> </a:t>
            </a:r>
            <a:r>
              <a:rPr lang="es-MX" sz="2400" b="1" dirty="0" err="1" smtClean="0"/>
              <a:t>Cords</a:t>
            </a:r>
            <a:endParaRPr lang="es-MX" sz="2400" b="1" dirty="0" smtClean="0"/>
          </a:p>
          <a:p>
            <a:pPr lvl="2" eaLnBrk="1" hangingPunct="1">
              <a:lnSpc>
                <a:spcPct val="90000"/>
              </a:lnSpc>
            </a:pPr>
            <a:r>
              <a:rPr lang="es-MX" sz="2000" b="1" dirty="0" smtClean="0"/>
              <a:t>Deben ser al menos de la misma categoría del cableado horizontal.</a:t>
            </a:r>
          </a:p>
          <a:p>
            <a:pPr lvl="2" eaLnBrk="1" hangingPunct="1">
              <a:lnSpc>
                <a:spcPct val="90000"/>
              </a:lnSpc>
            </a:pPr>
            <a:r>
              <a:rPr lang="es-MX" sz="2000" b="1" dirty="0" smtClean="0"/>
              <a:t>No se deben fabricar en campo 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b="1" dirty="0" smtClean="0"/>
              <a:t>El cable “</a:t>
            </a:r>
            <a:r>
              <a:rPr lang="es-MX" sz="2400" b="1" dirty="0" err="1" smtClean="0"/>
              <a:t>drain</a:t>
            </a:r>
            <a:r>
              <a:rPr lang="es-MX" sz="2400" b="1" dirty="0" smtClean="0"/>
              <a:t>” del cable </a:t>
            </a:r>
            <a:r>
              <a:rPr lang="es-MX" sz="2400" b="1" dirty="0" err="1" smtClean="0"/>
              <a:t>ScTP</a:t>
            </a:r>
            <a:r>
              <a:rPr lang="es-MX" sz="2400" b="1" dirty="0" smtClean="0"/>
              <a:t> deberá estar conectado a tierra como especifica  TIA/EIA 607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" sz="2000" b="1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36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 – 568-B.1</a:t>
            </a:r>
            <a:br>
              <a:rPr lang="es-MX" smtClean="0"/>
            </a:br>
            <a:r>
              <a:rPr lang="es-MX" smtClean="0"/>
              <a:t>Requerimientos de instalacion</a:t>
            </a:r>
            <a:endParaRPr lang="es-ES" smtClean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286000"/>
            <a:ext cx="7772400" cy="4114800"/>
          </a:xfrm>
        </p:spPr>
        <p:txBody>
          <a:bodyPr/>
          <a:lstStyle/>
          <a:p>
            <a:pPr eaLnBrk="1" hangingPunct="1"/>
            <a:r>
              <a:rPr lang="es-MX" smtClean="0"/>
              <a:t>FIBRA  OPTICA</a:t>
            </a:r>
          </a:p>
          <a:p>
            <a:pPr lvl="1" eaLnBrk="1" hangingPunct="1"/>
            <a:r>
              <a:rPr lang="es-MX" smtClean="0"/>
              <a:t>Radio de giro cable horizontal de 2 y 4 fibras = 1”</a:t>
            </a:r>
          </a:p>
          <a:p>
            <a:pPr lvl="1" eaLnBrk="1" hangingPunct="1"/>
            <a:r>
              <a:rPr lang="es-MX" smtClean="0"/>
              <a:t>Tensión máxima cable horizontal  = 50 lbf</a:t>
            </a:r>
          </a:p>
          <a:p>
            <a:pPr lvl="1" eaLnBrk="1" hangingPunct="1"/>
            <a:r>
              <a:rPr lang="es-MX" smtClean="0"/>
              <a:t>Radio de giro cable vertical  (principal) = 10 veces el diámetro del cable sin tensión y 15 veces con tensión.</a:t>
            </a: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37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 – 568-B.1</a:t>
            </a:r>
            <a:br>
              <a:rPr lang="es-MX" smtClean="0"/>
            </a:br>
            <a:r>
              <a:rPr lang="es-MX" smtClean="0"/>
              <a:t>Requerimientos de instalacion</a:t>
            </a:r>
            <a:endParaRPr lang="es-ES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743200"/>
            <a:ext cx="7772400" cy="4114800"/>
          </a:xfrm>
        </p:spPr>
        <p:txBody>
          <a:bodyPr/>
          <a:lstStyle/>
          <a:p>
            <a:pPr eaLnBrk="1" hangingPunct="1"/>
            <a:r>
              <a:rPr lang="es-MX" smtClean="0"/>
              <a:t>FIBRA OPTICA</a:t>
            </a:r>
          </a:p>
          <a:p>
            <a:pPr lvl="1" eaLnBrk="1" hangingPunct="1"/>
            <a:r>
              <a:rPr lang="es-MX" smtClean="0"/>
              <a:t>El conector debe:</a:t>
            </a:r>
          </a:p>
          <a:p>
            <a:pPr lvl="2" eaLnBrk="1" hangingPunct="1"/>
            <a:r>
              <a:rPr lang="es-MX" smtClean="0"/>
              <a:t>Permitir una conexión fácil</a:t>
            </a:r>
          </a:p>
          <a:p>
            <a:pPr lvl="2" eaLnBrk="1" hangingPunct="1"/>
            <a:r>
              <a:rPr lang="es-MX" smtClean="0"/>
              <a:t>Asegurar Polaridad</a:t>
            </a: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38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 – 568-B.1</a:t>
            </a:r>
            <a:br>
              <a:rPr lang="es-MX" smtClean="0"/>
            </a:br>
            <a:r>
              <a:rPr lang="es-MX" smtClean="0"/>
              <a:t>Desempeño y pruebas</a:t>
            </a:r>
            <a:endParaRPr lang="es-ES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438400"/>
            <a:ext cx="7772400" cy="4114800"/>
          </a:xfrm>
        </p:spPr>
        <p:txBody>
          <a:bodyPr/>
          <a:lstStyle/>
          <a:p>
            <a:pPr eaLnBrk="1" hangingPunct="1"/>
            <a:r>
              <a:rPr lang="es-MX" smtClean="0"/>
              <a:t>Solamente cable UTP de 4 pares 100 ohms.</a:t>
            </a:r>
          </a:p>
          <a:p>
            <a:pPr eaLnBrk="1" hangingPunct="1"/>
            <a:r>
              <a:rPr lang="es-MX" smtClean="0"/>
              <a:t>Puede también aplicarse al cable blindado  (ScTP)</a:t>
            </a:r>
          </a:p>
          <a:p>
            <a:pPr eaLnBrk="1" hangingPunct="1">
              <a:buFont typeface="Wingdings" pitchFamily="2" charset="2"/>
              <a:buNone/>
            </a:pP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39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 568-B.1  Cableado Vertical</a:t>
            </a:r>
            <a:endParaRPr lang="es-ES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smtClean="0"/>
              <a:t>Incluye:</a:t>
            </a:r>
          </a:p>
          <a:p>
            <a:pPr lvl="1" eaLnBrk="1" hangingPunct="1"/>
            <a:r>
              <a:rPr lang="es-MX" smtClean="0"/>
              <a:t>Cables</a:t>
            </a:r>
          </a:p>
          <a:p>
            <a:pPr lvl="1" eaLnBrk="1" hangingPunct="1"/>
            <a:r>
              <a:rPr lang="es-MX" smtClean="0"/>
              <a:t>Conexiones cruzadas principales e intermedias.</a:t>
            </a:r>
          </a:p>
          <a:p>
            <a:pPr lvl="1" eaLnBrk="1" hangingPunct="1"/>
            <a:r>
              <a:rPr lang="es-MX" smtClean="0"/>
              <a:t>Terminaciones mecánicas</a:t>
            </a:r>
          </a:p>
          <a:p>
            <a:pPr lvl="1" eaLnBrk="1" hangingPunct="1"/>
            <a:r>
              <a:rPr lang="es-MX" smtClean="0"/>
              <a:t>Patch cords o jumpers usados para conexiones cruzadas entre cableados principales.</a:t>
            </a: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TIA/EIA–568-B.1</a:t>
            </a:r>
            <a:br>
              <a:rPr lang="es-MX" smtClean="0"/>
            </a:br>
            <a:r>
              <a:rPr lang="es-MX" smtClean="0"/>
              <a:t>Desempeño y pruebas</a:t>
            </a:r>
            <a:endParaRPr lang="es-ES" smtClean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209800"/>
            <a:ext cx="7772400" cy="4114800"/>
          </a:xfrm>
        </p:spPr>
        <p:txBody>
          <a:bodyPr/>
          <a:lstStyle/>
          <a:p>
            <a:pPr eaLnBrk="1" hangingPunct="1"/>
            <a:r>
              <a:rPr lang="es-MX" smtClean="0"/>
              <a:t>CANAL</a:t>
            </a:r>
          </a:p>
          <a:p>
            <a:pPr lvl="1" eaLnBrk="1" hangingPunct="1"/>
            <a:r>
              <a:rPr lang="es-MX" smtClean="0"/>
              <a:t>Incluye 90 mts. de cable horizontal, accesorios de conexión, cable de conexión en al área de trabajo, conector/salida, punto de transición o consolidación opcional, 2 conexiones en el cuarto de telecomunicaciones </a:t>
            </a: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40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DEFINICION DE CANAL</a:t>
            </a:r>
            <a:endParaRPr lang="es-ES" smtClean="0"/>
          </a:p>
        </p:txBody>
      </p:sp>
      <p:sp>
        <p:nvSpPr>
          <p:cNvPr id="94211" name="Line 8"/>
          <p:cNvSpPr>
            <a:spLocks noChangeShapeType="1"/>
          </p:cNvSpPr>
          <p:nvPr/>
        </p:nvSpPr>
        <p:spPr bwMode="auto">
          <a:xfrm>
            <a:off x="1760538" y="2990850"/>
            <a:ext cx="8651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4212" name="Rectangle 9"/>
          <p:cNvSpPr>
            <a:spLocks noChangeArrowheads="1"/>
          </p:cNvSpPr>
          <p:nvPr/>
        </p:nvSpPr>
        <p:spPr bwMode="auto">
          <a:xfrm>
            <a:off x="2625725" y="2841625"/>
            <a:ext cx="144463" cy="300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4213" name="Line 10"/>
          <p:cNvSpPr>
            <a:spLocks noChangeShapeType="1"/>
          </p:cNvSpPr>
          <p:nvPr/>
        </p:nvSpPr>
        <p:spPr bwMode="auto">
          <a:xfrm>
            <a:off x="2770188" y="2990850"/>
            <a:ext cx="244951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4214" name="Line 11"/>
          <p:cNvSpPr>
            <a:spLocks noChangeShapeType="1"/>
          </p:cNvSpPr>
          <p:nvPr/>
        </p:nvSpPr>
        <p:spPr bwMode="auto">
          <a:xfrm>
            <a:off x="2770188" y="3889375"/>
            <a:ext cx="24495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94215" name="Text Box 12"/>
          <p:cNvSpPr txBox="1">
            <a:spLocks noChangeArrowheads="1"/>
          </p:cNvSpPr>
          <p:nvPr/>
        </p:nvSpPr>
        <p:spPr bwMode="auto">
          <a:xfrm>
            <a:off x="2770188" y="3440113"/>
            <a:ext cx="2305050" cy="298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s-ES" sz="1200">
                <a:latin typeface="Times New Roman" pitchFamily="18" charset="0"/>
              </a:rPr>
              <a:t>     ENLACE  =  90 m</a:t>
            </a:r>
          </a:p>
        </p:txBody>
      </p:sp>
      <p:sp>
        <p:nvSpPr>
          <p:cNvPr id="94216" name="Text Box 13"/>
          <p:cNvSpPr txBox="1">
            <a:spLocks noChangeArrowheads="1"/>
          </p:cNvSpPr>
          <p:nvPr/>
        </p:nvSpPr>
        <p:spPr bwMode="auto">
          <a:xfrm>
            <a:off x="2336800" y="2392363"/>
            <a:ext cx="3027363" cy="4492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s-ES" sz="1200" b="1">
                <a:latin typeface="Times New Roman" pitchFamily="18" charset="0"/>
              </a:rPr>
              <a:t>      CABLEADO HORIZONTAL</a:t>
            </a:r>
          </a:p>
        </p:txBody>
      </p:sp>
      <p:sp>
        <p:nvSpPr>
          <p:cNvPr id="94217" name="Line 14"/>
          <p:cNvSpPr>
            <a:spLocks noChangeShapeType="1"/>
          </p:cNvSpPr>
          <p:nvPr/>
        </p:nvSpPr>
        <p:spPr bwMode="auto">
          <a:xfrm>
            <a:off x="5219700" y="2243138"/>
            <a:ext cx="0" cy="2244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4218" name="Rectangle 15"/>
          <p:cNvSpPr>
            <a:spLocks noChangeArrowheads="1"/>
          </p:cNvSpPr>
          <p:nvPr/>
        </p:nvSpPr>
        <p:spPr bwMode="auto">
          <a:xfrm>
            <a:off x="5364163" y="2841625"/>
            <a:ext cx="1152525" cy="300038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s-ES" sz="1200">
                <a:latin typeface="Times New Roman" pitchFamily="18" charset="0"/>
              </a:rPr>
              <a:t>-  -  -  -  -</a:t>
            </a:r>
          </a:p>
        </p:txBody>
      </p:sp>
      <p:sp>
        <p:nvSpPr>
          <p:cNvPr id="94219" name="Text Box 16"/>
          <p:cNvSpPr txBox="1">
            <a:spLocks noChangeArrowheads="1"/>
          </p:cNvSpPr>
          <p:nvPr/>
        </p:nvSpPr>
        <p:spPr bwMode="auto">
          <a:xfrm>
            <a:off x="5364163" y="2093913"/>
            <a:ext cx="2016125" cy="598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s-ES" sz="1200">
                <a:latin typeface="Times New Roman" pitchFamily="18" charset="0"/>
              </a:rPr>
              <a:t>INTERCONEXIÓN HORIZONTAL</a:t>
            </a:r>
          </a:p>
        </p:txBody>
      </p:sp>
      <p:sp>
        <p:nvSpPr>
          <p:cNvPr id="94220" name="Rectangle 17"/>
          <p:cNvSpPr>
            <a:spLocks noChangeArrowheads="1"/>
          </p:cNvSpPr>
          <p:nvPr/>
        </p:nvSpPr>
        <p:spPr bwMode="auto">
          <a:xfrm>
            <a:off x="5364163" y="3889375"/>
            <a:ext cx="1152525" cy="298450"/>
          </a:xfrm>
          <a:prstGeom prst="rect">
            <a:avLst/>
          </a:prstGeom>
          <a:solidFill>
            <a:srgbClr val="CC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s-ES" sz="1200">
                <a:latin typeface="Times New Roman" pitchFamily="18" charset="0"/>
              </a:rPr>
              <a:t>-  -  -  -  -</a:t>
            </a:r>
          </a:p>
        </p:txBody>
      </p:sp>
      <p:sp>
        <p:nvSpPr>
          <p:cNvPr id="94221" name="Line 18"/>
          <p:cNvSpPr>
            <a:spLocks noChangeShapeType="1"/>
          </p:cNvSpPr>
          <p:nvPr/>
        </p:nvSpPr>
        <p:spPr bwMode="auto">
          <a:xfrm>
            <a:off x="6227763" y="2990850"/>
            <a:ext cx="0" cy="1047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4222" name="Text Box 19"/>
          <p:cNvSpPr txBox="1">
            <a:spLocks noChangeArrowheads="1"/>
          </p:cNvSpPr>
          <p:nvPr/>
        </p:nvSpPr>
        <p:spPr bwMode="auto">
          <a:xfrm>
            <a:off x="6659563" y="3141663"/>
            <a:ext cx="1730375" cy="8969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s-ES" sz="1200">
                <a:latin typeface="Times New Roman" pitchFamily="18" charset="0"/>
              </a:rPr>
              <a:t>CABLE DE CONEXIONES (máx. 7 m )</a:t>
            </a:r>
          </a:p>
        </p:txBody>
      </p:sp>
      <p:sp>
        <p:nvSpPr>
          <p:cNvPr id="94223" name="Line 20"/>
          <p:cNvSpPr>
            <a:spLocks noChangeShapeType="1"/>
          </p:cNvSpPr>
          <p:nvPr/>
        </p:nvSpPr>
        <p:spPr bwMode="auto">
          <a:xfrm flipH="1">
            <a:off x="6227763" y="3290888"/>
            <a:ext cx="431800" cy="149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94224" name="Text Box 21"/>
          <p:cNvSpPr txBox="1">
            <a:spLocks noChangeArrowheads="1"/>
          </p:cNvSpPr>
          <p:nvPr/>
        </p:nvSpPr>
        <p:spPr bwMode="auto">
          <a:xfrm>
            <a:off x="1905000" y="2243138"/>
            <a:ext cx="576263" cy="598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s-ES" sz="1200">
                <a:latin typeface="Times New Roman" pitchFamily="18" charset="0"/>
              </a:rPr>
              <a:t>3m máx</a:t>
            </a:r>
          </a:p>
        </p:txBody>
      </p:sp>
      <p:sp>
        <p:nvSpPr>
          <p:cNvPr id="94225" name="Line 22"/>
          <p:cNvSpPr>
            <a:spLocks noChangeShapeType="1"/>
          </p:cNvSpPr>
          <p:nvPr/>
        </p:nvSpPr>
        <p:spPr bwMode="auto">
          <a:xfrm>
            <a:off x="1760538" y="5384800"/>
            <a:ext cx="4467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94226" name="Line 23"/>
          <p:cNvSpPr>
            <a:spLocks noChangeShapeType="1"/>
          </p:cNvSpPr>
          <p:nvPr/>
        </p:nvSpPr>
        <p:spPr bwMode="auto">
          <a:xfrm>
            <a:off x="1760538" y="2990850"/>
            <a:ext cx="0" cy="3141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4227" name="Line 24"/>
          <p:cNvSpPr>
            <a:spLocks noChangeShapeType="1"/>
          </p:cNvSpPr>
          <p:nvPr/>
        </p:nvSpPr>
        <p:spPr bwMode="auto">
          <a:xfrm>
            <a:off x="6205538" y="5141913"/>
            <a:ext cx="0" cy="1106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4228" name="Text Box 25"/>
          <p:cNvSpPr txBox="1">
            <a:spLocks noChangeArrowheads="1"/>
          </p:cNvSpPr>
          <p:nvPr/>
        </p:nvSpPr>
        <p:spPr bwMode="auto">
          <a:xfrm>
            <a:off x="2913063" y="4935538"/>
            <a:ext cx="1873250" cy="3000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s-ES" sz="1200">
                <a:latin typeface="Times New Roman" pitchFamily="18" charset="0"/>
              </a:rPr>
              <a:t>CANAL  =  100 m</a:t>
            </a:r>
          </a:p>
        </p:txBody>
      </p:sp>
      <p:sp>
        <p:nvSpPr>
          <p:cNvPr id="94229" name="Line 26"/>
          <p:cNvSpPr>
            <a:spLocks noChangeShapeType="1"/>
          </p:cNvSpPr>
          <p:nvPr/>
        </p:nvSpPr>
        <p:spPr bwMode="auto">
          <a:xfrm>
            <a:off x="2770188" y="3141663"/>
            <a:ext cx="0" cy="134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4230" name="Line 27"/>
          <p:cNvSpPr>
            <a:spLocks noChangeShapeType="1"/>
          </p:cNvSpPr>
          <p:nvPr/>
        </p:nvSpPr>
        <p:spPr bwMode="auto">
          <a:xfrm>
            <a:off x="6372225" y="4187825"/>
            <a:ext cx="865188" cy="449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94231" name="Text Box 28"/>
          <p:cNvSpPr txBox="1">
            <a:spLocks noChangeArrowheads="1"/>
          </p:cNvSpPr>
          <p:nvPr/>
        </p:nvSpPr>
        <p:spPr bwMode="auto">
          <a:xfrm>
            <a:off x="7237413" y="4487863"/>
            <a:ext cx="1152525" cy="596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s-ES" sz="1200">
                <a:latin typeface="Times New Roman" pitchFamily="18" charset="0"/>
              </a:rPr>
              <a:t>EQUIPO ACTIVO</a:t>
            </a:r>
          </a:p>
        </p:txBody>
      </p:sp>
      <p:sp>
        <p:nvSpPr>
          <p:cNvPr id="94232" name="Line 29"/>
          <p:cNvSpPr>
            <a:spLocks noChangeShapeType="1"/>
          </p:cNvSpPr>
          <p:nvPr/>
        </p:nvSpPr>
        <p:spPr bwMode="auto">
          <a:xfrm flipV="1">
            <a:off x="6516688" y="2692400"/>
            <a:ext cx="863600" cy="449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94233" name="Text Box 30"/>
          <p:cNvSpPr txBox="1">
            <a:spLocks noChangeArrowheads="1"/>
          </p:cNvSpPr>
          <p:nvPr/>
        </p:nvSpPr>
        <p:spPr bwMode="auto">
          <a:xfrm>
            <a:off x="6584950" y="2432050"/>
            <a:ext cx="1441450" cy="5984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s-ES" sz="1200">
                <a:latin typeface="Times New Roman" pitchFamily="18" charset="0"/>
              </a:rPr>
              <a:t>PANEL DE CONEXIONES</a:t>
            </a:r>
          </a:p>
        </p:txBody>
      </p:sp>
      <p:sp>
        <p:nvSpPr>
          <p:cNvPr id="94234" name="Text Box 31"/>
          <p:cNvSpPr txBox="1">
            <a:spLocks noChangeArrowheads="1"/>
          </p:cNvSpPr>
          <p:nvPr/>
        </p:nvSpPr>
        <p:spPr bwMode="auto">
          <a:xfrm>
            <a:off x="755650" y="2852738"/>
            <a:ext cx="762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000"/>
              <a:t>Probador de campo</a:t>
            </a:r>
            <a:endParaRPr lang="es-ES" sz="1000"/>
          </a:p>
        </p:txBody>
      </p:sp>
      <p:sp>
        <p:nvSpPr>
          <p:cNvPr id="94235" name="Line 32"/>
          <p:cNvSpPr>
            <a:spLocks noChangeShapeType="1"/>
          </p:cNvSpPr>
          <p:nvPr/>
        </p:nvSpPr>
        <p:spPr bwMode="auto">
          <a:xfrm>
            <a:off x="1557338" y="30083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s-ES"/>
          </a:p>
        </p:txBody>
      </p:sp>
      <p:sp>
        <p:nvSpPr>
          <p:cNvPr id="94236" name="Text Box 34"/>
          <p:cNvSpPr txBox="1">
            <a:spLocks noChangeArrowheads="1"/>
          </p:cNvSpPr>
          <p:nvPr/>
        </p:nvSpPr>
        <p:spPr bwMode="auto">
          <a:xfrm>
            <a:off x="795338" y="61325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/>
              <a:t>INICIO DEL CANAL</a:t>
            </a:r>
            <a:endParaRPr lang="es-ES" sz="1400"/>
          </a:p>
        </p:txBody>
      </p:sp>
      <p:sp>
        <p:nvSpPr>
          <p:cNvPr id="94237" name="Text Box 35"/>
          <p:cNvSpPr txBox="1">
            <a:spLocks noChangeArrowheads="1"/>
          </p:cNvSpPr>
          <p:nvPr/>
        </p:nvSpPr>
        <p:spPr bwMode="auto">
          <a:xfrm>
            <a:off x="5824538" y="4684713"/>
            <a:ext cx="762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000"/>
              <a:t>Probador de campo</a:t>
            </a:r>
            <a:endParaRPr lang="es-ES" sz="1000"/>
          </a:p>
        </p:txBody>
      </p:sp>
      <p:sp>
        <p:nvSpPr>
          <p:cNvPr id="94238" name="Line 36"/>
          <p:cNvSpPr>
            <a:spLocks noChangeShapeType="1"/>
          </p:cNvSpPr>
          <p:nvPr/>
        </p:nvSpPr>
        <p:spPr bwMode="auto">
          <a:xfrm>
            <a:off x="6205538" y="40751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/>
          </a:p>
        </p:txBody>
      </p:sp>
      <p:sp>
        <p:nvSpPr>
          <p:cNvPr id="94239" name="Text Box 37"/>
          <p:cNvSpPr txBox="1">
            <a:spLocks noChangeArrowheads="1"/>
          </p:cNvSpPr>
          <p:nvPr/>
        </p:nvSpPr>
        <p:spPr bwMode="auto">
          <a:xfrm>
            <a:off x="4681538" y="62087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400"/>
              <a:t>FIN  DEL CANAL</a:t>
            </a:r>
            <a:endParaRPr lang="es-ES" sz="1400"/>
          </a:p>
        </p:txBody>
      </p:sp>
      <p:sp>
        <p:nvSpPr>
          <p:cNvPr id="32" name="3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41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TIA/EIA–568-B.1</a:t>
            </a:r>
            <a:br>
              <a:rPr lang="es-MX" smtClean="0"/>
            </a:br>
            <a:r>
              <a:rPr lang="es-MX" smtClean="0"/>
              <a:t>Desempeño y pruebas</a:t>
            </a:r>
            <a:endParaRPr lang="es-ES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s-MX" smtClean="0"/>
          </a:p>
          <a:p>
            <a:pPr eaLnBrk="1" hangingPunct="1"/>
            <a:r>
              <a:rPr lang="es-MX" smtClean="0"/>
              <a:t>ENLACE  PERMANENTE:</a:t>
            </a:r>
          </a:p>
          <a:p>
            <a:pPr lvl="1" eaLnBrk="1" hangingPunct="1"/>
            <a:r>
              <a:rPr lang="es-MX" smtClean="0"/>
              <a:t>Incluye 90 mts de cable horizontal, un conector en cada extremo, punto de transición o consolidación opcional.</a:t>
            </a:r>
          </a:p>
          <a:p>
            <a:pPr lvl="1" eaLnBrk="1" hangingPunct="1"/>
            <a:r>
              <a:rPr lang="es-MX" smtClean="0"/>
              <a:t>Excluye la porción del cable para conectar el equipo de prueba.</a:t>
            </a: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42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DEFINICION DE ENLACE PERMANENTE</a:t>
            </a:r>
            <a:endParaRPr lang="es-ES" smtClean="0"/>
          </a:p>
        </p:txBody>
      </p:sp>
      <p:sp>
        <p:nvSpPr>
          <p:cNvPr id="96259" name="Rectangle 5"/>
          <p:cNvSpPr>
            <a:spLocks noChangeArrowheads="1"/>
          </p:cNvSpPr>
          <p:nvPr/>
        </p:nvSpPr>
        <p:spPr bwMode="auto">
          <a:xfrm>
            <a:off x="1712913" y="2957513"/>
            <a:ext cx="138112" cy="3730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6260" name="Text Box 6"/>
          <p:cNvSpPr txBox="1">
            <a:spLocks noChangeArrowheads="1"/>
          </p:cNvSpPr>
          <p:nvPr/>
        </p:nvSpPr>
        <p:spPr bwMode="auto">
          <a:xfrm>
            <a:off x="609600" y="2770188"/>
            <a:ext cx="965200" cy="3746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s-ES" sz="1200">
                <a:latin typeface="Times New Roman" pitchFamily="18" charset="0"/>
              </a:rPr>
              <a:t>Probador</a:t>
            </a:r>
          </a:p>
        </p:txBody>
      </p:sp>
      <p:sp>
        <p:nvSpPr>
          <p:cNvPr id="96261" name="Line 7"/>
          <p:cNvSpPr>
            <a:spLocks noChangeShapeType="1"/>
          </p:cNvSpPr>
          <p:nvPr/>
        </p:nvSpPr>
        <p:spPr bwMode="auto">
          <a:xfrm>
            <a:off x="1851025" y="3144838"/>
            <a:ext cx="8270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6262" name="Rectangle 8"/>
          <p:cNvSpPr>
            <a:spLocks noChangeArrowheads="1"/>
          </p:cNvSpPr>
          <p:nvPr/>
        </p:nvSpPr>
        <p:spPr bwMode="auto">
          <a:xfrm>
            <a:off x="2678113" y="3144838"/>
            <a:ext cx="138112" cy="185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6263" name="Line 9"/>
          <p:cNvSpPr>
            <a:spLocks noChangeShapeType="1"/>
          </p:cNvSpPr>
          <p:nvPr/>
        </p:nvSpPr>
        <p:spPr bwMode="auto">
          <a:xfrm>
            <a:off x="2816225" y="3144838"/>
            <a:ext cx="17938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6264" name="Text Box 10"/>
          <p:cNvSpPr txBox="1">
            <a:spLocks noChangeArrowheads="1"/>
          </p:cNvSpPr>
          <p:nvPr/>
        </p:nvSpPr>
        <p:spPr bwMode="auto">
          <a:xfrm>
            <a:off x="1989138" y="2397125"/>
            <a:ext cx="1379537" cy="373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s-ES" sz="800">
                <a:latin typeface="Times New Roman" pitchFamily="18" charset="0"/>
              </a:rPr>
              <a:t>Cable de prueba de 2m</a:t>
            </a:r>
          </a:p>
        </p:txBody>
      </p:sp>
      <p:sp>
        <p:nvSpPr>
          <p:cNvPr id="96265" name="Line 11"/>
          <p:cNvSpPr>
            <a:spLocks noChangeShapeType="1"/>
          </p:cNvSpPr>
          <p:nvPr/>
        </p:nvSpPr>
        <p:spPr bwMode="auto">
          <a:xfrm>
            <a:off x="2265363" y="2770188"/>
            <a:ext cx="0" cy="187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96266" name="Oval 12"/>
          <p:cNvSpPr>
            <a:spLocks noChangeArrowheads="1"/>
          </p:cNvSpPr>
          <p:nvPr/>
        </p:nvSpPr>
        <p:spPr bwMode="auto">
          <a:xfrm>
            <a:off x="4471988" y="3144838"/>
            <a:ext cx="138112" cy="185737"/>
          </a:xfrm>
          <a:prstGeom prst="ellipse">
            <a:avLst/>
          </a:prstGeom>
          <a:solidFill>
            <a:srgbClr val="333333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6267" name="Text Box 13"/>
          <p:cNvSpPr txBox="1">
            <a:spLocks noChangeArrowheads="1"/>
          </p:cNvSpPr>
          <p:nvPr/>
        </p:nvSpPr>
        <p:spPr bwMode="auto">
          <a:xfrm>
            <a:off x="3921125" y="3517900"/>
            <a:ext cx="965200" cy="5603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s-ES" sz="800">
                <a:latin typeface="Times New Roman" pitchFamily="18" charset="0"/>
              </a:rPr>
              <a:t>Punto de consolidación</a:t>
            </a:r>
          </a:p>
        </p:txBody>
      </p:sp>
      <p:sp>
        <p:nvSpPr>
          <p:cNvPr id="96268" name="Line 14"/>
          <p:cNvSpPr>
            <a:spLocks noChangeShapeType="1"/>
          </p:cNvSpPr>
          <p:nvPr/>
        </p:nvSpPr>
        <p:spPr bwMode="auto">
          <a:xfrm>
            <a:off x="4610100" y="3144838"/>
            <a:ext cx="24828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6269" name="Text Box 15"/>
          <p:cNvSpPr txBox="1">
            <a:spLocks noChangeArrowheads="1"/>
          </p:cNvSpPr>
          <p:nvPr/>
        </p:nvSpPr>
        <p:spPr bwMode="auto">
          <a:xfrm>
            <a:off x="4748213" y="2397125"/>
            <a:ext cx="1793875" cy="373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s-ES" sz="1200">
                <a:latin typeface="Times New Roman" pitchFamily="18" charset="0"/>
              </a:rPr>
              <a:t>Cableado horizontal</a:t>
            </a:r>
          </a:p>
        </p:txBody>
      </p:sp>
      <p:sp>
        <p:nvSpPr>
          <p:cNvPr id="96270" name="Line 16"/>
          <p:cNvSpPr>
            <a:spLocks noChangeShapeType="1"/>
          </p:cNvSpPr>
          <p:nvPr/>
        </p:nvSpPr>
        <p:spPr bwMode="auto">
          <a:xfrm>
            <a:off x="7092950" y="2582863"/>
            <a:ext cx="0" cy="935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6271" name="Rectangle 17"/>
          <p:cNvSpPr>
            <a:spLocks noChangeArrowheads="1"/>
          </p:cNvSpPr>
          <p:nvPr/>
        </p:nvSpPr>
        <p:spPr bwMode="auto">
          <a:xfrm>
            <a:off x="7092950" y="3144838"/>
            <a:ext cx="138113" cy="185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6272" name="Line 18"/>
          <p:cNvSpPr>
            <a:spLocks noChangeShapeType="1"/>
          </p:cNvSpPr>
          <p:nvPr/>
        </p:nvSpPr>
        <p:spPr bwMode="auto">
          <a:xfrm>
            <a:off x="7231063" y="3144838"/>
            <a:ext cx="965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6273" name="Text Box 19"/>
          <p:cNvSpPr txBox="1">
            <a:spLocks noChangeArrowheads="1"/>
          </p:cNvSpPr>
          <p:nvPr/>
        </p:nvSpPr>
        <p:spPr bwMode="auto">
          <a:xfrm>
            <a:off x="7369175" y="2209800"/>
            <a:ext cx="1103313" cy="5603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s-ES" sz="800">
                <a:latin typeface="Times New Roman" pitchFamily="18" charset="0"/>
              </a:rPr>
              <a:t>Cable de prueba de 2 m </a:t>
            </a:r>
          </a:p>
        </p:txBody>
      </p:sp>
      <p:sp>
        <p:nvSpPr>
          <p:cNvPr id="96274" name="Line 20"/>
          <p:cNvSpPr>
            <a:spLocks noChangeShapeType="1"/>
          </p:cNvSpPr>
          <p:nvPr/>
        </p:nvSpPr>
        <p:spPr bwMode="auto">
          <a:xfrm>
            <a:off x="8196263" y="2770188"/>
            <a:ext cx="0" cy="1120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6275" name="Rectangle 21"/>
          <p:cNvSpPr>
            <a:spLocks noChangeArrowheads="1"/>
          </p:cNvSpPr>
          <p:nvPr/>
        </p:nvSpPr>
        <p:spPr bwMode="auto">
          <a:xfrm>
            <a:off x="8196263" y="3144838"/>
            <a:ext cx="138112" cy="185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6276" name="Line 22"/>
          <p:cNvSpPr>
            <a:spLocks noChangeShapeType="1"/>
          </p:cNvSpPr>
          <p:nvPr/>
        </p:nvSpPr>
        <p:spPr bwMode="auto">
          <a:xfrm>
            <a:off x="8334375" y="3330575"/>
            <a:ext cx="0" cy="130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96277" name="Text Box 23"/>
          <p:cNvSpPr txBox="1">
            <a:spLocks noChangeArrowheads="1"/>
          </p:cNvSpPr>
          <p:nvPr/>
        </p:nvSpPr>
        <p:spPr bwMode="auto">
          <a:xfrm>
            <a:off x="7645400" y="5386388"/>
            <a:ext cx="965200" cy="74771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s-ES" sz="1200">
                <a:latin typeface="Times New Roman" pitchFamily="18" charset="0"/>
              </a:rPr>
              <a:t>    Probador</a:t>
            </a:r>
          </a:p>
        </p:txBody>
      </p:sp>
      <p:sp>
        <p:nvSpPr>
          <p:cNvPr id="96278" name="Text Box 24"/>
          <p:cNvSpPr txBox="1">
            <a:spLocks noChangeArrowheads="1"/>
          </p:cNvSpPr>
          <p:nvPr/>
        </p:nvSpPr>
        <p:spPr bwMode="auto">
          <a:xfrm>
            <a:off x="6678613" y="3705225"/>
            <a:ext cx="11049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s-ES" sz="800">
                <a:latin typeface="Times New Roman" pitchFamily="18" charset="0"/>
              </a:rPr>
              <a:t>Bloque de panel de conexiones</a:t>
            </a:r>
          </a:p>
        </p:txBody>
      </p:sp>
      <p:sp>
        <p:nvSpPr>
          <p:cNvPr id="96279" name="Text Box 25"/>
          <p:cNvSpPr txBox="1">
            <a:spLocks noChangeArrowheads="1"/>
          </p:cNvSpPr>
          <p:nvPr/>
        </p:nvSpPr>
        <p:spPr bwMode="auto">
          <a:xfrm>
            <a:off x="2541588" y="3517900"/>
            <a:ext cx="688975" cy="747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s-ES" sz="800">
                <a:latin typeface="Times New Roman" pitchFamily="18" charset="0"/>
              </a:rPr>
              <a:t>Salida </a:t>
            </a:r>
          </a:p>
          <a:p>
            <a:pPr eaLnBrk="0" hangingPunct="0"/>
            <a:r>
              <a:rPr lang="es-ES" sz="800">
                <a:latin typeface="Times New Roman" pitchFamily="18" charset="0"/>
              </a:rPr>
              <a:t>Area de trabajo</a:t>
            </a:r>
          </a:p>
        </p:txBody>
      </p:sp>
      <p:sp>
        <p:nvSpPr>
          <p:cNvPr id="96280" name="Text Box 26"/>
          <p:cNvSpPr txBox="1">
            <a:spLocks noChangeArrowheads="1"/>
          </p:cNvSpPr>
          <p:nvPr/>
        </p:nvSpPr>
        <p:spPr bwMode="auto">
          <a:xfrm>
            <a:off x="2133600" y="5562600"/>
            <a:ext cx="2017713" cy="53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s-ES" sz="1200">
                <a:latin typeface="Times New Roman" pitchFamily="18" charset="0"/>
              </a:rPr>
              <a:t>Inicio del enlace</a:t>
            </a:r>
          </a:p>
        </p:txBody>
      </p:sp>
      <p:sp>
        <p:nvSpPr>
          <p:cNvPr id="96281" name="Text Box 28"/>
          <p:cNvSpPr txBox="1">
            <a:spLocks noChangeArrowheads="1"/>
          </p:cNvSpPr>
          <p:nvPr/>
        </p:nvSpPr>
        <p:spPr bwMode="auto">
          <a:xfrm>
            <a:off x="6400800" y="5562600"/>
            <a:ext cx="1133475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s-ES" sz="1200">
                <a:latin typeface="Times New Roman" pitchFamily="18" charset="0"/>
              </a:rPr>
              <a:t>Fin del enlace</a:t>
            </a:r>
          </a:p>
        </p:txBody>
      </p:sp>
      <p:sp>
        <p:nvSpPr>
          <p:cNvPr id="96282" name="Line 30"/>
          <p:cNvSpPr>
            <a:spLocks noChangeShapeType="1"/>
          </p:cNvSpPr>
          <p:nvPr/>
        </p:nvSpPr>
        <p:spPr bwMode="auto">
          <a:xfrm>
            <a:off x="7645400" y="2770188"/>
            <a:ext cx="0" cy="187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96283" name="Line 31"/>
          <p:cNvSpPr>
            <a:spLocks noChangeShapeType="1"/>
          </p:cNvSpPr>
          <p:nvPr/>
        </p:nvSpPr>
        <p:spPr bwMode="auto">
          <a:xfrm>
            <a:off x="2819400" y="4038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/>
          </a:p>
        </p:txBody>
      </p:sp>
      <p:sp>
        <p:nvSpPr>
          <p:cNvPr id="96284" name="Line 32"/>
          <p:cNvSpPr>
            <a:spLocks noChangeShapeType="1"/>
          </p:cNvSpPr>
          <p:nvPr/>
        </p:nvSpPr>
        <p:spPr bwMode="auto">
          <a:xfrm>
            <a:off x="7086600" y="4114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/>
          </a:p>
        </p:txBody>
      </p:sp>
      <p:sp>
        <p:nvSpPr>
          <p:cNvPr id="96285" name="Line 33"/>
          <p:cNvSpPr>
            <a:spLocks noChangeShapeType="1"/>
          </p:cNvSpPr>
          <p:nvPr/>
        </p:nvSpPr>
        <p:spPr bwMode="auto">
          <a:xfrm>
            <a:off x="2819400" y="51054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ES"/>
          </a:p>
        </p:txBody>
      </p:sp>
      <p:sp>
        <p:nvSpPr>
          <p:cNvPr id="96286" name="Text Box 34"/>
          <p:cNvSpPr txBox="1">
            <a:spLocks noChangeArrowheads="1"/>
          </p:cNvSpPr>
          <p:nvPr/>
        </p:nvSpPr>
        <p:spPr bwMode="auto">
          <a:xfrm>
            <a:off x="4419600" y="45720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800"/>
              <a:t>90 m.</a:t>
            </a:r>
            <a:endParaRPr lang="es-ES" sz="1800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43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TIA/EIA–568-B.1</a:t>
            </a:r>
            <a:br>
              <a:rPr lang="es-MX" smtClean="0"/>
            </a:br>
            <a:r>
              <a:rPr lang="es-MX" smtClean="0"/>
              <a:t>Desempeño y pruebas</a:t>
            </a:r>
            <a:endParaRPr lang="es-ES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sz="2800" smtClean="0"/>
              <a:t>Parámetros de prueba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/>
              <a:t>Mapa de cables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/>
              <a:t>Longitud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/>
              <a:t>Pérdidas de inserción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/>
              <a:t>Next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/>
              <a:t>PS Next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/>
              <a:t>El Fext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/>
              <a:t>PS ELFext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/>
              <a:t>Pérdidas de retorno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/>
              <a:t>Tiempo de propagación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400" smtClean="0"/>
              <a:t>Diferencia en tiempo de propagación</a:t>
            </a:r>
            <a:endParaRPr lang="es-ES" sz="240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44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TIA/EIA–568-B.1</a:t>
            </a:r>
            <a:br>
              <a:rPr lang="es-MX" smtClean="0"/>
            </a:br>
            <a:r>
              <a:rPr lang="es-MX" smtClean="0"/>
              <a:t>Desempeño y pruebas</a:t>
            </a:r>
            <a:endParaRPr lang="es-ES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smtClean="0"/>
              <a:t>MAPA DE CABLES</a:t>
            </a:r>
          </a:p>
          <a:p>
            <a:pPr lvl="1" eaLnBrk="1" hangingPunct="1"/>
            <a:r>
              <a:rPr lang="es-MX" smtClean="0"/>
              <a:t>Pretende verificar una terminación correcta de los pines</a:t>
            </a:r>
          </a:p>
          <a:p>
            <a:pPr lvl="1" eaLnBrk="1" hangingPunct="1"/>
            <a:r>
              <a:rPr lang="es-MX" smtClean="0"/>
              <a:t>Indica:</a:t>
            </a:r>
          </a:p>
          <a:p>
            <a:pPr lvl="2" eaLnBrk="1" hangingPunct="1"/>
            <a:r>
              <a:rPr lang="es-MX" smtClean="0"/>
              <a:t>Continuidad</a:t>
            </a:r>
          </a:p>
          <a:p>
            <a:pPr lvl="2" eaLnBrk="1" hangingPunct="1"/>
            <a:r>
              <a:rPr lang="es-MX" smtClean="0"/>
              <a:t>Cortos circuitos</a:t>
            </a:r>
          </a:p>
          <a:p>
            <a:pPr lvl="2" eaLnBrk="1" hangingPunct="1"/>
            <a:r>
              <a:rPr lang="es-MX" smtClean="0"/>
              <a:t>Pares divididos, cruzados, invertidos.</a:t>
            </a: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45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TIA/EIA–568-B.1</a:t>
            </a:r>
            <a:br>
              <a:rPr lang="es-MX" smtClean="0"/>
            </a:br>
            <a:r>
              <a:rPr lang="es-MX" smtClean="0"/>
              <a:t>Desempeño y pruebas</a:t>
            </a:r>
            <a:endParaRPr lang="es-ES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smtClean="0"/>
              <a:t>LONGITUD</a:t>
            </a:r>
          </a:p>
          <a:p>
            <a:pPr lvl="1" eaLnBrk="1" hangingPunct="1">
              <a:lnSpc>
                <a:spcPct val="90000"/>
              </a:lnSpc>
            </a:pPr>
            <a:r>
              <a:rPr lang="es-MX" smtClean="0"/>
              <a:t>Longitud del cable entre dos puntos extremos</a:t>
            </a:r>
          </a:p>
          <a:p>
            <a:pPr lvl="1" eaLnBrk="1" hangingPunct="1">
              <a:lnSpc>
                <a:spcPct val="90000"/>
              </a:lnSpc>
            </a:pPr>
            <a:r>
              <a:rPr lang="es-MX" smtClean="0"/>
              <a:t>No está destinado para medidas precisas debido a la incertidumbre del “NVP” 10%</a:t>
            </a:r>
          </a:p>
          <a:p>
            <a:pPr lvl="1" eaLnBrk="1" hangingPunct="1">
              <a:lnSpc>
                <a:spcPct val="90000"/>
              </a:lnSpc>
            </a:pPr>
            <a:r>
              <a:rPr lang="es-MX" smtClean="0"/>
              <a:t>Longitud Máxima del enlace permanente </a:t>
            </a:r>
          </a:p>
          <a:p>
            <a:pPr lvl="2" eaLnBrk="1" hangingPunct="1">
              <a:lnSpc>
                <a:spcPct val="90000"/>
              </a:lnSpc>
            </a:pPr>
            <a:r>
              <a:rPr lang="es-MX" smtClean="0"/>
              <a:t>90 metros</a:t>
            </a:r>
          </a:p>
          <a:p>
            <a:pPr lvl="1" eaLnBrk="1" hangingPunct="1">
              <a:lnSpc>
                <a:spcPct val="90000"/>
              </a:lnSpc>
            </a:pPr>
            <a:r>
              <a:rPr lang="es-MX" smtClean="0"/>
              <a:t>Longitud Máxima del enlace canal</a:t>
            </a:r>
          </a:p>
          <a:p>
            <a:pPr lvl="2" eaLnBrk="1" hangingPunct="1">
              <a:lnSpc>
                <a:spcPct val="90000"/>
              </a:lnSpc>
            </a:pPr>
            <a:r>
              <a:rPr lang="es-MX" smtClean="0"/>
              <a:t>100 metros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46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TIA/EIA–568-B.1</a:t>
            </a:r>
            <a:br>
              <a:rPr lang="es-MX" smtClean="0"/>
            </a:br>
            <a:r>
              <a:rPr lang="es-MX" smtClean="0"/>
              <a:t>Desempeño y pruebas</a:t>
            </a:r>
            <a:endParaRPr lang="es-ES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smtClean="0"/>
              <a:t>PERDIDAS POR INSERCION</a:t>
            </a:r>
          </a:p>
          <a:p>
            <a:pPr lvl="1" eaLnBrk="1" hangingPunct="1"/>
            <a:r>
              <a:rPr lang="es-MX" smtClean="0"/>
              <a:t>Medida de pérdida de señal</a:t>
            </a:r>
          </a:p>
          <a:p>
            <a:pPr lvl="1" eaLnBrk="1" hangingPunct="1"/>
            <a:r>
              <a:rPr lang="es-MX" smtClean="0"/>
              <a:t>Máximo permitido es la suma de:</a:t>
            </a:r>
          </a:p>
          <a:p>
            <a:pPr lvl="2" eaLnBrk="1" hangingPunct="1"/>
            <a:r>
              <a:rPr lang="es-MX" smtClean="0"/>
              <a:t>Canal: 4 conectores, 10 mts de patch cords 24 AWG, o 8 mts de patch cords 26AWG, 90 mts de cable.</a:t>
            </a:r>
          </a:p>
          <a:p>
            <a:pPr lvl="2" eaLnBrk="1" hangingPunct="1"/>
            <a:r>
              <a:rPr lang="es-MX" smtClean="0"/>
              <a:t>Permanente: 3 conectores, 90 mts de cable.</a:t>
            </a: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47</a:t>
            </a:fld>
            <a:endParaRPr lang="es-E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500042"/>
            <a:ext cx="7793038" cy="9826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sz="3600" dirty="0" smtClean="0"/>
              <a:t>TIA/EIA–568-B.1</a:t>
            </a:r>
            <a:br>
              <a:rPr lang="es-MX" sz="3600" dirty="0" smtClean="0"/>
            </a:br>
            <a:r>
              <a:rPr lang="es-MX" sz="3600" dirty="0" smtClean="0"/>
              <a:t>Desempeño y pruebas </a:t>
            </a:r>
            <a:br>
              <a:rPr lang="es-MX" sz="3600" dirty="0" smtClean="0"/>
            </a:br>
            <a:r>
              <a:rPr lang="es-MX" sz="3600" dirty="0" smtClean="0"/>
              <a:t>PERDIDA DE RETORNO (RL)	</a:t>
            </a:r>
            <a:endParaRPr lang="es-ES" sz="3600" dirty="0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1500166" y="1714488"/>
            <a:ext cx="749808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dirty="0" smtClean="0"/>
              <a:t>Medición de la señal reflejada causada por imperfecciones y desacoples de impedancia.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dirty="0" smtClean="0"/>
              <a:t>Imperfecciones en cables = pérdida de retorno estructural.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dirty="0" smtClean="0"/>
              <a:t>Más conectores = más RL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dirty="0" smtClean="0"/>
              <a:t>Destrenzado/terminaciones sin calidad = más RL.</a:t>
            </a: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48</a:t>
            </a:fld>
            <a:endParaRPr lang="es-E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z="3600" smtClean="0"/>
              <a:t>TIA/EIA–568-B.1</a:t>
            </a:r>
            <a:br>
              <a:rPr lang="es-MX" sz="3600" smtClean="0"/>
            </a:br>
            <a:r>
              <a:rPr lang="es-MX" sz="3600" smtClean="0"/>
              <a:t>Desempeño y pruebas </a:t>
            </a:r>
            <a:br>
              <a:rPr lang="es-MX" sz="3600" smtClean="0"/>
            </a:br>
            <a:r>
              <a:rPr lang="es-MX" sz="3600" smtClean="0"/>
              <a:t>PERDIDA DE RETORNO (RL)	</a:t>
            </a:r>
            <a:endParaRPr lang="es-ES" sz="36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2743200"/>
            <a:ext cx="7848600" cy="2819400"/>
            <a:chOff x="915" y="2782"/>
            <a:chExt cx="4368" cy="1076"/>
          </a:xfrm>
        </p:grpSpPr>
        <p:sp>
          <p:nvSpPr>
            <p:cNvPr id="102404" name="Rectangle 5"/>
            <p:cNvSpPr>
              <a:spLocks noChangeArrowheads="1"/>
            </p:cNvSpPr>
            <p:nvPr/>
          </p:nvSpPr>
          <p:spPr bwMode="auto">
            <a:xfrm>
              <a:off x="1749" y="2782"/>
              <a:ext cx="240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05" name="Line 6"/>
            <p:cNvSpPr>
              <a:spLocks noChangeShapeType="1"/>
            </p:cNvSpPr>
            <p:nvPr/>
          </p:nvSpPr>
          <p:spPr bwMode="auto">
            <a:xfrm>
              <a:off x="1011" y="3022"/>
              <a:ext cx="816" cy="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06" name="Line 7"/>
            <p:cNvSpPr>
              <a:spLocks noChangeShapeType="1"/>
            </p:cNvSpPr>
            <p:nvPr/>
          </p:nvSpPr>
          <p:spPr bwMode="auto">
            <a:xfrm>
              <a:off x="2019" y="3022"/>
              <a:ext cx="720" cy="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07" name="Rectangle 8"/>
            <p:cNvSpPr>
              <a:spLocks noChangeArrowheads="1"/>
            </p:cNvSpPr>
            <p:nvPr/>
          </p:nvSpPr>
          <p:spPr bwMode="auto">
            <a:xfrm>
              <a:off x="3699" y="2878"/>
              <a:ext cx="960" cy="34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08" name="Rectangle 9"/>
            <p:cNvSpPr>
              <a:spLocks noChangeArrowheads="1"/>
            </p:cNvSpPr>
            <p:nvPr/>
          </p:nvSpPr>
          <p:spPr bwMode="auto">
            <a:xfrm>
              <a:off x="1827" y="2974"/>
              <a:ext cx="96" cy="116"/>
            </a:xfrm>
            <a:prstGeom prst="rect">
              <a:avLst/>
            </a:prstGeom>
            <a:solidFill>
              <a:srgbClr val="777777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09" name="Rectangle 10"/>
            <p:cNvSpPr>
              <a:spLocks noChangeArrowheads="1"/>
            </p:cNvSpPr>
            <p:nvPr/>
          </p:nvSpPr>
          <p:spPr bwMode="auto">
            <a:xfrm>
              <a:off x="4323" y="2974"/>
              <a:ext cx="96" cy="116"/>
            </a:xfrm>
            <a:prstGeom prst="rect">
              <a:avLst/>
            </a:prstGeom>
            <a:solidFill>
              <a:srgbClr val="777777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10" name="Rectangle 11"/>
            <p:cNvSpPr>
              <a:spLocks noChangeArrowheads="1"/>
            </p:cNvSpPr>
            <p:nvPr/>
          </p:nvSpPr>
          <p:spPr bwMode="auto">
            <a:xfrm>
              <a:off x="915" y="2974"/>
              <a:ext cx="96" cy="116"/>
            </a:xfrm>
            <a:prstGeom prst="rect">
              <a:avLst/>
            </a:prstGeom>
            <a:solidFill>
              <a:srgbClr val="777777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11" name="Line 12"/>
            <p:cNvSpPr>
              <a:spLocks noChangeShapeType="1"/>
            </p:cNvSpPr>
            <p:nvPr/>
          </p:nvSpPr>
          <p:spPr bwMode="auto">
            <a:xfrm>
              <a:off x="4419" y="3646"/>
              <a:ext cx="768" cy="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12" name="Rectangle 13"/>
            <p:cNvSpPr>
              <a:spLocks noChangeArrowheads="1"/>
            </p:cNvSpPr>
            <p:nvPr/>
          </p:nvSpPr>
          <p:spPr bwMode="auto">
            <a:xfrm>
              <a:off x="3699" y="3502"/>
              <a:ext cx="960" cy="34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13" name="Rectangle 14"/>
            <p:cNvSpPr>
              <a:spLocks noChangeArrowheads="1"/>
            </p:cNvSpPr>
            <p:nvPr/>
          </p:nvSpPr>
          <p:spPr bwMode="auto">
            <a:xfrm>
              <a:off x="4323" y="3598"/>
              <a:ext cx="96" cy="116"/>
            </a:xfrm>
            <a:prstGeom prst="rect">
              <a:avLst/>
            </a:prstGeom>
            <a:solidFill>
              <a:srgbClr val="777777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14" name="Rectangle 15"/>
            <p:cNvSpPr>
              <a:spLocks noChangeArrowheads="1"/>
            </p:cNvSpPr>
            <p:nvPr/>
          </p:nvSpPr>
          <p:spPr bwMode="auto">
            <a:xfrm>
              <a:off x="5187" y="3598"/>
              <a:ext cx="96" cy="116"/>
            </a:xfrm>
            <a:prstGeom prst="rect">
              <a:avLst/>
            </a:prstGeom>
            <a:solidFill>
              <a:srgbClr val="777777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15" name="Rectangle 16"/>
            <p:cNvSpPr>
              <a:spLocks noChangeArrowheads="1"/>
            </p:cNvSpPr>
            <p:nvPr/>
          </p:nvSpPr>
          <p:spPr bwMode="auto">
            <a:xfrm>
              <a:off x="2691" y="2782"/>
              <a:ext cx="192" cy="755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16" name="Line 17"/>
            <p:cNvSpPr>
              <a:spLocks noChangeShapeType="1"/>
            </p:cNvSpPr>
            <p:nvPr/>
          </p:nvSpPr>
          <p:spPr bwMode="auto">
            <a:xfrm>
              <a:off x="2787" y="3022"/>
              <a:ext cx="912" cy="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17" name="Line 18"/>
            <p:cNvSpPr>
              <a:spLocks noChangeShapeType="1"/>
            </p:cNvSpPr>
            <p:nvPr/>
          </p:nvSpPr>
          <p:spPr bwMode="auto">
            <a:xfrm>
              <a:off x="4371" y="3022"/>
              <a:ext cx="1" cy="697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418" name="Rectangle 19"/>
            <p:cNvSpPr>
              <a:spLocks noChangeArrowheads="1"/>
            </p:cNvSpPr>
            <p:nvPr/>
          </p:nvSpPr>
          <p:spPr bwMode="auto">
            <a:xfrm>
              <a:off x="2787" y="2926"/>
              <a:ext cx="48" cy="232"/>
            </a:xfrm>
            <a:prstGeom prst="rect">
              <a:avLst/>
            </a:prstGeom>
            <a:solidFill>
              <a:srgbClr val="777777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1299" y="3070"/>
              <a:ext cx="576" cy="116"/>
              <a:chOff x="1056" y="2592"/>
              <a:chExt cx="576" cy="96"/>
            </a:xfrm>
          </p:grpSpPr>
          <p:sp>
            <p:nvSpPr>
              <p:cNvPr id="102433" name="Line 21"/>
              <p:cNvSpPr>
                <a:spLocks noChangeShapeType="1"/>
              </p:cNvSpPr>
              <p:nvPr/>
            </p:nvSpPr>
            <p:spPr bwMode="auto">
              <a:xfrm>
                <a:off x="1056" y="2592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434" name="Line 22"/>
              <p:cNvSpPr>
                <a:spLocks noChangeShapeType="1"/>
              </p:cNvSpPr>
              <p:nvPr/>
            </p:nvSpPr>
            <p:spPr bwMode="auto">
              <a:xfrm flipH="1">
                <a:off x="1392" y="2592"/>
                <a:ext cx="240" cy="96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3747" y="3022"/>
              <a:ext cx="576" cy="116"/>
              <a:chOff x="1056" y="2592"/>
              <a:chExt cx="576" cy="96"/>
            </a:xfrm>
          </p:grpSpPr>
          <p:sp>
            <p:nvSpPr>
              <p:cNvPr id="102431" name="Line 24"/>
              <p:cNvSpPr>
                <a:spLocks noChangeShapeType="1"/>
              </p:cNvSpPr>
              <p:nvPr/>
            </p:nvSpPr>
            <p:spPr bwMode="auto">
              <a:xfrm>
                <a:off x="1056" y="2592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432" name="Line 25"/>
              <p:cNvSpPr>
                <a:spLocks noChangeShapeType="1"/>
              </p:cNvSpPr>
              <p:nvPr/>
            </p:nvSpPr>
            <p:spPr bwMode="auto">
              <a:xfrm flipH="1">
                <a:off x="1392" y="2592"/>
                <a:ext cx="240" cy="96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4707" y="3742"/>
              <a:ext cx="576" cy="116"/>
              <a:chOff x="1056" y="2592"/>
              <a:chExt cx="576" cy="96"/>
            </a:xfrm>
          </p:grpSpPr>
          <p:sp>
            <p:nvSpPr>
              <p:cNvPr id="102429" name="Line 27"/>
              <p:cNvSpPr>
                <a:spLocks noChangeShapeType="1"/>
              </p:cNvSpPr>
              <p:nvPr/>
            </p:nvSpPr>
            <p:spPr bwMode="auto">
              <a:xfrm>
                <a:off x="1056" y="2592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430" name="Line 28"/>
              <p:cNvSpPr>
                <a:spLocks noChangeShapeType="1"/>
              </p:cNvSpPr>
              <p:nvPr/>
            </p:nvSpPr>
            <p:spPr bwMode="auto">
              <a:xfrm flipH="1">
                <a:off x="1392" y="2592"/>
                <a:ext cx="240" cy="96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2211" y="3070"/>
              <a:ext cx="576" cy="116"/>
              <a:chOff x="1056" y="2592"/>
              <a:chExt cx="576" cy="96"/>
            </a:xfrm>
          </p:grpSpPr>
          <p:sp>
            <p:nvSpPr>
              <p:cNvPr id="102427" name="Line 30"/>
              <p:cNvSpPr>
                <a:spLocks noChangeShapeType="1"/>
              </p:cNvSpPr>
              <p:nvPr/>
            </p:nvSpPr>
            <p:spPr bwMode="auto">
              <a:xfrm>
                <a:off x="1056" y="2592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428" name="Line 31"/>
              <p:cNvSpPr>
                <a:spLocks noChangeShapeType="1"/>
              </p:cNvSpPr>
              <p:nvPr/>
            </p:nvSpPr>
            <p:spPr bwMode="auto">
              <a:xfrm flipH="1">
                <a:off x="1392" y="2592"/>
                <a:ext cx="240" cy="96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4419" y="3214"/>
              <a:ext cx="96" cy="465"/>
              <a:chOff x="4320" y="2736"/>
              <a:chExt cx="96" cy="384"/>
            </a:xfrm>
          </p:grpSpPr>
          <p:sp>
            <p:nvSpPr>
              <p:cNvPr id="102425" name="Line 33"/>
              <p:cNvSpPr>
                <a:spLocks noChangeShapeType="1"/>
              </p:cNvSpPr>
              <p:nvPr/>
            </p:nvSpPr>
            <p:spPr bwMode="auto">
              <a:xfrm>
                <a:off x="4320" y="2736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02426" name="Line 34"/>
              <p:cNvSpPr>
                <a:spLocks noChangeShapeType="1"/>
              </p:cNvSpPr>
              <p:nvPr/>
            </p:nvSpPr>
            <p:spPr bwMode="auto">
              <a:xfrm flipV="1">
                <a:off x="4320" y="2928"/>
                <a:ext cx="96" cy="192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02424" name="Text Box 35"/>
            <p:cNvSpPr txBox="1">
              <a:spLocks noChangeArrowheads="1"/>
            </p:cNvSpPr>
            <p:nvPr/>
          </p:nvSpPr>
          <p:spPr bwMode="auto">
            <a:xfrm>
              <a:off x="1299" y="3070"/>
              <a:ext cx="288" cy="143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800">
                  <a:latin typeface="Arial Narrow" pitchFamily="34" charset="0"/>
                </a:rPr>
                <a:t>RL</a:t>
              </a:r>
              <a:endParaRPr lang="en-US" altLang="en-US" sz="180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</p:grpSp>
      <p:sp>
        <p:nvSpPr>
          <p:cNvPr id="35" name="3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49</a:t>
            </a:fld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 568-B.1  Cableado Vertical</a:t>
            </a:r>
            <a:endParaRPr lang="es-ES" smtClean="0"/>
          </a:p>
        </p:txBody>
      </p:sp>
      <p:pic>
        <p:nvPicPr>
          <p:cNvPr id="61443" name="Picture 3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2071688"/>
            <a:ext cx="7858125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TIA/EIA–568-B.1</a:t>
            </a:r>
            <a:br>
              <a:rPr lang="es-MX" smtClean="0"/>
            </a:br>
            <a:r>
              <a:rPr lang="es-MX" smtClean="0"/>
              <a:t>Desempeño y pruebas</a:t>
            </a:r>
            <a:endParaRPr lang="es-ES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743200"/>
            <a:ext cx="7772400" cy="4114800"/>
          </a:xfrm>
        </p:spPr>
        <p:txBody>
          <a:bodyPr/>
          <a:lstStyle/>
          <a:p>
            <a:pPr eaLnBrk="1" hangingPunct="1"/>
            <a:r>
              <a:rPr lang="es-MX" smtClean="0"/>
              <a:t>PERDIDA NEXT (Near End Cross Talk)</a:t>
            </a:r>
          </a:p>
          <a:p>
            <a:pPr lvl="1" eaLnBrk="1" hangingPunct="1"/>
            <a:r>
              <a:rPr lang="es-MX" smtClean="0"/>
              <a:t>Se aplica una señal a un par y se mide el acoplamiento resultante en otro par.</a:t>
            </a:r>
          </a:p>
          <a:p>
            <a:pPr lvl="1" eaLnBrk="1" hangingPunct="1"/>
            <a:r>
              <a:rPr lang="es-MX" smtClean="0"/>
              <a:t>Se miden todas las combinaciones </a:t>
            </a:r>
          </a:p>
          <a:p>
            <a:pPr lvl="2" eaLnBrk="1" hangingPunct="1"/>
            <a:r>
              <a:rPr lang="es-MX" smtClean="0"/>
              <a:t>1-2;  1-3; 1-4; 2-3:  2-4;  4-3</a:t>
            </a: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50</a:t>
            </a:fld>
            <a:endParaRPr lang="es-E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TIA/EIA–568-B.1</a:t>
            </a:r>
            <a:br>
              <a:rPr lang="es-MX" smtClean="0"/>
            </a:br>
            <a:r>
              <a:rPr lang="es-MX" smtClean="0"/>
              <a:t>Desempeño y pruebas</a:t>
            </a:r>
            <a:endParaRPr lang="es-ES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smtClean="0"/>
              <a:t>Ruido acoplado de un par a otro en el extremo cercano (Near End)</a:t>
            </a:r>
          </a:p>
          <a:p>
            <a:pPr eaLnBrk="1" hangingPunct="1"/>
            <a:endParaRPr lang="es-ES" smtClean="0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304800" y="3429000"/>
            <a:ext cx="8839200" cy="2890838"/>
          </a:xfrm>
          <a:prstGeom prst="rect">
            <a:avLst/>
          </a:prstGeom>
          <a:solidFill>
            <a:srgbClr val="1F06DC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¯"/>
            </a:pPr>
            <a:endParaRPr lang="es-MX" altLang="en-US" b="1" i="1">
              <a:solidFill>
                <a:srgbClr val="69DFFC"/>
              </a:solidFill>
              <a:latin typeface="Arial Black" pitchFamily="34" charset="0"/>
            </a:endParaRPr>
          </a:p>
        </p:txBody>
      </p:sp>
      <p:graphicFrame>
        <p:nvGraphicFramePr>
          <p:cNvPr id="6146" name="Object 5"/>
          <p:cNvGraphicFramePr>
            <a:graphicFrameLocks/>
          </p:cNvGraphicFramePr>
          <p:nvPr/>
        </p:nvGraphicFramePr>
        <p:xfrm>
          <a:off x="1216025" y="3035300"/>
          <a:ext cx="1589088" cy="2393950"/>
        </p:xfrm>
        <a:graphic>
          <a:graphicData uri="http://schemas.openxmlformats.org/presentationml/2006/ole">
            <p:oleObj spid="_x0000_s5122" name="Gráfico" r:id="rId3" imgW="0" imgH="0" progId="Excel.Sheet.8">
              <p:embed followColorScheme="full"/>
            </p:oleObj>
          </a:graphicData>
        </a:graphic>
      </p:graphicFrame>
      <p:sp>
        <p:nvSpPr>
          <p:cNvPr id="160774" name="Line 6"/>
          <p:cNvSpPr>
            <a:spLocks noChangeShapeType="1"/>
          </p:cNvSpPr>
          <p:nvPr/>
        </p:nvSpPr>
        <p:spPr bwMode="auto">
          <a:xfrm>
            <a:off x="1219200" y="4243388"/>
            <a:ext cx="6848475" cy="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 rot="10800000">
            <a:off x="1219200" y="4895850"/>
            <a:ext cx="6848475" cy="1588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14325" y="4194175"/>
            <a:ext cx="11445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 b="1">
                <a:latin typeface="Arial" charset="0"/>
              </a:rPr>
              <a:t>Extremo cercano</a:t>
            </a:r>
            <a:endParaRPr lang="en-US" altLang="en-US" sz="1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8018463" y="4194175"/>
            <a:ext cx="10858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 b="1">
                <a:latin typeface="Arial" charset="0"/>
              </a:rPr>
              <a:t>Extremo lejano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51</a:t>
            </a:fld>
            <a:endParaRPr lang="es-E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TIA/EIA–568-B.1</a:t>
            </a:r>
            <a:br>
              <a:rPr lang="es-MX" smtClean="0"/>
            </a:br>
            <a:r>
              <a:rPr lang="es-MX" smtClean="0"/>
              <a:t>Desempeño y pruebas</a:t>
            </a:r>
            <a:endParaRPr lang="es-ES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smtClean="0"/>
              <a:t>PSNEXT  (Power Sum Next)</a:t>
            </a:r>
          </a:p>
          <a:p>
            <a:pPr eaLnBrk="1" hangingPunct="1"/>
            <a:r>
              <a:rPr lang="es-MX" smtClean="0"/>
              <a:t>MIDE EL NEXT QUE SE ACOPLA A UN PAR SI LOS OTROS 3 PARES TRANSMITEN SIMULTANEAMENTE.</a:t>
            </a:r>
          </a:p>
          <a:p>
            <a:pPr lvl="2" eaLnBrk="1" hangingPunct="1"/>
            <a:r>
              <a:rPr lang="es-MX" smtClean="0"/>
              <a:t>MEDICION MAS ESTRICTA QUE EL NEXT PAR A PAR.</a:t>
            </a:r>
          </a:p>
          <a:p>
            <a:pPr lvl="2" eaLnBrk="1" hangingPunct="1"/>
            <a:r>
              <a:rPr lang="es-MX" smtClean="0"/>
              <a:t>REVISA EL RUIDO EN UNA TRANSMISION DE MULTIPLES DISTURBADORES.</a:t>
            </a: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52</a:t>
            </a:fld>
            <a:endParaRPr lang="es-E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TIA/EIA–568-B.1</a:t>
            </a:r>
            <a:br>
              <a:rPr lang="es-MX" smtClean="0"/>
            </a:br>
            <a:r>
              <a:rPr lang="es-MX" smtClean="0"/>
              <a:t>Desempeño y pruebas</a:t>
            </a:r>
            <a:endParaRPr lang="es-E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sz="2800" smtClean="0"/>
              <a:t>PSNEXT</a:t>
            </a:r>
          </a:p>
          <a:p>
            <a:pPr eaLnBrk="1" hangingPunct="1">
              <a:buFont typeface="Wingdings" pitchFamily="2" charset="2"/>
              <a:buNone/>
            </a:pPr>
            <a:r>
              <a:rPr lang="es-MX" sz="2800" smtClean="0"/>
              <a:t>Para aplicaciones que usan más de dos pares como  1000 base-T  (GbE)</a:t>
            </a:r>
          </a:p>
          <a:p>
            <a:pPr eaLnBrk="1" hangingPunct="1">
              <a:buFont typeface="Wingdings" pitchFamily="2" charset="2"/>
              <a:buNone/>
            </a:pPr>
            <a:endParaRPr lang="es-ES" sz="2800" smtClean="0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628650" y="3962400"/>
            <a:ext cx="8515350" cy="2157413"/>
          </a:xfrm>
          <a:prstGeom prst="rect">
            <a:avLst/>
          </a:prstGeom>
          <a:solidFill>
            <a:srgbClr val="1F06DC">
              <a:alpha val="50195"/>
            </a:srgb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¯"/>
            </a:pPr>
            <a:endParaRPr lang="es-MX" altLang="en-US" b="1" i="1">
              <a:solidFill>
                <a:schemeClr val="accent2"/>
              </a:solidFill>
              <a:latin typeface="Arial Black" pitchFamily="34" charset="0"/>
            </a:endParaRPr>
          </a:p>
        </p:txBody>
      </p:sp>
      <p:graphicFrame>
        <p:nvGraphicFramePr>
          <p:cNvPr id="7170" name="Object 5"/>
          <p:cNvGraphicFramePr>
            <a:graphicFrameLocks/>
          </p:cNvGraphicFramePr>
          <p:nvPr/>
        </p:nvGraphicFramePr>
        <p:xfrm>
          <a:off x="1104900" y="3573463"/>
          <a:ext cx="1606550" cy="2378075"/>
        </p:xfrm>
        <a:graphic>
          <a:graphicData uri="http://schemas.openxmlformats.org/presentationml/2006/ole">
            <p:oleObj spid="_x0000_s6146" name="Gráfico" r:id="rId3" imgW="0" imgH="0" progId="Excel.Sheet.8">
              <p:embed followColorScheme="full"/>
            </p:oleObj>
          </a:graphicData>
        </a:graphic>
      </p:graphicFrame>
      <p:sp>
        <p:nvSpPr>
          <p:cNvPr id="162822" name="Line 6"/>
          <p:cNvSpPr>
            <a:spLocks noChangeShapeType="1"/>
          </p:cNvSpPr>
          <p:nvPr/>
        </p:nvSpPr>
        <p:spPr bwMode="auto">
          <a:xfrm>
            <a:off x="1162050" y="4792663"/>
            <a:ext cx="6762750" cy="7937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>
            <a:off x="1184275" y="5027613"/>
            <a:ext cx="6740525" cy="1587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>
            <a:off x="1184275" y="5256213"/>
            <a:ext cx="6740525" cy="1587"/>
          </a:xfrm>
          <a:prstGeom prst="line">
            <a:avLst/>
          </a:prstGeom>
          <a:noFill/>
          <a:ln w="57150">
            <a:solidFill>
              <a:srgbClr val="996633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62825" name="Line 9"/>
          <p:cNvSpPr>
            <a:spLocks noChangeShapeType="1"/>
          </p:cNvSpPr>
          <p:nvPr/>
        </p:nvSpPr>
        <p:spPr bwMode="auto">
          <a:xfrm>
            <a:off x="1184275" y="5865813"/>
            <a:ext cx="6740525" cy="1587"/>
          </a:xfrm>
          <a:prstGeom prst="line">
            <a:avLst/>
          </a:prstGeom>
          <a:noFill/>
          <a:ln w="57150">
            <a:solidFill>
              <a:srgbClr val="66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0" y="4860925"/>
            <a:ext cx="1184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 b="1">
                <a:latin typeface="Arial" charset="0"/>
              </a:rPr>
              <a:t>Extremo cercano</a:t>
            </a:r>
            <a:endParaRPr lang="en-US" alt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8153400" y="4876800"/>
            <a:ext cx="1349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 b="1">
                <a:latin typeface="Arial" charset="0"/>
              </a:rPr>
              <a:t>Extremo lejano</a:t>
            </a:r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53</a:t>
            </a:fld>
            <a:endParaRPr lang="es-E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TIA/EIA–568-B.1</a:t>
            </a:r>
            <a:br>
              <a:rPr lang="es-MX" smtClean="0"/>
            </a:br>
            <a:r>
              <a:rPr lang="es-MX" smtClean="0"/>
              <a:t>Desempeño y pruebas</a:t>
            </a:r>
            <a:endParaRPr lang="es-ES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smtClean="0"/>
              <a:t>DIAFONIA EN EL EXTREMO REMOTO (Far End Crosstalk-FEXT)</a:t>
            </a:r>
          </a:p>
          <a:p>
            <a:pPr lvl="1" eaLnBrk="1" hangingPunct="1"/>
            <a:r>
              <a:rPr lang="es-MX" smtClean="0"/>
              <a:t>Acoplamiento de la señal sobre los pares adyacentes medido en el extremo remoto</a:t>
            </a:r>
          </a:p>
          <a:p>
            <a:pPr lvl="2" eaLnBrk="1" hangingPunct="1"/>
            <a:r>
              <a:rPr lang="es-MX" smtClean="0"/>
              <a:t>FEXT (DB)=10 Log (P1/P0)</a:t>
            </a:r>
          </a:p>
          <a:p>
            <a:pPr lvl="3" eaLnBrk="1" hangingPunct="1"/>
            <a:r>
              <a:rPr lang="es-MX" smtClean="0"/>
              <a:t>P1   ES EL RUIDO GENERADO POR EL ACOPLAMIENTO DE LAS SEÑAL DE OTRO PAR.</a:t>
            </a:r>
          </a:p>
          <a:p>
            <a:pPr lvl="3" eaLnBrk="1" hangingPunct="1"/>
            <a:r>
              <a:rPr lang="es-MX" smtClean="0"/>
              <a:t>P0 ES LA POTENCIA DE LA SEÑAL SOBRE EL PAR EXCITADO QUE LLEGA A SU RECEPTOR.</a:t>
            </a: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54</a:t>
            </a:fld>
            <a:endParaRPr lang="es-E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TIA/EIA–568-B.1</a:t>
            </a:r>
            <a:br>
              <a:rPr lang="es-MX" smtClean="0"/>
            </a:br>
            <a:r>
              <a:rPr lang="es-MX" smtClean="0"/>
              <a:t>Desempeño y pruebas</a:t>
            </a:r>
            <a:endParaRPr lang="es-ES" smtClean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209800"/>
            <a:ext cx="7772400" cy="4114800"/>
          </a:xfrm>
        </p:spPr>
        <p:txBody>
          <a:bodyPr/>
          <a:lstStyle/>
          <a:p>
            <a:pPr eaLnBrk="1" hangingPunct="1"/>
            <a:r>
              <a:rPr lang="es-MX" smtClean="0"/>
              <a:t>DIAFONIA EN EL EXTREMO REMOTO ECUALIZADA (Equal Level Far End  Crosstalk – ELFEXT)</a:t>
            </a:r>
          </a:p>
          <a:p>
            <a:pPr lvl="1" eaLnBrk="1" hangingPunct="1"/>
            <a:r>
              <a:rPr lang="es-MX" smtClean="0"/>
              <a:t>OBTENIDA AL RESTAR LA ATENUACION DEL FEXT  (en Db)</a:t>
            </a:r>
          </a:p>
          <a:p>
            <a:pPr lvl="1" eaLnBrk="1" hangingPunct="1"/>
            <a:r>
              <a:rPr lang="es-MX" smtClean="0"/>
              <a:t>ELFEXT = FEXT –ATENUACION </a:t>
            </a:r>
          </a:p>
          <a:p>
            <a:pPr lvl="1" eaLnBrk="1" hangingPunct="1"/>
            <a:r>
              <a:rPr lang="es-MX" smtClean="0"/>
              <a:t>ES ANALOGO AL ACR</a:t>
            </a: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55</a:t>
            </a:fld>
            <a:endParaRPr lang="es-E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TIA/EIA–568-B.1</a:t>
            </a:r>
            <a:br>
              <a:rPr lang="es-MX" smtClean="0"/>
            </a:br>
            <a:r>
              <a:rPr lang="es-MX" smtClean="0"/>
              <a:t>Desempeño y pruebas</a:t>
            </a:r>
            <a:endParaRPr lang="es-ES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smtClean="0"/>
              <a:t>PS ELFEXT</a:t>
            </a:r>
          </a:p>
          <a:p>
            <a:pPr lvl="1" eaLnBrk="1" hangingPunct="1"/>
            <a:endParaRPr lang="es-MX" smtClean="0"/>
          </a:p>
          <a:p>
            <a:pPr lvl="1" eaLnBrk="1" hangingPunct="1"/>
            <a:r>
              <a:rPr lang="es-MX" smtClean="0"/>
              <a:t>CONSIDERA EL RUIDO DE DIAFONIA COMBINADA EN UN PAR PRODUCIDA POR LOS OTROS TRANSMITIENDO EN EL EXTREMO LEJANO SIMULTANEAMENTE.</a:t>
            </a: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56</a:t>
            </a:fld>
            <a:endParaRPr lang="es-E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TIA/EIA–568-B.1</a:t>
            </a:r>
            <a:br>
              <a:rPr lang="es-MX" smtClean="0"/>
            </a:br>
            <a:r>
              <a:rPr lang="es-MX" smtClean="0"/>
              <a:t>Desempeño y pruebas</a:t>
            </a:r>
            <a:endParaRPr lang="es-ES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smtClean="0"/>
              <a:t>RETRASO DE PROPAGACION</a:t>
            </a:r>
          </a:p>
          <a:p>
            <a:pPr lvl="1" eaLnBrk="1" hangingPunct="1"/>
            <a:r>
              <a:rPr lang="es-MX" smtClean="0"/>
              <a:t>RETRASO EN LA SEÑAL DESDE QUE SE TRANSMITE HASTA QUE SE RECIBE</a:t>
            </a:r>
          </a:p>
          <a:p>
            <a:pPr lvl="1" eaLnBrk="1" hangingPunct="1">
              <a:buFont typeface="Wingdings" pitchFamily="2" charset="2"/>
              <a:buNone/>
            </a:pPr>
            <a:endParaRPr lang="es-MX" smtClean="0"/>
          </a:p>
          <a:p>
            <a:pPr eaLnBrk="1" hangingPunct="1"/>
            <a:r>
              <a:rPr lang="es-MX" smtClean="0"/>
              <a:t>DIFERENCIA DE RETRASO</a:t>
            </a:r>
          </a:p>
          <a:p>
            <a:pPr lvl="1" eaLnBrk="1" hangingPunct="1"/>
            <a:r>
              <a:rPr lang="es-MX" smtClean="0"/>
              <a:t>LA DIFERENCIA EN EL RETRASO DE LA PROPAGACION ENTRE “EL PAR MAS RAPIDO Y EL PAR MAS LENTO”</a:t>
            </a:r>
          </a:p>
          <a:p>
            <a:pPr lvl="1" eaLnBrk="1" hangingPunct="1"/>
            <a:endParaRPr lang="es-MX" smtClean="0"/>
          </a:p>
          <a:p>
            <a:pPr lvl="1" eaLnBrk="1" hangingPunct="1"/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57</a:t>
            </a:fld>
            <a:endParaRPr lang="es-E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s-MX" smtClean="0"/>
              <a:t>TIA/EIA  568-B.2</a:t>
            </a:r>
            <a:endParaRPr lang="es-ES" smtClean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MX" smtClean="0"/>
              <a:t>COMPONENTES DE CABLEADO DE PAR TRENZADO BALANCEADO</a:t>
            </a: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58</a:t>
            </a:fld>
            <a:endParaRPr lang="es-E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0"/>
            <a:ext cx="77930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sz="3600" smtClean="0"/>
              <a:t>TIA/EIA–568-B.2</a:t>
            </a:r>
            <a:br>
              <a:rPr lang="es-MX" sz="3600" smtClean="0"/>
            </a:br>
            <a:r>
              <a:rPr lang="es-MX" sz="3600" smtClean="0"/>
              <a:t>Componentes de Cableado de Par Trenzado Balanceado</a:t>
            </a:r>
            <a:endParaRPr lang="es-ES" sz="3600" smtClean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514600"/>
            <a:ext cx="7772400" cy="4114800"/>
          </a:xfrm>
        </p:spPr>
        <p:txBody>
          <a:bodyPr/>
          <a:lstStyle/>
          <a:p>
            <a:pPr eaLnBrk="1" hangingPunct="1"/>
            <a:r>
              <a:rPr lang="es-MX" smtClean="0"/>
              <a:t>ESTE ESTANDAR ESPECIFICA LOS COMPONENTES DE CABLEADO, DESEMPEÑO DE TRANSMISION Y LOS PROCEDIMIENTOS DE PRUEBA NECESARIOS PARA LA VERIFICACION. </a:t>
            </a: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59</a:t>
            </a:fld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 568-B.1  Cableado Vertical</a:t>
            </a:r>
            <a:endParaRPr lang="es-ES" smtClean="0"/>
          </a:p>
        </p:txBody>
      </p:sp>
      <p:pic>
        <p:nvPicPr>
          <p:cNvPr id="624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2133600"/>
            <a:ext cx="6440488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sz="3600" smtClean="0"/>
              <a:t>TIA/EIA–568-B.2</a:t>
            </a:r>
            <a:br>
              <a:rPr lang="es-MX" sz="3600" smtClean="0"/>
            </a:br>
            <a:r>
              <a:rPr lang="es-MX" sz="3600" smtClean="0"/>
              <a:t>Componentes de Cableado de Par Trenzado Balanceado</a:t>
            </a:r>
            <a:endParaRPr lang="es-ES_tradnl" sz="3600" smtClean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928662" y="2071678"/>
            <a:ext cx="7918450" cy="38195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s-ES" sz="2400" b="1" dirty="0" smtClean="0"/>
              <a:t>Categorías de ANSI/TIA/EIA:</a:t>
            </a:r>
          </a:p>
          <a:p>
            <a:pPr algn="just" eaLnBrk="1" hangingPunct="1"/>
            <a:r>
              <a:rPr lang="es-ES" sz="2400" b="1" dirty="0" smtClean="0"/>
              <a:t>Categoría 3		16MHz (10Mbps).</a:t>
            </a:r>
          </a:p>
          <a:p>
            <a:pPr algn="just" eaLnBrk="1" hangingPunct="1"/>
            <a:r>
              <a:rPr lang="es-ES" sz="2400" b="1" dirty="0" smtClean="0"/>
              <a:t>Categoría 4		20MHz (16Mbps).</a:t>
            </a:r>
          </a:p>
          <a:p>
            <a:pPr algn="just" eaLnBrk="1" hangingPunct="1"/>
            <a:r>
              <a:rPr lang="es-ES" sz="2400" b="1" dirty="0" smtClean="0"/>
              <a:t>Categoría 5		100MHz (100Mbps).</a:t>
            </a:r>
          </a:p>
          <a:p>
            <a:pPr algn="just" eaLnBrk="1" hangingPunct="1"/>
            <a:r>
              <a:rPr lang="es-ES" sz="2400" b="1" dirty="0" smtClean="0"/>
              <a:t>Categoría 5e		100MHz. Puede </a:t>
            </a:r>
            <a:r>
              <a:rPr lang="es-ES_tradnl" sz="2400" b="1" dirty="0" smtClean="0"/>
              <a:t>llegar</a:t>
            </a:r>
            <a:r>
              <a:rPr lang="es-ES" sz="2400" b="1" dirty="0" smtClean="0"/>
              <a:t> 					hasta</a:t>
            </a:r>
            <a:r>
              <a:rPr lang="es-MX" sz="2400" b="1" dirty="0" smtClean="0"/>
              <a:t> </a:t>
            </a:r>
            <a:r>
              <a:rPr lang="es-ES" sz="2400" b="1" dirty="0" smtClean="0"/>
              <a:t>125MHz (250Mbps).</a:t>
            </a:r>
          </a:p>
          <a:p>
            <a:pPr algn="just" eaLnBrk="1" hangingPunct="1"/>
            <a:r>
              <a:rPr lang="es-ES" sz="2400" b="1" dirty="0" smtClean="0"/>
              <a:t>Categoría 6		2</a:t>
            </a:r>
            <a:r>
              <a:rPr lang="es-MX" sz="2400" b="1" dirty="0" smtClean="0"/>
              <a:t>5</a:t>
            </a:r>
            <a:r>
              <a:rPr lang="es-ES" sz="2400" b="1" dirty="0" smtClean="0"/>
              <a:t>0MHz (600Mbps).</a:t>
            </a:r>
          </a:p>
          <a:p>
            <a:pPr algn="just" eaLnBrk="1" hangingPunct="1"/>
            <a:r>
              <a:rPr lang="es-ES" sz="2400" b="1" dirty="0" smtClean="0"/>
              <a:t>Categoría 7		600MHz</a:t>
            </a:r>
            <a:r>
              <a:rPr lang="es-ES" sz="3000" b="1" dirty="0" smtClean="0"/>
              <a:t>.</a:t>
            </a:r>
          </a:p>
          <a:p>
            <a:pPr algn="just" eaLnBrk="1" hangingPunct="1">
              <a:buFont typeface="Wingdings" pitchFamily="2" charset="2"/>
              <a:buNone/>
            </a:pPr>
            <a:endParaRPr lang="es-ES" sz="3000" b="1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60</a:t>
            </a:fld>
            <a:endParaRPr lang="es-E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7793038" cy="1143000"/>
          </a:xfrm>
        </p:spPr>
        <p:txBody>
          <a:bodyPr/>
          <a:lstStyle/>
          <a:p>
            <a:pPr eaLnBrk="1" hangingPunct="1"/>
            <a:r>
              <a:rPr lang="es-MX" sz="4000" smtClean="0"/>
              <a:t>TIA/EIA  568-B.2</a:t>
            </a:r>
            <a:endParaRPr lang="es-ES" sz="4000" smtClean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438400"/>
            <a:ext cx="7772400" cy="4114800"/>
          </a:xfrm>
        </p:spPr>
        <p:txBody>
          <a:bodyPr/>
          <a:lstStyle/>
          <a:p>
            <a:pPr eaLnBrk="1" hangingPunct="1"/>
            <a:r>
              <a:rPr lang="es-MX" smtClean="0"/>
              <a:t>CABLE</a:t>
            </a:r>
          </a:p>
          <a:p>
            <a:pPr lvl="1" eaLnBrk="1" hangingPunct="1"/>
            <a:r>
              <a:rPr lang="es-MX" smtClean="0"/>
              <a:t>CABLE SOLIDO DE 22 A 24 AWG CON CUBIERTA TERMOPLASTICA</a:t>
            </a:r>
          </a:p>
          <a:p>
            <a:pPr lvl="1" eaLnBrk="1" hangingPunct="1"/>
            <a:r>
              <a:rPr lang="es-MX" smtClean="0"/>
              <a:t>4 PARES TRENZADOS ENTRE  SI</a:t>
            </a:r>
          </a:p>
          <a:p>
            <a:pPr lvl="1" eaLnBrk="1" hangingPunct="1"/>
            <a:r>
              <a:rPr lang="es-MX" smtClean="0"/>
              <a:t>EL DIAMETRO DEL CONDUCTOR AISLADO SERA DE 1.22 MM MAXIMO.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61</a:t>
            </a:fld>
            <a:endParaRPr lang="es-E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4000" smtClean="0"/>
              <a:t>TIA/EIA  568-B.2</a:t>
            </a:r>
            <a:endParaRPr lang="es-ES" sz="400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smtClean="0"/>
              <a:t>CABLE</a:t>
            </a:r>
          </a:p>
          <a:p>
            <a:pPr lvl="1" eaLnBrk="1" hangingPunct="1"/>
            <a:r>
              <a:rPr lang="es-MX" smtClean="0"/>
              <a:t>CODIGO DE COLORES</a:t>
            </a:r>
          </a:p>
          <a:p>
            <a:pPr lvl="1" eaLnBrk="1" hangingPunct="1"/>
            <a:r>
              <a:rPr lang="es-MX" smtClean="0"/>
              <a:t>LOS PARES DEBERAN ESTAR TRENZADOS AL MENOS 38 MM (1.5”)</a:t>
            </a:r>
          </a:p>
          <a:p>
            <a:pPr lvl="1" eaLnBrk="1" hangingPunct="1"/>
            <a:r>
              <a:rPr lang="es-MX" smtClean="0"/>
              <a:t>DIAMETRO MAXIMO DE CABLE  6.35 MM  (0.25”)</a:t>
            </a:r>
          </a:p>
          <a:p>
            <a:pPr lvl="1" eaLnBrk="1" hangingPunct="1"/>
            <a:r>
              <a:rPr lang="es-MX" smtClean="0"/>
              <a:t>RADIO DE GIRO MINIMO  25.4 MM (1”)</a:t>
            </a:r>
          </a:p>
          <a:p>
            <a:pPr lvl="1" eaLnBrk="1" hangingPunct="1">
              <a:buFont typeface="Wingdings" pitchFamily="2" charset="2"/>
              <a:buNone/>
            </a:pP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62</a:t>
            </a:fld>
            <a:endParaRPr lang="es-E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8001000" cy="1143000"/>
          </a:xfrm>
        </p:spPr>
        <p:txBody>
          <a:bodyPr/>
          <a:lstStyle/>
          <a:p>
            <a:pPr eaLnBrk="1" hangingPunct="1"/>
            <a:r>
              <a:rPr lang="es-MX" sz="4000" smtClean="0"/>
              <a:t>TIA/EIA  568-B.2</a:t>
            </a:r>
            <a:endParaRPr lang="es-ES_tradnl" sz="4000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3886200" y="1828800"/>
            <a:ext cx="5257800" cy="5334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sz="2400" b="1" dirty="0" smtClean="0"/>
              <a:t>Configuraciones permitidas: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s-ES" sz="2100" b="1" dirty="0" smtClean="0"/>
              <a:t>T568A y T568B son las únicas configuraciones permitidas en los pares.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s-ES" sz="1800" b="1" dirty="0" smtClean="0"/>
              <a:t>Par 1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s-ES" sz="1800" b="1" dirty="0" smtClean="0"/>
              <a:t>azul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s-ES" sz="1800" b="1" dirty="0" smtClean="0"/>
              <a:t>blanco- azul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s-ES" sz="1800" b="1" dirty="0" smtClean="0"/>
              <a:t>Par 2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s-ES" sz="1800" b="1" dirty="0" smtClean="0"/>
              <a:t>blanco-tomate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s-ES" sz="1800" b="1" dirty="0" smtClean="0"/>
              <a:t>tomate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s-ES" sz="1800" b="1" dirty="0" smtClean="0"/>
              <a:t>Par 3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s-ES" sz="1800" b="1" dirty="0" smtClean="0"/>
              <a:t>blanco-verde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s-ES" sz="1800" b="1" dirty="0" smtClean="0"/>
              <a:t>verde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s-ES" sz="1800" b="1" dirty="0" smtClean="0"/>
              <a:t>Par 4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s-ES" sz="1800" b="1" dirty="0" smtClean="0"/>
              <a:t>blanco-café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s-ES" sz="1800" b="1" dirty="0" err="1" smtClean="0"/>
              <a:t>caf</a:t>
            </a:r>
            <a:r>
              <a:rPr lang="es-MX" sz="1800" b="1" dirty="0" smtClean="0"/>
              <a:t>é</a:t>
            </a:r>
            <a:endParaRPr lang="es-ES" sz="1800" b="1" dirty="0" smtClean="0"/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1185863" y="1882775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s-ES" sz="1800" b="1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3200400" y="1828800"/>
            <a:ext cx="325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s-ES" sz="1800" b="1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14694" name="Rectangle 7"/>
          <p:cNvSpPr>
            <a:spLocks noChangeArrowheads="1"/>
          </p:cNvSpPr>
          <p:nvPr/>
        </p:nvSpPr>
        <p:spPr bwMode="auto">
          <a:xfrm>
            <a:off x="400050" y="4678363"/>
            <a:ext cx="1527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s-ES" sz="3200" b="1">
                <a:solidFill>
                  <a:srgbClr val="000000"/>
                </a:solidFill>
                <a:latin typeface="Arial Rounded MT Bold" pitchFamily="34" charset="0"/>
              </a:rPr>
              <a:t>T568A</a:t>
            </a:r>
          </a:p>
        </p:txBody>
      </p:sp>
      <p:sp>
        <p:nvSpPr>
          <p:cNvPr id="114695" name="Rectangle 8"/>
          <p:cNvSpPr>
            <a:spLocks noChangeArrowheads="1"/>
          </p:cNvSpPr>
          <p:nvPr/>
        </p:nvSpPr>
        <p:spPr bwMode="auto">
          <a:xfrm>
            <a:off x="989013" y="4300538"/>
            <a:ext cx="354012" cy="379412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4696" name="Rectangle 9"/>
          <p:cNvSpPr>
            <a:spLocks noChangeArrowheads="1"/>
          </p:cNvSpPr>
          <p:nvPr/>
        </p:nvSpPr>
        <p:spPr bwMode="auto">
          <a:xfrm>
            <a:off x="646113" y="4062413"/>
            <a:ext cx="979487" cy="17303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4697" name="Rectangle 10"/>
          <p:cNvSpPr>
            <a:spLocks noChangeArrowheads="1"/>
          </p:cNvSpPr>
          <p:nvPr/>
        </p:nvSpPr>
        <p:spPr bwMode="auto">
          <a:xfrm>
            <a:off x="660400" y="3902075"/>
            <a:ext cx="1004888" cy="55245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4698" name="Rectangle 11"/>
          <p:cNvSpPr>
            <a:spLocks noChangeArrowheads="1"/>
          </p:cNvSpPr>
          <p:nvPr/>
        </p:nvSpPr>
        <p:spPr bwMode="auto">
          <a:xfrm>
            <a:off x="381000" y="2971800"/>
            <a:ext cx="1497013" cy="1190625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4699" name="Rectangle 12"/>
          <p:cNvSpPr>
            <a:spLocks noChangeArrowheads="1"/>
          </p:cNvSpPr>
          <p:nvPr/>
        </p:nvSpPr>
        <p:spPr bwMode="auto">
          <a:xfrm>
            <a:off x="1035050" y="2230438"/>
            <a:ext cx="193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s-ES" sz="18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14700" name="Rectangle 13"/>
          <p:cNvSpPr>
            <a:spLocks noChangeArrowheads="1"/>
          </p:cNvSpPr>
          <p:nvPr/>
        </p:nvSpPr>
        <p:spPr bwMode="auto">
          <a:xfrm>
            <a:off x="563563" y="2233613"/>
            <a:ext cx="193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s-ES" sz="1800" b="1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14701" name="Rectangle 14"/>
          <p:cNvSpPr>
            <a:spLocks noChangeArrowheads="1"/>
          </p:cNvSpPr>
          <p:nvPr/>
        </p:nvSpPr>
        <p:spPr bwMode="auto">
          <a:xfrm>
            <a:off x="1546225" y="2216150"/>
            <a:ext cx="193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s-ES" sz="1800" b="1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14702" name="Line 15"/>
          <p:cNvSpPr>
            <a:spLocks noChangeShapeType="1"/>
          </p:cNvSpPr>
          <p:nvPr/>
        </p:nvSpPr>
        <p:spPr bwMode="auto">
          <a:xfrm>
            <a:off x="561975" y="2974975"/>
            <a:ext cx="0" cy="404813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4703" name="Line 16"/>
          <p:cNvSpPr>
            <a:spLocks noChangeShapeType="1"/>
          </p:cNvSpPr>
          <p:nvPr/>
        </p:nvSpPr>
        <p:spPr bwMode="auto">
          <a:xfrm>
            <a:off x="720725" y="2974975"/>
            <a:ext cx="0" cy="404813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4704" name="Line 17"/>
          <p:cNvSpPr>
            <a:spLocks noChangeShapeType="1"/>
          </p:cNvSpPr>
          <p:nvPr/>
        </p:nvSpPr>
        <p:spPr bwMode="auto">
          <a:xfrm>
            <a:off x="885825" y="2974975"/>
            <a:ext cx="0" cy="404813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4705" name="Line 18"/>
          <p:cNvSpPr>
            <a:spLocks noChangeShapeType="1"/>
          </p:cNvSpPr>
          <p:nvPr/>
        </p:nvSpPr>
        <p:spPr bwMode="auto">
          <a:xfrm>
            <a:off x="1046163" y="2974975"/>
            <a:ext cx="0" cy="404813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4706" name="Line 19"/>
          <p:cNvSpPr>
            <a:spLocks noChangeShapeType="1"/>
          </p:cNvSpPr>
          <p:nvPr/>
        </p:nvSpPr>
        <p:spPr bwMode="auto">
          <a:xfrm>
            <a:off x="1206500" y="2974975"/>
            <a:ext cx="0" cy="404813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4707" name="Line 20"/>
          <p:cNvSpPr>
            <a:spLocks noChangeShapeType="1"/>
          </p:cNvSpPr>
          <p:nvPr/>
        </p:nvSpPr>
        <p:spPr bwMode="auto">
          <a:xfrm>
            <a:off x="1382713" y="2974975"/>
            <a:ext cx="0" cy="404813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4708" name="Line 21"/>
          <p:cNvSpPr>
            <a:spLocks noChangeShapeType="1"/>
          </p:cNvSpPr>
          <p:nvPr/>
        </p:nvSpPr>
        <p:spPr bwMode="auto">
          <a:xfrm>
            <a:off x="1557338" y="2974975"/>
            <a:ext cx="0" cy="404813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4709" name="Line 22"/>
          <p:cNvSpPr>
            <a:spLocks noChangeShapeType="1"/>
          </p:cNvSpPr>
          <p:nvPr/>
        </p:nvSpPr>
        <p:spPr bwMode="auto">
          <a:xfrm>
            <a:off x="1725613" y="2974975"/>
            <a:ext cx="0" cy="404813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5127" name="Rectangle 23"/>
          <p:cNvSpPr>
            <a:spLocks noChangeArrowheads="1"/>
          </p:cNvSpPr>
          <p:nvPr/>
        </p:nvSpPr>
        <p:spPr bwMode="auto">
          <a:xfrm>
            <a:off x="441325" y="3406775"/>
            <a:ext cx="163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912813" eaLnBrk="0" hangingPunct="0">
              <a:spcBef>
                <a:spcPct val="50000"/>
              </a:spcBef>
              <a:defRPr/>
            </a:pPr>
            <a:r>
              <a:rPr lang="es-E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175128" name="Rectangle 24"/>
          <p:cNvSpPr>
            <a:spLocks noChangeArrowheads="1"/>
          </p:cNvSpPr>
          <p:nvPr/>
        </p:nvSpPr>
        <p:spPr bwMode="auto">
          <a:xfrm>
            <a:off x="603250" y="3406775"/>
            <a:ext cx="1635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912813" eaLnBrk="0" hangingPunct="0">
              <a:spcBef>
                <a:spcPct val="50000"/>
              </a:spcBef>
              <a:defRPr/>
            </a:pPr>
            <a:r>
              <a:rPr lang="es-E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175129" name="Rectangle 25"/>
          <p:cNvSpPr>
            <a:spLocks noChangeArrowheads="1"/>
          </p:cNvSpPr>
          <p:nvPr/>
        </p:nvSpPr>
        <p:spPr bwMode="auto">
          <a:xfrm>
            <a:off x="757238" y="3406775"/>
            <a:ext cx="163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912813" eaLnBrk="0" hangingPunct="0">
              <a:spcBef>
                <a:spcPct val="50000"/>
              </a:spcBef>
              <a:defRPr/>
            </a:pPr>
            <a:r>
              <a:rPr lang="es-E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</a:t>
            </a:r>
          </a:p>
        </p:txBody>
      </p:sp>
      <p:sp>
        <p:nvSpPr>
          <p:cNvPr id="175130" name="Rectangle 26"/>
          <p:cNvSpPr>
            <a:spLocks noChangeArrowheads="1"/>
          </p:cNvSpPr>
          <p:nvPr/>
        </p:nvSpPr>
        <p:spPr bwMode="auto">
          <a:xfrm>
            <a:off x="900113" y="3406775"/>
            <a:ext cx="165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912813" eaLnBrk="0" hangingPunct="0">
              <a:spcBef>
                <a:spcPct val="50000"/>
              </a:spcBef>
              <a:defRPr/>
            </a:pPr>
            <a:r>
              <a:rPr lang="es-E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175131" name="Rectangle 27"/>
          <p:cNvSpPr>
            <a:spLocks noChangeArrowheads="1"/>
          </p:cNvSpPr>
          <p:nvPr/>
        </p:nvSpPr>
        <p:spPr bwMode="auto">
          <a:xfrm>
            <a:off x="1081088" y="3406775"/>
            <a:ext cx="163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912813" eaLnBrk="0" hangingPunct="0">
              <a:spcBef>
                <a:spcPct val="50000"/>
              </a:spcBef>
              <a:defRPr/>
            </a:pPr>
            <a:r>
              <a:rPr lang="es-E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175132" name="Rectangle 28"/>
          <p:cNvSpPr>
            <a:spLocks noChangeArrowheads="1"/>
          </p:cNvSpPr>
          <p:nvPr/>
        </p:nvSpPr>
        <p:spPr bwMode="auto">
          <a:xfrm>
            <a:off x="1262063" y="3406775"/>
            <a:ext cx="163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912813" eaLnBrk="0" hangingPunct="0">
              <a:spcBef>
                <a:spcPct val="50000"/>
              </a:spcBef>
              <a:defRPr/>
            </a:pPr>
            <a:r>
              <a:rPr lang="es-E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6</a:t>
            </a:r>
          </a:p>
        </p:txBody>
      </p:sp>
      <p:sp>
        <p:nvSpPr>
          <p:cNvPr id="175133" name="Rectangle 29"/>
          <p:cNvSpPr>
            <a:spLocks noChangeArrowheads="1"/>
          </p:cNvSpPr>
          <p:nvPr/>
        </p:nvSpPr>
        <p:spPr bwMode="auto">
          <a:xfrm>
            <a:off x="1436688" y="3406775"/>
            <a:ext cx="165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912813" eaLnBrk="0" hangingPunct="0">
              <a:spcBef>
                <a:spcPct val="50000"/>
              </a:spcBef>
              <a:defRPr/>
            </a:pPr>
            <a:r>
              <a:rPr lang="es-E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7</a:t>
            </a:r>
          </a:p>
        </p:txBody>
      </p:sp>
      <p:sp>
        <p:nvSpPr>
          <p:cNvPr id="175134" name="Rectangle 30"/>
          <p:cNvSpPr>
            <a:spLocks noChangeArrowheads="1"/>
          </p:cNvSpPr>
          <p:nvPr/>
        </p:nvSpPr>
        <p:spPr bwMode="auto">
          <a:xfrm>
            <a:off x="1604963" y="3406775"/>
            <a:ext cx="1635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912813" eaLnBrk="0" hangingPunct="0">
              <a:spcBef>
                <a:spcPct val="50000"/>
              </a:spcBef>
              <a:defRPr/>
            </a:pPr>
            <a:r>
              <a:rPr lang="es-E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8</a:t>
            </a:r>
          </a:p>
        </p:txBody>
      </p:sp>
      <p:cxnSp>
        <p:nvCxnSpPr>
          <p:cNvPr id="114718" name="AutoShape 31"/>
          <p:cNvCxnSpPr>
            <a:cxnSpLocks noChangeShapeType="1"/>
            <a:stCxn id="114704" idx="0"/>
            <a:endCxn id="114707" idx="0"/>
          </p:cNvCxnSpPr>
          <p:nvPr/>
        </p:nvCxnSpPr>
        <p:spPr bwMode="auto">
          <a:xfrm rot="5400000" flipV="1">
            <a:off x="1133475" y="2701925"/>
            <a:ext cx="1588" cy="496888"/>
          </a:xfrm>
          <a:prstGeom prst="curvedConnector3">
            <a:avLst>
              <a:gd name="adj1" fmla="val -55700014"/>
            </a:avLst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</p:spPr>
      </p:cxnSp>
      <p:cxnSp>
        <p:nvCxnSpPr>
          <p:cNvPr id="114719" name="AutoShape 32"/>
          <p:cNvCxnSpPr>
            <a:cxnSpLocks noChangeShapeType="1"/>
            <a:stCxn id="114705" idx="0"/>
            <a:endCxn id="114706" idx="0"/>
          </p:cNvCxnSpPr>
          <p:nvPr/>
        </p:nvCxnSpPr>
        <p:spPr bwMode="auto">
          <a:xfrm rot="5400000" flipV="1">
            <a:off x="1125538" y="2870200"/>
            <a:ext cx="1588" cy="160337"/>
          </a:xfrm>
          <a:prstGeom prst="curvedConnector3">
            <a:avLst>
              <a:gd name="adj1" fmla="val -26500009"/>
            </a:avLst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</p:spPr>
      </p:cxnSp>
      <p:cxnSp>
        <p:nvCxnSpPr>
          <p:cNvPr id="114720" name="AutoShape 33"/>
          <p:cNvCxnSpPr>
            <a:cxnSpLocks noChangeShapeType="1"/>
            <a:stCxn id="114708" idx="0"/>
            <a:endCxn id="114709" idx="0"/>
          </p:cNvCxnSpPr>
          <p:nvPr/>
        </p:nvCxnSpPr>
        <p:spPr bwMode="auto">
          <a:xfrm rot="5400000" flipV="1">
            <a:off x="1640682" y="2866231"/>
            <a:ext cx="1588" cy="168275"/>
          </a:xfrm>
          <a:prstGeom prst="curvedConnector3">
            <a:avLst>
              <a:gd name="adj1" fmla="val -29000009"/>
            </a:avLst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</p:spPr>
      </p:cxnSp>
      <p:cxnSp>
        <p:nvCxnSpPr>
          <p:cNvPr id="114721" name="AutoShape 34"/>
          <p:cNvCxnSpPr>
            <a:cxnSpLocks noChangeShapeType="1"/>
            <a:stCxn id="114702" idx="0"/>
            <a:endCxn id="114703" idx="0"/>
          </p:cNvCxnSpPr>
          <p:nvPr/>
        </p:nvCxnSpPr>
        <p:spPr bwMode="auto">
          <a:xfrm rot="5400000" flipV="1">
            <a:off x="640556" y="2870994"/>
            <a:ext cx="1588" cy="158750"/>
          </a:xfrm>
          <a:prstGeom prst="curvedConnector3">
            <a:avLst>
              <a:gd name="adj1" fmla="val -25600009"/>
            </a:avLst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</p:spPr>
      </p:cxnSp>
      <p:sp>
        <p:nvSpPr>
          <p:cNvPr id="114722" name="Rectangle 35"/>
          <p:cNvSpPr>
            <a:spLocks noChangeArrowheads="1"/>
          </p:cNvSpPr>
          <p:nvPr/>
        </p:nvSpPr>
        <p:spPr bwMode="auto">
          <a:xfrm>
            <a:off x="2527300" y="4632325"/>
            <a:ext cx="1527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s-ES" sz="3200" b="1">
                <a:solidFill>
                  <a:srgbClr val="000000"/>
                </a:solidFill>
                <a:latin typeface="Arial Rounded MT Bold" pitchFamily="34" charset="0"/>
              </a:rPr>
              <a:t>T568B</a:t>
            </a:r>
            <a:endParaRPr lang="es-ES" sz="3200">
              <a:solidFill>
                <a:srgbClr val="000000"/>
              </a:solidFill>
              <a:latin typeface="Arial Rounded MT Bold" pitchFamily="34" charset="0"/>
            </a:endParaRPr>
          </a:p>
        </p:txBody>
      </p:sp>
      <p:sp>
        <p:nvSpPr>
          <p:cNvPr id="114723" name="Rectangle 36"/>
          <p:cNvSpPr>
            <a:spLocks noChangeArrowheads="1"/>
          </p:cNvSpPr>
          <p:nvPr/>
        </p:nvSpPr>
        <p:spPr bwMode="auto">
          <a:xfrm>
            <a:off x="3048000" y="4281488"/>
            <a:ext cx="352425" cy="379412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4724" name="Rectangle 37"/>
          <p:cNvSpPr>
            <a:spLocks noChangeArrowheads="1"/>
          </p:cNvSpPr>
          <p:nvPr/>
        </p:nvSpPr>
        <p:spPr bwMode="auto">
          <a:xfrm>
            <a:off x="2705100" y="4043363"/>
            <a:ext cx="977900" cy="17303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4725" name="Rectangle 38"/>
          <p:cNvSpPr>
            <a:spLocks noChangeArrowheads="1"/>
          </p:cNvSpPr>
          <p:nvPr/>
        </p:nvSpPr>
        <p:spPr bwMode="auto">
          <a:xfrm>
            <a:off x="2719388" y="3883025"/>
            <a:ext cx="1004887" cy="55245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4726" name="Rectangle 39"/>
          <p:cNvSpPr>
            <a:spLocks noChangeArrowheads="1"/>
          </p:cNvSpPr>
          <p:nvPr/>
        </p:nvSpPr>
        <p:spPr bwMode="auto">
          <a:xfrm>
            <a:off x="2439988" y="2952750"/>
            <a:ext cx="1495425" cy="1190625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14727" name="Rectangle 40"/>
          <p:cNvSpPr>
            <a:spLocks noChangeArrowheads="1"/>
          </p:cNvSpPr>
          <p:nvPr/>
        </p:nvSpPr>
        <p:spPr bwMode="auto">
          <a:xfrm>
            <a:off x="3094038" y="2211388"/>
            <a:ext cx="193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s-ES" sz="18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14728" name="Rectangle 41"/>
          <p:cNvSpPr>
            <a:spLocks noChangeArrowheads="1"/>
          </p:cNvSpPr>
          <p:nvPr/>
        </p:nvSpPr>
        <p:spPr bwMode="auto">
          <a:xfrm>
            <a:off x="2514600" y="2214563"/>
            <a:ext cx="301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s-ES" sz="1800" b="1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14729" name="Rectangle 42"/>
          <p:cNvSpPr>
            <a:spLocks noChangeArrowheads="1"/>
          </p:cNvSpPr>
          <p:nvPr/>
        </p:nvSpPr>
        <p:spPr bwMode="auto">
          <a:xfrm>
            <a:off x="3603625" y="2197100"/>
            <a:ext cx="193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912813" eaLnBrk="0" hangingPunct="0">
              <a:spcBef>
                <a:spcPct val="50000"/>
              </a:spcBef>
            </a:pPr>
            <a:r>
              <a:rPr lang="es-ES" sz="1800" b="1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2500313" y="2955925"/>
            <a:ext cx="1327150" cy="736600"/>
            <a:chOff x="1870" y="2006"/>
            <a:chExt cx="940" cy="464"/>
          </a:xfrm>
        </p:grpSpPr>
        <p:sp>
          <p:nvSpPr>
            <p:cNvPr id="114735" name="Line 44"/>
            <p:cNvSpPr>
              <a:spLocks noChangeShapeType="1"/>
            </p:cNvSpPr>
            <p:nvPr/>
          </p:nvSpPr>
          <p:spPr bwMode="auto">
            <a:xfrm>
              <a:off x="1955" y="2006"/>
              <a:ext cx="0" cy="25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4736" name="Line 45"/>
            <p:cNvSpPr>
              <a:spLocks noChangeShapeType="1"/>
            </p:cNvSpPr>
            <p:nvPr/>
          </p:nvSpPr>
          <p:spPr bwMode="auto">
            <a:xfrm>
              <a:off x="2068" y="2006"/>
              <a:ext cx="0" cy="25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4737" name="Line 46"/>
            <p:cNvSpPr>
              <a:spLocks noChangeShapeType="1"/>
            </p:cNvSpPr>
            <p:nvPr/>
          </p:nvSpPr>
          <p:spPr bwMode="auto">
            <a:xfrm>
              <a:off x="2184" y="2006"/>
              <a:ext cx="0" cy="25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4738" name="Line 47"/>
            <p:cNvSpPr>
              <a:spLocks noChangeShapeType="1"/>
            </p:cNvSpPr>
            <p:nvPr/>
          </p:nvSpPr>
          <p:spPr bwMode="auto">
            <a:xfrm>
              <a:off x="2298" y="2006"/>
              <a:ext cx="0" cy="25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4739" name="Line 48"/>
            <p:cNvSpPr>
              <a:spLocks noChangeShapeType="1"/>
            </p:cNvSpPr>
            <p:nvPr/>
          </p:nvSpPr>
          <p:spPr bwMode="auto">
            <a:xfrm>
              <a:off x="2412" y="2006"/>
              <a:ext cx="0" cy="25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4740" name="Line 49"/>
            <p:cNvSpPr>
              <a:spLocks noChangeShapeType="1"/>
            </p:cNvSpPr>
            <p:nvPr/>
          </p:nvSpPr>
          <p:spPr bwMode="auto">
            <a:xfrm>
              <a:off x="2536" y="2006"/>
              <a:ext cx="0" cy="25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4741" name="Line 50"/>
            <p:cNvSpPr>
              <a:spLocks noChangeShapeType="1"/>
            </p:cNvSpPr>
            <p:nvPr/>
          </p:nvSpPr>
          <p:spPr bwMode="auto">
            <a:xfrm>
              <a:off x="2660" y="2006"/>
              <a:ext cx="0" cy="25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14742" name="Line 51"/>
            <p:cNvSpPr>
              <a:spLocks noChangeShapeType="1"/>
            </p:cNvSpPr>
            <p:nvPr/>
          </p:nvSpPr>
          <p:spPr bwMode="auto">
            <a:xfrm>
              <a:off x="2779" y="2006"/>
              <a:ext cx="0" cy="25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5156" name="Rectangle 52"/>
            <p:cNvSpPr>
              <a:spLocks noChangeArrowheads="1"/>
            </p:cNvSpPr>
            <p:nvPr/>
          </p:nvSpPr>
          <p:spPr bwMode="auto">
            <a:xfrm>
              <a:off x="1870" y="2278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912813" eaLnBrk="0" hangingPunct="0">
                <a:spcBef>
                  <a:spcPct val="50000"/>
                </a:spcBef>
                <a:defRPr/>
              </a:pPr>
              <a:r>
                <a:rPr lang="es-ES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175157" name="Rectangle 53"/>
            <p:cNvSpPr>
              <a:spLocks noChangeArrowheads="1"/>
            </p:cNvSpPr>
            <p:nvPr/>
          </p:nvSpPr>
          <p:spPr bwMode="auto">
            <a:xfrm>
              <a:off x="1984" y="2278"/>
              <a:ext cx="1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912813" eaLnBrk="0" hangingPunct="0">
                <a:spcBef>
                  <a:spcPct val="50000"/>
                </a:spcBef>
                <a:defRPr/>
              </a:pPr>
              <a:r>
                <a:rPr lang="es-ES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</a:p>
          </p:txBody>
        </p:sp>
        <p:sp>
          <p:nvSpPr>
            <p:cNvPr id="175158" name="Rectangle 54"/>
            <p:cNvSpPr>
              <a:spLocks noChangeArrowheads="1"/>
            </p:cNvSpPr>
            <p:nvPr/>
          </p:nvSpPr>
          <p:spPr bwMode="auto">
            <a:xfrm>
              <a:off x="2093" y="2278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912813" eaLnBrk="0" hangingPunct="0">
                <a:spcBef>
                  <a:spcPct val="50000"/>
                </a:spcBef>
                <a:defRPr/>
              </a:pPr>
              <a:r>
                <a:rPr lang="es-ES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</p:txBody>
        </p:sp>
        <p:sp>
          <p:nvSpPr>
            <p:cNvPr id="175159" name="Rectangle 55"/>
            <p:cNvSpPr>
              <a:spLocks noChangeArrowheads="1"/>
            </p:cNvSpPr>
            <p:nvPr/>
          </p:nvSpPr>
          <p:spPr bwMode="auto">
            <a:xfrm>
              <a:off x="2195" y="2278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912813" eaLnBrk="0" hangingPunct="0">
                <a:spcBef>
                  <a:spcPct val="50000"/>
                </a:spcBef>
                <a:defRPr/>
              </a:pPr>
              <a:r>
                <a:rPr lang="es-ES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</a:t>
              </a:r>
            </a:p>
          </p:txBody>
        </p:sp>
        <p:sp>
          <p:nvSpPr>
            <p:cNvPr id="175160" name="Rectangle 56"/>
            <p:cNvSpPr>
              <a:spLocks noChangeArrowheads="1"/>
            </p:cNvSpPr>
            <p:nvPr/>
          </p:nvSpPr>
          <p:spPr bwMode="auto">
            <a:xfrm>
              <a:off x="2323" y="2278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912813" eaLnBrk="0" hangingPunct="0">
                <a:spcBef>
                  <a:spcPct val="50000"/>
                </a:spcBef>
                <a:defRPr/>
              </a:pPr>
              <a:r>
                <a:rPr lang="es-ES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5</a:t>
              </a:r>
            </a:p>
          </p:txBody>
        </p:sp>
        <p:sp>
          <p:nvSpPr>
            <p:cNvPr id="175161" name="Rectangle 57"/>
            <p:cNvSpPr>
              <a:spLocks noChangeArrowheads="1"/>
            </p:cNvSpPr>
            <p:nvPr/>
          </p:nvSpPr>
          <p:spPr bwMode="auto">
            <a:xfrm>
              <a:off x="2451" y="2278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912813" eaLnBrk="0" hangingPunct="0">
                <a:spcBef>
                  <a:spcPct val="50000"/>
                </a:spcBef>
                <a:defRPr/>
              </a:pPr>
              <a:r>
                <a:rPr lang="es-ES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6</a:t>
              </a:r>
            </a:p>
          </p:txBody>
        </p:sp>
        <p:sp>
          <p:nvSpPr>
            <p:cNvPr id="175162" name="Rectangle 58"/>
            <p:cNvSpPr>
              <a:spLocks noChangeArrowheads="1"/>
            </p:cNvSpPr>
            <p:nvPr/>
          </p:nvSpPr>
          <p:spPr bwMode="auto">
            <a:xfrm>
              <a:off x="2575" y="2278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912813" eaLnBrk="0" hangingPunct="0">
                <a:spcBef>
                  <a:spcPct val="50000"/>
                </a:spcBef>
                <a:defRPr/>
              </a:pPr>
              <a:r>
                <a:rPr lang="es-ES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7</a:t>
              </a:r>
            </a:p>
          </p:txBody>
        </p:sp>
        <p:sp>
          <p:nvSpPr>
            <p:cNvPr id="175163" name="Rectangle 59"/>
            <p:cNvSpPr>
              <a:spLocks noChangeArrowheads="1"/>
            </p:cNvSpPr>
            <p:nvPr/>
          </p:nvSpPr>
          <p:spPr bwMode="auto">
            <a:xfrm>
              <a:off x="2694" y="2278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912813" eaLnBrk="0" hangingPunct="0">
                <a:spcBef>
                  <a:spcPct val="50000"/>
                </a:spcBef>
                <a:defRPr/>
              </a:pPr>
              <a:r>
                <a:rPr lang="es-ES" sz="14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8</a:t>
              </a:r>
            </a:p>
          </p:txBody>
        </p:sp>
      </p:grpSp>
      <p:cxnSp>
        <p:nvCxnSpPr>
          <p:cNvPr id="114731" name="AutoShape 60"/>
          <p:cNvCxnSpPr>
            <a:cxnSpLocks noChangeShapeType="1"/>
            <a:stCxn id="114737" idx="0"/>
            <a:endCxn id="114740" idx="0"/>
          </p:cNvCxnSpPr>
          <p:nvPr/>
        </p:nvCxnSpPr>
        <p:spPr bwMode="auto">
          <a:xfrm rot="5400000" flipV="1">
            <a:off x="3190875" y="2682875"/>
            <a:ext cx="1588" cy="496888"/>
          </a:xfrm>
          <a:prstGeom prst="curvedConnector3">
            <a:avLst>
              <a:gd name="adj1" fmla="val -53700014"/>
            </a:avLst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</p:spPr>
      </p:cxnSp>
      <p:cxnSp>
        <p:nvCxnSpPr>
          <p:cNvPr id="114732" name="AutoShape 61"/>
          <p:cNvCxnSpPr>
            <a:cxnSpLocks noChangeShapeType="1"/>
            <a:stCxn id="114738" idx="0"/>
            <a:endCxn id="114739" idx="0"/>
          </p:cNvCxnSpPr>
          <p:nvPr/>
        </p:nvCxnSpPr>
        <p:spPr bwMode="auto">
          <a:xfrm rot="5400000" flipV="1">
            <a:off x="3184525" y="2851150"/>
            <a:ext cx="1588" cy="160338"/>
          </a:xfrm>
          <a:prstGeom prst="curvedConnector3">
            <a:avLst>
              <a:gd name="adj1" fmla="val -21900009"/>
            </a:avLst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</p:spPr>
      </p:cxnSp>
      <p:cxnSp>
        <p:nvCxnSpPr>
          <p:cNvPr id="114733" name="AutoShape 62"/>
          <p:cNvCxnSpPr>
            <a:cxnSpLocks noChangeShapeType="1"/>
            <a:stCxn id="114741" idx="0"/>
            <a:endCxn id="114742" idx="0"/>
          </p:cNvCxnSpPr>
          <p:nvPr/>
        </p:nvCxnSpPr>
        <p:spPr bwMode="auto">
          <a:xfrm rot="5400000" flipV="1">
            <a:off x="3698875" y="2847975"/>
            <a:ext cx="1588" cy="166688"/>
          </a:xfrm>
          <a:prstGeom prst="curvedConnector3">
            <a:avLst>
              <a:gd name="adj1" fmla="val -25400009"/>
            </a:avLst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</p:spPr>
      </p:cxnSp>
      <p:cxnSp>
        <p:nvCxnSpPr>
          <p:cNvPr id="114734" name="AutoShape 63"/>
          <p:cNvCxnSpPr>
            <a:cxnSpLocks noChangeShapeType="1"/>
            <a:stCxn id="114735" idx="0"/>
            <a:endCxn id="114736" idx="0"/>
          </p:cNvCxnSpPr>
          <p:nvPr/>
        </p:nvCxnSpPr>
        <p:spPr bwMode="auto">
          <a:xfrm rot="5400000" flipV="1">
            <a:off x="2699544" y="2851944"/>
            <a:ext cx="1588" cy="158750"/>
          </a:xfrm>
          <a:prstGeom prst="curvedConnector3">
            <a:avLst>
              <a:gd name="adj1" fmla="val -25400009"/>
            </a:avLst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sm" len="sm"/>
          </a:ln>
        </p:spPr>
      </p:cxnSp>
      <p:sp>
        <p:nvSpPr>
          <p:cNvPr id="63" name="6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63</a:t>
            </a:fld>
            <a:endParaRPr lang="es-E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4000" smtClean="0"/>
              <a:t>TIA/EIA  568-B.2</a:t>
            </a:r>
            <a:endParaRPr lang="es-ES" sz="4000" smtClean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362200"/>
            <a:ext cx="7772400" cy="4114800"/>
          </a:xfrm>
        </p:spPr>
        <p:txBody>
          <a:bodyPr/>
          <a:lstStyle/>
          <a:p>
            <a:pPr eaLnBrk="1" hangingPunct="1"/>
            <a:r>
              <a:rPr lang="es-MX" sz="2800" smtClean="0"/>
              <a:t>PATCH CORDS (JUMPERS)</a:t>
            </a:r>
          </a:p>
          <a:p>
            <a:pPr lvl="1" eaLnBrk="1" hangingPunct="1"/>
            <a:r>
              <a:rPr lang="es-MX" sz="2400" b="1" smtClean="0"/>
              <a:t>ESTOS PUEDEN SER DE CABLE MULTIFILAR PARA INCREMENTAR LA FLEXIBILIDAD.</a:t>
            </a:r>
          </a:p>
          <a:p>
            <a:pPr lvl="1" eaLnBrk="1" hangingPunct="1">
              <a:buFont typeface="Wingdings" pitchFamily="2" charset="2"/>
              <a:buNone/>
            </a:pPr>
            <a:endParaRPr lang="es-MX" sz="2400" b="1" smtClean="0"/>
          </a:p>
          <a:p>
            <a:pPr lvl="1" eaLnBrk="1" hangingPunct="1"/>
            <a:r>
              <a:rPr lang="es-MX" sz="2400" b="1" smtClean="0"/>
              <a:t>DEBEN CUMPLIR CON EL DESEMPEÑO DEL CABLE HORIZONTAL O PRINCIPAL, EXCEPTO POR LA PERDIDA DE INSERCION QUE SE ACEPTA EN UN 20% POR LA CONSTRUCCION DEL CABLE.</a:t>
            </a:r>
            <a:endParaRPr lang="es-ES" sz="2400" b="1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64</a:t>
            </a:fld>
            <a:endParaRPr lang="es-E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z="4000" smtClean="0"/>
              <a:t>TIA/EIA  568-B.2</a:t>
            </a:r>
            <a:endParaRPr lang="es-ES" sz="4000" smtClean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smtClean="0"/>
              <a:t>PROBADORES DE CAMPO</a:t>
            </a:r>
          </a:p>
          <a:p>
            <a:pPr lvl="1" eaLnBrk="1" hangingPunct="1">
              <a:lnSpc>
                <a:spcPct val="90000"/>
              </a:lnSpc>
            </a:pPr>
            <a:r>
              <a:rPr lang="es-MX" smtClean="0"/>
              <a:t>DEBEN REPORTAR TANTO PARA ENLACE PERMANENTE COMO PARA CANAL:</a:t>
            </a:r>
          </a:p>
          <a:p>
            <a:pPr lvl="2" eaLnBrk="1" hangingPunct="1">
              <a:lnSpc>
                <a:spcPct val="90000"/>
              </a:lnSpc>
            </a:pPr>
            <a:r>
              <a:rPr lang="es-MX" smtClean="0"/>
              <a:t>MAPA DE CABLEADO </a:t>
            </a:r>
          </a:p>
          <a:p>
            <a:pPr lvl="2" eaLnBrk="1" hangingPunct="1">
              <a:lnSpc>
                <a:spcPct val="90000"/>
              </a:lnSpc>
            </a:pPr>
            <a:r>
              <a:rPr lang="es-MX" smtClean="0"/>
              <a:t>PERDIDAS DE INSERCION</a:t>
            </a:r>
          </a:p>
          <a:p>
            <a:pPr lvl="2" eaLnBrk="1" hangingPunct="1">
              <a:lnSpc>
                <a:spcPct val="90000"/>
              </a:lnSpc>
            </a:pPr>
            <a:r>
              <a:rPr lang="es-MX" smtClean="0"/>
              <a:t>PERDIDAD DE NEXT LOCAL Y REMOTO</a:t>
            </a:r>
          </a:p>
          <a:p>
            <a:pPr lvl="2" eaLnBrk="1" hangingPunct="1">
              <a:lnSpc>
                <a:spcPct val="90000"/>
              </a:lnSpc>
            </a:pPr>
            <a:r>
              <a:rPr lang="es-MX" smtClean="0"/>
              <a:t>PERDIDAS DE PSNEXT LOCAL Y REMOTO</a:t>
            </a:r>
          </a:p>
          <a:p>
            <a:pPr lvl="2" eaLnBrk="1" hangingPunct="1">
              <a:lnSpc>
                <a:spcPct val="90000"/>
              </a:lnSpc>
            </a:pPr>
            <a:r>
              <a:rPr lang="es-MX" smtClean="0"/>
              <a:t>ELFEXT PAR A PAR Y POWERSUM</a:t>
            </a:r>
          </a:p>
          <a:p>
            <a:pPr lvl="2" eaLnBrk="1" hangingPunct="1">
              <a:lnSpc>
                <a:spcPct val="90000"/>
              </a:lnSpc>
            </a:pPr>
            <a:r>
              <a:rPr lang="es-MX" smtClean="0"/>
              <a:t>PROPAGATION DELAY, DELAY SKEW</a:t>
            </a:r>
          </a:p>
          <a:p>
            <a:pPr lvl="2" eaLnBrk="1" hangingPunct="1">
              <a:lnSpc>
                <a:spcPct val="90000"/>
              </a:lnSpc>
            </a:pP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65</a:t>
            </a:fld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TIA/EIA 568-B.1  Área de Trabajo</a:t>
            </a:r>
            <a:endParaRPr lang="es-ES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438400"/>
            <a:ext cx="7543800" cy="3429000"/>
          </a:xfrm>
        </p:spPr>
        <p:txBody>
          <a:bodyPr/>
          <a:lstStyle/>
          <a:p>
            <a:pPr eaLnBrk="1" hangingPunct="1"/>
            <a:r>
              <a:rPr lang="es-MX" smtClean="0"/>
              <a:t>Se extiende desde la placa de pared hasta el equipo del usuario.</a:t>
            </a:r>
          </a:p>
          <a:p>
            <a:pPr eaLnBrk="1" hangingPunct="1"/>
            <a:r>
              <a:rPr lang="es-MX" smtClean="0"/>
              <a:t>Diseñado para cambios, modificaciones y adiciones fáciles.</a:t>
            </a:r>
            <a:endParaRPr lang="es-E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  Face Plate</a:t>
            </a:r>
            <a:endParaRPr lang="es-ES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590800" y="2438400"/>
          <a:ext cx="4038600" cy="3698875"/>
        </p:xfrm>
        <a:graphic>
          <a:graphicData uri="http://schemas.openxmlformats.org/presentationml/2006/ole">
            <p:oleObj spid="_x0000_s1026" name="Imagen de mapa de bits" r:id="rId3" imgW="2647619" imgH="2771429" progId="PBrush">
              <p:embed/>
            </p:oleObj>
          </a:graphicData>
        </a:graphic>
      </p:graphicFrame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mtClean="0"/>
              <a:t>MODULAR FURNITURE FACE PLACE</a:t>
            </a:r>
            <a:endParaRPr lang="es-ES" smtClean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533400" y="2362200"/>
          <a:ext cx="2600325" cy="2092325"/>
        </p:xfrm>
        <a:graphic>
          <a:graphicData uri="http://schemas.openxmlformats.org/presentationml/2006/ole">
            <p:oleObj spid="_x0000_s2050" name="Imagen de mapa de bits" r:id="rId3" imgW="781159" imgH="628571" progId="PBrush">
              <p:embed/>
            </p:oleObj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3733800" y="2362200"/>
          <a:ext cx="3978275" cy="2316163"/>
        </p:xfrm>
        <a:graphic>
          <a:graphicData uri="http://schemas.openxmlformats.org/presentationml/2006/ole">
            <p:oleObj spid="_x0000_s2051" name="Imagen de mapa de bits" r:id="rId4" imgW="1552792" imgH="905001" progId="PBrush">
              <p:embed/>
            </p:oleObj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/>
        </p:nvGraphicFramePr>
        <p:xfrm>
          <a:off x="2819400" y="5181600"/>
          <a:ext cx="3429000" cy="1344613"/>
        </p:xfrm>
        <a:graphic>
          <a:graphicData uri="http://schemas.openxmlformats.org/presentationml/2006/ole">
            <p:oleObj spid="_x0000_s2052" name="Imagen de mapa de bits" r:id="rId5" imgW="1943371" imgH="762106" progId="PBrush">
              <p:embed/>
            </p:oleObj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F99A-F21B-4095-8881-A489D23D3B94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</TotalTime>
  <Words>2100</Words>
  <Application>Microsoft Office PowerPoint</Application>
  <PresentationFormat>Presentación en pantalla (4:3)</PresentationFormat>
  <Paragraphs>400</Paragraphs>
  <Slides>65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65</vt:i4>
      </vt:variant>
    </vt:vector>
  </HeadingPairs>
  <TitlesOfParts>
    <vt:vector size="68" baseType="lpstr">
      <vt:lpstr>Solsticio</vt:lpstr>
      <vt:lpstr>Imagen de mapa de bits</vt:lpstr>
      <vt:lpstr>Gráfico</vt:lpstr>
      <vt:lpstr>TIA/EIA 568-B.1  Cableado Horizontal</vt:lpstr>
      <vt:lpstr>TIA/EIA 568-B.1  Cableado Horizontal</vt:lpstr>
      <vt:lpstr>TIA/EIA 568-B.1  Cableado Vertical </vt:lpstr>
      <vt:lpstr>TIA/EIA 568-B.1  Cableado Vertical</vt:lpstr>
      <vt:lpstr>TIA/EIA 568-B.1  Cableado Vertical</vt:lpstr>
      <vt:lpstr>TIA/EIA 568-B.1  Cableado Vertical</vt:lpstr>
      <vt:lpstr>TIA/EIA 568-B.1  Área de Trabajo</vt:lpstr>
      <vt:lpstr>  Face Plate</vt:lpstr>
      <vt:lpstr>MODULAR FURNITURE FACE PLACE</vt:lpstr>
      <vt:lpstr>Mini  Jack</vt:lpstr>
      <vt:lpstr>TIA/EIA 568-B.1  Área de Trabajo</vt:lpstr>
      <vt:lpstr>TIA/EIA  - 568-B.1 </vt:lpstr>
      <vt:lpstr>TIA/EIA 568-B.1  Area de Trabajo</vt:lpstr>
      <vt:lpstr>TIA/EIA 568-B.1  Área de Trabajo</vt:lpstr>
      <vt:lpstr>Patch Cords</vt:lpstr>
      <vt:lpstr>TIA/EIA 568-B.1 Interconexión vs. Conexión Cruzada</vt:lpstr>
      <vt:lpstr>TIA/EIA 568-B.1 Interconexión vs. Conexión Cruzada</vt:lpstr>
      <vt:lpstr>TIA/EIA-568-B.1  Cableado en oficinas abiertas</vt:lpstr>
      <vt:lpstr>TIA/EIA-568-B.1 Cableado en oficinas abiertas</vt:lpstr>
      <vt:lpstr>TIA/EIA-568-B.1 Cableado en oficinas abiertas</vt:lpstr>
      <vt:lpstr>TIA/EIA-568-B.1 Cableado en oficinas abiertas</vt:lpstr>
      <vt:lpstr>TIA/EIA-568-B.1 Cableado en oficinas abiertas</vt:lpstr>
      <vt:lpstr>TIA/EIA-568-B.1 Cableado en Oficinas Abiertas</vt:lpstr>
      <vt:lpstr>TIA/EIA-568-B.1 Cableado en Oficinas Abiertas</vt:lpstr>
      <vt:lpstr>TIA/EIA-568-B.1 Cableado en Oficinas Abiertas</vt:lpstr>
      <vt:lpstr>TIA/EIA-568-B.1 Cableado en Oficinas Abiertas</vt:lpstr>
      <vt:lpstr>TIA/EIA-568-B.1 Cableado en Oficinas Abiertas</vt:lpstr>
      <vt:lpstr>TIA/EIA-568-B.1 Cableado en Oficinas Abiertas</vt:lpstr>
      <vt:lpstr>TIA/EIA-568-B.1 Cuarto de Telecomunicaciones</vt:lpstr>
      <vt:lpstr>TIA/EIA-568-B.1 Closet de Telecomunicaciones</vt:lpstr>
      <vt:lpstr>Cuarto de Telecomunicaciones</vt:lpstr>
      <vt:lpstr>TIA/EIA –568-B.1 Cuarto de Equipo</vt:lpstr>
      <vt:lpstr>TIA/EIA –568-B.1 Entrada de Servicios</vt:lpstr>
      <vt:lpstr>TIA/EIA –568-B.1 Requerimientos de instalacion</vt:lpstr>
      <vt:lpstr>TIA/EIA – 568-B.1 Requerimientos de instalacion</vt:lpstr>
      <vt:lpstr>TIA/EIA – 568-B.1 Requerimientos de instalacion</vt:lpstr>
      <vt:lpstr>TIA/EIA – 568-B.1 Requerimientos de instalacion</vt:lpstr>
      <vt:lpstr>TIA/EIA – 568-B.1 Requerimientos de instalacion</vt:lpstr>
      <vt:lpstr>TIA/EIA – 568-B.1 Desempeño y pruebas</vt:lpstr>
      <vt:lpstr>TIA/EIA–568-B.1 Desempeño y pruebas</vt:lpstr>
      <vt:lpstr>DEFINICION DE CANAL</vt:lpstr>
      <vt:lpstr>TIA/EIA–568-B.1 Desempeño y pruebas</vt:lpstr>
      <vt:lpstr>DEFINICION DE ENLACE PERMANENTE</vt:lpstr>
      <vt:lpstr>TIA/EIA–568-B.1 Desempeño y pruebas</vt:lpstr>
      <vt:lpstr>TIA/EIA–568-B.1 Desempeño y pruebas</vt:lpstr>
      <vt:lpstr>TIA/EIA–568-B.1 Desempeño y pruebas</vt:lpstr>
      <vt:lpstr>TIA/EIA–568-B.1 Desempeño y pruebas</vt:lpstr>
      <vt:lpstr>TIA/EIA–568-B.1 Desempeño y pruebas  PERDIDA DE RETORNO (RL) </vt:lpstr>
      <vt:lpstr>TIA/EIA–568-B.1 Desempeño y pruebas  PERDIDA DE RETORNO (RL) </vt:lpstr>
      <vt:lpstr>TIA/EIA–568-B.1 Desempeño y pruebas</vt:lpstr>
      <vt:lpstr>TIA/EIA–568-B.1 Desempeño y pruebas</vt:lpstr>
      <vt:lpstr>TIA/EIA–568-B.1 Desempeño y pruebas</vt:lpstr>
      <vt:lpstr>TIA/EIA–568-B.1 Desempeño y pruebas</vt:lpstr>
      <vt:lpstr>TIA/EIA–568-B.1 Desempeño y pruebas</vt:lpstr>
      <vt:lpstr>TIA/EIA–568-B.1 Desempeño y pruebas</vt:lpstr>
      <vt:lpstr>TIA/EIA–568-B.1 Desempeño y pruebas</vt:lpstr>
      <vt:lpstr>TIA/EIA–568-B.1 Desempeño y pruebas</vt:lpstr>
      <vt:lpstr>TIA/EIA  568-B.2</vt:lpstr>
      <vt:lpstr>TIA/EIA–568-B.2 Componentes de Cableado de Par Trenzado Balanceado</vt:lpstr>
      <vt:lpstr>TIA/EIA–568-B.2 Componentes de Cableado de Par Trenzado Balanceado</vt:lpstr>
      <vt:lpstr>TIA/EIA  568-B.2</vt:lpstr>
      <vt:lpstr>TIA/EIA  568-B.2</vt:lpstr>
      <vt:lpstr>TIA/EIA  568-B.2</vt:lpstr>
      <vt:lpstr>TIA/EIA  568-B.2</vt:lpstr>
      <vt:lpstr>TIA/EIA  568-B.2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TIA/EIA 568-B.1  Cableado Horizontal</dc:title>
  <dc:creator>Usuario de Windows</dc:creator>
  <cp:lastModifiedBy>Usuario de Windows</cp:lastModifiedBy>
  <cp:revision>4</cp:revision>
  <dcterms:created xsi:type="dcterms:W3CDTF">2010-04-21T13:00:58Z</dcterms:created>
  <dcterms:modified xsi:type="dcterms:W3CDTF">2010-04-30T13:03:31Z</dcterms:modified>
</cp:coreProperties>
</file>