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5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84" r:id="rId3"/>
    <p:sldId id="298" r:id="rId4"/>
    <p:sldId id="285" r:id="rId5"/>
    <p:sldId id="299" r:id="rId6"/>
    <p:sldId id="300" r:id="rId7"/>
    <p:sldId id="301" r:id="rId8"/>
    <p:sldId id="302" r:id="rId9"/>
    <p:sldId id="286" r:id="rId10"/>
    <p:sldId id="30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12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customXml" Target="../customXml/item5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20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14.12.2021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st\Users\cd\Desktop\Startbild_4zu3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/>
              <a:t>Click here to insert lecture title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15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/>
              <a:t>Click here to insert lecture subtitle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11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5857875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199"/>
            <a:ext cx="8172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noProof="0" dirty="0"/>
              <a:t>Click onto symbol to insert picture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33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1591200"/>
            <a:ext cx="3960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1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9" name="Textplatzhalter 1"/>
          <p:cNvSpPr>
            <a:spLocks noGrp="1"/>
          </p:cNvSpPr>
          <p:nvPr>
            <p:ph type="body" idx="13" hasCustomPrompt="1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 hasCustomPrompt="1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272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insert chart title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Master text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5999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8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5999"/>
            <a:ext cx="7128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4" r:id="rId4"/>
    <p:sldLayoutId id="2147483665" r:id="rId5"/>
    <p:sldLayoutId id="2147483661" r:id="rId6"/>
    <p:sldLayoutId id="2147483662" r:id="rId7"/>
    <p:sldLayoutId id="2147483663" r:id="rId8"/>
    <p:sldLayoutId id="214748366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878400" y="980728"/>
            <a:ext cx="7779600" cy="1333834"/>
          </a:xfrm>
        </p:spPr>
        <p:txBody>
          <a:bodyPr/>
          <a:lstStyle/>
          <a:p>
            <a:r>
              <a:rPr lang="en-GB" dirty="0"/>
              <a:t>J. M. Forbes </a:t>
            </a:r>
            <a:r>
              <a:rPr lang="en-GB" i="1" dirty="0"/>
              <a:t>et al.:</a:t>
            </a:r>
            <a:br>
              <a:rPr lang="en-GB" dirty="0"/>
            </a:br>
            <a:r>
              <a:rPr lang="en-GB" dirty="0"/>
              <a:t>New perspectives on thermosphere tides:</a:t>
            </a:r>
            <a:br>
              <a:rPr lang="en-GB" dirty="0"/>
            </a:br>
            <a:r>
              <a:rPr lang="en-GB" dirty="0"/>
              <a:t>2. Penetration to the upper thermosphere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/>
              <a:t>1</a:t>
            </a:fld>
            <a:endParaRPr lang="en-GB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de-DE" dirty="0"/>
              <a:t>DLR-SO SKP PhD Seminar</a:t>
            </a:r>
          </a:p>
          <a:p>
            <a:r>
              <a:rPr lang="de-DE" dirty="0" err="1"/>
              <a:t>December</a:t>
            </a:r>
            <a:r>
              <a:rPr lang="de-DE" dirty="0"/>
              <a:t> 15, 2021</a:t>
            </a:r>
          </a:p>
        </p:txBody>
      </p:sp>
    </p:spTree>
    <p:extLst>
      <p:ext uri="{BB962C8B-B14F-4D97-AF65-F5344CB8AC3E}">
        <p14:creationId xmlns:p14="http://schemas.microsoft.com/office/powerpoint/2010/main" val="361101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7D55E-7DBA-4EF4-AE32-991782C4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Nomenclature of global atmospheric tides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DCF3D5-2383-4F0A-AFFF-9607A4B4A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CCCED5-F64C-4C23-8665-B50864E49508}"/>
              </a:ext>
            </a:extLst>
          </p:cNvPr>
          <p:cNvSpPr txBox="1"/>
          <p:nvPr/>
        </p:nvSpPr>
        <p:spPr>
          <a:xfrm>
            <a:off x="3923928" y="1170743"/>
            <a:ext cx="79829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DW1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B0CF5A6-8D4B-49A6-93AB-10DE498D7ABE}"/>
              </a:ext>
            </a:extLst>
          </p:cNvPr>
          <p:cNvCxnSpPr>
            <a:cxnSpLocks/>
          </p:cNvCxnSpPr>
          <p:nvPr/>
        </p:nvCxnSpPr>
        <p:spPr>
          <a:xfrm flipH="1">
            <a:off x="1763688" y="1484784"/>
            <a:ext cx="2088232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E675350-B155-4D09-91D4-0366EABA4031}"/>
              </a:ext>
            </a:extLst>
          </p:cNvPr>
          <p:cNvSpPr txBox="1"/>
          <p:nvPr/>
        </p:nvSpPr>
        <p:spPr>
          <a:xfrm>
            <a:off x="611560" y="1764188"/>
            <a:ext cx="14619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D: diurnal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S: semidiurnal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95A1960-65D1-4AEC-BF6E-F0B6F67AD8A3}"/>
              </a:ext>
            </a:extLst>
          </p:cNvPr>
          <p:cNvCxnSpPr>
            <a:cxnSpLocks/>
          </p:cNvCxnSpPr>
          <p:nvPr/>
        </p:nvCxnSpPr>
        <p:spPr>
          <a:xfrm flipH="1">
            <a:off x="4323075" y="1543207"/>
            <a:ext cx="1" cy="220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DD0ECCB-3217-43D2-81A0-A6FCCF42C145}"/>
              </a:ext>
            </a:extLst>
          </p:cNvPr>
          <p:cNvSpPr txBox="1"/>
          <p:nvPr/>
        </p:nvSpPr>
        <p:spPr>
          <a:xfrm>
            <a:off x="2915816" y="1758650"/>
            <a:ext cx="259910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W: westward propagating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E: eastward propagating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6CDDA20-7565-4658-80C2-3654B0A06C73}"/>
                  </a:ext>
                </a:extLst>
              </p:cNvPr>
              <p:cNvSpPr txBox="1"/>
              <p:nvPr/>
            </p:nvSpPr>
            <p:spPr>
              <a:xfrm>
                <a:off x="5824736" y="1764188"/>
                <a:ext cx="33192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zonal wavenumber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same for W/E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6CDDA20-7565-4658-80C2-3654B0A0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36" y="1764188"/>
                <a:ext cx="3319265" cy="553998"/>
              </a:xfrm>
              <a:prstGeom prst="rect">
                <a:avLst/>
              </a:prstGeom>
              <a:blipFill>
                <a:blip r:embed="rId2"/>
                <a:stretch>
                  <a:fillRect l="-4412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5FE134D-0910-4341-A79B-6D51C211023D}"/>
              </a:ext>
            </a:extLst>
          </p:cNvPr>
          <p:cNvCxnSpPr/>
          <p:nvPr/>
        </p:nvCxnSpPr>
        <p:spPr>
          <a:xfrm>
            <a:off x="4722223" y="1543207"/>
            <a:ext cx="1102513" cy="215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950CCF7-E359-43F8-A368-FD736B410FE4}"/>
                  </a:ext>
                </a:extLst>
              </p:cNvPr>
              <p:cNvSpPr txBox="1"/>
              <p:nvPr/>
            </p:nvSpPr>
            <p:spPr>
              <a:xfrm>
                <a:off x="1109417" y="2605338"/>
                <a:ext cx="6925166" cy="689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𝑢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de-DE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𝜑</m:t>
                                          </m:r>
                                        </m:num>
                                        <m:den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180°</m:t>
                                          </m:r>
                                        </m:den>
                                      </m:f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±</m:t>
                                      </m:r>
                                      <m:f>
                                        <m:f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𝜑</m:t>
                                              </m:r>
                                            </m:num>
                                            <m:den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180°</m:t>
                                              </m:r>
                                            </m:den>
                                          </m:f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±</m:t>
                                          </m:r>
                                          <m:f>
                                            <m:f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𝑡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950CCF7-E359-43F8-A368-FD736B410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17" y="2605338"/>
                <a:ext cx="6925166" cy="689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fik 19">
            <a:extLst>
              <a:ext uri="{FF2B5EF4-FFF2-40B4-BE49-F238E27FC236}">
                <a16:creationId xmlns:a16="http://schemas.microsoft.com/office/drawing/2014/main" id="{C2CE3707-5406-428A-BF4C-B7E754F7A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947" y="3422862"/>
            <a:ext cx="2783350" cy="2087512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C7E0A60-6C0E-4C77-A266-98251FB5072E}"/>
              </a:ext>
            </a:extLst>
          </p:cNvPr>
          <p:cNvSpPr txBox="1"/>
          <p:nvPr/>
        </p:nvSpPr>
        <p:spPr>
          <a:xfrm>
            <a:off x="7092280" y="357301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SW1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D9555C8-9067-476B-B411-BAA8ED8C2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35" y="3295014"/>
            <a:ext cx="2951633" cy="221372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4FC0B8E-4481-4CC3-BB1C-4809907DF383}"/>
              </a:ext>
            </a:extLst>
          </p:cNvPr>
          <p:cNvSpPr txBox="1"/>
          <p:nvPr/>
        </p:nvSpPr>
        <p:spPr>
          <a:xfrm>
            <a:off x="1979712" y="357301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DW1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BB97D930-61E9-468C-AB19-F602C1E23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915" y="3421226"/>
            <a:ext cx="2783350" cy="2087513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EA98E43B-420B-4C53-8529-857BB9E4DD82}"/>
              </a:ext>
            </a:extLst>
          </p:cNvPr>
          <p:cNvSpPr txBox="1"/>
          <p:nvPr/>
        </p:nvSpPr>
        <p:spPr>
          <a:xfrm>
            <a:off x="4602163" y="3573014"/>
            <a:ext cx="5001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SW2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99C26D-864D-4C0E-A1A5-0E0542102228}"/>
              </a:ext>
            </a:extLst>
          </p:cNvPr>
          <p:cNvSpPr txBox="1"/>
          <p:nvPr/>
        </p:nvSpPr>
        <p:spPr>
          <a:xfrm>
            <a:off x="756967" y="5786739"/>
            <a:ext cx="79252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Migrating</a:t>
            </a:r>
            <a:r>
              <a:rPr lang="en-US" dirty="0">
                <a:latin typeface="Arial" pitchFamily="34" charset="0"/>
                <a:cs typeface="Arial" pitchFamily="34" charset="0"/>
              </a:rPr>
              <a:t>: DW1 and SW2 (sun-synchronous)   </a:t>
            </a: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↔  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Non-migrating</a:t>
            </a: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: all others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ußzeilenplatzhalter 3">
            <a:extLst>
              <a:ext uri="{FF2B5EF4-FFF2-40B4-BE49-F238E27FC236}">
                <a16:creationId xmlns:a16="http://schemas.microsoft.com/office/drawing/2014/main" id="{763D1F5B-B39E-40DA-9A86-948091A6B12A}"/>
              </a:ext>
            </a:extLst>
          </p:cNvPr>
          <p:cNvSpPr txBox="1">
            <a:spLocks/>
          </p:cNvSpPr>
          <p:nvPr/>
        </p:nvSpPr>
        <p:spPr>
          <a:xfrm>
            <a:off x="1530000" y="80656"/>
            <a:ext cx="7128000" cy="144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&gt; Lecture &gt; Author  •  Document &gt; Date</a:t>
            </a:r>
          </a:p>
        </p:txBody>
      </p:sp>
    </p:spTree>
    <p:extLst>
      <p:ext uri="{BB962C8B-B14F-4D97-AF65-F5344CB8AC3E}">
        <p14:creationId xmlns:p14="http://schemas.microsoft.com/office/powerpoint/2010/main" val="137230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Asked questions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dirty="0"/>
              <a:t>&gt; Lecture &gt; Author  •  Document &gt;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1C33C6-0C58-40FF-B310-6D0BC6484E2B}"/>
              </a:ext>
            </a:extLst>
          </p:cNvPr>
          <p:cNvSpPr txBox="1"/>
          <p:nvPr/>
        </p:nvSpPr>
        <p:spPr>
          <a:xfrm>
            <a:off x="1008000" y="1196752"/>
            <a:ext cx="698477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To what degree are atmospheric tides capable to penetrate into higher regions (~400 km) of the ionosphere-thermosphere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What is the non-migrating tidal spectrum in the upper thermosphere?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99B1863-175A-45E6-90A1-E297B8108DD2}"/>
              </a:ext>
            </a:extLst>
          </p:cNvPr>
          <p:cNvSpPr txBox="1"/>
          <p:nvPr/>
        </p:nvSpPr>
        <p:spPr>
          <a:xfrm>
            <a:off x="517371" y="3168259"/>
            <a:ext cx="7783182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Compare temperature amplitudes and seasonal changes of tidal modes at 110 km and exosphere/thermosphere altitudes: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en-US" dirty="0"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Similar looking pictures: 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propagating tide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Notable differences:  </a:t>
            </a:r>
            <a:r>
              <a:rPr lang="en-US" b="1" i="1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in situ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generated tide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AE1E9A2-09A6-4788-B127-04E2F83C8F64}"/>
              </a:ext>
            </a:extLst>
          </p:cNvPr>
          <p:cNvSpPr txBox="1"/>
          <p:nvPr/>
        </p:nvSpPr>
        <p:spPr>
          <a:xfrm>
            <a:off x="368825" y="5139766"/>
            <a:ext cx="83796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Note</a:t>
            </a:r>
            <a:r>
              <a:rPr lang="en-US" dirty="0">
                <a:latin typeface="Arial" pitchFamily="34" charset="0"/>
                <a:cs typeface="Arial" pitchFamily="34" charset="0"/>
              </a:rPr>
              <a:t>: For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in situ </a:t>
            </a:r>
            <a:r>
              <a:rPr lang="en-US" dirty="0">
                <a:latin typeface="Arial" pitchFamily="34" charset="0"/>
                <a:cs typeface="Arial" pitchFamily="34" charset="0"/>
              </a:rPr>
              <a:t>generated ‘tides’ at high altitudes, the term might be confusing since it is generally used for atmospheric winds. Replacing ‘tides’ with ‘oscillations’ or ‘modulations’ seems advisable.</a:t>
            </a:r>
          </a:p>
        </p:txBody>
      </p:sp>
    </p:spTree>
    <p:extLst>
      <p:ext uri="{BB962C8B-B14F-4D97-AF65-F5344CB8AC3E}">
        <p14:creationId xmlns:p14="http://schemas.microsoft.com/office/powerpoint/2010/main" val="418844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AD7D4-1756-438E-BCC1-C2608698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SABER and CHAMP-GRACE data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0763F9-003F-40CD-A45A-1825FBB96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502AD3-F450-443E-B28E-9C8D56F2F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CFA676-B6A6-43E2-A50D-CAC96644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20" y="1199950"/>
            <a:ext cx="8210550" cy="4876800"/>
          </a:xfrm>
          <a:prstGeom prst="rect">
            <a:avLst/>
          </a:prstGeom>
        </p:spPr>
      </p:pic>
      <p:sp>
        <p:nvSpPr>
          <p:cNvPr id="8" name="Smiley 7">
            <a:extLst>
              <a:ext uri="{FF2B5EF4-FFF2-40B4-BE49-F238E27FC236}">
                <a16:creationId xmlns:a16="http://schemas.microsoft.com/office/drawing/2014/main" id="{A0833552-874B-42DD-8786-7A3B0E4D1875}"/>
              </a:ext>
            </a:extLst>
          </p:cNvPr>
          <p:cNvSpPr/>
          <p:nvPr/>
        </p:nvSpPr>
        <p:spPr>
          <a:xfrm>
            <a:off x="3989923" y="1104068"/>
            <a:ext cx="648072" cy="564238"/>
          </a:xfrm>
          <a:prstGeom prst="smileyFac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miley 8">
            <a:extLst>
              <a:ext uri="{FF2B5EF4-FFF2-40B4-BE49-F238E27FC236}">
                <a16:creationId xmlns:a16="http://schemas.microsoft.com/office/drawing/2014/main" id="{42875744-CB5D-4BF7-B59D-8DF5E7E0892E}"/>
              </a:ext>
            </a:extLst>
          </p:cNvPr>
          <p:cNvSpPr/>
          <p:nvPr/>
        </p:nvSpPr>
        <p:spPr>
          <a:xfrm>
            <a:off x="8020159" y="1104068"/>
            <a:ext cx="648072" cy="564238"/>
          </a:xfrm>
          <a:prstGeom prst="smileyFac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3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AD7D4-1756-438E-BCC1-C2608698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SABER and CHAMP-GRACE data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0763F9-003F-40CD-A45A-1825FBB96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502AD3-F450-443E-B28E-9C8D56F2F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EC2269-6826-4593-92AF-5B66082F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7" y="1124744"/>
            <a:ext cx="8181975" cy="4943475"/>
          </a:xfrm>
          <a:prstGeom prst="rect">
            <a:avLst/>
          </a:prstGeom>
        </p:spPr>
      </p:pic>
      <p:sp>
        <p:nvSpPr>
          <p:cNvPr id="7" name="Smiley 6">
            <a:extLst>
              <a:ext uri="{FF2B5EF4-FFF2-40B4-BE49-F238E27FC236}">
                <a16:creationId xmlns:a16="http://schemas.microsoft.com/office/drawing/2014/main" id="{1D6243FF-8C2E-472A-A790-4E875E77387C}"/>
              </a:ext>
            </a:extLst>
          </p:cNvPr>
          <p:cNvSpPr/>
          <p:nvPr/>
        </p:nvSpPr>
        <p:spPr>
          <a:xfrm>
            <a:off x="7917097" y="1017093"/>
            <a:ext cx="648072" cy="564238"/>
          </a:xfrm>
          <a:prstGeom prst="smileyFac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Verbotsymbol 7">
            <a:extLst>
              <a:ext uri="{FF2B5EF4-FFF2-40B4-BE49-F238E27FC236}">
                <a16:creationId xmlns:a16="http://schemas.microsoft.com/office/drawing/2014/main" id="{9102E52F-B65A-4E4C-AE9C-126C9C839D9F}"/>
              </a:ext>
            </a:extLst>
          </p:cNvPr>
          <p:cNvSpPr/>
          <p:nvPr/>
        </p:nvSpPr>
        <p:spPr>
          <a:xfrm>
            <a:off x="3879350" y="1017093"/>
            <a:ext cx="648072" cy="564238"/>
          </a:xfrm>
          <a:prstGeom prst="noSmoking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2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AD7D4-1756-438E-BCC1-C2608698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SABER and CHAMP-GRACE data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0763F9-003F-40CD-A45A-1825FBB96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502AD3-F450-443E-B28E-9C8D56F2F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63FC90-BE8E-479D-99C4-7094871B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196752"/>
            <a:ext cx="8277225" cy="4867275"/>
          </a:xfrm>
          <a:prstGeom prst="rect">
            <a:avLst/>
          </a:prstGeom>
        </p:spPr>
      </p:pic>
      <p:sp>
        <p:nvSpPr>
          <p:cNvPr id="7" name="Smiley 6">
            <a:extLst>
              <a:ext uri="{FF2B5EF4-FFF2-40B4-BE49-F238E27FC236}">
                <a16:creationId xmlns:a16="http://schemas.microsoft.com/office/drawing/2014/main" id="{37A88837-4983-4819-8082-6DCE66080047}"/>
              </a:ext>
            </a:extLst>
          </p:cNvPr>
          <p:cNvSpPr/>
          <p:nvPr/>
        </p:nvSpPr>
        <p:spPr>
          <a:xfrm>
            <a:off x="3923927" y="1065359"/>
            <a:ext cx="648072" cy="564238"/>
          </a:xfrm>
          <a:prstGeom prst="smileyFac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Verbotsymbol 8">
            <a:extLst>
              <a:ext uri="{FF2B5EF4-FFF2-40B4-BE49-F238E27FC236}">
                <a16:creationId xmlns:a16="http://schemas.microsoft.com/office/drawing/2014/main" id="{CC69B291-0F9E-4C81-8DF5-2D5936E98DD8}"/>
              </a:ext>
            </a:extLst>
          </p:cNvPr>
          <p:cNvSpPr/>
          <p:nvPr/>
        </p:nvSpPr>
        <p:spPr>
          <a:xfrm>
            <a:off x="8009926" y="1065359"/>
            <a:ext cx="648072" cy="564238"/>
          </a:xfrm>
          <a:prstGeom prst="noSmoking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3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AD7D4-1756-438E-BCC1-C2608698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SABER and CHAMP-GRACE data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0763F9-003F-40CD-A45A-1825FBB96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502AD3-F450-443E-B28E-9C8D56F2F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73C6FC-93DD-4DF5-B2FB-15588BFB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191500" cy="4886325"/>
          </a:xfrm>
          <a:prstGeom prst="rect">
            <a:avLst/>
          </a:prstGeom>
        </p:spPr>
      </p:pic>
      <p:sp>
        <p:nvSpPr>
          <p:cNvPr id="7" name="Smiley 6">
            <a:extLst>
              <a:ext uri="{FF2B5EF4-FFF2-40B4-BE49-F238E27FC236}">
                <a16:creationId xmlns:a16="http://schemas.microsoft.com/office/drawing/2014/main" id="{37BFF211-DE31-4D47-A938-319284D24510}"/>
              </a:ext>
            </a:extLst>
          </p:cNvPr>
          <p:cNvSpPr/>
          <p:nvPr/>
        </p:nvSpPr>
        <p:spPr>
          <a:xfrm>
            <a:off x="3925072" y="1029927"/>
            <a:ext cx="648072" cy="564238"/>
          </a:xfrm>
          <a:prstGeom prst="smileyFac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564B42E0-C5A0-4574-9208-28CD49A52448}"/>
              </a:ext>
            </a:extLst>
          </p:cNvPr>
          <p:cNvSpPr/>
          <p:nvPr/>
        </p:nvSpPr>
        <p:spPr>
          <a:xfrm>
            <a:off x="7938964" y="1029927"/>
            <a:ext cx="648072" cy="564238"/>
          </a:xfrm>
          <a:prstGeom prst="smileyFac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Verbotsymbol 8">
            <a:extLst>
              <a:ext uri="{FF2B5EF4-FFF2-40B4-BE49-F238E27FC236}">
                <a16:creationId xmlns:a16="http://schemas.microsoft.com/office/drawing/2014/main" id="{AAA23A74-0B36-43E3-8466-CDA9E1B5B57C}"/>
              </a:ext>
            </a:extLst>
          </p:cNvPr>
          <p:cNvSpPr/>
          <p:nvPr/>
        </p:nvSpPr>
        <p:spPr>
          <a:xfrm>
            <a:off x="7938964" y="1029927"/>
            <a:ext cx="648072" cy="564238"/>
          </a:xfrm>
          <a:prstGeom prst="noSmoking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0DF5A-4E96-4C3B-8760-8BC4264D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99586"/>
            <a:ext cx="8568952" cy="738187"/>
          </a:xfrm>
        </p:spPr>
        <p:txBody>
          <a:bodyPr/>
          <a:lstStyle/>
          <a:p>
            <a:r>
              <a:rPr lang="en-US" dirty="0"/>
              <a:t>Ability to propagate is associated with vertical wavelength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4D2D9E-B23B-4934-B2B7-2BD4DBE1B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3A0509-FDEF-465C-962E-0343A5F0B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DD5D62CE-FFDB-4AFA-A34D-3B3DDF232D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26900"/>
                  </p:ext>
                </p:extLst>
              </p:nvPr>
            </p:nvGraphicFramePr>
            <p:xfrm>
              <a:off x="476773" y="1512094"/>
              <a:ext cx="8262462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4154">
                      <a:extLst>
                        <a:ext uri="{9D8B030D-6E8A-4147-A177-3AD203B41FA5}">
                          <a16:colId xmlns:a16="http://schemas.microsoft.com/office/drawing/2014/main" val="2620496312"/>
                        </a:ext>
                      </a:extLst>
                    </a:gridCol>
                    <a:gridCol w="2754154">
                      <a:extLst>
                        <a:ext uri="{9D8B030D-6E8A-4147-A177-3AD203B41FA5}">
                          <a16:colId xmlns:a16="http://schemas.microsoft.com/office/drawing/2014/main" val="2222624813"/>
                        </a:ext>
                      </a:extLst>
                    </a:gridCol>
                    <a:gridCol w="2754154">
                      <a:extLst>
                        <a:ext uri="{9D8B030D-6E8A-4147-A177-3AD203B41FA5}">
                          <a16:colId xmlns:a16="http://schemas.microsoft.com/office/drawing/2014/main" val="2656524226"/>
                        </a:ext>
                      </a:extLst>
                    </a:gridCol>
                  </a:tblGrid>
                  <a:tr h="365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Tidal mode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Vertical wavelength [km]</a:t>
                          </a:r>
                        </a:p>
                        <a:p>
                          <a:pPr algn="ctr"/>
                          <a:r>
                            <a:rPr lang="en-US" dirty="0"/>
                            <a:t>symmetric / antisymmetric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Generation process in the upper thermosphere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0030013"/>
                      </a:ext>
                    </a:extLst>
                  </a:tr>
                  <a:tr h="314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/ 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propagation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022619"/>
                      </a:ext>
                    </a:extLst>
                  </a:tr>
                  <a:tr h="314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70 / 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propagation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314763"/>
                      </a:ext>
                    </a:extLst>
                  </a:tr>
                  <a:tr h="314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 / 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propagation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7449565"/>
                      </a:ext>
                    </a:extLst>
                  </a:tr>
                  <a:tr h="314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‘short’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situ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602309"/>
                      </a:ext>
                    </a:extLst>
                  </a:tr>
                  <a:tr h="314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partial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348066"/>
                      </a:ext>
                    </a:extLst>
                  </a:tr>
                  <a:tr h="314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 100 km (antisymmetric)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partial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333820"/>
                      </a:ext>
                    </a:extLst>
                  </a:tr>
                  <a:tr h="314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&gt; 100 km (antisymmetric)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propagation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272055"/>
                      </a:ext>
                    </a:extLst>
                  </a:tr>
                  <a:tr h="314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&gt; 100 km (antisymmetric)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propagation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549302"/>
                      </a:ext>
                    </a:extLst>
                  </a:tr>
                  <a:tr h="314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12h waves: wavelengths shorten with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partial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458838"/>
                      </a:ext>
                    </a:extLst>
                  </a:tr>
                  <a:tr h="314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12h</a:t>
                          </a:r>
                          <a:r>
                            <a:rPr lang="en-US" baseline="0" dirty="0"/>
                            <a:t> waves</a:t>
                          </a:r>
                          <a:r>
                            <a:rPr lang="en-US" dirty="0"/>
                            <a:t>: wavelengths shorten with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situ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346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DD5D62CE-FFDB-4AFA-A34D-3B3DDF232D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26900"/>
                  </p:ext>
                </p:extLst>
              </p:nvPr>
            </p:nvGraphicFramePr>
            <p:xfrm>
              <a:off x="476773" y="1512094"/>
              <a:ext cx="8262462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4154">
                      <a:extLst>
                        <a:ext uri="{9D8B030D-6E8A-4147-A177-3AD203B41FA5}">
                          <a16:colId xmlns:a16="http://schemas.microsoft.com/office/drawing/2014/main" val="2620496312"/>
                        </a:ext>
                      </a:extLst>
                    </a:gridCol>
                    <a:gridCol w="2754154">
                      <a:extLst>
                        <a:ext uri="{9D8B030D-6E8A-4147-A177-3AD203B41FA5}">
                          <a16:colId xmlns:a16="http://schemas.microsoft.com/office/drawing/2014/main" val="2222624813"/>
                        </a:ext>
                      </a:extLst>
                    </a:gridCol>
                    <a:gridCol w="2754154">
                      <a:extLst>
                        <a:ext uri="{9D8B030D-6E8A-4147-A177-3AD203B41FA5}">
                          <a16:colId xmlns:a16="http://schemas.microsoft.com/office/drawing/2014/main" val="265652422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Tidal mode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Vertical wavelength [km]</a:t>
                          </a:r>
                        </a:p>
                        <a:p>
                          <a:pPr algn="ctr"/>
                          <a:r>
                            <a:rPr lang="en-US" dirty="0"/>
                            <a:t>symmetric / antisymmetric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Generation process in the upper thermosphere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00300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/ 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propagation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022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70 / 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propagation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3147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 / 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propagation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7449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DW2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‘short’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situ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6023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partial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348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 100 km (antisymmetric)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partial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3338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&gt; 100 km (antisymmetric)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propagation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272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&gt; 100 km (antisymmetric)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propagation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5493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221" t="-562857" r="-10088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partial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4588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221" t="-662857" r="-10088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situ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3461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1887163-EDCC-4159-8C89-2EB935B85580}"/>
                  </a:ext>
                </a:extLst>
              </p:cNvPr>
              <p:cNvSpPr txBox="1"/>
              <p:nvPr/>
            </p:nvSpPr>
            <p:spPr>
              <a:xfrm>
                <a:off x="331987" y="974917"/>
                <a:ext cx="61170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The shorter the vertical wavelength, the sooner the dissipation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No effective propagation to thermosphere altitudes for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cs typeface="Arial" pitchFamily="34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cs typeface="Arial" pitchFamily="34" charset="0"/>
                        <a:sym typeface="Wingdings" panose="05000000000000000000" pitchFamily="2" charset="2"/>
                      </a:rPr>
                      <m:t>≲30</m:t>
                    </m:r>
                  </m:oMath>
                </a14:m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 km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1887163-EDCC-4159-8C89-2EB935B8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87" y="974917"/>
                <a:ext cx="6117059" cy="492443"/>
              </a:xfrm>
              <a:prstGeom prst="rect">
                <a:avLst/>
              </a:prstGeom>
              <a:blipFill>
                <a:blip r:embed="rId3"/>
                <a:stretch>
                  <a:fillRect l="-1892" t="-13580" r="-1793" b="-2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96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07E1B-73C0-48AB-AD32-984871C9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non-migrating tides ‘weather-like’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9270DB-15C6-447A-B3C1-5844393699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FA58DC-F846-4BC4-A20A-B3A1E54023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FFE730-5BCB-4D33-A8AB-2F9BCE770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124744"/>
            <a:ext cx="4055677" cy="504056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CDCA5A1-13F5-4D65-A462-FCFFC34EE064}"/>
              </a:ext>
            </a:extLst>
          </p:cNvPr>
          <p:cNvSpPr txBox="1"/>
          <p:nvPr/>
        </p:nvSpPr>
        <p:spPr>
          <a:xfrm>
            <a:off x="4427984" y="1916832"/>
            <a:ext cx="4320480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non-migrating amplitudes are considerably smaller than migrating tidal amplitudes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added up, non-migrating tides can have significant impact on diurnal and semidiurnal variations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non-migrating tides and other effects (e.g. zonal mean propagation conditions, PW interactions,…) result in variations comparable to ‘weather’</a:t>
            </a:r>
          </a:p>
        </p:txBody>
      </p:sp>
    </p:spTree>
    <p:extLst>
      <p:ext uri="{BB962C8B-B14F-4D97-AF65-F5344CB8AC3E}">
        <p14:creationId xmlns:p14="http://schemas.microsoft.com/office/powerpoint/2010/main" val="2346601678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4:3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EE6B978138984F852BBA2520BFAAAF" ma:contentTypeVersion="0" ma:contentTypeDescription="Ein neues Dokument erstellen." ma:contentTypeScope="" ma:versionID="fb67a36e374d84be104b980265fe1795">
  <xsd:schema xmlns:xsd="http://www.w3.org/2001/XMLSchema" xmlns:xs="http://www.w3.org/2001/XMLSchema" xmlns:p="http://schemas.microsoft.com/office/2006/metadata/properties" xmlns:ns2="95ae4f88-7a9c-48cb-a704-25353acb0fca" targetNamespace="http://schemas.microsoft.com/office/2006/metadata/properties" ma:root="true" ma:fieldsID="df5e346bbd461dc396a7db5041918be0" ns2:_="">
    <xsd:import namespace="95ae4f88-7a9c-48cb-a704-25353acb0fc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e4f88-7a9c-48cb-a704-25353acb0fc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42BF66-383C-40B4-AD1D-A7222BD6424E}"/>
</file>

<file path=customXml/itemProps2.xml><?xml version="1.0" encoding="utf-8"?>
<ds:datastoreItem xmlns:ds="http://schemas.openxmlformats.org/officeDocument/2006/customXml" ds:itemID="{117849E6-5DFA-4EA3-975F-03189BF675FF}"/>
</file>

<file path=customXml/itemProps3.xml><?xml version="1.0" encoding="utf-8"?>
<ds:datastoreItem xmlns:ds="http://schemas.openxmlformats.org/officeDocument/2006/customXml" ds:itemID="{737A8364-EE98-4BB2-913A-B3CD1009F424}"/>
</file>

<file path=customXml/itemProps4.xml><?xml version="1.0" encoding="utf-8"?>
<ds:datastoreItem xmlns:ds="http://schemas.openxmlformats.org/officeDocument/2006/customXml" ds:itemID="{CB66AD30-6DEC-42E6-88E7-1EF03E2B1900}"/>
</file>

<file path=customXml/itemProps5.xml><?xml version="1.0" encoding="utf-8"?>
<ds:datastoreItem xmlns:ds="http://schemas.openxmlformats.org/officeDocument/2006/customXml" ds:itemID="{2853BB97-7FF1-4227-B239-3FB459EB444D}"/>
</file>

<file path=docProps/app.xml><?xml version="1.0" encoding="utf-8"?>
<Properties xmlns="http://schemas.openxmlformats.org/officeDocument/2006/extended-properties" xmlns:vt="http://schemas.openxmlformats.org/officeDocument/2006/docPropsVTypes">
  <Template>DLR_Präsentation_4zu3_EN</Template>
  <TotalTime>0</TotalTime>
  <Words>513</Words>
  <Application>Microsoft Office PowerPoint</Application>
  <PresentationFormat>Bildschirmpräsentation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ヒラギノ角ゴ Pro W3</vt:lpstr>
      <vt:lpstr>DLR-Präsentation 4:3 Englisch</vt:lpstr>
      <vt:lpstr>J. M. Forbes et al.: New perspectives on thermosphere tides: 2. Penetration to the upper thermosphere</vt:lpstr>
      <vt:lpstr>Nomenclature of global atmospheric tides</vt:lpstr>
      <vt:lpstr>Asked questions</vt:lpstr>
      <vt:lpstr>Comparison of SABER and CHAMP-GRACE data</vt:lpstr>
      <vt:lpstr>Comparison of SABER and CHAMP-GRACE data</vt:lpstr>
      <vt:lpstr>Comparison of SABER and CHAMP-GRACE data</vt:lpstr>
      <vt:lpstr>Comparison of SABER and CHAMP-GRACE data</vt:lpstr>
      <vt:lpstr>Ability to propagate is associated with vertical wavelength</vt:lpstr>
      <vt:lpstr>Impact of non-migrating tides ‘weather-like’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perspectives on thermosphere tides: 2. Penetration to the upper thermosphere</dc:title>
  <dc:creator>Günzkofer, Florian</dc:creator>
  <cp:lastModifiedBy>Günzkofer, Florian</cp:lastModifiedBy>
  <cp:revision>17</cp:revision>
  <dcterms:created xsi:type="dcterms:W3CDTF">2021-12-01T15:19:06Z</dcterms:created>
  <dcterms:modified xsi:type="dcterms:W3CDTF">2021-12-14T16:51:23Z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0x01010021EE6B978138984F852BBA2520BFAAAF</vt:lpwstr>
  </property>
</Properties>
</file>