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Roboto Slab"/>
      <p:regular r:id="rId51"/>
      <p:bold r:id="rId52"/>
    </p:embeddedFont>
    <p:embeddedFont>
      <p:font typeface="Roboto"/>
      <p:regular r:id="rId53"/>
      <p:bold r:id="rId54"/>
      <p:italic r:id="rId55"/>
      <p:boldItalic r:id="rId56"/>
    </p:embeddedFont>
    <p:embeddedFont>
      <p:font typeface="Oswald"/>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583F1F-C33D-4E43-B567-1DD379167A3E}">
  <a:tblStyle styleId="{E4583F1F-C33D-4E43-B567-1DD379167A3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Slab-regular.fntdata"/><Relationship Id="rId50" Type="http://schemas.openxmlformats.org/officeDocument/2006/relationships/slide" Target="slides/slide44.xml"/><Relationship Id="rId53" Type="http://schemas.openxmlformats.org/officeDocument/2006/relationships/font" Target="fonts/Roboto-regular.fntdata"/><Relationship Id="rId52" Type="http://schemas.openxmlformats.org/officeDocument/2006/relationships/font" Target="fonts/RobotoSlab-bold.fntdata"/><Relationship Id="rId11" Type="http://schemas.openxmlformats.org/officeDocument/2006/relationships/slide" Target="slides/slide5.xml"/><Relationship Id="rId55" Type="http://schemas.openxmlformats.org/officeDocument/2006/relationships/font" Target="fonts/Roboto-italic.fntdata"/><Relationship Id="rId10" Type="http://schemas.openxmlformats.org/officeDocument/2006/relationships/slide" Target="slides/slide4.xml"/><Relationship Id="rId54" Type="http://schemas.openxmlformats.org/officeDocument/2006/relationships/font" Target="fonts/Roboto-bold.fntdata"/><Relationship Id="rId13" Type="http://schemas.openxmlformats.org/officeDocument/2006/relationships/slide" Target="slides/slide7.xml"/><Relationship Id="rId57" Type="http://schemas.openxmlformats.org/officeDocument/2006/relationships/font" Target="fonts/Oswald-regular.fntdata"/><Relationship Id="rId12" Type="http://schemas.openxmlformats.org/officeDocument/2006/relationships/slide" Target="slides/slide6.xml"/><Relationship Id="rId56"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Oswa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Srishti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Analytics enables the core business initiative of our project, which is to predict accident severity and frequency, minimize accidents, and improve road safety. Through the analysis of historical data and the development of predictive models, we can identify patterns, trends, and correlations that help us forecast potential risks on the road.</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By analyzing a wide range of data sources, including time of day, location, weather conditions, nearby infrastructure, and more, we gain a deeper understanding of the factors that contribute to accidents. This understanding helps us generate innovative ideas and strategies to minimize risks,</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Analytics plays a vital role in evaluating the success of our business initiatives. By defining and tracking key performance indicators (KPIs), we can measure the impact and effectiveness of our initiatives.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d0e542d58_0_2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d0e542d5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d0e542d58_0_2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d0e542d58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DOM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From 2016-2023 </a:t>
            </a:r>
            <a:r>
              <a:rPr lang="en">
                <a:solidFill>
                  <a:schemeClr val="dk1"/>
                </a:solidFill>
              </a:rPr>
              <a:t>only</a:t>
            </a:r>
            <a:r>
              <a:rPr lang="en">
                <a:solidFill>
                  <a:schemeClr val="dk1"/>
                </a:solidFill>
              </a:rPr>
              <a:t> continental United States accident data kaggle: </a:t>
            </a:r>
            <a:r>
              <a:rPr lang="en" sz="1050">
                <a:solidFill>
                  <a:srgbClr val="3C4043"/>
                </a:solidFill>
                <a:highlight>
                  <a:srgbClr val="FFFFFF"/>
                </a:highlight>
              </a:rPr>
              <a:t>US and state departments of transportation, law enforcement agencies, traffic cameras, and traffic sensors</a:t>
            </a:r>
            <a:br>
              <a:rPr lang="en">
                <a:solidFill>
                  <a:schemeClr val="dk1"/>
                </a:solidFill>
              </a:rPr>
            </a:br>
            <a:r>
              <a:rPr lang="en">
                <a:solidFill>
                  <a:schemeClr val="dk1"/>
                </a:solidFill>
              </a:rPr>
              <a:t>U.S. Geological Survey and U.S. Census Bureau for population data</a:t>
            </a:r>
            <a:br>
              <a:rPr lang="en">
                <a:solidFill>
                  <a:schemeClr val="dk1"/>
                </a:solidFill>
              </a:rPr>
            </a:br>
            <a:r>
              <a:rPr lang="en">
                <a:solidFill>
                  <a:schemeClr val="dk1"/>
                </a:solidFill>
              </a:rPr>
              <a:t>This project utilizes an observational dataset consisting of 2,845,342 accident records. The dataset contains 47 columns, including 16 string, 13 decimal, 13 boolean, and 5 other data types. These columns provide valuable information about each accident and its impact on traffic.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Accident Details: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have columns such as ID, Severity, Start_Time, End_Time, Start_Lat, Start_Lng, End_Lat, End_Lng, Distance (mi), Duration (hr), and Description. These columns provide essential details about each accident, such as its unique identifier, severity level, start and end times, geographical coordinates, the extent of road affected, and the duration of the accident. The Description column offers human-provided descriptions, which further enhance our understanding of the accident circumstances.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Geographic Location:</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have columns such as Number, Street, Side, City, County, State, Zip Code, Country, and Timezone. These columns provide information about the specific location of the accidents, including the street number, street name, relative side of the street, city, county, state, zip code, country, and timezone. Understanding the geographic context of accidents helps identify patterns and trends in different areas, contributing to the development of targeted road safety measures.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Weather Conditions: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Columns such as Airport_code, Weather_timestamp, Temperature (F), Wind_Chill (F), Humidity (%), Pressure (in), Visibility (mi), Wind_Direction, Wind_Speed (mph), Precipitation (in), and Weather_Condition, capture the prevailing weather conditions at the time of the accidents. These variables offer insights into the temperature, wind chill, humidity, air pressure, visibility, wind direction, wind speed, precipitation, and overall weather condition during each accident. Analyzing weather-related factors helps identify how weather conditions influence road safety and accident occurrences.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Facilities: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columns such as Amenity, Bump, Crossing, Give_Away, Junction, No_Exit, Railway, Roundabout, Station, Stop, Traffic_Calming, Traffic_Signal, and Turning_Loop indicate the presence or absence of various facilities or points of interest (POIs) in the vicinity of the accidents. By understanding the proximity of facilities like amenities, crossings, junctions, railway tracks, and traffic signals, we can assess their impact on accident occurrences and identify areas where infrastructure improvements or safety measures may be necessary.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Day/Night Classification:</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columns like Sunrise_Sunset, Civil_Twilight, Nautical_Twilight, and Astronomical_Twilight provide information about the period of the day based on sunrise, sunset, and different twilight phases. This classification helps analyze the influence of lighting conditions on accidents and supports the identification of specific time periods associated with higher accident risks.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d89c1ff6b_1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d89c1ff6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d89c1ff6b_1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d89c1ff6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d89c1ff6b_1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d89c1ff6b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d89c1ff6b_1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d89c1ff6b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d89c1ff6b_1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4d89c1ff6b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a4db4d8b4_0_2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0a4db4d8b4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d0e542d58_0_1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4d0e542d5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Srishti</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The </a:t>
            </a:r>
            <a:r>
              <a:rPr b="1" lang="en">
                <a:solidFill>
                  <a:schemeClr val="dk1"/>
                </a:solidFill>
                <a:latin typeface="Times New Roman"/>
                <a:ea typeface="Times New Roman"/>
                <a:cs typeface="Times New Roman"/>
                <a:sym typeface="Times New Roman"/>
              </a:rPr>
              <a:t>Analytical Innovations for Safer Mobility: Redefining Road Safety</a:t>
            </a:r>
            <a:r>
              <a:rPr lang="en">
                <a:solidFill>
                  <a:schemeClr val="dk1"/>
                </a:solidFill>
                <a:latin typeface="Times New Roman"/>
                <a:ea typeface="Times New Roman"/>
                <a:cs typeface="Times New Roman"/>
                <a:sym typeface="Times New Roman"/>
              </a:rPr>
              <a:t> Project aims to leverage historical data and predictive analytics to enhance road safety and minimize accidents. By analyzing factors such as time of day, location, conditions, nearby stations, and more, the project aims to accurately predict accident severity and frequency. These predictions enable the provision of preemptive warnings to local agencies and drivers, facilitating proactive measures to prevent accidents.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d89c1ff6b_1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4d89c1ff6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t>
            </a:r>
            <a:br>
              <a:rPr lang="en"/>
            </a:br>
            <a:r>
              <a:rPr lang="en"/>
              <a:t>Duration Distance, Pressure, Humidity all make sense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d89c1ff6b_1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4d89c1ff6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t>
            </a:r>
            <a:br>
              <a:rPr lang="en"/>
            </a:br>
            <a:r>
              <a:rPr lang="en"/>
              <a:t>Crossing Junction Traffic most important, makes sense </a:t>
            </a:r>
            <a:br>
              <a:rPr lang="en"/>
            </a:br>
            <a:r>
              <a:rPr lang="en"/>
              <a:t>Station and Amenity dont make much sense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d89c1ff6b_1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4d89c1ff6b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 of Success / KPIs:</a:t>
            </a:r>
            <a:endParaRPr/>
          </a:p>
          <a:p>
            <a:pPr indent="-317500" lvl="0" marL="457200" rtl="0" algn="l">
              <a:spcBef>
                <a:spcPts val="0"/>
              </a:spcBef>
              <a:spcAft>
                <a:spcPts val="0"/>
              </a:spcAft>
              <a:buSzPts val="1400"/>
              <a:buAutoNum type="arabicPeriod"/>
            </a:pPr>
            <a:r>
              <a:rPr lang="en"/>
              <a:t>Accurate Accident Severity/Frequency Prediction:</a:t>
            </a:r>
            <a:endParaRPr/>
          </a:p>
          <a:p>
            <a:pPr indent="-317500" lvl="1" marL="914400" rtl="0" algn="l">
              <a:spcBef>
                <a:spcPts val="0"/>
              </a:spcBef>
              <a:spcAft>
                <a:spcPts val="0"/>
              </a:spcAft>
              <a:buSzPts val="1400"/>
              <a:buChar char="●"/>
            </a:pPr>
            <a:r>
              <a:rPr lang="en"/>
              <a:t>Metric: Prediction Accuracy Rate</a:t>
            </a:r>
            <a:endParaRPr/>
          </a:p>
          <a:p>
            <a:pPr indent="-317500" lvl="1" marL="914400" rtl="0" algn="l">
              <a:spcBef>
                <a:spcPts val="0"/>
              </a:spcBef>
              <a:spcAft>
                <a:spcPts val="0"/>
              </a:spcAft>
              <a:buSzPts val="1400"/>
              <a:buChar char="●"/>
            </a:pPr>
            <a:r>
              <a:rPr lang="en"/>
              <a:t>Hypothesis: The business initiative will result in a higher prediction accuracy rate, indicating the model's ability to accurately forecast accident severity and frequency. This will be measured by comparing the predicted outcomes with the actual outcomes of accidents.</a:t>
            </a:r>
            <a:endParaRPr/>
          </a:p>
          <a:p>
            <a:pPr indent="-317500" lvl="0" marL="457200" rtl="0" algn="l">
              <a:spcBef>
                <a:spcPts val="0"/>
              </a:spcBef>
              <a:spcAft>
                <a:spcPts val="0"/>
              </a:spcAft>
              <a:buSzPts val="1400"/>
              <a:buAutoNum type="arabicPeriod"/>
            </a:pPr>
            <a:r>
              <a:rPr lang="en"/>
              <a:t>Reduction in Accident Rates:</a:t>
            </a:r>
            <a:endParaRPr/>
          </a:p>
          <a:p>
            <a:pPr indent="-317500" lvl="1" marL="914400" rtl="0" algn="l">
              <a:spcBef>
                <a:spcPts val="0"/>
              </a:spcBef>
              <a:spcAft>
                <a:spcPts val="0"/>
              </a:spcAft>
              <a:buSzPts val="1400"/>
              <a:buChar char="●"/>
            </a:pPr>
            <a:r>
              <a:rPr lang="en"/>
              <a:t>Metric: Accident Rate Reduction</a:t>
            </a:r>
            <a:endParaRPr/>
          </a:p>
          <a:p>
            <a:pPr indent="-317500" lvl="1" marL="914400" rtl="0" algn="l">
              <a:spcBef>
                <a:spcPts val="0"/>
              </a:spcBef>
              <a:spcAft>
                <a:spcPts val="0"/>
              </a:spcAft>
              <a:buSzPts val="1400"/>
              <a:buChar char="●"/>
            </a:pPr>
            <a:r>
              <a:rPr lang="en"/>
              <a:t>Hypothesis: By providing preemptive warnings to local agencies and drivers and implementing effective traffic design strategies, the business initiative will lead to a decrease in the overall accident rates. This will be measured by comparing the number of accidents before and after the implementation of the initiative.</a:t>
            </a:r>
            <a:endParaRPr/>
          </a:p>
          <a:p>
            <a:pPr indent="-317500" lvl="0" marL="457200" rtl="0" algn="l">
              <a:spcBef>
                <a:spcPts val="0"/>
              </a:spcBef>
              <a:spcAft>
                <a:spcPts val="0"/>
              </a:spcAft>
              <a:buSzPts val="1400"/>
              <a:buAutoNum type="arabicPeriod"/>
            </a:pPr>
            <a:r>
              <a:rPr lang="en"/>
              <a:t>Improved Insurance Risk Management:</a:t>
            </a:r>
            <a:endParaRPr/>
          </a:p>
          <a:p>
            <a:pPr indent="-317500" lvl="1" marL="914400" rtl="0" algn="l">
              <a:spcBef>
                <a:spcPts val="0"/>
              </a:spcBef>
              <a:spcAft>
                <a:spcPts val="0"/>
              </a:spcAft>
              <a:buSzPts val="1400"/>
              <a:buChar char="●"/>
            </a:pPr>
            <a:r>
              <a:rPr lang="en"/>
              <a:t>Metric: Claims Ratio</a:t>
            </a:r>
            <a:endParaRPr/>
          </a:p>
          <a:p>
            <a:pPr indent="-317500" lvl="1" marL="914400" rtl="0" algn="l">
              <a:spcBef>
                <a:spcPts val="0"/>
              </a:spcBef>
              <a:spcAft>
                <a:spcPts val="0"/>
              </a:spcAft>
              <a:buSzPts val="1400"/>
              <a:buChar char="●"/>
            </a:pPr>
            <a:r>
              <a:rPr lang="en"/>
              <a:t>Hypothesis: Through hotspots analysis and tailored insurance products, the business initiative will lead to an optimized claims ratio. This will be measured by analyzing the ratio of insurance claims paid out to premiums collected. A lower claims ratio indicates effective risk management and reduced incidents.</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4d89c1ff6b_1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4d89c1ff6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t>
            </a:r>
            <a:br>
              <a:rPr lang="en"/>
            </a:b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4d6c3bc73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4d6c3bc7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0a4db4d8b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0a4db4d8b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0a4db4d8b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0a4db4d8b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Severity = life loss</a:t>
            </a:r>
            <a:endParaRPr/>
          </a:p>
          <a:p>
            <a:pPr indent="0" lvl="0" marL="0" rtl="0" algn="l">
              <a:spcBef>
                <a:spcPts val="0"/>
              </a:spcBef>
              <a:spcAft>
                <a:spcPts val="0"/>
              </a:spcAft>
              <a:buNone/>
            </a:pPr>
            <a:r>
              <a:rPr lang="en"/>
              <a:t>Distance &amp; Duration = economic loss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0a4db4d8b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0a4db4d8b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0a4db4d8b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0a4db4d8b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0a4db4d8b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0a4db4d8b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Anant</a:t>
            </a:r>
            <a:br>
              <a:rPr lang="en"/>
            </a:br>
            <a:r>
              <a:rPr lang="en"/>
              <a:t>Accident Prevention and Road Safety</a:t>
            </a:r>
            <a:endParaRPr/>
          </a:p>
          <a:p>
            <a:pPr indent="-317500" lvl="0" marL="457200" rtl="0" algn="l">
              <a:spcBef>
                <a:spcPts val="0"/>
              </a:spcBef>
              <a:spcAft>
                <a:spcPts val="0"/>
              </a:spcAft>
              <a:buSzPts val="1400"/>
              <a:buChar char="●"/>
            </a:pPr>
            <a:r>
              <a:rPr lang="en"/>
              <a:t>Enhance road safety and minimize the likelihood of accidents through predictive analytics and proactive measures.</a:t>
            </a:r>
            <a:endParaRPr/>
          </a:p>
          <a:p>
            <a:pPr indent="-317500" lvl="0" marL="457200" rtl="0" algn="l">
              <a:spcBef>
                <a:spcPts val="0"/>
              </a:spcBef>
              <a:spcAft>
                <a:spcPts val="0"/>
              </a:spcAft>
              <a:buSzPts val="1400"/>
              <a:buChar char="●"/>
            </a:pPr>
            <a:r>
              <a:rPr lang="en"/>
              <a:t>Utilize data-driven approaches to predict accident severity and frequency based on factors such as time of day, location, conditions, nearby station, etc.</a:t>
            </a:r>
            <a:endParaRPr/>
          </a:p>
          <a:p>
            <a:pPr indent="-317500" lvl="0" marL="457200" rtl="0" algn="l">
              <a:spcBef>
                <a:spcPts val="0"/>
              </a:spcBef>
              <a:spcAft>
                <a:spcPts val="0"/>
              </a:spcAft>
              <a:buSzPts val="1400"/>
              <a:buChar char="●"/>
            </a:pPr>
            <a:r>
              <a:rPr lang="en"/>
              <a:t>Provide preemptive warnings to local agencies and drivers to prevent accidents and improve response time.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Optimal Traffic Design</a:t>
            </a:r>
            <a:endParaRPr/>
          </a:p>
          <a:p>
            <a:pPr indent="-317500" lvl="0" marL="457200" rtl="0" algn="l">
              <a:spcBef>
                <a:spcPts val="0"/>
              </a:spcBef>
              <a:spcAft>
                <a:spcPts val="0"/>
              </a:spcAft>
              <a:buSzPts val="1400"/>
              <a:buChar char="●"/>
            </a:pPr>
            <a:r>
              <a:rPr lang="en"/>
              <a:t>Assist local agencies in planning and constructing urban road and traffic solutions that prioritize safety.</a:t>
            </a:r>
            <a:endParaRPr/>
          </a:p>
          <a:p>
            <a:pPr indent="-317500" lvl="0" marL="457200" rtl="0" algn="l">
              <a:spcBef>
                <a:spcPts val="0"/>
              </a:spcBef>
              <a:spcAft>
                <a:spcPts val="0"/>
              </a:spcAft>
              <a:buSzPts val="1400"/>
              <a:buChar char="●"/>
            </a:pPr>
            <a:r>
              <a:rPr lang="en"/>
              <a:t>Utilize A/B testing with Propensity Score Matching (PSM) to evaluate and implement effective traffic design strategies.</a:t>
            </a:r>
            <a:endParaRPr/>
          </a:p>
          <a:p>
            <a:pPr indent="-317500" lvl="0" marL="457200" rtl="0" algn="l">
              <a:spcBef>
                <a:spcPts val="0"/>
              </a:spcBef>
              <a:spcAft>
                <a:spcPts val="0"/>
              </a:spcAft>
              <a:buSzPts val="1400"/>
              <a:buChar char="●"/>
            </a:pPr>
            <a:r>
              <a:rPr lang="en"/>
              <a:t>Minimize accident risks and optimize traffic flow to enhance overall road safety.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Effective Insurance Products</a:t>
            </a:r>
            <a:endParaRPr/>
          </a:p>
          <a:p>
            <a:pPr indent="-317500" lvl="0" marL="457200" rtl="0" algn="l">
              <a:spcBef>
                <a:spcPts val="0"/>
              </a:spcBef>
              <a:spcAft>
                <a:spcPts val="0"/>
              </a:spcAft>
              <a:buSzPts val="1400"/>
              <a:buChar char="●"/>
            </a:pPr>
            <a:r>
              <a:rPr lang="en"/>
              <a:t>Develop insurance products supported by hotspots analysis.</a:t>
            </a:r>
            <a:endParaRPr/>
          </a:p>
          <a:p>
            <a:pPr indent="-317500" lvl="0" marL="457200" rtl="0" algn="l">
              <a:spcBef>
                <a:spcPts val="0"/>
              </a:spcBef>
              <a:spcAft>
                <a:spcPts val="0"/>
              </a:spcAft>
              <a:buSzPts val="1400"/>
              <a:buChar char="●"/>
            </a:pPr>
            <a:r>
              <a:rPr lang="en"/>
              <a:t>Identify accident-prone areas through data analysis and visualization.</a:t>
            </a:r>
            <a:endParaRPr/>
          </a:p>
          <a:p>
            <a:pPr indent="-317500" lvl="0" marL="457200" rtl="0" algn="l">
              <a:spcBef>
                <a:spcPts val="0"/>
              </a:spcBef>
              <a:spcAft>
                <a:spcPts val="0"/>
              </a:spcAft>
              <a:buSzPts val="1400"/>
              <a:buChar char="●"/>
            </a:pPr>
            <a:r>
              <a:rPr lang="en"/>
              <a:t>Tailor insurance coverage and premiums based on the identified hotspots to optimize risk management and customer satisfaction.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0a4db4d8b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0a4db4d8b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0a4db4d8b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0a4db4d8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0a4db4d8b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0a4db4d8b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0a4db4d8b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0a4db4d8b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0a4db4d8b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0a4db4d8b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benefit of SMOTE is that it doesn’t just duplicate records. It </a:t>
            </a:r>
            <a:r>
              <a:rPr lang="en"/>
              <a:t>artificially</a:t>
            </a:r>
            <a:r>
              <a:rPr lang="en"/>
              <a:t> generate records based on k nearest neighbors.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0a4db4d8b4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0a4db4d8b4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0a4db4d8b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0a4db4d8b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0a4db4d8b4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0a4db4d8b4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0a4db4d8b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0a4db4d8b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0a4db4d8b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0a4db4d8b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d0e542d58_0_2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d0e542d5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Anant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4e42f1adf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4e42f1adf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4d89c1ff6b_1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4d89c1ff6b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Metrics of Success / KPIs:</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Accurate Accident Severity/Frequency Prediction: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Metric: Prediction Accuracy Rate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Hypothesis: The business initiative will result in a higher prediction accuracy rate, indicating the model's ability to accurately forecast accident severity and frequency. This will be measured by comparing the predicted outcomes with the actual outcomes of accidents.</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Reduction in Accident Rates: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Metric: Accident Rate Reduction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Hypothesis: By providing preemptive warnings to local agencies and drivers and implementing effective traffic design strategies, the business initiative will lead to a decrease in the overall accident rates. This will be measured by comparing the number of accidents before and after the implementation of the initiative.</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Improved Insurance Risk Management: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Metric: Claims Ratio</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Hypothesis: Through hotspots analysis and tailored insurance products, the business initiative will lead to an optimized claims ratio. This will be measured by analyzing the ratio of insurance claims paid out to premiums collected. A lower claims ratio indicates effective risk management and reduced incidents.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4d89c1ff6b_1_1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4d89c1ff6b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 of Success / KPIs:</a:t>
            </a:r>
            <a:endParaRPr/>
          </a:p>
          <a:p>
            <a:pPr indent="-317500" lvl="0" marL="457200" rtl="0" algn="l">
              <a:spcBef>
                <a:spcPts val="0"/>
              </a:spcBef>
              <a:spcAft>
                <a:spcPts val="0"/>
              </a:spcAft>
              <a:buSzPts val="1400"/>
              <a:buAutoNum type="arabicPeriod"/>
            </a:pPr>
            <a:r>
              <a:rPr lang="en"/>
              <a:t>Accurate Accident Severity/Frequency Prediction:</a:t>
            </a:r>
            <a:endParaRPr/>
          </a:p>
          <a:p>
            <a:pPr indent="-317500" lvl="1" marL="914400" rtl="0" algn="l">
              <a:spcBef>
                <a:spcPts val="0"/>
              </a:spcBef>
              <a:spcAft>
                <a:spcPts val="0"/>
              </a:spcAft>
              <a:buSzPts val="1400"/>
              <a:buChar char="●"/>
            </a:pPr>
            <a:r>
              <a:rPr lang="en"/>
              <a:t>Metric: Prediction Accuracy Rate</a:t>
            </a:r>
            <a:endParaRPr/>
          </a:p>
          <a:p>
            <a:pPr indent="-317500" lvl="1" marL="914400" rtl="0" algn="l">
              <a:spcBef>
                <a:spcPts val="0"/>
              </a:spcBef>
              <a:spcAft>
                <a:spcPts val="0"/>
              </a:spcAft>
              <a:buSzPts val="1400"/>
              <a:buChar char="●"/>
            </a:pPr>
            <a:r>
              <a:rPr lang="en"/>
              <a:t>Hypothesis: The business initiative will result in a higher prediction accuracy rate, indicating the model's ability to accurately forecast accident severity and frequency. This will be measured by comparing the predicted outcomes with the actual outcomes of accidents.</a:t>
            </a:r>
            <a:endParaRPr/>
          </a:p>
          <a:p>
            <a:pPr indent="-317500" lvl="0" marL="457200" rtl="0" algn="l">
              <a:spcBef>
                <a:spcPts val="0"/>
              </a:spcBef>
              <a:spcAft>
                <a:spcPts val="0"/>
              </a:spcAft>
              <a:buSzPts val="1400"/>
              <a:buAutoNum type="arabicPeriod"/>
            </a:pPr>
            <a:r>
              <a:rPr lang="en"/>
              <a:t>Reduction in Accident Rates:</a:t>
            </a:r>
            <a:endParaRPr/>
          </a:p>
          <a:p>
            <a:pPr indent="-317500" lvl="1" marL="914400" rtl="0" algn="l">
              <a:spcBef>
                <a:spcPts val="0"/>
              </a:spcBef>
              <a:spcAft>
                <a:spcPts val="0"/>
              </a:spcAft>
              <a:buSzPts val="1400"/>
              <a:buChar char="●"/>
            </a:pPr>
            <a:r>
              <a:rPr lang="en"/>
              <a:t>Metric: Accident Rate Reduction</a:t>
            </a:r>
            <a:endParaRPr/>
          </a:p>
          <a:p>
            <a:pPr indent="-317500" lvl="1" marL="914400" rtl="0" algn="l">
              <a:spcBef>
                <a:spcPts val="0"/>
              </a:spcBef>
              <a:spcAft>
                <a:spcPts val="0"/>
              </a:spcAft>
              <a:buSzPts val="1400"/>
              <a:buChar char="●"/>
            </a:pPr>
            <a:r>
              <a:rPr lang="en"/>
              <a:t>Hypothesis: By providing preemptive warnings to local agencies and drivers and implementing effective traffic design strategies, the business initiative will lead to a decrease in the overall accident rates. This will be measured by comparing the number of accidents before and after the implementation of the initiative.</a:t>
            </a:r>
            <a:endParaRPr/>
          </a:p>
          <a:p>
            <a:pPr indent="-317500" lvl="0" marL="457200" rtl="0" algn="l">
              <a:spcBef>
                <a:spcPts val="0"/>
              </a:spcBef>
              <a:spcAft>
                <a:spcPts val="0"/>
              </a:spcAft>
              <a:buSzPts val="1400"/>
              <a:buAutoNum type="arabicPeriod"/>
            </a:pPr>
            <a:r>
              <a:rPr lang="en"/>
              <a:t>Improved Insurance Risk Management:</a:t>
            </a:r>
            <a:endParaRPr/>
          </a:p>
          <a:p>
            <a:pPr indent="-317500" lvl="1" marL="914400" rtl="0" algn="l">
              <a:spcBef>
                <a:spcPts val="0"/>
              </a:spcBef>
              <a:spcAft>
                <a:spcPts val="0"/>
              </a:spcAft>
              <a:buSzPts val="1400"/>
              <a:buChar char="●"/>
            </a:pPr>
            <a:r>
              <a:rPr lang="en"/>
              <a:t>Metric: Claims Ratio</a:t>
            </a:r>
            <a:endParaRPr/>
          </a:p>
          <a:p>
            <a:pPr indent="-317500" lvl="1" marL="914400" rtl="0" algn="l">
              <a:spcBef>
                <a:spcPts val="0"/>
              </a:spcBef>
              <a:spcAft>
                <a:spcPts val="0"/>
              </a:spcAft>
              <a:buSzPts val="1400"/>
              <a:buChar char="●"/>
            </a:pPr>
            <a:r>
              <a:rPr lang="en"/>
              <a:t>Hypothesis: Through hotspots analysis and tailored insurance products, the business initiative will lead to an optimized claims ratio. This will be measured by analyzing the ratio of insurance claims paid out to premiums collected. A lower claims ratio indicates effective risk management and reduced incidents.</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4d89c1ff6b_1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4d89c1ff6b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 of Success / KPIs:</a:t>
            </a:r>
            <a:endParaRPr/>
          </a:p>
          <a:p>
            <a:pPr indent="-317500" lvl="0" marL="457200" rtl="0" algn="l">
              <a:spcBef>
                <a:spcPts val="0"/>
              </a:spcBef>
              <a:spcAft>
                <a:spcPts val="0"/>
              </a:spcAft>
              <a:buSzPts val="1400"/>
              <a:buAutoNum type="arabicPeriod"/>
            </a:pPr>
            <a:r>
              <a:rPr lang="en"/>
              <a:t>Accurate Accident Severity/Frequency Prediction:</a:t>
            </a:r>
            <a:endParaRPr/>
          </a:p>
          <a:p>
            <a:pPr indent="-317500" lvl="1" marL="914400" rtl="0" algn="l">
              <a:spcBef>
                <a:spcPts val="0"/>
              </a:spcBef>
              <a:spcAft>
                <a:spcPts val="0"/>
              </a:spcAft>
              <a:buSzPts val="1400"/>
              <a:buChar char="●"/>
            </a:pPr>
            <a:r>
              <a:rPr lang="en"/>
              <a:t>Metric: Prediction Accuracy Rate</a:t>
            </a:r>
            <a:endParaRPr/>
          </a:p>
          <a:p>
            <a:pPr indent="-317500" lvl="1" marL="914400" rtl="0" algn="l">
              <a:spcBef>
                <a:spcPts val="0"/>
              </a:spcBef>
              <a:spcAft>
                <a:spcPts val="0"/>
              </a:spcAft>
              <a:buSzPts val="1400"/>
              <a:buChar char="●"/>
            </a:pPr>
            <a:r>
              <a:rPr lang="en"/>
              <a:t>Hypothesis: The business initiative will result in a higher prediction accuracy rate, indicating the model's ability to accurately forecast accident severity and frequency. This will be measured by comparing the predicted outcomes with the actual outcomes of accidents.</a:t>
            </a:r>
            <a:endParaRPr/>
          </a:p>
          <a:p>
            <a:pPr indent="-317500" lvl="0" marL="457200" rtl="0" algn="l">
              <a:spcBef>
                <a:spcPts val="0"/>
              </a:spcBef>
              <a:spcAft>
                <a:spcPts val="0"/>
              </a:spcAft>
              <a:buSzPts val="1400"/>
              <a:buAutoNum type="arabicPeriod"/>
            </a:pPr>
            <a:r>
              <a:rPr lang="en"/>
              <a:t>Reduction in Accident Rates:</a:t>
            </a:r>
            <a:endParaRPr/>
          </a:p>
          <a:p>
            <a:pPr indent="-317500" lvl="1" marL="914400" rtl="0" algn="l">
              <a:spcBef>
                <a:spcPts val="0"/>
              </a:spcBef>
              <a:spcAft>
                <a:spcPts val="0"/>
              </a:spcAft>
              <a:buSzPts val="1400"/>
              <a:buChar char="●"/>
            </a:pPr>
            <a:r>
              <a:rPr lang="en"/>
              <a:t>Metric: Accident Rate Reduction</a:t>
            </a:r>
            <a:endParaRPr/>
          </a:p>
          <a:p>
            <a:pPr indent="-317500" lvl="1" marL="914400" rtl="0" algn="l">
              <a:spcBef>
                <a:spcPts val="0"/>
              </a:spcBef>
              <a:spcAft>
                <a:spcPts val="0"/>
              </a:spcAft>
              <a:buSzPts val="1400"/>
              <a:buChar char="●"/>
            </a:pPr>
            <a:r>
              <a:rPr lang="en"/>
              <a:t>Hypothesis: By providing preemptive warnings to local agencies and drivers and implementing effective traffic design strategies, the business initiative will lead to a decrease in the overall accident rates. This will be measured by comparing the number of accidents before and after the implementation of the initiative.</a:t>
            </a:r>
            <a:endParaRPr/>
          </a:p>
          <a:p>
            <a:pPr indent="-317500" lvl="0" marL="457200" rtl="0" algn="l">
              <a:spcBef>
                <a:spcPts val="0"/>
              </a:spcBef>
              <a:spcAft>
                <a:spcPts val="0"/>
              </a:spcAft>
              <a:buSzPts val="1400"/>
              <a:buAutoNum type="arabicPeriod"/>
            </a:pPr>
            <a:r>
              <a:rPr lang="en"/>
              <a:t>Improved Insurance Risk Management:</a:t>
            </a:r>
            <a:endParaRPr/>
          </a:p>
          <a:p>
            <a:pPr indent="-317500" lvl="1" marL="914400" rtl="0" algn="l">
              <a:spcBef>
                <a:spcPts val="0"/>
              </a:spcBef>
              <a:spcAft>
                <a:spcPts val="0"/>
              </a:spcAft>
              <a:buSzPts val="1400"/>
              <a:buChar char="●"/>
            </a:pPr>
            <a:r>
              <a:rPr lang="en"/>
              <a:t>Metric: Claims Ratio</a:t>
            </a:r>
            <a:endParaRPr/>
          </a:p>
          <a:p>
            <a:pPr indent="-317500" lvl="1" marL="914400" rtl="0" algn="l">
              <a:spcBef>
                <a:spcPts val="0"/>
              </a:spcBef>
              <a:spcAft>
                <a:spcPts val="0"/>
              </a:spcAft>
              <a:buSzPts val="1400"/>
              <a:buChar char="●"/>
            </a:pPr>
            <a:r>
              <a:rPr lang="en"/>
              <a:t>Hypothesis: Through hotspots analysis and tailored insurance products, the business initiative will lead to an optimized claims ratio. This will be measured by analyzing the ratio of insurance claims paid out to premiums collected. A lower claims ratio indicates effective risk management and reduced incidents.</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e42f1adff_3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e42f1adff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latin typeface="Times New Roman"/>
                <a:ea typeface="Times New Roman"/>
                <a:cs typeface="Times New Roman"/>
                <a:sym typeface="Times New Roman"/>
              </a:rPr>
              <a:t>Local Agencies:</a:t>
            </a:r>
            <a:r>
              <a:rPr lang="en">
                <a:solidFill>
                  <a:schemeClr val="dk1"/>
                </a:solidFill>
                <a:latin typeface="Times New Roman"/>
                <a:ea typeface="Times New Roman"/>
                <a:cs typeface="Times New Roman"/>
                <a:sym typeface="Times New Roman"/>
              </a:rPr>
              <a:t> Our company works closely with local government agencies responsible for road and traffic management. These agencies rely on our expertise to enhance road safety, minimize accidents, and optimize traffic flow. We collaborate with them to develop data-driven strategies, implement preemptive measures, and improve overall transportation infrastructure.</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latin typeface="Times New Roman"/>
                <a:ea typeface="Times New Roman"/>
                <a:cs typeface="Times New Roman"/>
                <a:sym typeface="Times New Roman"/>
              </a:rPr>
              <a:t>Transportation / Traffic Design Authorities: </a:t>
            </a:r>
            <a:r>
              <a:rPr lang="en">
                <a:solidFill>
                  <a:schemeClr val="dk1"/>
                </a:solidFill>
                <a:latin typeface="Times New Roman"/>
                <a:ea typeface="Times New Roman"/>
                <a:cs typeface="Times New Roman"/>
                <a:sym typeface="Times New Roman"/>
              </a:rPr>
              <a:t>The project partners with transportation authorities to create safer and more efficient transportation systems. By leveraging data analytics and predictive modeling, the project helps transportation authorities identify high-risk areas and optimize traffic design strategies. This collaboration leads to improved traffic flow and reduced accident rates.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latin typeface="Times New Roman"/>
                <a:ea typeface="Times New Roman"/>
                <a:cs typeface="Times New Roman"/>
                <a:sym typeface="Times New Roman"/>
              </a:rPr>
              <a:t>Insurance Companies:</a:t>
            </a:r>
            <a:r>
              <a:rPr lang="en">
                <a:solidFill>
                  <a:schemeClr val="dk1"/>
                </a:solidFill>
                <a:latin typeface="Times New Roman"/>
                <a:ea typeface="Times New Roman"/>
                <a:cs typeface="Times New Roman"/>
                <a:sym typeface="Times New Roman"/>
              </a:rPr>
              <a:t> Insurance companies rely on our hotspots analysis and risk assessment expertise to develop tailored insurance products. By identifying accident hotspots and high-risk areas, we assist insurance companies in creating personalized coverage options that address specific risks. Our data-driven approach helps them optimize their claims ratios and provide better risk management to their policyholders.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latin typeface="Times New Roman"/>
                <a:ea typeface="Times New Roman"/>
                <a:cs typeface="Times New Roman"/>
                <a:sym typeface="Times New Roman"/>
              </a:rPr>
              <a:t>Car Manufacturers: </a:t>
            </a:r>
            <a:r>
              <a:rPr lang="en">
                <a:solidFill>
                  <a:schemeClr val="dk1"/>
                </a:solidFill>
                <a:latin typeface="Times New Roman"/>
                <a:ea typeface="Times New Roman"/>
                <a:cs typeface="Times New Roman"/>
                <a:sym typeface="Times New Roman"/>
              </a:rPr>
              <a:t>The project works closely with carmakers such as Tesla, Rivian, Lucid, and other EV makers to enhance the driving experience and promote road safety. By leveraging advanced analytics and real-time information, the project assists car manufacturers in developing autonomous driving features that can adapt to road and weather conditions.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d0e542d58_0_1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d0e542d5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Times New Roman"/>
                <a:ea typeface="Times New Roman"/>
                <a:cs typeface="Times New Roman"/>
                <a:sym typeface="Times New Roman"/>
              </a:rPr>
              <a:t>Srishti</a:t>
            </a:r>
            <a:br>
              <a:rPr b="1" lang="en">
                <a:solidFill>
                  <a:schemeClr val="dk1"/>
                </a:solidFill>
                <a:latin typeface="Times New Roman"/>
                <a:ea typeface="Times New Roman"/>
                <a:cs typeface="Times New Roman"/>
                <a:sym typeface="Times New Roman"/>
              </a:rPr>
            </a:br>
            <a:r>
              <a:rPr b="1" lang="en">
                <a:solidFill>
                  <a:schemeClr val="dk1"/>
                </a:solidFill>
                <a:latin typeface="Times New Roman"/>
                <a:ea typeface="Times New Roman"/>
                <a:cs typeface="Times New Roman"/>
                <a:sym typeface="Times New Roman"/>
              </a:rPr>
              <a:t>Local Agencies:</a:t>
            </a:r>
            <a:r>
              <a:rPr lang="en">
                <a:solidFill>
                  <a:schemeClr val="dk1"/>
                </a:solidFill>
                <a:latin typeface="Times New Roman"/>
                <a:ea typeface="Times New Roman"/>
                <a:cs typeface="Times New Roman"/>
                <a:sym typeface="Times New Roman"/>
              </a:rPr>
              <a:t> Our company works closely with local government agencies responsible for road and traffic management. These agencies rely on our expertise to enhance road safety, minimize accidents, and optimize traffic flow. We collaborate with them to develop data-driven strategies, implement preemptive measures, and improve overall transportation infrastructure.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d0e542d58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d0e542d5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Times New Roman"/>
                <a:ea typeface="Times New Roman"/>
                <a:cs typeface="Times New Roman"/>
                <a:sym typeface="Times New Roman"/>
              </a:rPr>
              <a:t>Srishti</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a:solidFill>
                  <a:schemeClr val="dk1"/>
                </a:solidFill>
                <a:latin typeface="Times New Roman"/>
                <a:ea typeface="Times New Roman"/>
                <a:cs typeface="Times New Roman"/>
                <a:sym typeface="Times New Roman"/>
              </a:rPr>
              <a:t>Transportation / Traffic Design Authorities: </a:t>
            </a:r>
            <a:r>
              <a:rPr lang="en">
                <a:solidFill>
                  <a:schemeClr val="dk1"/>
                </a:solidFill>
                <a:latin typeface="Times New Roman"/>
                <a:ea typeface="Times New Roman"/>
                <a:cs typeface="Times New Roman"/>
                <a:sym typeface="Times New Roman"/>
              </a:rPr>
              <a:t>The project partners with transportation authorities to create safer and more efficient transportation systems. By leveraging data analytics and predictive modeling, the project helps transportation authorities identify high-risk areas and optimize traffic design strategies. This collaboration leads to improved traffic flow and reduced accident rates.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d0e542d58_0_1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d0e542d5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Times New Roman"/>
                <a:ea typeface="Times New Roman"/>
                <a:cs typeface="Times New Roman"/>
                <a:sym typeface="Times New Roman"/>
              </a:rPr>
              <a:t>Srishti</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a:solidFill>
                  <a:schemeClr val="dk1"/>
                </a:solidFill>
                <a:latin typeface="Times New Roman"/>
                <a:ea typeface="Times New Roman"/>
                <a:cs typeface="Times New Roman"/>
                <a:sym typeface="Times New Roman"/>
              </a:rPr>
              <a:t>Insurance Companies:</a:t>
            </a:r>
            <a:r>
              <a:rPr lang="en">
                <a:solidFill>
                  <a:schemeClr val="dk1"/>
                </a:solidFill>
                <a:latin typeface="Times New Roman"/>
                <a:ea typeface="Times New Roman"/>
                <a:cs typeface="Times New Roman"/>
                <a:sym typeface="Times New Roman"/>
              </a:rPr>
              <a:t> Insurance companies rely on our hotspots analysis and risk assessment expertise to develop tailored insurance products. By identifying accident hotspots and high-risk areas, we assist insurance companies in creating personalized coverage options that address specific risks. Our data-driven approach helps them optimize their claims ratios and provide better risk management to their policyholders.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weathershack.com/static/ed-rain-measurement.html#:~:text=Rainfall%20rate%20is%20generally%20described,inches%20of%20rain%20per%20hour" TargetMode="Externa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nvSpPr>
        <p:spPr>
          <a:xfrm>
            <a:off x="686075" y="894750"/>
            <a:ext cx="7412100" cy="1677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115000"/>
              </a:lnSpc>
              <a:spcBef>
                <a:spcPts val="0"/>
              </a:spcBef>
              <a:spcAft>
                <a:spcPts val="0"/>
              </a:spcAft>
              <a:buNone/>
            </a:pPr>
            <a:r>
              <a:rPr lang="en" sz="5800">
                <a:solidFill>
                  <a:srgbClr val="FFFFFF"/>
                </a:solidFill>
              </a:rPr>
              <a:t>Big Data Think </a:t>
            </a:r>
            <a:endParaRPr sz="5800">
              <a:solidFill>
                <a:srgbClr val="FFFFFF"/>
              </a:solidFill>
            </a:endParaRPr>
          </a:p>
          <a:p>
            <a:pPr indent="0" lvl="0" marL="0" rtl="0" algn="ctr">
              <a:lnSpc>
                <a:spcPct val="115000"/>
              </a:lnSpc>
              <a:spcBef>
                <a:spcPts val="0"/>
              </a:spcBef>
              <a:spcAft>
                <a:spcPts val="0"/>
              </a:spcAft>
              <a:buNone/>
            </a:pPr>
            <a:r>
              <a:rPr lang="en" sz="5800">
                <a:solidFill>
                  <a:srgbClr val="FFFFFF"/>
                </a:solidFill>
              </a:rPr>
              <a:t>Tank</a:t>
            </a:r>
            <a:endParaRPr sz="1200">
              <a:solidFill>
                <a:srgbClr val="FFFFFF"/>
              </a:solidFill>
            </a:endParaRPr>
          </a:p>
        </p:txBody>
      </p:sp>
      <p:sp>
        <p:nvSpPr>
          <p:cNvPr id="64" name="Google Shape;64;p13"/>
          <p:cNvSpPr txBox="1"/>
          <p:nvPr/>
        </p:nvSpPr>
        <p:spPr>
          <a:xfrm>
            <a:off x="255474" y="2727700"/>
            <a:ext cx="8067300" cy="1335600"/>
          </a:xfrm>
          <a:prstGeom prst="rect">
            <a:avLst/>
          </a:prstGeom>
          <a:noFill/>
          <a:ln>
            <a:noFill/>
          </a:ln>
        </p:spPr>
        <p:txBody>
          <a:bodyPr anchorCtr="0" anchor="b" bIns="45700" lIns="91425" spcFirstLastPara="1" rIns="91425" wrap="square" tIns="0">
            <a:normAutofit/>
          </a:bodyPr>
          <a:lstStyle/>
          <a:p>
            <a:pPr indent="0" lvl="0" marL="0" rtl="0" algn="ctr">
              <a:lnSpc>
                <a:spcPct val="115000"/>
              </a:lnSpc>
              <a:spcBef>
                <a:spcPts val="0"/>
              </a:spcBef>
              <a:spcAft>
                <a:spcPts val="0"/>
              </a:spcAft>
              <a:buNone/>
            </a:pPr>
            <a:r>
              <a:rPr b="1" lang="en" sz="2000">
                <a:solidFill>
                  <a:srgbClr val="FFFFFF"/>
                </a:solidFill>
              </a:rPr>
              <a:t>Team Members:</a:t>
            </a:r>
            <a:endParaRPr b="1" sz="2000">
              <a:solidFill>
                <a:srgbClr val="FFFFFF"/>
              </a:solidFill>
            </a:endParaRPr>
          </a:p>
          <a:p>
            <a:pPr indent="0" lvl="0" marL="0" rtl="0" algn="ctr">
              <a:lnSpc>
                <a:spcPct val="115000"/>
              </a:lnSpc>
              <a:spcBef>
                <a:spcPts val="0"/>
              </a:spcBef>
              <a:spcAft>
                <a:spcPts val="0"/>
              </a:spcAft>
              <a:buNone/>
            </a:pPr>
            <a:r>
              <a:rPr lang="en" sz="2000">
                <a:solidFill>
                  <a:srgbClr val="FFFFFF"/>
                </a:solidFill>
              </a:rPr>
              <a:t>Srishti Agarwal, Anant Bairagi, Domenic Diaz, Fred Xue</a:t>
            </a:r>
            <a:endParaRPr sz="20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Role of Analytics</a:t>
            </a:r>
            <a:r>
              <a:rPr b="1" lang="en"/>
              <a:t>: </a:t>
            </a:r>
            <a:endParaRPr/>
          </a:p>
        </p:txBody>
      </p:sp>
      <p:sp>
        <p:nvSpPr>
          <p:cNvPr id="137" name="Google Shape;137;p22"/>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8" name="Google Shape;138;p22"/>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SzPts val="523"/>
              <a:buNone/>
            </a:pPr>
            <a:r>
              <a:rPr b="1" lang="en" sz="1255">
                <a:solidFill>
                  <a:srgbClr val="434343"/>
                </a:solidFill>
              </a:rPr>
              <a:t>Data-driven decision-making</a:t>
            </a:r>
            <a:endParaRPr b="1" sz="1255">
              <a:solidFill>
                <a:srgbClr val="434343"/>
              </a:solidFill>
            </a:endParaRPr>
          </a:p>
        </p:txBody>
      </p:sp>
      <p:sp>
        <p:nvSpPr>
          <p:cNvPr id="139" name="Google Shape;139;p22"/>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Predictive Modeling</a:t>
            </a:r>
            <a:endParaRPr b="1" sz="1600"/>
          </a:p>
          <a:p>
            <a:pPr indent="0" lvl="0" marL="0" rtl="0" algn="l">
              <a:spcBef>
                <a:spcPts val="800"/>
              </a:spcBef>
              <a:spcAft>
                <a:spcPts val="800"/>
              </a:spcAft>
              <a:buNone/>
            </a:pPr>
            <a:r>
              <a:rPr lang="en" sz="1600"/>
              <a:t>Data analysis to provide predictive variables to local agencies and drivers, empowering them to take proactive measures to prevent accidents.</a:t>
            </a:r>
            <a:endParaRPr sz="1600"/>
          </a:p>
        </p:txBody>
      </p:sp>
      <p:sp>
        <p:nvSpPr>
          <p:cNvPr id="140" name="Google Shape;140;p22"/>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1" name="Google Shape;141;p22"/>
          <p:cNvSpPr txBox="1"/>
          <p:nvPr>
            <p:ph idx="4294967295" type="body"/>
          </p:nvPr>
        </p:nvSpPr>
        <p:spPr>
          <a:xfrm>
            <a:off x="3343284" y="2073425"/>
            <a:ext cx="2471700" cy="2650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600"/>
              <a:t>Propensity Score</a:t>
            </a:r>
            <a:r>
              <a:rPr b="1" lang="en" sz="1600"/>
              <a:t> Matching</a:t>
            </a:r>
            <a:endParaRPr b="1" sz="1600"/>
          </a:p>
          <a:p>
            <a:pPr indent="0" lvl="0" marL="0" rtl="0" algn="l">
              <a:spcBef>
                <a:spcPts val="800"/>
              </a:spcBef>
              <a:spcAft>
                <a:spcPts val="800"/>
              </a:spcAft>
              <a:buNone/>
            </a:pPr>
            <a:r>
              <a:rPr lang="en" sz="1600"/>
              <a:t>Analytics supports the development of effective traffic design strategies by evaluating and optimizing alternatives through A/B testing with Propensity Score Matching (PSM)</a:t>
            </a:r>
            <a:endParaRPr sz="1600"/>
          </a:p>
        </p:txBody>
      </p:sp>
      <p:sp>
        <p:nvSpPr>
          <p:cNvPr id="142" name="Google Shape;142;p22"/>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3" name="Google Shape;143;p22"/>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605"/>
              <a:buNone/>
            </a:pPr>
            <a:r>
              <a:rPr b="1" lang="en" sz="1290">
                <a:solidFill>
                  <a:srgbClr val="434343"/>
                </a:solidFill>
              </a:rPr>
              <a:t>Measurable Framework</a:t>
            </a:r>
            <a:endParaRPr b="1" sz="1290">
              <a:solidFill>
                <a:srgbClr val="434343"/>
              </a:solidFill>
            </a:endParaRPr>
          </a:p>
        </p:txBody>
      </p:sp>
      <p:sp>
        <p:nvSpPr>
          <p:cNvPr id="144" name="Google Shape;144;p22"/>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Measurable Metrics</a:t>
            </a:r>
            <a:endParaRPr b="1" sz="1600"/>
          </a:p>
          <a:p>
            <a:pPr indent="0" lvl="0" marL="0" rtl="0" algn="l">
              <a:spcBef>
                <a:spcPts val="800"/>
              </a:spcBef>
              <a:spcAft>
                <a:spcPts val="800"/>
              </a:spcAft>
              <a:buNone/>
            </a:pPr>
            <a:r>
              <a:rPr lang="en" sz="1600"/>
              <a:t>Analytics aids in evaluating the success of the business initiative by measuring key metrics.</a:t>
            </a:r>
            <a:endParaRPr sz="1600"/>
          </a:p>
        </p:txBody>
      </p:sp>
      <p:sp>
        <p:nvSpPr>
          <p:cNvPr id="145" name="Google Shape;145;p22"/>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146" name="Google Shape;146;p22"/>
          <p:cNvSpPr txBox="1"/>
          <p:nvPr>
            <p:ph idx="4294967295" type="body"/>
          </p:nvPr>
        </p:nvSpPr>
        <p:spPr>
          <a:xfrm>
            <a:off x="3343275" y="1450151"/>
            <a:ext cx="2257200" cy="314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SzPts val="523"/>
              <a:buNone/>
            </a:pPr>
            <a:r>
              <a:rPr b="1" lang="en" sz="1255">
                <a:solidFill>
                  <a:srgbClr val="434343"/>
                </a:solidFill>
              </a:rPr>
              <a:t> Ideate Business Initiative </a:t>
            </a:r>
            <a:endParaRPr b="1" sz="1255">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265500" y="1818600"/>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Analytics Methodology</a:t>
            </a:r>
            <a:endParaRPr/>
          </a:p>
        </p:txBody>
      </p:sp>
      <p:sp>
        <p:nvSpPr>
          <p:cNvPr id="152" name="Google Shape;152;p23"/>
          <p:cNvSpPr txBox="1"/>
          <p:nvPr>
            <p:ph idx="2" type="body"/>
          </p:nvPr>
        </p:nvSpPr>
        <p:spPr>
          <a:xfrm>
            <a:off x="4848600" y="771525"/>
            <a:ext cx="4204500" cy="3675900"/>
          </a:xfrm>
          <a:prstGeom prst="rect">
            <a:avLst/>
          </a:prstGeom>
        </p:spPr>
        <p:txBody>
          <a:bodyPr anchorCtr="0" anchor="ctr" bIns="91425" lIns="91425" spcFirstLastPara="1" rIns="91425" wrap="square" tIns="91425">
            <a:noAutofit/>
          </a:bodyPr>
          <a:lstStyle/>
          <a:p>
            <a:pPr indent="0" lvl="0" marL="0" rtl="0" algn="l">
              <a:lnSpc>
                <a:spcPct val="95000"/>
              </a:lnSpc>
              <a:spcBef>
                <a:spcPts val="0"/>
              </a:spcBef>
              <a:spcAft>
                <a:spcPts val="0"/>
              </a:spcAft>
              <a:buSzPts val="935"/>
              <a:buNone/>
            </a:pPr>
            <a:r>
              <a:t/>
            </a:r>
            <a:endParaRPr sz="1729"/>
          </a:p>
          <a:p>
            <a:pPr indent="-338455" lvl="0" marL="457200" rtl="0" algn="l">
              <a:lnSpc>
                <a:spcPct val="95000"/>
              </a:lnSpc>
              <a:spcBef>
                <a:spcPts val="1200"/>
              </a:spcBef>
              <a:spcAft>
                <a:spcPts val="0"/>
              </a:spcAft>
              <a:buSzPts val="1730"/>
              <a:buChar char="●"/>
            </a:pPr>
            <a:r>
              <a:rPr lang="en" sz="1729"/>
              <a:t>The project employs </a:t>
            </a:r>
            <a:r>
              <a:rPr b="1" lang="en" sz="1729"/>
              <a:t>predictive analytics</a:t>
            </a:r>
            <a:r>
              <a:rPr lang="en" sz="1729"/>
              <a:t> to forecast accident severity and frequency.</a:t>
            </a:r>
            <a:endParaRPr sz="1729"/>
          </a:p>
          <a:p>
            <a:pPr indent="-338455" lvl="0" marL="457200" rtl="0" algn="l">
              <a:lnSpc>
                <a:spcPct val="95000"/>
              </a:lnSpc>
              <a:spcBef>
                <a:spcPts val="0"/>
              </a:spcBef>
              <a:spcAft>
                <a:spcPts val="0"/>
              </a:spcAft>
              <a:buSzPts val="1730"/>
              <a:buChar char="●"/>
            </a:pPr>
            <a:r>
              <a:rPr lang="en" sz="1729"/>
              <a:t>In addition to predictive modeling, the project employs </a:t>
            </a:r>
            <a:r>
              <a:rPr b="1" lang="en" sz="1729"/>
              <a:t>exploratory data analysis techniques</a:t>
            </a:r>
            <a:r>
              <a:rPr lang="en" sz="1729"/>
              <a:t> to analyse correlations.</a:t>
            </a:r>
            <a:endParaRPr sz="1729"/>
          </a:p>
          <a:p>
            <a:pPr indent="-338455" lvl="0" marL="457200" rtl="0" algn="l">
              <a:lnSpc>
                <a:spcPct val="95000"/>
              </a:lnSpc>
              <a:spcBef>
                <a:spcPts val="0"/>
              </a:spcBef>
              <a:spcAft>
                <a:spcPts val="0"/>
              </a:spcAft>
              <a:buSzPts val="1730"/>
              <a:buChar char="●"/>
            </a:pPr>
            <a:r>
              <a:rPr b="1" lang="en" sz="1729"/>
              <a:t>A/B testing</a:t>
            </a:r>
            <a:r>
              <a:rPr lang="en" sz="1729"/>
              <a:t> is utilized to evaluate the effectiveness of different traffic design strategies.</a:t>
            </a:r>
            <a:endParaRPr sz="1729"/>
          </a:p>
          <a:p>
            <a:pPr indent="-338455" lvl="0" marL="457200" rtl="0" algn="l">
              <a:lnSpc>
                <a:spcPct val="95000"/>
              </a:lnSpc>
              <a:spcBef>
                <a:spcPts val="0"/>
              </a:spcBef>
              <a:spcAft>
                <a:spcPts val="0"/>
              </a:spcAft>
              <a:buSzPts val="1730"/>
              <a:buChar char="●"/>
            </a:pPr>
            <a:r>
              <a:rPr b="1" lang="en" sz="1729"/>
              <a:t>Propensity Score Matching (PSM)</a:t>
            </a:r>
            <a:r>
              <a:rPr lang="en" sz="1729"/>
              <a:t> is employed to compare outcomes and optimize traffic solutions.</a:t>
            </a:r>
            <a:endParaRPr sz="1729"/>
          </a:p>
        </p:txBody>
      </p:sp>
      <p:sp>
        <p:nvSpPr>
          <p:cNvPr id="153" name="Google Shape;153;p23"/>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113100" y="751800"/>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a:t>
            </a:r>
            <a:endParaRPr/>
          </a:p>
        </p:txBody>
      </p:sp>
      <p:sp>
        <p:nvSpPr>
          <p:cNvPr id="159" name="Google Shape;159;p24"/>
          <p:cNvSpPr txBox="1"/>
          <p:nvPr>
            <p:ph idx="2" type="body"/>
          </p:nvPr>
        </p:nvSpPr>
        <p:spPr>
          <a:xfrm>
            <a:off x="4848600" y="771525"/>
            <a:ext cx="4204500" cy="36759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Accident Details</a:t>
            </a:r>
            <a:endParaRPr/>
          </a:p>
          <a:p>
            <a:pPr indent="-342900" lvl="0" marL="457200" rtl="0" algn="l">
              <a:spcBef>
                <a:spcPts val="0"/>
              </a:spcBef>
              <a:spcAft>
                <a:spcPts val="0"/>
              </a:spcAft>
              <a:buSzPts val="1800"/>
              <a:buChar char="●"/>
            </a:pPr>
            <a:r>
              <a:rPr lang="en"/>
              <a:t>Geographic Location:</a:t>
            </a:r>
            <a:endParaRPr/>
          </a:p>
          <a:p>
            <a:pPr indent="-342900" lvl="0" marL="457200" rtl="0" algn="l">
              <a:spcBef>
                <a:spcPts val="0"/>
              </a:spcBef>
              <a:spcAft>
                <a:spcPts val="0"/>
              </a:spcAft>
              <a:buSzPts val="1800"/>
              <a:buChar char="●"/>
            </a:pPr>
            <a:r>
              <a:rPr lang="en"/>
              <a:t>Weather Conditions:</a:t>
            </a:r>
            <a:endParaRPr/>
          </a:p>
          <a:p>
            <a:pPr indent="-342900" lvl="0" marL="457200" rtl="0" algn="l">
              <a:spcBef>
                <a:spcPts val="0"/>
              </a:spcBef>
              <a:spcAft>
                <a:spcPts val="0"/>
              </a:spcAft>
              <a:buSzPts val="1800"/>
              <a:buChar char="●"/>
            </a:pPr>
            <a:r>
              <a:rPr lang="en"/>
              <a:t>Road features:</a:t>
            </a:r>
            <a:endParaRPr/>
          </a:p>
          <a:p>
            <a:pPr indent="-342900" lvl="0" marL="457200" rtl="0" algn="l">
              <a:spcBef>
                <a:spcPts val="0"/>
              </a:spcBef>
              <a:spcAft>
                <a:spcPts val="0"/>
              </a:spcAft>
              <a:buSzPts val="1800"/>
              <a:buChar char="●"/>
            </a:pPr>
            <a:r>
              <a:rPr lang="en"/>
              <a:t>Time Classification:</a:t>
            </a:r>
            <a:endParaRPr/>
          </a:p>
          <a:p>
            <a:pPr indent="-342900" lvl="0" marL="457200" rtl="0" algn="l">
              <a:spcBef>
                <a:spcPts val="0"/>
              </a:spcBef>
              <a:spcAft>
                <a:spcPts val="0"/>
              </a:spcAft>
              <a:buSzPts val="1800"/>
              <a:buChar char="●"/>
            </a:pPr>
            <a:r>
              <a:rPr lang="en" u="sng"/>
              <a:t>Population Details:</a:t>
            </a:r>
            <a:endParaRPr u="sng"/>
          </a:p>
        </p:txBody>
      </p:sp>
      <p:sp>
        <p:nvSpPr>
          <p:cNvPr id="160" name="Google Shape;160;p24"/>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161" name="Google Shape;161;p24"/>
          <p:cNvSpPr txBox="1"/>
          <p:nvPr/>
        </p:nvSpPr>
        <p:spPr>
          <a:xfrm>
            <a:off x="1175050" y="2334300"/>
            <a:ext cx="31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8BC34A"/>
                </a:solidFill>
                <a:latin typeface="Roboto"/>
                <a:ea typeface="Roboto"/>
                <a:cs typeface="Roboto"/>
                <a:sym typeface="Roboto"/>
              </a:rPr>
              <a:t>OBSERVATIONAL DATA</a:t>
            </a:r>
            <a:endParaRPr b="1">
              <a:solidFill>
                <a:srgbClr val="8BC34A"/>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Exploratory</a:t>
            </a:r>
            <a:endParaRPr/>
          </a:p>
          <a:p>
            <a:pPr indent="0" lvl="0" marL="0" rtl="0" algn="ctr">
              <a:spcBef>
                <a:spcPts val="0"/>
              </a:spcBef>
              <a:spcAft>
                <a:spcPts val="0"/>
              </a:spcAft>
              <a:buNone/>
            </a:pPr>
            <a:r>
              <a:rPr lang="en"/>
              <a:t>Analysis</a:t>
            </a:r>
            <a:endParaRPr/>
          </a:p>
        </p:txBody>
      </p:sp>
      <p:sp>
        <p:nvSpPr>
          <p:cNvPr id="167" name="Google Shape;167;p25"/>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Utilizing Tableau &amp; Pyspark</a:t>
            </a:r>
            <a:endParaRPr/>
          </a:p>
          <a:p>
            <a:pPr indent="0" lvl="0" marL="0" rtl="0" algn="ctr">
              <a:spcBef>
                <a:spcPts val="0"/>
              </a:spcBef>
              <a:spcAft>
                <a:spcPts val="0"/>
              </a:spcAft>
              <a:buNone/>
            </a:pPr>
            <a:r>
              <a:t/>
            </a:r>
            <a:endParaRPr/>
          </a:p>
        </p:txBody>
      </p:sp>
      <p:pic>
        <p:nvPicPr>
          <p:cNvPr id="168" name="Google Shape;168;p25"/>
          <p:cNvPicPr preferRelativeResize="0"/>
          <p:nvPr/>
        </p:nvPicPr>
        <p:blipFill>
          <a:blip r:embed="rId3">
            <a:alphaModFix/>
          </a:blip>
          <a:stretch>
            <a:fillRect/>
          </a:stretch>
        </p:blipFill>
        <p:spPr>
          <a:xfrm>
            <a:off x="4572000" y="1373050"/>
            <a:ext cx="4528502" cy="2547282"/>
          </a:xfrm>
          <a:prstGeom prst="rect">
            <a:avLst/>
          </a:prstGeom>
          <a:noFill/>
          <a:ln>
            <a:noFill/>
          </a:ln>
        </p:spPr>
      </p:pic>
      <p:sp>
        <p:nvSpPr>
          <p:cNvPr id="169" name="Google Shape;169;p25"/>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Visualization: Accident Heat Map </a:t>
            </a:r>
            <a:endParaRPr/>
          </a:p>
        </p:txBody>
      </p:sp>
      <p:sp>
        <p:nvSpPr>
          <p:cNvPr id="175" name="Google Shape;175;p26"/>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176" name="Google Shape;176;p26"/>
          <p:cNvSpPr txBox="1"/>
          <p:nvPr>
            <p:ph type="title"/>
          </p:nvPr>
        </p:nvSpPr>
        <p:spPr>
          <a:xfrm>
            <a:off x="387900" y="1232850"/>
            <a:ext cx="92394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2600"/>
          </a:p>
        </p:txBody>
      </p:sp>
      <p:sp>
        <p:nvSpPr>
          <p:cNvPr id="177" name="Google Shape;177;p26"/>
          <p:cNvSpPr txBox="1"/>
          <p:nvPr/>
        </p:nvSpPr>
        <p:spPr>
          <a:xfrm>
            <a:off x="1054675" y="2434075"/>
            <a:ext cx="53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8" name="Google Shape;178;p26"/>
          <p:cNvSpPr txBox="1"/>
          <p:nvPr>
            <p:ph type="title"/>
          </p:nvPr>
        </p:nvSpPr>
        <p:spPr>
          <a:xfrm>
            <a:off x="540300" y="2214475"/>
            <a:ext cx="92394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2000"/>
          </a:p>
        </p:txBody>
      </p:sp>
      <p:sp>
        <p:nvSpPr>
          <p:cNvPr id="179" name="Google Shape;179;p26"/>
          <p:cNvSpPr txBox="1"/>
          <p:nvPr>
            <p:ph type="title"/>
          </p:nvPr>
        </p:nvSpPr>
        <p:spPr>
          <a:xfrm>
            <a:off x="540300" y="3689675"/>
            <a:ext cx="82158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000"/>
              <a:t>.</a:t>
            </a:r>
            <a:endParaRPr sz="2000"/>
          </a:p>
        </p:txBody>
      </p:sp>
      <p:pic>
        <p:nvPicPr>
          <p:cNvPr id="180" name="Google Shape;180;p26"/>
          <p:cNvPicPr preferRelativeResize="0"/>
          <p:nvPr/>
        </p:nvPicPr>
        <p:blipFill>
          <a:blip r:embed="rId3">
            <a:alphaModFix/>
          </a:blip>
          <a:stretch>
            <a:fillRect/>
          </a:stretch>
        </p:blipFill>
        <p:spPr>
          <a:xfrm>
            <a:off x="1345512" y="1144125"/>
            <a:ext cx="6452976" cy="3814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Visualization: Accident Heat Map </a:t>
            </a:r>
            <a:endParaRPr/>
          </a:p>
        </p:txBody>
      </p:sp>
      <p:sp>
        <p:nvSpPr>
          <p:cNvPr id="186" name="Google Shape;186;p27"/>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187" name="Google Shape;187;p27"/>
          <p:cNvSpPr txBox="1"/>
          <p:nvPr>
            <p:ph type="title"/>
          </p:nvPr>
        </p:nvSpPr>
        <p:spPr>
          <a:xfrm>
            <a:off x="387900" y="1232850"/>
            <a:ext cx="92394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2600"/>
          </a:p>
        </p:txBody>
      </p:sp>
      <p:sp>
        <p:nvSpPr>
          <p:cNvPr id="188" name="Google Shape;188;p27"/>
          <p:cNvSpPr txBox="1"/>
          <p:nvPr/>
        </p:nvSpPr>
        <p:spPr>
          <a:xfrm>
            <a:off x="1054675" y="2434075"/>
            <a:ext cx="53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9" name="Google Shape;189;p27"/>
          <p:cNvSpPr txBox="1"/>
          <p:nvPr>
            <p:ph type="title"/>
          </p:nvPr>
        </p:nvSpPr>
        <p:spPr>
          <a:xfrm>
            <a:off x="540300" y="2214475"/>
            <a:ext cx="92394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2000"/>
          </a:p>
        </p:txBody>
      </p:sp>
      <p:sp>
        <p:nvSpPr>
          <p:cNvPr id="190" name="Google Shape;190;p27"/>
          <p:cNvSpPr txBox="1"/>
          <p:nvPr>
            <p:ph type="title"/>
          </p:nvPr>
        </p:nvSpPr>
        <p:spPr>
          <a:xfrm>
            <a:off x="540300" y="3689675"/>
            <a:ext cx="82158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000"/>
              <a:t>.</a:t>
            </a:r>
            <a:endParaRPr sz="2000"/>
          </a:p>
        </p:txBody>
      </p:sp>
      <p:pic>
        <p:nvPicPr>
          <p:cNvPr id="191" name="Google Shape;191;p27"/>
          <p:cNvPicPr preferRelativeResize="0"/>
          <p:nvPr/>
        </p:nvPicPr>
        <p:blipFill>
          <a:blip r:embed="rId3">
            <a:alphaModFix/>
          </a:blip>
          <a:stretch>
            <a:fillRect/>
          </a:stretch>
        </p:blipFill>
        <p:spPr>
          <a:xfrm>
            <a:off x="2539250" y="1144125"/>
            <a:ext cx="4217900" cy="3783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387900" y="4045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Accidents Per State</a:t>
            </a:r>
            <a:r>
              <a:rPr lang="en"/>
              <a:t> </a:t>
            </a:r>
            <a:endParaRPr/>
          </a:p>
        </p:txBody>
      </p:sp>
      <p:sp>
        <p:nvSpPr>
          <p:cNvPr id="197" name="Google Shape;197;p28"/>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198" name="Google Shape;198;p28"/>
          <p:cNvSpPr txBox="1"/>
          <p:nvPr/>
        </p:nvSpPr>
        <p:spPr>
          <a:xfrm>
            <a:off x="1054675" y="2434075"/>
            <a:ext cx="53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9" name="Google Shape;199;p28"/>
          <p:cNvSpPr txBox="1"/>
          <p:nvPr>
            <p:ph type="title"/>
          </p:nvPr>
        </p:nvSpPr>
        <p:spPr>
          <a:xfrm>
            <a:off x="540300" y="3689675"/>
            <a:ext cx="82158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000"/>
              <a:t>.</a:t>
            </a:r>
            <a:endParaRPr sz="2000"/>
          </a:p>
        </p:txBody>
      </p:sp>
      <p:pic>
        <p:nvPicPr>
          <p:cNvPr id="200" name="Google Shape;200;p28"/>
          <p:cNvPicPr preferRelativeResize="0"/>
          <p:nvPr/>
        </p:nvPicPr>
        <p:blipFill>
          <a:blip r:embed="rId3">
            <a:alphaModFix/>
          </a:blip>
          <a:stretch>
            <a:fillRect/>
          </a:stretch>
        </p:blipFill>
        <p:spPr>
          <a:xfrm>
            <a:off x="1532473" y="1057794"/>
            <a:ext cx="6418825" cy="401115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Accidents Per City</a:t>
            </a:r>
            <a:r>
              <a:rPr lang="en"/>
              <a:t> </a:t>
            </a:r>
            <a:endParaRPr/>
          </a:p>
        </p:txBody>
      </p:sp>
      <p:sp>
        <p:nvSpPr>
          <p:cNvPr id="206" name="Google Shape;206;p29"/>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207" name="Google Shape;207;p29"/>
          <p:cNvSpPr txBox="1"/>
          <p:nvPr/>
        </p:nvSpPr>
        <p:spPr>
          <a:xfrm>
            <a:off x="1054675" y="2434075"/>
            <a:ext cx="53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08" name="Google Shape;208;p29"/>
          <p:cNvSpPr txBox="1"/>
          <p:nvPr>
            <p:ph type="title"/>
          </p:nvPr>
        </p:nvSpPr>
        <p:spPr>
          <a:xfrm>
            <a:off x="540300" y="3689675"/>
            <a:ext cx="82158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000"/>
              <a:t>.</a:t>
            </a:r>
            <a:endParaRPr sz="2000"/>
          </a:p>
        </p:txBody>
      </p:sp>
      <p:pic>
        <p:nvPicPr>
          <p:cNvPr id="209" name="Google Shape;209;p29"/>
          <p:cNvPicPr preferRelativeResize="0"/>
          <p:nvPr/>
        </p:nvPicPr>
        <p:blipFill>
          <a:blip r:embed="rId3">
            <a:alphaModFix/>
          </a:blip>
          <a:stretch>
            <a:fillRect/>
          </a:stretch>
        </p:blipFill>
        <p:spPr>
          <a:xfrm>
            <a:off x="573050" y="1427075"/>
            <a:ext cx="7997901" cy="2737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Accidents Per City </a:t>
            </a:r>
            <a:r>
              <a:rPr lang="en" u="sng"/>
              <a:t>Per Capita</a:t>
            </a:r>
            <a:endParaRPr u="sng"/>
          </a:p>
        </p:txBody>
      </p:sp>
      <p:sp>
        <p:nvSpPr>
          <p:cNvPr id="215" name="Google Shape;215;p30"/>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216" name="Google Shape;216;p30"/>
          <p:cNvSpPr txBox="1"/>
          <p:nvPr/>
        </p:nvSpPr>
        <p:spPr>
          <a:xfrm>
            <a:off x="1054675" y="2434075"/>
            <a:ext cx="53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7" name="Google Shape;217;p30"/>
          <p:cNvSpPr txBox="1"/>
          <p:nvPr>
            <p:ph type="title"/>
          </p:nvPr>
        </p:nvSpPr>
        <p:spPr>
          <a:xfrm>
            <a:off x="540300" y="3689675"/>
            <a:ext cx="82158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000"/>
              <a:t>.</a:t>
            </a:r>
            <a:endParaRPr sz="2000"/>
          </a:p>
        </p:txBody>
      </p:sp>
      <p:pic>
        <p:nvPicPr>
          <p:cNvPr id="218" name="Google Shape;218;p30"/>
          <p:cNvPicPr preferRelativeResize="0"/>
          <p:nvPr/>
        </p:nvPicPr>
        <p:blipFill>
          <a:blip r:embed="rId3">
            <a:alphaModFix/>
          </a:blip>
          <a:stretch>
            <a:fillRect/>
          </a:stretch>
        </p:blipFill>
        <p:spPr>
          <a:xfrm>
            <a:off x="527338" y="1362670"/>
            <a:ext cx="8089324" cy="278070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Predictive</a:t>
            </a:r>
            <a:endParaRPr/>
          </a:p>
          <a:p>
            <a:pPr indent="0" lvl="0" marL="0" rtl="0" algn="ctr">
              <a:spcBef>
                <a:spcPts val="0"/>
              </a:spcBef>
              <a:spcAft>
                <a:spcPts val="0"/>
              </a:spcAft>
              <a:buNone/>
            </a:pPr>
            <a:r>
              <a:rPr lang="en"/>
              <a:t>Analysis</a:t>
            </a:r>
            <a:endParaRPr/>
          </a:p>
        </p:txBody>
      </p:sp>
      <p:sp>
        <p:nvSpPr>
          <p:cNvPr id="224" name="Google Shape;224;p3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Utilizing Pyspark &amp; Machine Learning Techniques</a:t>
            </a:r>
            <a:endParaRPr/>
          </a:p>
          <a:p>
            <a:pPr indent="0" lvl="0" marL="0" rtl="0" algn="ctr">
              <a:spcBef>
                <a:spcPts val="0"/>
              </a:spcBef>
              <a:spcAft>
                <a:spcPts val="0"/>
              </a:spcAft>
              <a:buNone/>
            </a:pPr>
            <a:r>
              <a:t/>
            </a:r>
            <a:endParaRPr/>
          </a:p>
        </p:txBody>
      </p:sp>
      <p:sp>
        <p:nvSpPr>
          <p:cNvPr id="225" name="Google Shape;225;p31"/>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pic>
        <p:nvPicPr>
          <p:cNvPr id="226" name="Google Shape;226;p31"/>
          <p:cNvPicPr preferRelativeResize="0"/>
          <p:nvPr/>
        </p:nvPicPr>
        <p:blipFill>
          <a:blip r:embed="rId3">
            <a:alphaModFix/>
          </a:blip>
          <a:stretch>
            <a:fillRect/>
          </a:stretch>
        </p:blipFill>
        <p:spPr>
          <a:xfrm>
            <a:off x="5081900" y="774425"/>
            <a:ext cx="3574950" cy="357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70" name="Google Shape;70;p14"/>
          <p:cNvSpPr txBox="1"/>
          <p:nvPr/>
        </p:nvSpPr>
        <p:spPr>
          <a:xfrm>
            <a:off x="1388850" y="1823875"/>
            <a:ext cx="6137100" cy="143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700">
                <a:solidFill>
                  <a:schemeClr val="dk1"/>
                </a:solidFill>
                <a:latin typeface="Roboto Slab"/>
                <a:ea typeface="Roboto Slab"/>
                <a:cs typeface="Roboto Slab"/>
                <a:sym typeface="Roboto Slab"/>
              </a:rPr>
              <a:t>ANALYTICAL INNOVATIONS FOR SAFER MOBILITY:</a:t>
            </a:r>
            <a:endParaRPr b="1" sz="2700">
              <a:solidFill>
                <a:schemeClr val="dk1"/>
              </a:solidFill>
              <a:latin typeface="Roboto Slab"/>
              <a:ea typeface="Roboto Slab"/>
              <a:cs typeface="Roboto Slab"/>
              <a:sym typeface="Roboto Slab"/>
            </a:endParaRPr>
          </a:p>
          <a:p>
            <a:pPr indent="0" lvl="0" marL="0" rtl="0" algn="ctr">
              <a:spcBef>
                <a:spcPts val="0"/>
              </a:spcBef>
              <a:spcAft>
                <a:spcPts val="0"/>
              </a:spcAft>
              <a:buNone/>
            </a:pPr>
            <a:r>
              <a:rPr b="1" lang="en" sz="2700">
                <a:solidFill>
                  <a:srgbClr val="F1C232"/>
                </a:solidFill>
                <a:latin typeface="Roboto Slab"/>
                <a:ea typeface="Roboto Slab"/>
                <a:cs typeface="Roboto Slab"/>
                <a:sym typeface="Roboto Slab"/>
              </a:rPr>
              <a:t>REDEFINING ROAD SAFETY</a:t>
            </a:r>
            <a:endParaRPr b="1" sz="2700">
              <a:solidFill>
                <a:srgbClr val="F1C232"/>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Severity </a:t>
            </a:r>
            <a:r>
              <a:rPr lang="en"/>
              <a:t>Feature Importance </a:t>
            </a:r>
            <a:endParaRPr/>
          </a:p>
        </p:txBody>
      </p:sp>
      <p:sp>
        <p:nvSpPr>
          <p:cNvPr id="232" name="Google Shape;232;p32"/>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233" name="Google Shape;233;p32"/>
          <p:cNvSpPr txBox="1"/>
          <p:nvPr>
            <p:ph type="title"/>
          </p:nvPr>
        </p:nvSpPr>
        <p:spPr>
          <a:xfrm>
            <a:off x="387900" y="1232850"/>
            <a:ext cx="92394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2600"/>
          </a:p>
        </p:txBody>
      </p:sp>
      <p:sp>
        <p:nvSpPr>
          <p:cNvPr id="234" name="Google Shape;234;p32"/>
          <p:cNvSpPr txBox="1"/>
          <p:nvPr/>
        </p:nvSpPr>
        <p:spPr>
          <a:xfrm>
            <a:off x="1054675" y="2434075"/>
            <a:ext cx="53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35" name="Google Shape;235;p32"/>
          <p:cNvSpPr txBox="1"/>
          <p:nvPr>
            <p:ph type="title"/>
          </p:nvPr>
        </p:nvSpPr>
        <p:spPr>
          <a:xfrm>
            <a:off x="540300" y="2214475"/>
            <a:ext cx="92394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2000"/>
          </a:p>
        </p:txBody>
      </p:sp>
      <p:sp>
        <p:nvSpPr>
          <p:cNvPr id="236" name="Google Shape;236;p32"/>
          <p:cNvSpPr txBox="1"/>
          <p:nvPr>
            <p:ph type="title"/>
          </p:nvPr>
        </p:nvSpPr>
        <p:spPr>
          <a:xfrm>
            <a:off x="540300" y="3689675"/>
            <a:ext cx="82158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000"/>
              <a:t>.</a:t>
            </a:r>
            <a:endParaRPr sz="2000"/>
          </a:p>
        </p:txBody>
      </p:sp>
      <p:pic>
        <p:nvPicPr>
          <p:cNvPr id="237" name="Google Shape;237;p32"/>
          <p:cNvPicPr preferRelativeResize="0"/>
          <p:nvPr/>
        </p:nvPicPr>
        <p:blipFill>
          <a:blip r:embed="rId3">
            <a:alphaModFix/>
          </a:blip>
          <a:stretch>
            <a:fillRect/>
          </a:stretch>
        </p:blipFill>
        <p:spPr>
          <a:xfrm>
            <a:off x="675550" y="1144125"/>
            <a:ext cx="7792899" cy="38613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Severity Feature Importance Cont.</a:t>
            </a:r>
            <a:endParaRPr/>
          </a:p>
        </p:txBody>
      </p:sp>
      <p:sp>
        <p:nvSpPr>
          <p:cNvPr id="243" name="Google Shape;243;p33"/>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244" name="Google Shape;244;p33"/>
          <p:cNvSpPr txBox="1"/>
          <p:nvPr>
            <p:ph type="title"/>
          </p:nvPr>
        </p:nvSpPr>
        <p:spPr>
          <a:xfrm>
            <a:off x="387900" y="1232850"/>
            <a:ext cx="92394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2600"/>
          </a:p>
        </p:txBody>
      </p:sp>
      <p:sp>
        <p:nvSpPr>
          <p:cNvPr id="245" name="Google Shape;245;p33"/>
          <p:cNvSpPr txBox="1"/>
          <p:nvPr/>
        </p:nvSpPr>
        <p:spPr>
          <a:xfrm>
            <a:off x="1054675" y="2434075"/>
            <a:ext cx="53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46" name="Google Shape;246;p33"/>
          <p:cNvSpPr txBox="1"/>
          <p:nvPr>
            <p:ph type="title"/>
          </p:nvPr>
        </p:nvSpPr>
        <p:spPr>
          <a:xfrm>
            <a:off x="540300" y="2214475"/>
            <a:ext cx="92394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2000"/>
          </a:p>
        </p:txBody>
      </p:sp>
      <p:sp>
        <p:nvSpPr>
          <p:cNvPr id="247" name="Google Shape;247;p33"/>
          <p:cNvSpPr txBox="1"/>
          <p:nvPr>
            <p:ph type="title"/>
          </p:nvPr>
        </p:nvSpPr>
        <p:spPr>
          <a:xfrm>
            <a:off x="540300" y="3689675"/>
            <a:ext cx="82158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000"/>
              <a:t>.</a:t>
            </a:r>
            <a:endParaRPr sz="2000"/>
          </a:p>
        </p:txBody>
      </p:sp>
      <p:pic>
        <p:nvPicPr>
          <p:cNvPr id="248" name="Google Shape;248;p33"/>
          <p:cNvPicPr preferRelativeResize="0"/>
          <p:nvPr/>
        </p:nvPicPr>
        <p:blipFill>
          <a:blip r:embed="rId3">
            <a:alphaModFix/>
          </a:blip>
          <a:stretch>
            <a:fillRect/>
          </a:stretch>
        </p:blipFill>
        <p:spPr>
          <a:xfrm>
            <a:off x="601012" y="1144124"/>
            <a:ext cx="7941974" cy="393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Duration</a:t>
            </a:r>
            <a:r>
              <a:rPr lang="en"/>
              <a:t> Feature Importance </a:t>
            </a:r>
            <a:endParaRPr/>
          </a:p>
        </p:txBody>
      </p:sp>
      <p:sp>
        <p:nvSpPr>
          <p:cNvPr id="254" name="Google Shape;254;p34"/>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255" name="Google Shape;255;p34"/>
          <p:cNvSpPr txBox="1"/>
          <p:nvPr>
            <p:ph type="title"/>
          </p:nvPr>
        </p:nvSpPr>
        <p:spPr>
          <a:xfrm>
            <a:off x="387900" y="1232850"/>
            <a:ext cx="92394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2600"/>
          </a:p>
        </p:txBody>
      </p:sp>
      <p:sp>
        <p:nvSpPr>
          <p:cNvPr id="256" name="Google Shape;256;p34"/>
          <p:cNvSpPr txBox="1"/>
          <p:nvPr/>
        </p:nvSpPr>
        <p:spPr>
          <a:xfrm>
            <a:off x="1054675" y="2434075"/>
            <a:ext cx="53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57" name="Google Shape;257;p34"/>
          <p:cNvSpPr txBox="1"/>
          <p:nvPr>
            <p:ph type="title"/>
          </p:nvPr>
        </p:nvSpPr>
        <p:spPr>
          <a:xfrm>
            <a:off x="540300" y="2214475"/>
            <a:ext cx="92394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2000"/>
          </a:p>
        </p:txBody>
      </p:sp>
      <p:sp>
        <p:nvSpPr>
          <p:cNvPr id="258" name="Google Shape;258;p34"/>
          <p:cNvSpPr txBox="1"/>
          <p:nvPr>
            <p:ph type="title"/>
          </p:nvPr>
        </p:nvSpPr>
        <p:spPr>
          <a:xfrm>
            <a:off x="540300" y="3689675"/>
            <a:ext cx="82158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000"/>
              <a:t>.</a:t>
            </a:r>
            <a:endParaRPr sz="2000"/>
          </a:p>
        </p:txBody>
      </p:sp>
      <p:pic>
        <p:nvPicPr>
          <p:cNvPr id="259" name="Google Shape;259;p34"/>
          <p:cNvPicPr preferRelativeResize="0"/>
          <p:nvPr/>
        </p:nvPicPr>
        <p:blipFill>
          <a:blip r:embed="rId3">
            <a:alphaModFix/>
          </a:blip>
          <a:stretch>
            <a:fillRect/>
          </a:stretch>
        </p:blipFill>
        <p:spPr>
          <a:xfrm>
            <a:off x="857975" y="1144125"/>
            <a:ext cx="7580448" cy="37411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Duration</a:t>
            </a:r>
            <a:r>
              <a:rPr lang="en"/>
              <a:t> Feature Importance Cont.</a:t>
            </a:r>
            <a:endParaRPr/>
          </a:p>
        </p:txBody>
      </p:sp>
      <p:sp>
        <p:nvSpPr>
          <p:cNvPr id="265" name="Google Shape;265;p35"/>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266" name="Google Shape;266;p35"/>
          <p:cNvSpPr txBox="1"/>
          <p:nvPr>
            <p:ph type="title"/>
          </p:nvPr>
        </p:nvSpPr>
        <p:spPr>
          <a:xfrm>
            <a:off x="387900" y="1232850"/>
            <a:ext cx="92394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2600"/>
          </a:p>
        </p:txBody>
      </p:sp>
      <p:sp>
        <p:nvSpPr>
          <p:cNvPr id="267" name="Google Shape;267;p35"/>
          <p:cNvSpPr txBox="1"/>
          <p:nvPr/>
        </p:nvSpPr>
        <p:spPr>
          <a:xfrm>
            <a:off x="1054675" y="2434075"/>
            <a:ext cx="53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68" name="Google Shape;268;p35"/>
          <p:cNvSpPr txBox="1"/>
          <p:nvPr>
            <p:ph type="title"/>
          </p:nvPr>
        </p:nvSpPr>
        <p:spPr>
          <a:xfrm>
            <a:off x="540300" y="2214475"/>
            <a:ext cx="92394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sz="2000"/>
          </a:p>
        </p:txBody>
      </p:sp>
      <p:sp>
        <p:nvSpPr>
          <p:cNvPr id="269" name="Google Shape;269;p35"/>
          <p:cNvSpPr txBox="1"/>
          <p:nvPr>
            <p:ph type="title"/>
          </p:nvPr>
        </p:nvSpPr>
        <p:spPr>
          <a:xfrm>
            <a:off x="540300" y="3689675"/>
            <a:ext cx="82158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000"/>
              <a:t>.</a:t>
            </a:r>
            <a:endParaRPr sz="2000"/>
          </a:p>
        </p:txBody>
      </p:sp>
      <p:pic>
        <p:nvPicPr>
          <p:cNvPr id="270" name="Google Shape;270;p35"/>
          <p:cNvPicPr preferRelativeResize="0"/>
          <p:nvPr/>
        </p:nvPicPr>
        <p:blipFill>
          <a:blip r:embed="rId3">
            <a:alphaModFix/>
          </a:blip>
          <a:stretch>
            <a:fillRect/>
          </a:stretch>
        </p:blipFill>
        <p:spPr>
          <a:xfrm>
            <a:off x="666237" y="1189425"/>
            <a:ext cx="7811525" cy="38725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6"/>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Prescriptive Analysis</a:t>
            </a:r>
            <a:endParaRPr/>
          </a:p>
        </p:txBody>
      </p:sp>
      <p:sp>
        <p:nvSpPr>
          <p:cNvPr id="277" name="Google Shape;277;p36"/>
          <p:cNvSpPr txBox="1"/>
          <p:nvPr>
            <p:ph idx="1" type="subTitle"/>
          </p:nvPr>
        </p:nvSpPr>
        <p:spPr>
          <a:xfrm>
            <a:off x="265500" y="2760526"/>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A/B Testing with PSM</a:t>
            </a:r>
            <a:endParaRPr/>
          </a:p>
        </p:txBody>
      </p:sp>
      <p:sp>
        <p:nvSpPr>
          <p:cNvPr id="278" name="Google Shape;278;p36"/>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6"/>
          <p:cNvSpPr txBox="1"/>
          <p:nvPr>
            <p:ph idx="2" type="body"/>
          </p:nvPr>
        </p:nvSpPr>
        <p:spPr>
          <a:xfrm>
            <a:off x="6847150" y="1606395"/>
            <a:ext cx="1179600" cy="286500"/>
          </a:xfrm>
          <a:prstGeom prst="rect">
            <a:avLst/>
          </a:prstGeom>
        </p:spPr>
        <p:txBody>
          <a:bodyPr anchorCtr="0" anchor="ctr" bIns="91425" lIns="91425" spcFirstLastPara="1" rIns="91425" wrap="square" tIns="91425">
            <a:normAutofit fontScale="55000" lnSpcReduction="20000"/>
          </a:bodyPr>
          <a:lstStyle/>
          <a:p>
            <a:pPr indent="0" lvl="0" marL="0" rtl="0" algn="ctr">
              <a:spcBef>
                <a:spcPts val="0"/>
              </a:spcBef>
              <a:spcAft>
                <a:spcPts val="0"/>
              </a:spcAft>
              <a:buNone/>
            </a:pPr>
            <a:r>
              <a:rPr lang="en" sz="1300">
                <a:solidFill>
                  <a:schemeClr val="dk1"/>
                </a:solidFill>
              </a:rPr>
              <a:t>max </a:t>
            </a:r>
            <a:r>
              <a:rPr lang="en" sz="1300">
                <a:solidFill>
                  <a:schemeClr val="dk1"/>
                </a:solidFill>
              </a:rPr>
              <a:t>g</a:t>
            </a:r>
            <a:r>
              <a:rPr lang="en" sz="1300">
                <a:solidFill>
                  <a:schemeClr val="dk1"/>
                </a:solidFill>
              </a:rPr>
              <a:t>rowth</a:t>
            </a:r>
            <a:endParaRPr sz="1300">
              <a:solidFill>
                <a:schemeClr val="dk1"/>
              </a:solidFill>
            </a:endParaRPr>
          </a:p>
        </p:txBody>
      </p:sp>
      <p:sp>
        <p:nvSpPr>
          <p:cNvPr id="280" name="Google Shape;280;p36"/>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grpSp>
        <p:nvGrpSpPr>
          <p:cNvPr id="281" name="Google Shape;281;p36"/>
          <p:cNvGrpSpPr/>
          <p:nvPr/>
        </p:nvGrpSpPr>
        <p:grpSpPr>
          <a:xfrm>
            <a:off x="4939534" y="2093246"/>
            <a:ext cx="3825543" cy="1573620"/>
            <a:chOff x="1000000" y="2393988"/>
            <a:chExt cx="4144235" cy="1704713"/>
          </a:xfrm>
        </p:grpSpPr>
        <p:sp>
          <p:nvSpPr>
            <p:cNvPr id="282" name="Google Shape;282;p36"/>
            <p:cNvSpPr/>
            <p:nvPr/>
          </p:nvSpPr>
          <p:spPr>
            <a:xfrm>
              <a:off x="1000000" y="2440003"/>
              <a:ext cx="4144235" cy="1631268"/>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83" name="Google Shape;283;p36"/>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6"/>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6"/>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6"/>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6"/>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6"/>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6"/>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6"/>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Population</a:t>
            </a:r>
            <a:endParaRPr/>
          </a:p>
        </p:txBody>
      </p:sp>
      <p:sp>
        <p:nvSpPr>
          <p:cNvPr id="296" name="Google Shape;296;p37"/>
          <p:cNvSpPr txBox="1"/>
          <p:nvPr>
            <p:ph idx="1" type="body"/>
          </p:nvPr>
        </p:nvSpPr>
        <p:spPr>
          <a:xfrm>
            <a:off x="387900" y="1489824"/>
            <a:ext cx="8368200" cy="56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Question: Does Driving in populated areas </a:t>
            </a:r>
            <a:r>
              <a:rPr lang="en" u="sng"/>
              <a:t>cause</a:t>
            </a:r>
            <a:r>
              <a:rPr lang="en"/>
              <a:t> more severe accidents? </a:t>
            </a:r>
            <a:endParaRPr/>
          </a:p>
        </p:txBody>
      </p:sp>
      <p:pic>
        <p:nvPicPr>
          <p:cNvPr id="297" name="Google Shape;297;p37"/>
          <p:cNvPicPr preferRelativeResize="0"/>
          <p:nvPr/>
        </p:nvPicPr>
        <p:blipFill>
          <a:blip r:embed="rId3">
            <a:alphaModFix/>
          </a:blip>
          <a:stretch>
            <a:fillRect/>
          </a:stretch>
        </p:blipFill>
        <p:spPr>
          <a:xfrm>
            <a:off x="2986925" y="1651075"/>
            <a:ext cx="3170150" cy="3170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Population</a:t>
            </a:r>
            <a:endParaRPr/>
          </a:p>
        </p:txBody>
      </p:sp>
      <p:pic>
        <p:nvPicPr>
          <p:cNvPr id="303" name="Google Shape;303;p38"/>
          <p:cNvPicPr preferRelativeResize="0"/>
          <p:nvPr/>
        </p:nvPicPr>
        <p:blipFill>
          <a:blip r:embed="rId3">
            <a:alphaModFix/>
          </a:blip>
          <a:stretch>
            <a:fillRect/>
          </a:stretch>
        </p:blipFill>
        <p:spPr>
          <a:xfrm>
            <a:off x="1829988" y="1262638"/>
            <a:ext cx="5484024" cy="3533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Population</a:t>
            </a:r>
            <a:endParaRPr/>
          </a:p>
        </p:txBody>
      </p:sp>
      <p:sp>
        <p:nvSpPr>
          <p:cNvPr id="309" name="Google Shape;309;p39"/>
          <p:cNvSpPr txBox="1"/>
          <p:nvPr>
            <p:ph idx="1" type="body"/>
          </p:nvPr>
        </p:nvSpPr>
        <p:spPr>
          <a:xfrm>
            <a:off x="473375" y="1513125"/>
            <a:ext cx="3812400" cy="237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Median: 105,086</a:t>
            </a:r>
            <a:endParaRPr b="1"/>
          </a:p>
          <a:p>
            <a:pPr indent="-342900" lvl="0" marL="457200" rtl="0" algn="l">
              <a:spcBef>
                <a:spcPts val="0"/>
              </a:spcBef>
              <a:spcAft>
                <a:spcPts val="0"/>
              </a:spcAft>
              <a:buSzPts val="1800"/>
              <a:buChar char="●"/>
            </a:pPr>
            <a:r>
              <a:rPr lang="en"/>
              <a:t>Mean: 1,191,700</a:t>
            </a:r>
            <a:endParaRPr/>
          </a:p>
        </p:txBody>
      </p:sp>
      <p:graphicFrame>
        <p:nvGraphicFramePr>
          <p:cNvPr id="310" name="Google Shape;310;p39"/>
          <p:cNvGraphicFramePr/>
          <p:nvPr/>
        </p:nvGraphicFramePr>
        <p:xfrm>
          <a:off x="4407425" y="2970788"/>
          <a:ext cx="3000000" cy="3000000"/>
        </p:xfrm>
        <a:graphic>
          <a:graphicData uri="http://schemas.openxmlformats.org/drawingml/2006/table">
            <a:tbl>
              <a:tblPr>
                <a:noFill/>
                <a:tableStyleId>{E4583F1F-C33D-4E43-B567-1DD379167A3E}</a:tableStyleId>
              </a:tblPr>
              <a:tblGrid>
                <a:gridCol w="1042675"/>
                <a:gridCol w="1354100"/>
                <a:gridCol w="1354100"/>
              </a:tblGrid>
              <a:tr h="401750">
                <a:tc>
                  <a:txBody>
                    <a:bodyPr/>
                    <a:lstStyle/>
                    <a:p>
                      <a:pPr indent="0" lvl="0" marL="0" rtl="0" algn="l">
                        <a:spcBef>
                          <a:spcPts val="0"/>
                        </a:spcBef>
                        <a:spcAft>
                          <a:spcPts val="0"/>
                        </a:spcAft>
                        <a:buNone/>
                      </a:pPr>
                      <a:r>
                        <a:rPr b="1" lang="en">
                          <a:solidFill>
                            <a:schemeClr val="dk2"/>
                          </a:solidFill>
                        </a:rPr>
                        <a:t>City_Size</a:t>
                      </a:r>
                      <a:endParaRPr b="1">
                        <a:solidFill>
                          <a:schemeClr val="dk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a:solidFill>
                            <a:schemeClr val="dk2"/>
                          </a:solidFill>
                        </a:rPr>
                        <a:t>Count</a:t>
                      </a:r>
                      <a:endParaRPr b="1">
                        <a:solidFill>
                          <a:schemeClr val="dk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a:solidFill>
                            <a:schemeClr val="dk2"/>
                          </a:solidFill>
                        </a:rPr>
                        <a:t>Pct.</a:t>
                      </a:r>
                      <a:endParaRPr b="1">
                        <a:solidFill>
                          <a:schemeClr val="dk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r>
              <a:tr h="396200">
                <a:tc>
                  <a:txBody>
                    <a:bodyPr/>
                    <a:lstStyle/>
                    <a:p>
                      <a:pPr indent="0" lvl="0" marL="0" rtl="0" algn="l">
                        <a:spcBef>
                          <a:spcPts val="0"/>
                        </a:spcBef>
                        <a:spcAft>
                          <a:spcPts val="0"/>
                        </a:spcAft>
                        <a:buNone/>
                      </a:pPr>
                      <a:r>
                        <a:rPr lang="en">
                          <a:solidFill>
                            <a:schemeClr val="dk1"/>
                          </a:solidFill>
                        </a:rPr>
                        <a:t>1 (T)</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873368</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39.4%</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chemeClr val="dk1"/>
                          </a:solidFill>
                        </a:rPr>
                        <a:t>0 </a:t>
                      </a:r>
                      <a:r>
                        <a:rPr lang="en">
                          <a:solidFill>
                            <a:schemeClr val="dk1"/>
                          </a:solidFill>
                        </a:rPr>
                        <a:t>(C)</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1341160</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60.6%</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311" name="Google Shape;311;p39"/>
          <p:cNvPicPr preferRelativeResize="0"/>
          <p:nvPr/>
        </p:nvPicPr>
        <p:blipFill>
          <a:blip r:embed="rId3">
            <a:alphaModFix/>
          </a:blip>
          <a:stretch>
            <a:fillRect/>
          </a:stretch>
        </p:blipFill>
        <p:spPr>
          <a:xfrm>
            <a:off x="800588" y="2677200"/>
            <a:ext cx="1781350" cy="1781350"/>
          </a:xfrm>
          <a:prstGeom prst="rect">
            <a:avLst/>
          </a:prstGeom>
          <a:noFill/>
          <a:ln>
            <a:noFill/>
          </a:ln>
        </p:spPr>
      </p:pic>
      <p:sp>
        <p:nvSpPr>
          <p:cNvPr id="312" name="Google Shape;312;p39"/>
          <p:cNvSpPr txBox="1"/>
          <p:nvPr>
            <p:ph idx="1" type="body"/>
          </p:nvPr>
        </p:nvSpPr>
        <p:spPr>
          <a:xfrm>
            <a:off x="4255000" y="1513125"/>
            <a:ext cx="3812400" cy="132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City_Size</a:t>
            </a:r>
            <a:endParaRPr i="1"/>
          </a:p>
          <a:p>
            <a:pPr indent="-317500" lvl="1" marL="914400" rtl="0" algn="l">
              <a:spcBef>
                <a:spcPts val="0"/>
              </a:spcBef>
              <a:spcAft>
                <a:spcPts val="0"/>
              </a:spcAft>
              <a:buSzPts val="1400"/>
              <a:buChar char="○"/>
            </a:pPr>
            <a:r>
              <a:rPr lang="en"/>
              <a:t>1: Population &gt;= median</a:t>
            </a:r>
            <a:endParaRPr/>
          </a:p>
          <a:p>
            <a:pPr indent="-317500" lvl="1" marL="914400" rtl="0" algn="l">
              <a:spcBef>
                <a:spcPts val="0"/>
              </a:spcBef>
              <a:spcAft>
                <a:spcPts val="0"/>
              </a:spcAft>
              <a:buSzPts val="1400"/>
              <a:buChar char="○"/>
            </a:pPr>
            <a:r>
              <a:rPr lang="en"/>
              <a:t>0: Population &lt; median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Population</a:t>
            </a:r>
            <a:endParaRPr/>
          </a:p>
        </p:txBody>
      </p:sp>
      <p:sp>
        <p:nvSpPr>
          <p:cNvPr id="318" name="Google Shape;318;p40"/>
          <p:cNvSpPr txBox="1"/>
          <p:nvPr>
            <p:ph idx="1" type="body"/>
          </p:nvPr>
        </p:nvSpPr>
        <p:spPr>
          <a:xfrm>
            <a:off x="387900" y="2949275"/>
            <a:ext cx="8368200" cy="188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Covariates</a:t>
            </a:r>
            <a:endParaRPr/>
          </a:p>
          <a:p>
            <a:pPr indent="-321094" lvl="0" marL="457200" rtl="0" algn="l">
              <a:spcBef>
                <a:spcPts val="1200"/>
              </a:spcBef>
              <a:spcAft>
                <a:spcPts val="0"/>
              </a:spcAft>
              <a:buSzPts val="1457"/>
              <a:buChar char="●"/>
            </a:pPr>
            <a:r>
              <a:rPr b="1" lang="en" sz="1456">
                <a:solidFill>
                  <a:schemeClr val="accent5"/>
                </a:solidFill>
              </a:rPr>
              <a:t>Weather</a:t>
            </a:r>
            <a:r>
              <a:rPr lang="en" sz="1456"/>
              <a:t>: </a:t>
            </a:r>
            <a:r>
              <a:rPr i="1" lang="en" sz="1456"/>
              <a:t>Temperature(F), Wind_Chill(F), Humidity(%), Pressure(in), Visibility(mi), Wind_Speed(mph), Precipitation(in)</a:t>
            </a:r>
            <a:endParaRPr i="1" sz="1456"/>
          </a:p>
          <a:p>
            <a:pPr indent="-321094" lvl="0" marL="457200" rtl="0" algn="l">
              <a:spcBef>
                <a:spcPts val="0"/>
              </a:spcBef>
              <a:spcAft>
                <a:spcPts val="0"/>
              </a:spcAft>
              <a:buSzPts val="1457"/>
              <a:buChar char="●"/>
            </a:pPr>
            <a:r>
              <a:rPr b="1" lang="en" sz="1456">
                <a:solidFill>
                  <a:schemeClr val="accent5"/>
                </a:solidFill>
              </a:rPr>
              <a:t>Road</a:t>
            </a:r>
            <a:r>
              <a:rPr lang="en" sz="1456"/>
              <a:t>: </a:t>
            </a:r>
            <a:r>
              <a:rPr i="1" lang="en" sz="1456"/>
              <a:t>Amenity, Bump, Crossing, Give_Way, Junction, No_Exit, Railway, Roundabout, Station, Stop, Traffic_Calming, Traffic_Signal, Turning_Loop</a:t>
            </a:r>
            <a:endParaRPr i="1" sz="1456"/>
          </a:p>
          <a:p>
            <a:pPr indent="-321094" lvl="0" marL="457200" rtl="0" algn="l">
              <a:spcBef>
                <a:spcPts val="0"/>
              </a:spcBef>
              <a:spcAft>
                <a:spcPts val="0"/>
              </a:spcAft>
              <a:buSzPts val="1457"/>
              <a:buChar char="●"/>
            </a:pPr>
            <a:r>
              <a:rPr b="1" lang="en" sz="1456">
                <a:solidFill>
                  <a:schemeClr val="accent5"/>
                </a:solidFill>
              </a:rPr>
              <a:t>Other</a:t>
            </a:r>
            <a:r>
              <a:rPr lang="en" sz="1456"/>
              <a:t>: </a:t>
            </a:r>
            <a:r>
              <a:rPr i="1" lang="en" sz="1456"/>
              <a:t>Side, Start_Weekday, Start_TOD_Category</a:t>
            </a:r>
            <a:endParaRPr i="1" sz="1456"/>
          </a:p>
        </p:txBody>
      </p:sp>
      <p:sp>
        <p:nvSpPr>
          <p:cNvPr descr="Background pointer shape in timeline graphic" id="319" name="Google Shape;319;p40"/>
          <p:cNvSpPr/>
          <p:nvPr/>
        </p:nvSpPr>
        <p:spPr>
          <a:xfrm>
            <a:off x="417135" y="1947933"/>
            <a:ext cx="1843200" cy="3681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0" name="Google Shape;320;p40"/>
          <p:cNvSpPr txBox="1"/>
          <p:nvPr>
            <p:ph idx="1" type="body"/>
          </p:nvPr>
        </p:nvSpPr>
        <p:spPr>
          <a:xfrm>
            <a:off x="417125" y="2015858"/>
            <a:ext cx="1433100" cy="2328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200">
                <a:solidFill>
                  <a:schemeClr val="lt1"/>
                </a:solidFill>
              </a:rPr>
              <a:t>Encoding</a:t>
            </a:r>
            <a:endParaRPr sz="1200">
              <a:solidFill>
                <a:schemeClr val="lt1"/>
              </a:solidFill>
            </a:endParaRPr>
          </a:p>
        </p:txBody>
      </p:sp>
      <p:sp>
        <p:nvSpPr>
          <p:cNvPr descr="Background pointer shape in timeline graphic" id="321" name="Google Shape;321;p40"/>
          <p:cNvSpPr/>
          <p:nvPr/>
        </p:nvSpPr>
        <p:spPr>
          <a:xfrm>
            <a:off x="1870666" y="1947933"/>
            <a:ext cx="2019600" cy="3681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2" name="Google Shape;322;p40"/>
          <p:cNvSpPr txBox="1"/>
          <p:nvPr>
            <p:ph idx="1" type="body"/>
          </p:nvPr>
        </p:nvSpPr>
        <p:spPr>
          <a:xfrm>
            <a:off x="2175196" y="2015858"/>
            <a:ext cx="1295400" cy="232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rPr>
              <a:t>Logit Reg</a:t>
            </a:r>
            <a:endParaRPr sz="1200">
              <a:solidFill>
                <a:schemeClr val="lt1"/>
              </a:solidFill>
            </a:endParaRPr>
          </a:p>
        </p:txBody>
      </p:sp>
      <p:grpSp>
        <p:nvGrpSpPr>
          <p:cNvPr id="323" name="Google Shape;323;p40"/>
          <p:cNvGrpSpPr/>
          <p:nvPr/>
        </p:nvGrpSpPr>
        <p:grpSpPr>
          <a:xfrm>
            <a:off x="2724975" y="2313279"/>
            <a:ext cx="195857" cy="293147"/>
            <a:chOff x="2223534" y="2938958"/>
            <a:chExt cx="198900" cy="593656"/>
          </a:xfrm>
        </p:grpSpPr>
        <p:cxnSp>
          <p:nvCxnSpPr>
            <p:cNvPr id="324" name="Google Shape;324;p40"/>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325" name="Google Shape;325;p40"/>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40"/>
          <p:cNvSpPr txBox="1"/>
          <p:nvPr>
            <p:ph idx="1" type="body"/>
          </p:nvPr>
        </p:nvSpPr>
        <p:spPr>
          <a:xfrm>
            <a:off x="1443188" y="2606574"/>
            <a:ext cx="2566200" cy="270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358"/>
              <a:buNone/>
            </a:pPr>
            <a:r>
              <a:rPr lang="en" sz="1020"/>
              <a:t>splitted and evaluated</a:t>
            </a:r>
            <a:endParaRPr sz="1020"/>
          </a:p>
        </p:txBody>
      </p:sp>
      <p:sp>
        <p:nvSpPr>
          <p:cNvPr descr="Background pointer shape in timeline graphic" id="327" name="Google Shape;327;p40"/>
          <p:cNvSpPr/>
          <p:nvPr/>
        </p:nvSpPr>
        <p:spPr>
          <a:xfrm>
            <a:off x="3500260" y="1947933"/>
            <a:ext cx="2019600" cy="3681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8" name="Google Shape;328;p40"/>
          <p:cNvSpPr txBox="1"/>
          <p:nvPr>
            <p:ph idx="1" type="body"/>
          </p:nvPr>
        </p:nvSpPr>
        <p:spPr>
          <a:xfrm>
            <a:off x="3791515" y="2015858"/>
            <a:ext cx="1295400" cy="232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rPr>
              <a:t>Matching</a:t>
            </a:r>
            <a:endParaRPr sz="1200">
              <a:solidFill>
                <a:schemeClr val="lt1"/>
              </a:solidFill>
            </a:endParaRPr>
          </a:p>
        </p:txBody>
      </p:sp>
      <p:grpSp>
        <p:nvGrpSpPr>
          <p:cNvPr id="329" name="Google Shape;329;p40"/>
          <p:cNvGrpSpPr/>
          <p:nvPr/>
        </p:nvGrpSpPr>
        <p:grpSpPr>
          <a:xfrm>
            <a:off x="4334873" y="1657145"/>
            <a:ext cx="195857" cy="293147"/>
            <a:chOff x="3918084" y="1610215"/>
            <a:chExt cx="198900" cy="593656"/>
          </a:xfrm>
        </p:grpSpPr>
        <p:cxnSp>
          <p:nvCxnSpPr>
            <p:cNvPr id="330" name="Google Shape;330;p40"/>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331" name="Google Shape;331;p40"/>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40"/>
          <p:cNvSpPr txBox="1"/>
          <p:nvPr>
            <p:ph idx="1" type="body"/>
          </p:nvPr>
        </p:nvSpPr>
        <p:spPr>
          <a:xfrm>
            <a:off x="3226988" y="1389425"/>
            <a:ext cx="2566200" cy="293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688"/>
              <a:buNone/>
            </a:pPr>
            <a:r>
              <a:rPr lang="en" sz="1000"/>
              <a:t>propensity scores matching</a:t>
            </a:r>
            <a:endParaRPr sz="1000"/>
          </a:p>
        </p:txBody>
      </p:sp>
      <p:sp>
        <p:nvSpPr>
          <p:cNvPr descr="Background pointer shape in timeline graphic" id="333" name="Google Shape;333;p40"/>
          <p:cNvSpPr/>
          <p:nvPr/>
        </p:nvSpPr>
        <p:spPr>
          <a:xfrm>
            <a:off x="5129854" y="1947933"/>
            <a:ext cx="2019600" cy="3681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34" name="Google Shape;334;p40"/>
          <p:cNvSpPr txBox="1"/>
          <p:nvPr>
            <p:ph idx="1" type="body"/>
          </p:nvPr>
        </p:nvSpPr>
        <p:spPr>
          <a:xfrm>
            <a:off x="5415225" y="2015858"/>
            <a:ext cx="1295400" cy="232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rPr>
              <a:t>Quality Check</a:t>
            </a:r>
            <a:endParaRPr sz="1200">
              <a:solidFill>
                <a:schemeClr val="lt1"/>
              </a:solidFill>
            </a:endParaRPr>
          </a:p>
        </p:txBody>
      </p:sp>
      <p:grpSp>
        <p:nvGrpSpPr>
          <p:cNvPr id="335" name="Google Shape;335;p40"/>
          <p:cNvGrpSpPr/>
          <p:nvPr/>
        </p:nvGrpSpPr>
        <p:grpSpPr>
          <a:xfrm>
            <a:off x="5963101" y="2313279"/>
            <a:ext cx="195857" cy="293147"/>
            <a:chOff x="5958946" y="2938958"/>
            <a:chExt cx="198900" cy="593656"/>
          </a:xfrm>
        </p:grpSpPr>
        <p:cxnSp>
          <p:nvCxnSpPr>
            <p:cNvPr id="336" name="Google Shape;336;p40"/>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337" name="Google Shape;337;p40"/>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40"/>
          <p:cNvSpPr txBox="1"/>
          <p:nvPr>
            <p:ph idx="1" type="body"/>
          </p:nvPr>
        </p:nvSpPr>
        <p:spPr>
          <a:xfrm>
            <a:off x="4779916" y="2606574"/>
            <a:ext cx="2566200" cy="270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358"/>
              <a:buNone/>
            </a:pPr>
            <a:r>
              <a:rPr lang="en" sz="1020"/>
              <a:t>balance and overlap</a:t>
            </a:r>
            <a:endParaRPr sz="1020"/>
          </a:p>
        </p:txBody>
      </p:sp>
      <p:sp>
        <p:nvSpPr>
          <p:cNvPr descr="Background pointer shape in timeline graphic" id="339" name="Google Shape;339;p40"/>
          <p:cNvSpPr/>
          <p:nvPr/>
        </p:nvSpPr>
        <p:spPr>
          <a:xfrm>
            <a:off x="6759448" y="1947933"/>
            <a:ext cx="2019600" cy="3681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40" name="Google Shape;340;p40"/>
          <p:cNvSpPr txBox="1"/>
          <p:nvPr>
            <p:ph idx="1" type="body"/>
          </p:nvPr>
        </p:nvSpPr>
        <p:spPr>
          <a:xfrm>
            <a:off x="7084101" y="2015858"/>
            <a:ext cx="1295400" cy="2328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200">
                <a:solidFill>
                  <a:schemeClr val="lt1"/>
                </a:solidFill>
              </a:rPr>
              <a:t>ATE</a:t>
            </a:r>
            <a:endParaRPr sz="12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Population - Propensity Scores</a:t>
            </a:r>
            <a:endParaRPr/>
          </a:p>
        </p:txBody>
      </p:sp>
      <p:pic>
        <p:nvPicPr>
          <p:cNvPr id="346" name="Google Shape;346;p41"/>
          <p:cNvPicPr preferRelativeResize="0"/>
          <p:nvPr/>
        </p:nvPicPr>
        <p:blipFill>
          <a:blip r:embed="rId3">
            <a:alphaModFix/>
          </a:blip>
          <a:stretch>
            <a:fillRect/>
          </a:stretch>
        </p:blipFill>
        <p:spPr>
          <a:xfrm>
            <a:off x="1698013" y="1327000"/>
            <a:ext cx="5747974" cy="362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265500" y="1818600"/>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Business Objective</a:t>
            </a:r>
            <a:endParaRPr/>
          </a:p>
        </p:txBody>
      </p:sp>
      <p:sp>
        <p:nvSpPr>
          <p:cNvPr id="76" name="Google Shape;76;p15"/>
          <p:cNvSpPr txBox="1"/>
          <p:nvPr>
            <p:ph idx="2" type="body"/>
          </p:nvPr>
        </p:nvSpPr>
        <p:spPr>
          <a:xfrm>
            <a:off x="4848600" y="771525"/>
            <a:ext cx="4204500" cy="3050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sz="2200"/>
          </a:p>
          <a:p>
            <a:pPr indent="-368300" lvl="0" marL="457200" rtl="0" algn="l">
              <a:spcBef>
                <a:spcPts val="1200"/>
              </a:spcBef>
              <a:spcAft>
                <a:spcPts val="0"/>
              </a:spcAft>
              <a:buSzPts val="2200"/>
              <a:buChar char="●"/>
            </a:pPr>
            <a:r>
              <a:rPr lang="en" sz="2200"/>
              <a:t>Accident Prevention and Road Safety</a:t>
            </a:r>
            <a:endParaRPr sz="2200"/>
          </a:p>
          <a:p>
            <a:pPr indent="-368300" lvl="0" marL="457200" rtl="0" algn="l">
              <a:spcBef>
                <a:spcPts val="0"/>
              </a:spcBef>
              <a:spcAft>
                <a:spcPts val="0"/>
              </a:spcAft>
              <a:buSzPts val="2200"/>
              <a:buChar char="●"/>
            </a:pPr>
            <a:r>
              <a:rPr lang="en" sz="2200"/>
              <a:t>Optimal Traffic Design</a:t>
            </a:r>
            <a:endParaRPr sz="2200"/>
          </a:p>
          <a:p>
            <a:pPr indent="-368300" lvl="0" marL="457200" rtl="0" algn="l">
              <a:spcBef>
                <a:spcPts val="0"/>
              </a:spcBef>
              <a:spcAft>
                <a:spcPts val="0"/>
              </a:spcAft>
              <a:buSzPts val="2200"/>
              <a:buChar char="●"/>
            </a:pPr>
            <a:r>
              <a:rPr lang="en" sz="2200"/>
              <a:t>Effective Insurance Products</a:t>
            </a:r>
            <a:endParaRPr sz="2200"/>
          </a:p>
        </p:txBody>
      </p:sp>
      <p:sp>
        <p:nvSpPr>
          <p:cNvPr id="77" name="Google Shape;77;p15"/>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Population</a:t>
            </a:r>
            <a:endParaRPr/>
          </a:p>
        </p:txBody>
      </p:sp>
      <p:sp>
        <p:nvSpPr>
          <p:cNvPr id="352" name="Google Shape;352;p4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5"/>
                </a:solidFill>
              </a:rPr>
              <a:t>ATE = 0.015 (Very minimal effect)</a:t>
            </a:r>
            <a:endParaRPr b="1">
              <a:solidFill>
                <a:schemeClr val="accent5"/>
              </a:solidFill>
            </a:endParaRPr>
          </a:p>
          <a:p>
            <a:pPr indent="0" lvl="0" marL="0" rtl="0" algn="l">
              <a:spcBef>
                <a:spcPts val="1200"/>
              </a:spcBef>
              <a:spcAft>
                <a:spcPts val="0"/>
              </a:spcAft>
              <a:buNone/>
            </a:pPr>
            <a:r>
              <a:rPr lang="en" u="sng"/>
              <a:t>Assumptions: </a:t>
            </a:r>
            <a:endParaRPr u="sng"/>
          </a:p>
          <a:p>
            <a:pPr indent="-342900" lvl="0" marL="457200" rtl="0" algn="l">
              <a:spcBef>
                <a:spcPts val="1200"/>
              </a:spcBef>
              <a:spcAft>
                <a:spcPts val="0"/>
              </a:spcAft>
              <a:buSzPts val="1800"/>
              <a:buAutoNum type="arabicPeriod"/>
            </a:pPr>
            <a:r>
              <a:rPr lang="en"/>
              <a:t>Median population is an appropriate cut-off</a:t>
            </a:r>
            <a:endParaRPr/>
          </a:p>
          <a:p>
            <a:pPr indent="-342900" lvl="0" marL="457200" rtl="0" algn="l">
              <a:spcBef>
                <a:spcPts val="0"/>
              </a:spcBef>
              <a:spcAft>
                <a:spcPts val="0"/>
              </a:spcAft>
              <a:buSzPts val="1800"/>
              <a:buAutoNum type="arabicPeriod"/>
            </a:pPr>
            <a:r>
              <a:rPr lang="en"/>
              <a:t>Population is an accurate reflection of actual traffic volume</a:t>
            </a:r>
            <a:endParaRPr/>
          </a:p>
          <a:p>
            <a:pPr indent="-342900" lvl="0" marL="457200" rtl="0" algn="l">
              <a:spcBef>
                <a:spcPts val="0"/>
              </a:spcBef>
              <a:spcAft>
                <a:spcPts val="0"/>
              </a:spcAft>
              <a:buSzPts val="1800"/>
              <a:buAutoNum type="arabicPeriod"/>
            </a:pPr>
            <a:r>
              <a:rPr lang="en"/>
              <a:t>Covariates affect Y and do not directly affect treatment. No covariates are overlooked</a:t>
            </a:r>
            <a:endParaRPr/>
          </a:p>
          <a:p>
            <a:pPr indent="-342900" lvl="0" marL="457200" rtl="0" algn="l">
              <a:spcBef>
                <a:spcPts val="0"/>
              </a:spcBef>
              <a:spcAft>
                <a:spcPts val="0"/>
              </a:spcAft>
              <a:buSzPts val="1800"/>
              <a:buAutoNum type="arabicPeriod"/>
            </a:pPr>
            <a:r>
              <a:rPr lang="en"/>
              <a:t>Covariate imbalance has negligible impact on propensity score calculation and matching quality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Precipitation</a:t>
            </a:r>
            <a:endParaRPr/>
          </a:p>
        </p:txBody>
      </p:sp>
      <p:sp>
        <p:nvSpPr>
          <p:cNvPr id="358" name="Google Shape;358;p4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Does rain </a:t>
            </a:r>
            <a:r>
              <a:rPr lang="en" u="sng"/>
              <a:t>cause</a:t>
            </a:r>
            <a:r>
              <a:rPr lang="en"/>
              <a:t> more severe accidents? </a:t>
            </a:r>
            <a:endParaRPr/>
          </a:p>
          <a:p>
            <a:pPr indent="0" lvl="0" marL="0" rtl="0" algn="l">
              <a:spcBef>
                <a:spcPts val="1200"/>
              </a:spcBef>
              <a:spcAft>
                <a:spcPts val="1200"/>
              </a:spcAft>
              <a:buNone/>
            </a:pPr>
            <a:r>
              <a:t/>
            </a:r>
            <a:endParaRPr/>
          </a:p>
        </p:txBody>
      </p:sp>
      <p:pic>
        <p:nvPicPr>
          <p:cNvPr id="359" name="Google Shape;359;p43"/>
          <p:cNvPicPr preferRelativeResize="0"/>
          <p:nvPr/>
        </p:nvPicPr>
        <p:blipFill>
          <a:blip r:embed="rId3">
            <a:alphaModFix/>
          </a:blip>
          <a:stretch>
            <a:fillRect/>
          </a:stretch>
        </p:blipFill>
        <p:spPr>
          <a:xfrm>
            <a:off x="2877975" y="1639200"/>
            <a:ext cx="3388050" cy="3388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Precipitation</a:t>
            </a:r>
            <a:endParaRPr/>
          </a:p>
        </p:txBody>
      </p:sp>
      <p:sp>
        <p:nvSpPr>
          <p:cNvPr id="365" name="Google Shape;365;p4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6" name="Google Shape;366;p44"/>
          <p:cNvPicPr preferRelativeResize="0"/>
          <p:nvPr/>
        </p:nvPicPr>
        <p:blipFill>
          <a:blip r:embed="rId3">
            <a:alphaModFix/>
          </a:blip>
          <a:stretch>
            <a:fillRect/>
          </a:stretch>
        </p:blipFill>
        <p:spPr>
          <a:xfrm>
            <a:off x="1639338" y="1146450"/>
            <a:ext cx="5865326" cy="37656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Precipitation</a:t>
            </a:r>
            <a:endParaRPr/>
          </a:p>
        </p:txBody>
      </p:sp>
      <p:sp>
        <p:nvSpPr>
          <p:cNvPr id="372" name="Google Shape;372;p45"/>
          <p:cNvSpPr txBox="1"/>
          <p:nvPr>
            <p:ph idx="1" type="body"/>
          </p:nvPr>
        </p:nvSpPr>
        <p:spPr>
          <a:xfrm>
            <a:off x="387900" y="1489825"/>
            <a:ext cx="39108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Median = 0</a:t>
            </a:r>
            <a:endParaRPr/>
          </a:p>
          <a:p>
            <a:pPr indent="-342900" lvl="0" marL="457200" rtl="0" algn="l">
              <a:spcBef>
                <a:spcPts val="0"/>
              </a:spcBef>
              <a:spcAft>
                <a:spcPts val="0"/>
              </a:spcAft>
              <a:buSzPts val="1800"/>
              <a:buChar char="●"/>
            </a:pPr>
            <a:r>
              <a:rPr lang="en"/>
              <a:t>Mean = 0.007</a:t>
            </a:r>
            <a:endParaRPr/>
          </a:p>
          <a:p>
            <a:pPr indent="-342900" lvl="0" marL="457200" rtl="0" algn="l">
              <a:spcBef>
                <a:spcPts val="0"/>
              </a:spcBef>
              <a:spcAft>
                <a:spcPts val="0"/>
              </a:spcAft>
              <a:buSzPts val="1800"/>
              <a:buChar char="●"/>
            </a:pPr>
            <a:r>
              <a:rPr lang="en"/>
              <a:t>National standard*:</a:t>
            </a:r>
            <a:endParaRPr/>
          </a:p>
          <a:p>
            <a:pPr indent="-317500" lvl="1" marL="914400" rtl="0" algn="l">
              <a:spcBef>
                <a:spcPts val="0"/>
              </a:spcBef>
              <a:spcAft>
                <a:spcPts val="0"/>
              </a:spcAft>
              <a:buSzPts val="1400"/>
              <a:buChar char="○"/>
            </a:pPr>
            <a:r>
              <a:rPr lang="en"/>
              <a:t>Light rain: less than 0.1 inch</a:t>
            </a:r>
            <a:endParaRPr/>
          </a:p>
          <a:p>
            <a:pPr indent="-317500" lvl="1" marL="914400" rtl="0" algn="l">
              <a:spcBef>
                <a:spcPts val="0"/>
              </a:spcBef>
              <a:spcAft>
                <a:spcPts val="0"/>
              </a:spcAft>
              <a:buSzPts val="1400"/>
              <a:buChar char="○"/>
            </a:pPr>
            <a:r>
              <a:rPr lang="en"/>
              <a:t>Moderate rain: 0.1 - 0.3 inch</a:t>
            </a:r>
            <a:endParaRPr/>
          </a:p>
          <a:p>
            <a:pPr indent="-317500" lvl="1" marL="914400" rtl="0" algn="l">
              <a:spcBef>
                <a:spcPts val="0"/>
              </a:spcBef>
              <a:spcAft>
                <a:spcPts val="0"/>
              </a:spcAft>
              <a:buSzPts val="1400"/>
              <a:buChar char="○"/>
            </a:pPr>
            <a:r>
              <a:rPr lang="en"/>
              <a:t>Heavy rain: greater than 0.3 inch</a:t>
            </a:r>
            <a:endParaRPr/>
          </a:p>
        </p:txBody>
      </p:sp>
      <p:sp>
        <p:nvSpPr>
          <p:cNvPr id="373" name="Google Shape;373;p45"/>
          <p:cNvSpPr txBox="1"/>
          <p:nvPr/>
        </p:nvSpPr>
        <p:spPr>
          <a:xfrm>
            <a:off x="621550" y="4647725"/>
            <a:ext cx="654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Roboto"/>
                <a:ea typeface="Roboto"/>
                <a:cs typeface="Roboto"/>
                <a:sym typeface="Roboto"/>
              </a:rPr>
              <a:t>*</a:t>
            </a:r>
            <a:r>
              <a:rPr lang="en" sz="800" u="sng">
                <a:solidFill>
                  <a:schemeClr val="hlink"/>
                </a:solidFill>
                <a:latin typeface="Roboto"/>
                <a:ea typeface="Roboto"/>
                <a:cs typeface="Roboto"/>
                <a:sym typeface="Roboto"/>
                <a:hlinkClick r:id="rId3"/>
              </a:rPr>
              <a:t>https://www.weathershack.com/static/ed-rain-measurement.html#:~:text=Rainfall%20rate%20is%20generally%20described,inches%20of%20rain%20per%20hour</a:t>
            </a:r>
            <a:endParaRPr sz="800">
              <a:latin typeface="Roboto"/>
              <a:ea typeface="Roboto"/>
              <a:cs typeface="Roboto"/>
              <a:sym typeface="Roboto"/>
            </a:endParaRPr>
          </a:p>
        </p:txBody>
      </p:sp>
      <p:graphicFrame>
        <p:nvGraphicFramePr>
          <p:cNvPr id="374" name="Google Shape;374;p45"/>
          <p:cNvGraphicFramePr/>
          <p:nvPr/>
        </p:nvGraphicFramePr>
        <p:xfrm>
          <a:off x="4571988" y="3272538"/>
          <a:ext cx="3000000" cy="3000000"/>
        </p:xfrm>
        <a:graphic>
          <a:graphicData uri="http://schemas.openxmlformats.org/drawingml/2006/table">
            <a:tbl>
              <a:tblPr>
                <a:noFill/>
                <a:tableStyleId>{E4583F1F-C33D-4E43-B567-1DD379167A3E}</a:tableStyleId>
              </a:tblPr>
              <a:tblGrid>
                <a:gridCol w="1042675"/>
                <a:gridCol w="1354100"/>
                <a:gridCol w="1354100"/>
              </a:tblGrid>
              <a:tr h="100000">
                <a:tc>
                  <a:txBody>
                    <a:bodyPr/>
                    <a:lstStyle/>
                    <a:p>
                      <a:pPr indent="0" lvl="0" marL="0" rtl="0" algn="l">
                        <a:spcBef>
                          <a:spcPts val="0"/>
                        </a:spcBef>
                        <a:spcAft>
                          <a:spcPts val="0"/>
                        </a:spcAft>
                        <a:buNone/>
                      </a:pPr>
                      <a:r>
                        <a:rPr b="1" i="1" lang="en">
                          <a:solidFill>
                            <a:schemeClr val="dk2"/>
                          </a:solidFill>
                        </a:rPr>
                        <a:t>Rained</a:t>
                      </a:r>
                      <a:endParaRPr b="1" i="1">
                        <a:solidFill>
                          <a:schemeClr val="dk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a:solidFill>
                            <a:schemeClr val="dk2"/>
                          </a:solidFill>
                        </a:rPr>
                        <a:t>Count</a:t>
                      </a:r>
                      <a:endParaRPr b="1">
                        <a:solidFill>
                          <a:schemeClr val="dk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a:solidFill>
                            <a:schemeClr val="dk2"/>
                          </a:solidFill>
                        </a:rPr>
                        <a:t>Pct.</a:t>
                      </a:r>
                      <a:endParaRPr b="1">
                        <a:solidFill>
                          <a:schemeClr val="dk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r>
              <a:tr h="396200">
                <a:tc>
                  <a:txBody>
                    <a:bodyPr/>
                    <a:lstStyle/>
                    <a:p>
                      <a:pPr indent="0" lvl="0" marL="0" rtl="0" algn="l">
                        <a:spcBef>
                          <a:spcPts val="0"/>
                        </a:spcBef>
                        <a:spcAft>
                          <a:spcPts val="0"/>
                        </a:spcAft>
                        <a:buNone/>
                      </a:pPr>
                      <a:r>
                        <a:rPr lang="en">
                          <a:solidFill>
                            <a:schemeClr val="dk1"/>
                          </a:solidFill>
                        </a:rPr>
                        <a:t>1 (T)</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26,751</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chemeClr val="dk1"/>
                          </a:solidFill>
                        </a:rPr>
                        <a:t>0 (C)</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1,847,558</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98.7%</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75" name="Google Shape;375;p45"/>
          <p:cNvSpPr txBox="1"/>
          <p:nvPr>
            <p:ph idx="1" type="body"/>
          </p:nvPr>
        </p:nvSpPr>
        <p:spPr>
          <a:xfrm>
            <a:off x="387900" y="3374725"/>
            <a:ext cx="3910800" cy="119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Rained</a:t>
            </a:r>
            <a:endParaRPr i="1"/>
          </a:p>
          <a:p>
            <a:pPr indent="-317500" lvl="1" marL="914400" rtl="0" algn="l">
              <a:spcBef>
                <a:spcPts val="0"/>
              </a:spcBef>
              <a:spcAft>
                <a:spcPts val="0"/>
              </a:spcAft>
              <a:buSzPts val="1400"/>
              <a:buChar char="○"/>
            </a:pPr>
            <a:r>
              <a:rPr lang="en"/>
              <a:t>1: Precipitation &gt;= 0.1 inch</a:t>
            </a:r>
            <a:endParaRPr/>
          </a:p>
          <a:p>
            <a:pPr indent="-317500" lvl="1" marL="914400" rtl="0" algn="l">
              <a:spcBef>
                <a:spcPts val="0"/>
              </a:spcBef>
              <a:spcAft>
                <a:spcPts val="0"/>
              </a:spcAft>
              <a:buSzPts val="1400"/>
              <a:buChar char="○"/>
            </a:pPr>
            <a:r>
              <a:rPr lang="en"/>
              <a:t>0: Precipitation &lt; 0.1 inch</a:t>
            </a:r>
            <a:endParaRPr/>
          </a:p>
        </p:txBody>
      </p:sp>
      <p:pic>
        <p:nvPicPr>
          <p:cNvPr id="376" name="Google Shape;376;p45"/>
          <p:cNvPicPr preferRelativeResize="0"/>
          <p:nvPr/>
        </p:nvPicPr>
        <p:blipFill>
          <a:blip r:embed="rId4">
            <a:alphaModFix/>
          </a:blip>
          <a:stretch>
            <a:fillRect/>
          </a:stretch>
        </p:blipFill>
        <p:spPr>
          <a:xfrm>
            <a:off x="5379832" y="704825"/>
            <a:ext cx="2135200" cy="2135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Precipitation</a:t>
            </a:r>
            <a:endParaRPr/>
          </a:p>
        </p:txBody>
      </p:sp>
      <p:sp>
        <p:nvSpPr>
          <p:cNvPr id="382" name="Google Shape;382;p4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Tackling imbalance:</a:t>
            </a:r>
            <a:endParaRPr/>
          </a:p>
          <a:p>
            <a:pPr indent="-317500" lvl="1" marL="914400" rtl="0" algn="l">
              <a:spcBef>
                <a:spcPts val="0"/>
              </a:spcBef>
              <a:spcAft>
                <a:spcPts val="0"/>
              </a:spcAft>
              <a:buSzPts val="1400"/>
              <a:buChar char="○"/>
            </a:pPr>
            <a:r>
              <a:rPr lang="en"/>
              <a:t>Under-sampling majority category - Random sampling</a:t>
            </a:r>
            <a:endParaRPr/>
          </a:p>
          <a:p>
            <a:pPr indent="-317500" lvl="1" marL="914400" rtl="0" algn="l">
              <a:spcBef>
                <a:spcPts val="0"/>
              </a:spcBef>
              <a:spcAft>
                <a:spcPts val="0"/>
              </a:spcAft>
              <a:buSzPts val="1400"/>
              <a:buChar char="○"/>
            </a:pPr>
            <a:r>
              <a:rPr lang="en"/>
              <a:t>Oversampling</a:t>
            </a:r>
            <a:r>
              <a:rPr lang="en"/>
              <a:t> minority category - SMOTE</a:t>
            </a:r>
            <a:endParaRPr/>
          </a:p>
        </p:txBody>
      </p:sp>
      <p:graphicFrame>
        <p:nvGraphicFramePr>
          <p:cNvPr id="383" name="Google Shape;383;p46"/>
          <p:cNvGraphicFramePr/>
          <p:nvPr/>
        </p:nvGraphicFramePr>
        <p:xfrm>
          <a:off x="1585663" y="2782107"/>
          <a:ext cx="3000000" cy="3000000"/>
        </p:xfrm>
        <a:graphic>
          <a:graphicData uri="http://schemas.openxmlformats.org/drawingml/2006/table">
            <a:tbl>
              <a:tblPr>
                <a:noFill/>
                <a:tableStyleId>{E4583F1F-C33D-4E43-B567-1DD379167A3E}</a:tableStyleId>
              </a:tblPr>
              <a:tblGrid>
                <a:gridCol w="964150"/>
                <a:gridCol w="1252125"/>
                <a:gridCol w="1252125"/>
                <a:gridCol w="1252125"/>
                <a:gridCol w="1252125"/>
              </a:tblGrid>
              <a:tr h="390900">
                <a:tc>
                  <a:txBody>
                    <a:bodyPr/>
                    <a:lstStyle/>
                    <a:p>
                      <a:pPr indent="0" lvl="0" marL="0" rtl="0" algn="l">
                        <a:spcBef>
                          <a:spcPts val="0"/>
                        </a:spcBef>
                        <a:spcAft>
                          <a:spcPts val="0"/>
                        </a:spcAft>
                        <a:buNone/>
                      </a:pPr>
                      <a:r>
                        <a:rPr b="1" i="1" lang="en">
                          <a:solidFill>
                            <a:schemeClr val="dk2"/>
                          </a:solidFill>
                        </a:rPr>
                        <a:t>Rained</a:t>
                      </a:r>
                      <a:endParaRPr b="1" i="1">
                        <a:solidFill>
                          <a:schemeClr val="dk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a:solidFill>
                            <a:schemeClr val="dk2"/>
                          </a:solidFill>
                        </a:rPr>
                        <a:t>Count</a:t>
                      </a:r>
                      <a:endParaRPr b="1">
                        <a:solidFill>
                          <a:schemeClr val="dk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a:solidFill>
                            <a:schemeClr val="dk2"/>
                          </a:solidFill>
                        </a:rPr>
                        <a:t>Pct.</a:t>
                      </a:r>
                      <a:endParaRPr b="1">
                        <a:solidFill>
                          <a:schemeClr val="dk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b="1" lang="en">
                          <a:solidFill>
                            <a:schemeClr val="dk2"/>
                          </a:solidFill>
                        </a:rPr>
                        <a:t>Count</a:t>
                      </a:r>
                      <a:endParaRPr b="1">
                        <a:solidFill>
                          <a:schemeClr val="dk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b="1" lang="en">
                          <a:solidFill>
                            <a:schemeClr val="dk2"/>
                          </a:solidFill>
                        </a:rPr>
                        <a:t>Pct.</a:t>
                      </a:r>
                      <a:endParaRPr b="1">
                        <a:solidFill>
                          <a:schemeClr val="dk2"/>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r h="390900">
                <a:tc>
                  <a:txBody>
                    <a:bodyPr/>
                    <a:lstStyle/>
                    <a:p>
                      <a:pPr indent="0" lvl="0" marL="0" rtl="0" algn="l">
                        <a:spcBef>
                          <a:spcPts val="0"/>
                        </a:spcBef>
                        <a:spcAft>
                          <a:spcPts val="0"/>
                        </a:spcAft>
                        <a:buNone/>
                      </a:pPr>
                      <a:r>
                        <a:rPr lang="en">
                          <a:solidFill>
                            <a:schemeClr val="dk1"/>
                          </a:solidFill>
                        </a:rPr>
                        <a:t>1 (T)</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26,751</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92,223</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33.3%</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2525">
                <a:tc>
                  <a:txBody>
                    <a:bodyPr/>
                    <a:lstStyle/>
                    <a:p>
                      <a:pPr indent="0" lvl="0" marL="0" rtl="0" algn="l">
                        <a:spcBef>
                          <a:spcPts val="0"/>
                        </a:spcBef>
                        <a:spcAft>
                          <a:spcPts val="0"/>
                        </a:spcAft>
                        <a:buNone/>
                      </a:pPr>
                      <a:r>
                        <a:rPr lang="en">
                          <a:solidFill>
                            <a:schemeClr val="dk1"/>
                          </a:solidFill>
                        </a:rPr>
                        <a:t>0 (C)</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1,847,558</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98.7%</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184,447</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66.7%</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Precipitation</a:t>
            </a:r>
            <a:endParaRPr/>
          </a:p>
        </p:txBody>
      </p:sp>
      <p:sp>
        <p:nvSpPr>
          <p:cNvPr id="389" name="Google Shape;389;p47"/>
          <p:cNvSpPr txBox="1"/>
          <p:nvPr>
            <p:ph idx="1" type="body"/>
          </p:nvPr>
        </p:nvSpPr>
        <p:spPr>
          <a:xfrm>
            <a:off x="387900" y="2949275"/>
            <a:ext cx="8368200" cy="1889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Covariates</a:t>
            </a:r>
            <a:endParaRPr/>
          </a:p>
          <a:p>
            <a:pPr indent="-321094" lvl="0" marL="457200" rtl="0" algn="l">
              <a:spcBef>
                <a:spcPts val="1200"/>
              </a:spcBef>
              <a:spcAft>
                <a:spcPts val="0"/>
              </a:spcAft>
              <a:buSzPts val="1457"/>
              <a:buChar char="●"/>
            </a:pPr>
            <a:r>
              <a:rPr b="1" lang="en" sz="1456">
                <a:solidFill>
                  <a:schemeClr val="accent5"/>
                </a:solidFill>
              </a:rPr>
              <a:t>Weather</a:t>
            </a:r>
            <a:r>
              <a:rPr lang="en" sz="1456"/>
              <a:t>: </a:t>
            </a:r>
            <a:r>
              <a:rPr i="1" lang="en" sz="1456" strike="sngStrike"/>
              <a:t>Temperature(F)</a:t>
            </a:r>
            <a:r>
              <a:rPr i="1" lang="en" sz="1456"/>
              <a:t>, Wind_Chill(F), </a:t>
            </a:r>
            <a:r>
              <a:rPr i="1" lang="en" sz="1456" strike="sngStrike"/>
              <a:t>Humidity(%)</a:t>
            </a:r>
            <a:r>
              <a:rPr i="1" lang="en" sz="1456"/>
              <a:t>, Pressure(in), </a:t>
            </a:r>
            <a:r>
              <a:rPr i="1" lang="en" sz="1456" strike="sngStrike"/>
              <a:t>Visibility(mi)</a:t>
            </a:r>
            <a:r>
              <a:rPr i="1" lang="en" sz="1456"/>
              <a:t>, Wind_Speed(mph), </a:t>
            </a:r>
            <a:r>
              <a:rPr i="1" lang="en" sz="1456" strike="sngStrike"/>
              <a:t>Precipitation(in)</a:t>
            </a:r>
            <a:endParaRPr i="1" sz="1456" strike="sngStrike"/>
          </a:p>
          <a:p>
            <a:pPr indent="-321094" lvl="0" marL="457200" rtl="0" algn="l">
              <a:spcBef>
                <a:spcPts val="0"/>
              </a:spcBef>
              <a:spcAft>
                <a:spcPts val="0"/>
              </a:spcAft>
              <a:buSzPts val="1457"/>
              <a:buChar char="●"/>
            </a:pPr>
            <a:r>
              <a:rPr b="1" lang="en" sz="1456">
                <a:solidFill>
                  <a:schemeClr val="accent5"/>
                </a:solidFill>
              </a:rPr>
              <a:t>Road</a:t>
            </a:r>
            <a:r>
              <a:rPr lang="en" sz="1456"/>
              <a:t>: </a:t>
            </a:r>
            <a:r>
              <a:rPr i="1" lang="en" sz="1456"/>
              <a:t>Amenity, Bump, Crossing, Give_Way, Junction, No_Exit, Railway, Roundabout, Station, Stop, Traffic_Calming, Traffic_Signal, Turning_Loop</a:t>
            </a:r>
            <a:endParaRPr i="1" sz="1456"/>
          </a:p>
          <a:p>
            <a:pPr indent="-321094" lvl="0" marL="457200" rtl="0" algn="l">
              <a:spcBef>
                <a:spcPts val="0"/>
              </a:spcBef>
              <a:spcAft>
                <a:spcPts val="0"/>
              </a:spcAft>
              <a:buSzPts val="1457"/>
              <a:buChar char="●"/>
            </a:pPr>
            <a:r>
              <a:rPr b="1" lang="en" sz="1456">
                <a:solidFill>
                  <a:schemeClr val="accent5"/>
                </a:solidFill>
              </a:rPr>
              <a:t>Other</a:t>
            </a:r>
            <a:r>
              <a:rPr lang="en" sz="1456"/>
              <a:t>: </a:t>
            </a:r>
            <a:r>
              <a:rPr i="1" lang="en" sz="1456"/>
              <a:t>Side, Start_Weekday, Start_TOD_Category, Population</a:t>
            </a:r>
            <a:endParaRPr i="1" sz="1456"/>
          </a:p>
        </p:txBody>
      </p:sp>
      <p:sp>
        <p:nvSpPr>
          <p:cNvPr descr="Background pointer shape in timeline graphic" id="390" name="Google Shape;390;p47"/>
          <p:cNvSpPr/>
          <p:nvPr/>
        </p:nvSpPr>
        <p:spPr>
          <a:xfrm>
            <a:off x="417135" y="1947933"/>
            <a:ext cx="1843200" cy="3681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91" name="Google Shape;391;p47"/>
          <p:cNvSpPr txBox="1"/>
          <p:nvPr>
            <p:ph idx="1" type="body"/>
          </p:nvPr>
        </p:nvSpPr>
        <p:spPr>
          <a:xfrm>
            <a:off x="417125" y="2015858"/>
            <a:ext cx="1433100" cy="2328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200">
                <a:solidFill>
                  <a:schemeClr val="lt1"/>
                </a:solidFill>
              </a:rPr>
              <a:t>Encoding</a:t>
            </a:r>
            <a:endParaRPr sz="1200">
              <a:solidFill>
                <a:schemeClr val="lt1"/>
              </a:solidFill>
            </a:endParaRPr>
          </a:p>
        </p:txBody>
      </p:sp>
      <p:sp>
        <p:nvSpPr>
          <p:cNvPr descr="Background pointer shape in timeline graphic" id="392" name="Google Shape;392;p47"/>
          <p:cNvSpPr/>
          <p:nvPr/>
        </p:nvSpPr>
        <p:spPr>
          <a:xfrm>
            <a:off x="1870666" y="1947933"/>
            <a:ext cx="2019600" cy="3681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93" name="Google Shape;393;p47"/>
          <p:cNvSpPr txBox="1"/>
          <p:nvPr>
            <p:ph idx="1" type="body"/>
          </p:nvPr>
        </p:nvSpPr>
        <p:spPr>
          <a:xfrm>
            <a:off x="2175196" y="2015858"/>
            <a:ext cx="1295400" cy="232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rPr>
              <a:t>Logit Reg</a:t>
            </a:r>
            <a:endParaRPr sz="1200">
              <a:solidFill>
                <a:schemeClr val="lt1"/>
              </a:solidFill>
            </a:endParaRPr>
          </a:p>
        </p:txBody>
      </p:sp>
      <p:grpSp>
        <p:nvGrpSpPr>
          <p:cNvPr id="394" name="Google Shape;394;p47"/>
          <p:cNvGrpSpPr/>
          <p:nvPr/>
        </p:nvGrpSpPr>
        <p:grpSpPr>
          <a:xfrm>
            <a:off x="2724975" y="2313279"/>
            <a:ext cx="195857" cy="293147"/>
            <a:chOff x="2223534" y="2938958"/>
            <a:chExt cx="198900" cy="593656"/>
          </a:xfrm>
        </p:grpSpPr>
        <p:cxnSp>
          <p:nvCxnSpPr>
            <p:cNvPr id="395" name="Google Shape;395;p47"/>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396" name="Google Shape;396;p47"/>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47"/>
          <p:cNvSpPr txBox="1"/>
          <p:nvPr>
            <p:ph idx="1" type="body"/>
          </p:nvPr>
        </p:nvSpPr>
        <p:spPr>
          <a:xfrm>
            <a:off x="1443188" y="2606574"/>
            <a:ext cx="2566200" cy="270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358"/>
              <a:buNone/>
            </a:pPr>
            <a:r>
              <a:rPr lang="en" sz="1020"/>
              <a:t>splitted and evaluated</a:t>
            </a:r>
            <a:endParaRPr sz="1020"/>
          </a:p>
        </p:txBody>
      </p:sp>
      <p:sp>
        <p:nvSpPr>
          <p:cNvPr descr="Background pointer shape in timeline graphic" id="398" name="Google Shape;398;p47"/>
          <p:cNvSpPr/>
          <p:nvPr/>
        </p:nvSpPr>
        <p:spPr>
          <a:xfrm>
            <a:off x="3500260" y="1947933"/>
            <a:ext cx="2019600" cy="3681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99" name="Google Shape;399;p47"/>
          <p:cNvSpPr txBox="1"/>
          <p:nvPr>
            <p:ph idx="1" type="body"/>
          </p:nvPr>
        </p:nvSpPr>
        <p:spPr>
          <a:xfrm>
            <a:off x="3791515" y="2015858"/>
            <a:ext cx="1295400" cy="232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rPr>
              <a:t>Matching</a:t>
            </a:r>
            <a:endParaRPr sz="1200">
              <a:solidFill>
                <a:schemeClr val="lt1"/>
              </a:solidFill>
            </a:endParaRPr>
          </a:p>
        </p:txBody>
      </p:sp>
      <p:grpSp>
        <p:nvGrpSpPr>
          <p:cNvPr id="400" name="Google Shape;400;p47"/>
          <p:cNvGrpSpPr/>
          <p:nvPr/>
        </p:nvGrpSpPr>
        <p:grpSpPr>
          <a:xfrm>
            <a:off x="4334873" y="1657145"/>
            <a:ext cx="195857" cy="293147"/>
            <a:chOff x="3918084" y="1610215"/>
            <a:chExt cx="198900" cy="593656"/>
          </a:xfrm>
        </p:grpSpPr>
        <p:cxnSp>
          <p:nvCxnSpPr>
            <p:cNvPr id="401" name="Google Shape;401;p47"/>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402" name="Google Shape;402;p47"/>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47"/>
          <p:cNvSpPr txBox="1"/>
          <p:nvPr>
            <p:ph idx="1" type="body"/>
          </p:nvPr>
        </p:nvSpPr>
        <p:spPr>
          <a:xfrm>
            <a:off x="3226988" y="1389425"/>
            <a:ext cx="2566200" cy="293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688"/>
              <a:buNone/>
            </a:pPr>
            <a:r>
              <a:rPr lang="en" sz="1000"/>
              <a:t>propensity scores matching, caliper</a:t>
            </a:r>
            <a:endParaRPr sz="1000"/>
          </a:p>
        </p:txBody>
      </p:sp>
      <p:sp>
        <p:nvSpPr>
          <p:cNvPr descr="Background pointer shape in timeline graphic" id="404" name="Google Shape;404;p47"/>
          <p:cNvSpPr/>
          <p:nvPr/>
        </p:nvSpPr>
        <p:spPr>
          <a:xfrm>
            <a:off x="5129854" y="1947933"/>
            <a:ext cx="2019600" cy="3681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05" name="Google Shape;405;p47"/>
          <p:cNvSpPr txBox="1"/>
          <p:nvPr>
            <p:ph idx="1" type="body"/>
          </p:nvPr>
        </p:nvSpPr>
        <p:spPr>
          <a:xfrm>
            <a:off x="5415225" y="2015858"/>
            <a:ext cx="1295400" cy="232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rPr>
              <a:t>Quality Check</a:t>
            </a:r>
            <a:endParaRPr sz="1200">
              <a:solidFill>
                <a:schemeClr val="lt1"/>
              </a:solidFill>
            </a:endParaRPr>
          </a:p>
        </p:txBody>
      </p:sp>
      <p:grpSp>
        <p:nvGrpSpPr>
          <p:cNvPr id="406" name="Google Shape;406;p47"/>
          <p:cNvGrpSpPr/>
          <p:nvPr/>
        </p:nvGrpSpPr>
        <p:grpSpPr>
          <a:xfrm>
            <a:off x="5963101" y="2313279"/>
            <a:ext cx="195857" cy="293147"/>
            <a:chOff x="5958946" y="2938958"/>
            <a:chExt cx="198900" cy="593656"/>
          </a:xfrm>
        </p:grpSpPr>
        <p:cxnSp>
          <p:nvCxnSpPr>
            <p:cNvPr id="407" name="Google Shape;407;p47"/>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408" name="Google Shape;408;p47"/>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47"/>
          <p:cNvSpPr txBox="1"/>
          <p:nvPr>
            <p:ph idx="1" type="body"/>
          </p:nvPr>
        </p:nvSpPr>
        <p:spPr>
          <a:xfrm>
            <a:off x="4779916" y="2606574"/>
            <a:ext cx="2566200" cy="270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358"/>
              <a:buNone/>
            </a:pPr>
            <a:r>
              <a:rPr lang="en" sz="1020"/>
              <a:t>balance and overlap</a:t>
            </a:r>
            <a:endParaRPr sz="1020"/>
          </a:p>
        </p:txBody>
      </p:sp>
      <p:sp>
        <p:nvSpPr>
          <p:cNvPr descr="Background pointer shape in timeline graphic" id="410" name="Google Shape;410;p47"/>
          <p:cNvSpPr/>
          <p:nvPr/>
        </p:nvSpPr>
        <p:spPr>
          <a:xfrm>
            <a:off x="6759448" y="1947933"/>
            <a:ext cx="2019600" cy="3681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11" name="Google Shape;411;p47"/>
          <p:cNvSpPr txBox="1"/>
          <p:nvPr>
            <p:ph idx="1" type="body"/>
          </p:nvPr>
        </p:nvSpPr>
        <p:spPr>
          <a:xfrm>
            <a:off x="7084101" y="2015858"/>
            <a:ext cx="1295400" cy="2328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200">
                <a:solidFill>
                  <a:schemeClr val="lt1"/>
                </a:solidFill>
              </a:rPr>
              <a:t>ATE</a:t>
            </a:r>
            <a:endParaRPr sz="12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Precipitation</a:t>
            </a:r>
            <a:endParaRPr/>
          </a:p>
        </p:txBody>
      </p:sp>
      <p:sp>
        <p:nvSpPr>
          <p:cNvPr id="417" name="Google Shape;417;p4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8" name="Google Shape;418;p48"/>
          <p:cNvPicPr preferRelativeResize="0"/>
          <p:nvPr/>
        </p:nvPicPr>
        <p:blipFill>
          <a:blip r:embed="rId3">
            <a:alphaModFix/>
          </a:blip>
          <a:stretch>
            <a:fillRect/>
          </a:stretch>
        </p:blipFill>
        <p:spPr>
          <a:xfrm>
            <a:off x="1753775" y="1234663"/>
            <a:ext cx="5636451" cy="3589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Precipitation on Severity</a:t>
            </a:r>
            <a:endParaRPr/>
          </a:p>
        </p:txBody>
      </p:sp>
      <p:sp>
        <p:nvSpPr>
          <p:cNvPr id="424" name="Google Shape;424;p49"/>
          <p:cNvSpPr txBox="1"/>
          <p:nvPr>
            <p:ph idx="1" type="body"/>
          </p:nvPr>
        </p:nvSpPr>
        <p:spPr>
          <a:xfrm>
            <a:off x="387900" y="1489825"/>
            <a:ext cx="8368200" cy="334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chemeClr val="accent5"/>
                </a:solidFill>
              </a:rPr>
              <a:t>ATE = 0.03 (Very minimal effect)</a:t>
            </a:r>
            <a:endParaRPr b="1">
              <a:solidFill>
                <a:schemeClr val="accent5"/>
              </a:solidFill>
            </a:endParaRPr>
          </a:p>
          <a:p>
            <a:pPr indent="0" lvl="0" marL="0" rtl="0" algn="l">
              <a:spcBef>
                <a:spcPts val="1200"/>
              </a:spcBef>
              <a:spcAft>
                <a:spcPts val="0"/>
              </a:spcAft>
              <a:buNone/>
            </a:pPr>
            <a:r>
              <a:rPr lang="en" u="sng"/>
              <a:t>Assumptions</a:t>
            </a:r>
            <a:r>
              <a:rPr lang="en"/>
              <a:t>: </a:t>
            </a:r>
            <a:endParaRPr/>
          </a:p>
          <a:p>
            <a:pPr indent="-334327" lvl="0" marL="457200" rtl="0" algn="l">
              <a:spcBef>
                <a:spcPts val="1200"/>
              </a:spcBef>
              <a:spcAft>
                <a:spcPts val="0"/>
              </a:spcAft>
              <a:buSzPct val="100000"/>
              <a:buAutoNum type="arabicPeriod"/>
            </a:pPr>
            <a:r>
              <a:rPr lang="en"/>
              <a:t>L</a:t>
            </a:r>
            <a:r>
              <a:rPr lang="en"/>
              <a:t>ight rain does not affect driving and chances of accident</a:t>
            </a:r>
            <a:endParaRPr/>
          </a:p>
          <a:p>
            <a:pPr indent="-334327" lvl="0" marL="457200" rtl="0" algn="l">
              <a:spcBef>
                <a:spcPts val="0"/>
              </a:spcBef>
              <a:spcAft>
                <a:spcPts val="0"/>
              </a:spcAft>
              <a:buSzPct val="100000"/>
              <a:buAutoNum type="arabicPeriod"/>
            </a:pPr>
            <a:r>
              <a:rPr lang="en"/>
              <a:t>Precipitation data accurately reflects rain condition at the site of accident</a:t>
            </a:r>
            <a:endParaRPr/>
          </a:p>
          <a:p>
            <a:pPr indent="-334327" lvl="0" marL="457200" rtl="0" algn="l">
              <a:spcBef>
                <a:spcPts val="0"/>
              </a:spcBef>
              <a:spcAft>
                <a:spcPts val="0"/>
              </a:spcAft>
              <a:buSzPct val="100000"/>
              <a:buAutoNum type="arabicPeriod"/>
            </a:pPr>
            <a:r>
              <a:rPr lang="en"/>
              <a:t>Random undersampling maintains the true characteristics of accident patterns when there is no rain</a:t>
            </a:r>
            <a:endParaRPr/>
          </a:p>
          <a:p>
            <a:pPr indent="-334327" lvl="0" marL="457200" rtl="0" algn="l">
              <a:spcBef>
                <a:spcPts val="0"/>
              </a:spcBef>
              <a:spcAft>
                <a:spcPts val="0"/>
              </a:spcAft>
              <a:buSzPct val="100000"/>
              <a:buAutoNum type="arabicPeriod"/>
            </a:pPr>
            <a:r>
              <a:rPr lang="en"/>
              <a:t>SMOTE maintains the true characteristics of accident patterns when there is rain</a:t>
            </a:r>
            <a:endParaRPr/>
          </a:p>
          <a:p>
            <a:pPr indent="-334327" lvl="0" marL="457200" rtl="0" algn="l">
              <a:spcBef>
                <a:spcPts val="0"/>
              </a:spcBef>
              <a:spcAft>
                <a:spcPts val="0"/>
              </a:spcAft>
              <a:buSzPct val="100000"/>
              <a:buAutoNum type="arabicPeriod"/>
            </a:pPr>
            <a:r>
              <a:rPr lang="en"/>
              <a:t>Covariates affect Y and do not directly affect treatment. No covariates are overlooked.</a:t>
            </a:r>
            <a:endParaRPr/>
          </a:p>
          <a:p>
            <a:pPr indent="-334327" lvl="0" marL="457200" rtl="0" algn="l">
              <a:spcBef>
                <a:spcPts val="0"/>
              </a:spcBef>
              <a:spcAft>
                <a:spcPts val="0"/>
              </a:spcAft>
              <a:buSzPct val="100000"/>
              <a:buAutoNum type="arabicPeriod"/>
            </a:pPr>
            <a:r>
              <a:rPr lang="en"/>
              <a:t>Covariates imbalance has negligible impact on propensity score calculation and matching quality.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Insights - Insurance Premium Pricing</a:t>
            </a:r>
            <a:endParaRPr/>
          </a:p>
        </p:txBody>
      </p:sp>
      <p:sp>
        <p:nvSpPr>
          <p:cNvPr id="430" name="Google Shape;430;p5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Rainfall does </a:t>
            </a:r>
            <a:r>
              <a:rPr lang="en" u="sng"/>
              <a:t>not</a:t>
            </a:r>
            <a:r>
              <a:rPr lang="en"/>
              <a:t> cause more severe accidents.</a:t>
            </a:r>
            <a:endParaRPr/>
          </a:p>
          <a:p>
            <a:pPr indent="-342900" lvl="0" marL="457200" rtl="0" algn="l">
              <a:spcBef>
                <a:spcPts val="0"/>
              </a:spcBef>
              <a:spcAft>
                <a:spcPts val="0"/>
              </a:spcAft>
              <a:buSzPts val="1800"/>
              <a:buChar char="●"/>
            </a:pPr>
            <a:r>
              <a:rPr lang="en"/>
              <a:t>Populated areas does </a:t>
            </a:r>
            <a:r>
              <a:rPr lang="en" u="sng"/>
              <a:t>not</a:t>
            </a:r>
            <a:r>
              <a:rPr lang="en"/>
              <a:t> cause more severe accidents.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Business Actions</a:t>
            </a:r>
            <a:endParaRPr/>
          </a:p>
          <a:p>
            <a:pPr indent="-342900" lvl="0" marL="457200" rtl="0" algn="l">
              <a:spcBef>
                <a:spcPts val="1200"/>
              </a:spcBef>
              <a:spcAft>
                <a:spcPts val="0"/>
              </a:spcAft>
              <a:buSzPts val="1800"/>
              <a:buChar char="●"/>
            </a:pPr>
            <a:r>
              <a:rPr lang="en"/>
              <a:t>Pricing of collision coverage of car insurance can be optimized to gobble up more customers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436" name="Google Shape;436;p5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Causal inference on duration and distance. </a:t>
            </a:r>
            <a:endParaRPr/>
          </a:p>
          <a:p>
            <a:pPr indent="-342900" lvl="0" marL="457200" rtl="0" algn="l">
              <a:spcBef>
                <a:spcPts val="0"/>
              </a:spcBef>
              <a:spcAft>
                <a:spcPts val="0"/>
              </a:spcAft>
              <a:buSzPts val="1800"/>
              <a:buChar char="●"/>
            </a:pPr>
            <a:r>
              <a:rPr lang="en"/>
              <a:t>Accident prediction based on road features and weather conditions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65500" y="1818600"/>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Key Actionable Business Initiative</a:t>
            </a:r>
            <a:endParaRPr/>
          </a:p>
        </p:txBody>
      </p:sp>
      <p:sp>
        <p:nvSpPr>
          <p:cNvPr id="83" name="Google Shape;83;p16"/>
          <p:cNvSpPr txBox="1"/>
          <p:nvPr>
            <p:ph idx="2" type="body"/>
          </p:nvPr>
        </p:nvSpPr>
        <p:spPr>
          <a:xfrm>
            <a:off x="4848600" y="771525"/>
            <a:ext cx="4204500" cy="36759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t/>
            </a:r>
            <a:endParaRPr sz="2200"/>
          </a:p>
          <a:p>
            <a:pPr indent="-368300" lvl="0" marL="457200" rtl="0" algn="l">
              <a:spcBef>
                <a:spcPts val="1200"/>
              </a:spcBef>
              <a:spcAft>
                <a:spcPts val="0"/>
              </a:spcAft>
              <a:buSzPts val="2200"/>
              <a:buChar char="●"/>
            </a:pPr>
            <a:r>
              <a:rPr lang="en" sz="2200"/>
              <a:t>Development and Deployment of a Predictive Accident Severity/Frequency Model</a:t>
            </a:r>
            <a:endParaRPr sz="2200"/>
          </a:p>
          <a:p>
            <a:pPr indent="-368300" lvl="0" marL="457200" rtl="0" algn="l">
              <a:spcBef>
                <a:spcPts val="0"/>
              </a:spcBef>
              <a:spcAft>
                <a:spcPts val="0"/>
              </a:spcAft>
              <a:buSzPts val="2200"/>
              <a:buChar char="●"/>
            </a:pPr>
            <a:r>
              <a:rPr lang="en" sz="2200"/>
              <a:t>Traffic Design Consulting and Implementation</a:t>
            </a:r>
            <a:endParaRPr sz="2200"/>
          </a:p>
          <a:p>
            <a:pPr indent="-368300" lvl="0" marL="457200" rtl="0" algn="l">
              <a:spcBef>
                <a:spcPts val="0"/>
              </a:spcBef>
              <a:spcAft>
                <a:spcPts val="0"/>
              </a:spcAft>
              <a:buSzPts val="2200"/>
              <a:buChar char="●"/>
            </a:pPr>
            <a:r>
              <a:rPr lang="en" sz="2200"/>
              <a:t>Insurance Products with Hotspots Analysis</a:t>
            </a:r>
            <a:endParaRPr sz="2200"/>
          </a:p>
        </p:txBody>
      </p:sp>
      <p:sp>
        <p:nvSpPr>
          <p:cNvPr id="84" name="Google Shape;84;p16"/>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2"/>
          <p:cNvSpPr txBox="1"/>
          <p:nvPr/>
        </p:nvSpPr>
        <p:spPr>
          <a:xfrm>
            <a:off x="2821425" y="1890325"/>
            <a:ext cx="65016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800">
                <a:solidFill>
                  <a:schemeClr val="dk1"/>
                </a:solidFill>
                <a:latin typeface="Oswald"/>
                <a:ea typeface="Oswald"/>
                <a:cs typeface="Oswald"/>
                <a:sym typeface="Oswald"/>
              </a:rPr>
              <a:t>Thank You</a:t>
            </a:r>
            <a:endParaRPr sz="5800">
              <a:solidFill>
                <a:schemeClr val="dk1"/>
              </a:solidFill>
              <a:latin typeface="Oswald"/>
              <a:ea typeface="Oswald"/>
              <a:cs typeface="Oswald"/>
              <a:sym typeface="Oswa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5" name="Shape 445"/>
        <p:cNvGrpSpPr/>
        <p:nvPr/>
      </p:nvGrpSpPr>
      <p:grpSpPr>
        <a:xfrm>
          <a:off x="0" y="0"/>
          <a:ext cx="0" cy="0"/>
          <a:chOff x="0" y="0"/>
          <a:chExt cx="0" cy="0"/>
        </a:xfrm>
      </p:grpSpPr>
      <p:sp>
        <p:nvSpPr>
          <p:cNvPr id="446" name="Google Shape;446;p5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Metrics of success / KPIs: </a:t>
            </a:r>
            <a:endParaRPr/>
          </a:p>
        </p:txBody>
      </p:sp>
      <p:sp>
        <p:nvSpPr>
          <p:cNvPr id="447" name="Google Shape;447;p53"/>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448" name="Google Shape;448;p53"/>
          <p:cNvSpPr txBox="1"/>
          <p:nvPr>
            <p:ph type="title"/>
          </p:nvPr>
        </p:nvSpPr>
        <p:spPr>
          <a:xfrm>
            <a:off x="387900" y="1232850"/>
            <a:ext cx="92394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00"/>
              <a:t>Accurate Accident Severity or Frequency Prediction</a:t>
            </a:r>
            <a:endParaRPr sz="2600"/>
          </a:p>
        </p:txBody>
      </p:sp>
      <p:sp>
        <p:nvSpPr>
          <p:cNvPr id="449" name="Google Shape;449;p53"/>
          <p:cNvSpPr txBox="1"/>
          <p:nvPr/>
        </p:nvSpPr>
        <p:spPr>
          <a:xfrm>
            <a:off x="1054675" y="2434075"/>
            <a:ext cx="53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50" name="Google Shape;450;p53"/>
          <p:cNvSpPr txBox="1"/>
          <p:nvPr>
            <p:ph type="title"/>
          </p:nvPr>
        </p:nvSpPr>
        <p:spPr>
          <a:xfrm>
            <a:off x="540300" y="2214475"/>
            <a:ext cx="92394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000">
                <a:solidFill>
                  <a:srgbClr val="F1C232"/>
                </a:solidFill>
              </a:rPr>
              <a:t>Metric</a:t>
            </a:r>
            <a:r>
              <a:rPr b="1" lang="en" sz="2000"/>
              <a:t>: </a:t>
            </a:r>
            <a:r>
              <a:rPr lang="en" sz="2000"/>
              <a:t> Prediction Accuracy Rate </a:t>
            </a:r>
            <a:endParaRPr sz="2000"/>
          </a:p>
        </p:txBody>
      </p:sp>
      <p:sp>
        <p:nvSpPr>
          <p:cNvPr id="451" name="Google Shape;451;p53"/>
          <p:cNvSpPr txBox="1"/>
          <p:nvPr>
            <p:ph type="title"/>
          </p:nvPr>
        </p:nvSpPr>
        <p:spPr>
          <a:xfrm>
            <a:off x="540300" y="3442875"/>
            <a:ext cx="8215800" cy="839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000">
                <a:solidFill>
                  <a:srgbClr val="F1C232"/>
                </a:solidFill>
              </a:rPr>
              <a:t>Hypothesis</a:t>
            </a:r>
            <a:r>
              <a:rPr b="1" lang="en" sz="2000"/>
              <a:t>: </a:t>
            </a:r>
            <a:r>
              <a:rPr lang="en" sz="2000"/>
              <a:t> The business initiative will result in a higher prediction accuracy rate, indicating the model's ability to accurately forecast accident severity and frequency. This will be measured by comparing the predicted outcomes with the actual outcomes of accidents.</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5" name="Shape 455"/>
        <p:cNvGrpSpPr/>
        <p:nvPr/>
      </p:nvGrpSpPr>
      <p:grpSpPr>
        <a:xfrm>
          <a:off x="0" y="0"/>
          <a:ext cx="0" cy="0"/>
          <a:chOff x="0" y="0"/>
          <a:chExt cx="0" cy="0"/>
        </a:xfrm>
      </p:grpSpPr>
      <p:sp>
        <p:nvSpPr>
          <p:cNvPr id="456" name="Google Shape;456;p5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Metrics of success / KPIs: </a:t>
            </a:r>
            <a:endParaRPr/>
          </a:p>
        </p:txBody>
      </p:sp>
      <p:sp>
        <p:nvSpPr>
          <p:cNvPr id="457" name="Google Shape;457;p54"/>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458" name="Google Shape;458;p54"/>
          <p:cNvSpPr txBox="1"/>
          <p:nvPr>
            <p:ph type="title"/>
          </p:nvPr>
        </p:nvSpPr>
        <p:spPr>
          <a:xfrm>
            <a:off x="387900" y="1232850"/>
            <a:ext cx="92394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00"/>
              <a:t>Reduction in Accident Rates</a:t>
            </a:r>
            <a:endParaRPr sz="2600"/>
          </a:p>
        </p:txBody>
      </p:sp>
      <p:sp>
        <p:nvSpPr>
          <p:cNvPr id="459" name="Google Shape;459;p54"/>
          <p:cNvSpPr txBox="1"/>
          <p:nvPr/>
        </p:nvSpPr>
        <p:spPr>
          <a:xfrm>
            <a:off x="1054675" y="2434075"/>
            <a:ext cx="53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60" name="Google Shape;460;p54"/>
          <p:cNvSpPr txBox="1"/>
          <p:nvPr>
            <p:ph type="title"/>
          </p:nvPr>
        </p:nvSpPr>
        <p:spPr>
          <a:xfrm>
            <a:off x="540300" y="2214475"/>
            <a:ext cx="92394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000">
                <a:solidFill>
                  <a:srgbClr val="F1C232"/>
                </a:solidFill>
              </a:rPr>
              <a:t>Metric</a:t>
            </a:r>
            <a:r>
              <a:rPr b="1" lang="en" sz="2000"/>
              <a:t>: </a:t>
            </a:r>
            <a:r>
              <a:rPr lang="en" sz="2000"/>
              <a:t> Accident Rate Reduction</a:t>
            </a:r>
            <a:endParaRPr sz="2000"/>
          </a:p>
        </p:txBody>
      </p:sp>
      <p:sp>
        <p:nvSpPr>
          <p:cNvPr id="461" name="Google Shape;461;p54"/>
          <p:cNvSpPr txBox="1"/>
          <p:nvPr>
            <p:ph type="title"/>
          </p:nvPr>
        </p:nvSpPr>
        <p:spPr>
          <a:xfrm>
            <a:off x="540300" y="3689675"/>
            <a:ext cx="8215800" cy="839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000">
                <a:solidFill>
                  <a:srgbClr val="F1C232"/>
                </a:solidFill>
              </a:rPr>
              <a:t>Hypothesis</a:t>
            </a:r>
            <a:r>
              <a:rPr b="1" lang="en" sz="2000"/>
              <a:t>: </a:t>
            </a:r>
            <a:r>
              <a:rPr lang="en" sz="2000"/>
              <a:t> By providing preemptive warnings to local agencies and drivers and implementing effective traffic design strategies, the business initiative will lead to a decrease in the overall accident rates. This will be measured by comparing the number of accidents before and after the implementation of the initiative.</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5" name="Shape 465"/>
        <p:cNvGrpSpPr/>
        <p:nvPr/>
      </p:nvGrpSpPr>
      <p:grpSpPr>
        <a:xfrm>
          <a:off x="0" y="0"/>
          <a:ext cx="0" cy="0"/>
          <a:chOff x="0" y="0"/>
          <a:chExt cx="0" cy="0"/>
        </a:xfrm>
      </p:grpSpPr>
      <p:sp>
        <p:nvSpPr>
          <p:cNvPr id="466" name="Google Shape;466;p5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Metrics of success / KPIs: </a:t>
            </a:r>
            <a:endParaRPr/>
          </a:p>
        </p:txBody>
      </p:sp>
      <p:sp>
        <p:nvSpPr>
          <p:cNvPr id="467" name="Google Shape;467;p55"/>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468" name="Google Shape;468;p55"/>
          <p:cNvSpPr txBox="1"/>
          <p:nvPr>
            <p:ph type="title"/>
          </p:nvPr>
        </p:nvSpPr>
        <p:spPr>
          <a:xfrm>
            <a:off x="387900" y="1232850"/>
            <a:ext cx="92394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600"/>
              <a:t>Improved Insurance Risk Management</a:t>
            </a:r>
            <a:endParaRPr sz="2600"/>
          </a:p>
        </p:txBody>
      </p:sp>
      <p:sp>
        <p:nvSpPr>
          <p:cNvPr id="469" name="Google Shape;469;p55"/>
          <p:cNvSpPr txBox="1"/>
          <p:nvPr/>
        </p:nvSpPr>
        <p:spPr>
          <a:xfrm>
            <a:off x="1054675" y="2434075"/>
            <a:ext cx="53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470" name="Google Shape;470;p55"/>
          <p:cNvSpPr txBox="1"/>
          <p:nvPr>
            <p:ph type="title"/>
          </p:nvPr>
        </p:nvSpPr>
        <p:spPr>
          <a:xfrm>
            <a:off x="540300" y="2214475"/>
            <a:ext cx="9239400" cy="839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000">
                <a:solidFill>
                  <a:srgbClr val="F1C232"/>
                </a:solidFill>
              </a:rPr>
              <a:t>Metric</a:t>
            </a:r>
            <a:r>
              <a:rPr b="1" lang="en" sz="2000"/>
              <a:t>: </a:t>
            </a:r>
            <a:r>
              <a:rPr lang="en" sz="2000"/>
              <a:t> Claims Ratio</a:t>
            </a:r>
            <a:endParaRPr sz="2000"/>
          </a:p>
        </p:txBody>
      </p:sp>
      <p:sp>
        <p:nvSpPr>
          <p:cNvPr id="471" name="Google Shape;471;p55"/>
          <p:cNvSpPr txBox="1"/>
          <p:nvPr>
            <p:ph type="title"/>
          </p:nvPr>
        </p:nvSpPr>
        <p:spPr>
          <a:xfrm>
            <a:off x="540300" y="3689675"/>
            <a:ext cx="8215800" cy="839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000">
                <a:solidFill>
                  <a:srgbClr val="F1C232"/>
                </a:solidFill>
              </a:rPr>
              <a:t>Hypothesis</a:t>
            </a:r>
            <a:r>
              <a:rPr b="1" lang="en" sz="2000"/>
              <a:t>: </a:t>
            </a:r>
            <a:r>
              <a:rPr lang="en" sz="2000"/>
              <a:t> Through hotspots analysis and tailored insurance products, the business initiative will lead to an optimized claims ratio. This will be measured by analyzing the ratio of insurance claims paid out to premiums collected. A lower claims ratio indicates effective risk management and reduced incidents.</a:t>
            </a:r>
            <a:endParaRPr sz="2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5" name="Shape 475"/>
        <p:cNvGrpSpPr/>
        <p:nvPr/>
      </p:nvGrpSpPr>
      <p:grpSpPr>
        <a:xfrm>
          <a:off x="0" y="0"/>
          <a:ext cx="0" cy="0"/>
          <a:chOff x="0" y="0"/>
          <a:chExt cx="0" cy="0"/>
        </a:xfrm>
      </p:grpSpPr>
      <p:sp>
        <p:nvSpPr>
          <p:cNvPr descr="Background pointer shape in timeline graphic" id="476" name="Google Shape;476;p56"/>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77" name="Google Shape;477;p56"/>
          <p:cNvSpPr txBox="1"/>
          <p:nvPr>
            <p:ph idx="4294967295" type="body"/>
          </p:nvPr>
        </p:nvSpPr>
        <p:spPr>
          <a:xfrm>
            <a:off x="340923" y="2336550"/>
            <a:ext cx="14556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09.05.XX</a:t>
            </a:r>
            <a:endParaRPr sz="1600">
              <a:solidFill>
                <a:schemeClr val="lt1"/>
              </a:solidFill>
            </a:endParaRPr>
          </a:p>
        </p:txBody>
      </p:sp>
      <p:grpSp>
        <p:nvGrpSpPr>
          <p:cNvPr id="478" name="Google Shape;478;p56"/>
          <p:cNvGrpSpPr/>
          <p:nvPr/>
        </p:nvGrpSpPr>
        <p:grpSpPr>
          <a:xfrm>
            <a:off x="969270" y="1610215"/>
            <a:ext cx="198900" cy="593656"/>
            <a:chOff x="777447" y="1610215"/>
            <a:chExt cx="198900" cy="593656"/>
          </a:xfrm>
        </p:grpSpPr>
        <p:cxnSp>
          <p:nvCxnSpPr>
            <p:cNvPr id="479" name="Google Shape;479;p56"/>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480" name="Google Shape;480;p56"/>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56"/>
          <p:cNvSpPr txBox="1"/>
          <p:nvPr>
            <p:ph idx="4294967295" type="body"/>
          </p:nvPr>
        </p:nvSpPr>
        <p:spPr>
          <a:xfrm>
            <a:off x="318375" y="385667"/>
            <a:ext cx="2242800" cy="90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Lorem ipsum dolor sit amet, consectetur adipiscing elit</a:t>
            </a:r>
            <a:endParaRPr sz="1600"/>
          </a:p>
        </p:txBody>
      </p:sp>
      <p:sp>
        <p:nvSpPr>
          <p:cNvPr descr="Background pointer shape in timeline graphic" id="482" name="Google Shape;482;p56"/>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83" name="Google Shape;483;p56"/>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09.17.XX</a:t>
            </a:r>
            <a:endParaRPr sz="1600">
              <a:solidFill>
                <a:schemeClr val="lt1"/>
              </a:solidFill>
            </a:endParaRPr>
          </a:p>
        </p:txBody>
      </p:sp>
      <p:grpSp>
        <p:nvGrpSpPr>
          <p:cNvPr id="484" name="Google Shape;484;p56"/>
          <p:cNvGrpSpPr/>
          <p:nvPr/>
        </p:nvGrpSpPr>
        <p:grpSpPr>
          <a:xfrm>
            <a:off x="2684632" y="2938958"/>
            <a:ext cx="198900" cy="593656"/>
            <a:chOff x="2223534" y="2938958"/>
            <a:chExt cx="198900" cy="593656"/>
          </a:xfrm>
        </p:grpSpPr>
        <p:cxnSp>
          <p:nvCxnSpPr>
            <p:cNvPr id="485" name="Google Shape;485;p56"/>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486" name="Google Shape;486;p56"/>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56"/>
          <p:cNvSpPr txBox="1"/>
          <p:nvPr>
            <p:ph idx="4294967295" type="body"/>
          </p:nvPr>
        </p:nvSpPr>
        <p:spPr>
          <a:xfrm>
            <a:off x="1244337" y="3757725"/>
            <a:ext cx="2242800" cy="90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Lorem ipsum dolor sit amet, consectetur adipiscing elit</a:t>
            </a:r>
            <a:endParaRPr sz="1600"/>
          </a:p>
        </p:txBody>
      </p:sp>
      <p:sp>
        <p:nvSpPr>
          <p:cNvPr descr="Background pointer shape in timeline graphic" id="488" name="Google Shape;488;p56"/>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89" name="Google Shape;489;p56"/>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10.13.XX</a:t>
            </a:r>
            <a:endParaRPr sz="1600">
              <a:solidFill>
                <a:schemeClr val="lt1"/>
              </a:solidFill>
            </a:endParaRPr>
          </a:p>
        </p:txBody>
      </p:sp>
      <p:grpSp>
        <p:nvGrpSpPr>
          <p:cNvPr id="490" name="Google Shape;490;p56"/>
          <p:cNvGrpSpPr/>
          <p:nvPr/>
        </p:nvGrpSpPr>
        <p:grpSpPr>
          <a:xfrm>
            <a:off x="4319545" y="1610215"/>
            <a:ext cx="198900" cy="593656"/>
            <a:chOff x="3918084" y="1610215"/>
            <a:chExt cx="198900" cy="593656"/>
          </a:xfrm>
        </p:grpSpPr>
        <p:cxnSp>
          <p:nvCxnSpPr>
            <p:cNvPr id="491" name="Google Shape;491;p5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492" name="Google Shape;492;p5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3" name="Google Shape;493;p56"/>
          <p:cNvSpPr txBox="1"/>
          <p:nvPr>
            <p:ph idx="4294967295" type="body"/>
          </p:nvPr>
        </p:nvSpPr>
        <p:spPr>
          <a:xfrm>
            <a:off x="3304094" y="385667"/>
            <a:ext cx="2242800" cy="90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Lorem ipsum dolor sit amet, consectetur adipiscing elit</a:t>
            </a:r>
            <a:endParaRPr sz="1600"/>
          </a:p>
        </p:txBody>
      </p:sp>
      <p:sp>
        <p:nvSpPr>
          <p:cNvPr descr="Background pointer shape in timeline graphic" id="494" name="Google Shape;494;p56"/>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95" name="Google Shape;495;p56"/>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10.20.XX</a:t>
            </a:r>
            <a:endParaRPr sz="1600">
              <a:solidFill>
                <a:schemeClr val="lt1"/>
              </a:solidFill>
            </a:endParaRPr>
          </a:p>
        </p:txBody>
      </p:sp>
      <p:grpSp>
        <p:nvGrpSpPr>
          <p:cNvPr id="496" name="Google Shape;496;p56"/>
          <p:cNvGrpSpPr/>
          <p:nvPr/>
        </p:nvGrpSpPr>
        <p:grpSpPr>
          <a:xfrm>
            <a:off x="5973070" y="2938958"/>
            <a:ext cx="198900" cy="593656"/>
            <a:chOff x="5958946" y="2938958"/>
            <a:chExt cx="198900" cy="593656"/>
          </a:xfrm>
        </p:grpSpPr>
        <p:cxnSp>
          <p:nvCxnSpPr>
            <p:cNvPr id="497" name="Google Shape;497;p56"/>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498" name="Google Shape;498;p56"/>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56"/>
          <p:cNvSpPr txBox="1"/>
          <p:nvPr>
            <p:ph idx="4294967295" type="body"/>
          </p:nvPr>
        </p:nvSpPr>
        <p:spPr>
          <a:xfrm>
            <a:off x="5126902" y="3757725"/>
            <a:ext cx="2242800" cy="90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Lorem ipsum dolor sit amet, consectetur adipiscing elit</a:t>
            </a:r>
            <a:endParaRPr sz="1600"/>
          </a:p>
        </p:txBody>
      </p:sp>
      <p:sp>
        <p:nvSpPr>
          <p:cNvPr descr="Background pointer shape in timeline graphic" id="500" name="Google Shape;500;p56"/>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501" name="Google Shape;501;p56"/>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1600">
                <a:solidFill>
                  <a:schemeClr val="lt1"/>
                </a:solidFill>
              </a:rPr>
              <a:t>11.01.XX</a:t>
            </a:r>
            <a:endParaRPr sz="1600">
              <a:solidFill>
                <a:schemeClr val="lt1"/>
              </a:solidFill>
            </a:endParaRPr>
          </a:p>
        </p:txBody>
      </p:sp>
      <p:grpSp>
        <p:nvGrpSpPr>
          <p:cNvPr id="502" name="Google Shape;502;p56"/>
          <p:cNvGrpSpPr/>
          <p:nvPr/>
        </p:nvGrpSpPr>
        <p:grpSpPr>
          <a:xfrm>
            <a:off x="7669807" y="1610215"/>
            <a:ext cx="198900" cy="593656"/>
            <a:chOff x="3918084" y="1610215"/>
            <a:chExt cx="198900" cy="593656"/>
          </a:xfrm>
        </p:grpSpPr>
        <p:cxnSp>
          <p:nvCxnSpPr>
            <p:cNvPr id="503" name="Google Shape;503;p5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504" name="Google Shape;504;p5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56"/>
          <p:cNvSpPr txBox="1"/>
          <p:nvPr>
            <p:ph idx="4294967295" type="body"/>
          </p:nvPr>
        </p:nvSpPr>
        <p:spPr>
          <a:xfrm>
            <a:off x="6685979" y="385667"/>
            <a:ext cx="2242800" cy="90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Lorem ipsum dolor sit amet, consectetur adipiscing elit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265500" y="1818600"/>
            <a:ext cx="4045200" cy="15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Success </a:t>
            </a:r>
            <a:endParaRPr/>
          </a:p>
          <a:p>
            <a:pPr indent="0" lvl="0" marL="0" rtl="0" algn="ctr">
              <a:spcBef>
                <a:spcPts val="0"/>
              </a:spcBef>
              <a:spcAft>
                <a:spcPts val="0"/>
              </a:spcAft>
              <a:buNone/>
            </a:pPr>
            <a:r>
              <a:rPr lang="en"/>
              <a:t>Metrics</a:t>
            </a:r>
            <a:endParaRPr/>
          </a:p>
        </p:txBody>
      </p:sp>
      <p:sp>
        <p:nvSpPr>
          <p:cNvPr id="90" name="Google Shape;90;p17"/>
          <p:cNvSpPr txBox="1"/>
          <p:nvPr>
            <p:ph idx="2" type="body"/>
          </p:nvPr>
        </p:nvSpPr>
        <p:spPr>
          <a:xfrm>
            <a:off x="4848600" y="771525"/>
            <a:ext cx="4204500" cy="3675900"/>
          </a:xfrm>
          <a:prstGeom prst="rect">
            <a:avLst/>
          </a:prstGeom>
        </p:spPr>
        <p:txBody>
          <a:bodyPr anchorCtr="0" anchor="ctr" bIns="91425" lIns="91425" spcFirstLastPara="1" rIns="91425" wrap="square" tIns="91425">
            <a:normAutofit/>
          </a:bodyPr>
          <a:lstStyle/>
          <a:p>
            <a:pPr indent="-368300" lvl="0" marL="457200" rtl="0" algn="l">
              <a:spcBef>
                <a:spcPts val="0"/>
              </a:spcBef>
              <a:spcAft>
                <a:spcPts val="0"/>
              </a:spcAft>
              <a:buSzPts val="2200"/>
              <a:buChar char="●"/>
            </a:pPr>
            <a:r>
              <a:rPr lang="en" sz="2200"/>
              <a:t>Accident Rate Reduction</a:t>
            </a:r>
            <a:endParaRPr sz="2200"/>
          </a:p>
          <a:p>
            <a:pPr indent="-368300" lvl="0" marL="457200" rtl="0" algn="l">
              <a:spcBef>
                <a:spcPts val="0"/>
              </a:spcBef>
              <a:spcAft>
                <a:spcPts val="0"/>
              </a:spcAft>
              <a:buSzPts val="2200"/>
              <a:buChar char="●"/>
            </a:pPr>
            <a:r>
              <a:rPr lang="en" sz="2200"/>
              <a:t>Prediction Accuracy Rate</a:t>
            </a:r>
            <a:endParaRPr sz="2200"/>
          </a:p>
          <a:p>
            <a:pPr indent="-368300" lvl="0" marL="457200" rtl="0" algn="l">
              <a:spcBef>
                <a:spcPts val="0"/>
              </a:spcBef>
              <a:spcAft>
                <a:spcPts val="0"/>
              </a:spcAft>
              <a:buSzPts val="2200"/>
              <a:buChar char="●"/>
            </a:pPr>
            <a:r>
              <a:rPr lang="en" sz="2200"/>
              <a:t>Claims Ratio</a:t>
            </a:r>
            <a:endParaRPr sz="2200"/>
          </a:p>
        </p:txBody>
      </p:sp>
      <p:sp>
        <p:nvSpPr>
          <p:cNvPr id="91" name="Google Shape;91;p17"/>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4294967295" type="body"/>
          </p:nvPr>
        </p:nvSpPr>
        <p:spPr>
          <a:xfrm>
            <a:off x="1204397" y="857450"/>
            <a:ext cx="2901900" cy="55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97" name="Google Shape;97;p18"/>
          <p:cNvSpPr txBox="1"/>
          <p:nvPr>
            <p:ph idx="4294967295" type="body"/>
          </p:nvPr>
        </p:nvSpPr>
        <p:spPr>
          <a:xfrm>
            <a:off x="1206607" y="1513263"/>
            <a:ext cx="4741200" cy="33603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lnSpc>
                <a:spcPct val="150000"/>
              </a:lnSpc>
              <a:spcBef>
                <a:spcPts val="1200"/>
              </a:spcBef>
              <a:spcAft>
                <a:spcPts val="0"/>
              </a:spcAft>
              <a:buSzPts val="1800"/>
              <a:buAutoNum type="arabicPeriod"/>
            </a:pPr>
            <a:r>
              <a:rPr lang="en"/>
              <a:t>Local Government Agencies</a:t>
            </a:r>
            <a:endParaRPr/>
          </a:p>
          <a:p>
            <a:pPr indent="-342900" lvl="0" marL="457200" rtl="0" algn="l">
              <a:lnSpc>
                <a:spcPct val="150000"/>
              </a:lnSpc>
              <a:spcBef>
                <a:spcPts val="0"/>
              </a:spcBef>
              <a:spcAft>
                <a:spcPts val="0"/>
              </a:spcAft>
              <a:buSzPts val="1800"/>
              <a:buAutoNum type="arabicPeriod"/>
            </a:pPr>
            <a:r>
              <a:rPr lang="en"/>
              <a:t>Carmakers</a:t>
            </a:r>
            <a:endParaRPr/>
          </a:p>
          <a:p>
            <a:pPr indent="-342900" lvl="0" marL="457200" rtl="0" algn="l">
              <a:lnSpc>
                <a:spcPct val="150000"/>
              </a:lnSpc>
              <a:spcBef>
                <a:spcPts val="0"/>
              </a:spcBef>
              <a:spcAft>
                <a:spcPts val="0"/>
              </a:spcAft>
              <a:buSzPts val="1800"/>
              <a:buAutoNum type="arabicPeriod"/>
            </a:pPr>
            <a:r>
              <a:rPr lang="en"/>
              <a:t>Automotive Insurance Companies</a:t>
            </a:r>
            <a:endParaRPr/>
          </a:p>
          <a:p>
            <a:pPr indent="0" lvl="0" marL="0" rtl="0" algn="l">
              <a:spcBef>
                <a:spcPts val="1200"/>
              </a:spcBef>
              <a:spcAft>
                <a:spcPts val="1200"/>
              </a:spcAft>
              <a:buNone/>
            </a:pPr>
            <a:r>
              <a:t/>
            </a:r>
            <a:endParaRPr/>
          </a:p>
        </p:txBody>
      </p:sp>
      <p:sp>
        <p:nvSpPr>
          <p:cNvPr id="98" name="Google Shape;98;p18"/>
          <p:cNvSpPr txBox="1"/>
          <p:nvPr/>
        </p:nvSpPr>
        <p:spPr>
          <a:xfrm>
            <a:off x="1117700" y="857450"/>
            <a:ext cx="7205100" cy="83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1117700" y="857450"/>
            <a:ext cx="7205100" cy="303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101" name="Google Shape;101;p18"/>
          <p:cNvSpPr txBox="1"/>
          <p:nvPr>
            <p:ph idx="4294967295" type="body"/>
          </p:nvPr>
        </p:nvSpPr>
        <p:spPr>
          <a:xfrm>
            <a:off x="1204397" y="996867"/>
            <a:ext cx="2901900" cy="5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rPr>
              <a:t>Our Clients:</a:t>
            </a:r>
            <a:endParaRPr b="1" sz="2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idx="4294967295" type="body"/>
          </p:nvPr>
        </p:nvSpPr>
        <p:spPr>
          <a:xfrm>
            <a:off x="1204053" y="1788925"/>
            <a:ext cx="6911700" cy="3048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9271"/>
              <a:t>Accident Severity/Frequency Prediction</a:t>
            </a:r>
            <a:endParaRPr b="1" sz="9271"/>
          </a:p>
          <a:p>
            <a:pPr indent="0" lvl="0" marL="0" rtl="0" algn="l">
              <a:spcBef>
                <a:spcPts val="1200"/>
              </a:spcBef>
              <a:spcAft>
                <a:spcPts val="0"/>
              </a:spcAft>
              <a:buNone/>
            </a:pPr>
            <a:r>
              <a:t/>
            </a:r>
            <a:endParaRPr sz="4994"/>
          </a:p>
          <a:p>
            <a:pPr indent="-335244" lvl="0" marL="457200" rtl="0" algn="l">
              <a:spcBef>
                <a:spcPts val="1200"/>
              </a:spcBef>
              <a:spcAft>
                <a:spcPts val="0"/>
              </a:spcAft>
              <a:buSzPct val="100000"/>
              <a:buChar char="●"/>
            </a:pPr>
            <a:r>
              <a:rPr lang="en" sz="6717"/>
              <a:t>We utilize a model trained on historical data to predict accident severity and frequency.</a:t>
            </a:r>
            <a:endParaRPr sz="6717"/>
          </a:p>
          <a:p>
            <a:pPr indent="-335244" lvl="0" marL="457200" rtl="0" algn="l">
              <a:spcBef>
                <a:spcPts val="0"/>
              </a:spcBef>
              <a:spcAft>
                <a:spcPts val="0"/>
              </a:spcAft>
              <a:buSzPct val="100000"/>
              <a:buChar char="●"/>
            </a:pPr>
            <a:r>
              <a:rPr lang="en" sz="6717"/>
              <a:t>Factors taken into account include time of day, location, conditions, nearby station, etc.</a:t>
            </a:r>
            <a:endParaRPr sz="6717"/>
          </a:p>
          <a:p>
            <a:pPr indent="-335244" lvl="0" marL="457200" rtl="0" algn="l">
              <a:spcBef>
                <a:spcPts val="0"/>
              </a:spcBef>
              <a:spcAft>
                <a:spcPts val="0"/>
              </a:spcAft>
              <a:buSzPct val="100000"/>
              <a:buChar char="●"/>
            </a:pPr>
            <a:r>
              <a:rPr lang="en" sz="6717"/>
              <a:t>Preemptive warnings are provided to local agencies and drivers to prevent accidents.</a:t>
            </a:r>
            <a:endParaRPr sz="6717"/>
          </a:p>
          <a:p>
            <a:pPr indent="0" lvl="0" marL="0" rtl="0" algn="l">
              <a:spcBef>
                <a:spcPts val="1200"/>
              </a:spcBef>
              <a:spcAft>
                <a:spcPts val="0"/>
              </a:spcAft>
              <a:buClr>
                <a:srgbClr val="000000"/>
              </a:buClr>
              <a:buSzPct val="66419"/>
              <a:buFont typeface="Arial"/>
              <a:buNone/>
            </a:pPr>
            <a:r>
              <a:t/>
            </a:r>
            <a:endParaRPr sz="3523"/>
          </a:p>
          <a:p>
            <a:pPr indent="0" lvl="0" marL="0" rtl="0" algn="l">
              <a:spcBef>
                <a:spcPts val="1200"/>
              </a:spcBef>
              <a:spcAft>
                <a:spcPts val="0"/>
              </a:spcAft>
              <a:buClr>
                <a:srgbClr val="000000"/>
              </a:buClr>
              <a:buSzPct val="129999"/>
              <a:buFont typeface="Arial"/>
              <a:buNone/>
            </a:pPr>
            <a:r>
              <a:t/>
            </a:r>
            <a:endParaRPr/>
          </a:p>
          <a:p>
            <a:pPr indent="0" lvl="0" marL="0" rtl="0" algn="l">
              <a:spcBef>
                <a:spcPts val="1200"/>
              </a:spcBef>
              <a:spcAft>
                <a:spcPts val="1200"/>
              </a:spcAft>
              <a:buNone/>
            </a:pPr>
            <a:r>
              <a:t/>
            </a:r>
            <a:endParaRPr/>
          </a:p>
        </p:txBody>
      </p:sp>
      <p:sp>
        <p:nvSpPr>
          <p:cNvPr id="107" name="Google Shape;107;p19"/>
          <p:cNvSpPr txBox="1"/>
          <p:nvPr>
            <p:ph idx="4294967295" type="body"/>
          </p:nvPr>
        </p:nvSpPr>
        <p:spPr>
          <a:xfrm>
            <a:off x="1201906" y="749275"/>
            <a:ext cx="2818500" cy="52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108" name="Google Shape;108;p19"/>
          <p:cNvSpPr txBox="1"/>
          <p:nvPr/>
        </p:nvSpPr>
        <p:spPr>
          <a:xfrm>
            <a:off x="1117700" y="749275"/>
            <a:ext cx="6998100" cy="78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1117700" y="749275"/>
            <a:ext cx="6998100" cy="3642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111" name="Google Shape;111;p19"/>
          <p:cNvSpPr txBox="1"/>
          <p:nvPr>
            <p:ph idx="4294967295" type="body"/>
          </p:nvPr>
        </p:nvSpPr>
        <p:spPr>
          <a:xfrm>
            <a:off x="1201906" y="880630"/>
            <a:ext cx="28185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rPr>
              <a:t>Our Services</a:t>
            </a:r>
            <a:endParaRPr b="1" sz="2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idx="4294967295" type="body"/>
          </p:nvPr>
        </p:nvSpPr>
        <p:spPr>
          <a:xfrm>
            <a:off x="1204050" y="1788925"/>
            <a:ext cx="6487500" cy="28413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b="1" lang="en" sz="4900"/>
              <a:t>Traffic Design Consulting (A/B Test with PSM)</a:t>
            </a:r>
            <a:endParaRPr sz="4900"/>
          </a:p>
          <a:p>
            <a:pPr indent="-323611" lvl="0" marL="457200" rtl="0" algn="l">
              <a:spcBef>
                <a:spcPts val="1200"/>
              </a:spcBef>
              <a:spcAft>
                <a:spcPts val="0"/>
              </a:spcAft>
              <a:buSzPct val="100000"/>
              <a:buChar char="●"/>
            </a:pPr>
            <a:r>
              <a:rPr lang="en" sz="3150"/>
              <a:t>Our consulting services assist local agencies in planning and constructing urban road and traffic solutions.</a:t>
            </a:r>
            <a:endParaRPr sz="3150"/>
          </a:p>
          <a:p>
            <a:pPr indent="-323611" lvl="0" marL="457200" rtl="0" algn="l">
              <a:spcBef>
                <a:spcPts val="0"/>
              </a:spcBef>
              <a:spcAft>
                <a:spcPts val="0"/>
              </a:spcAft>
              <a:buSzPct val="100000"/>
              <a:buChar char="●"/>
            </a:pPr>
            <a:r>
              <a:rPr lang="en" sz="3150"/>
              <a:t>We employ A/B testing with Propensity Score Matching (PSM) to minimize accident risks.</a:t>
            </a:r>
            <a:endParaRPr sz="3150"/>
          </a:p>
          <a:p>
            <a:pPr indent="-323611" lvl="0" marL="457200" rtl="0" algn="l">
              <a:spcBef>
                <a:spcPts val="0"/>
              </a:spcBef>
              <a:spcAft>
                <a:spcPts val="0"/>
              </a:spcAft>
              <a:buSzPct val="100000"/>
              <a:buChar char="●"/>
            </a:pPr>
            <a:r>
              <a:rPr lang="en" sz="3150"/>
              <a:t>The likelihood of accidents is reduced through effective traffic design strategies.</a:t>
            </a:r>
            <a:endParaRPr sz="3150"/>
          </a:p>
          <a:p>
            <a:pPr indent="0" lvl="0" marL="457200" rtl="0" algn="l">
              <a:spcBef>
                <a:spcPts val="1200"/>
              </a:spcBef>
              <a:spcAft>
                <a:spcPts val="1200"/>
              </a:spcAft>
              <a:buNone/>
            </a:pPr>
            <a:r>
              <a:t/>
            </a:r>
            <a:endParaRPr/>
          </a:p>
        </p:txBody>
      </p:sp>
      <p:sp>
        <p:nvSpPr>
          <p:cNvPr id="117" name="Google Shape;117;p20"/>
          <p:cNvSpPr txBox="1"/>
          <p:nvPr>
            <p:ph idx="4294967295" type="body"/>
          </p:nvPr>
        </p:nvSpPr>
        <p:spPr>
          <a:xfrm>
            <a:off x="1201906" y="749275"/>
            <a:ext cx="2818500" cy="52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118" name="Google Shape;118;p20"/>
          <p:cNvSpPr txBox="1"/>
          <p:nvPr/>
        </p:nvSpPr>
        <p:spPr>
          <a:xfrm>
            <a:off x="1117700" y="749275"/>
            <a:ext cx="6998100" cy="78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a:off x="1117700" y="750600"/>
            <a:ext cx="6998100" cy="3642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121" name="Google Shape;121;p20"/>
          <p:cNvSpPr txBox="1"/>
          <p:nvPr>
            <p:ph idx="4294967295" type="body"/>
          </p:nvPr>
        </p:nvSpPr>
        <p:spPr>
          <a:xfrm>
            <a:off x="1201906" y="880630"/>
            <a:ext cx="28185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rPr>
              <a:t>Our Services</a:t>
            </a:r>
            <a:endParaRPr b="1" sz="2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4294967295" type="body"/>
          </p:nvPr>
        </p:nvSpPr>
        <p:spPr>
          <a:xfrm>
            <a:off x="1204050" y="1788925"/>
            <a:ext cx="6487500" cy="28413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b="1" lang="en" sz="4900"/>
              <a:t>Insurance Products [Hotspots Analysis]</a:t>
            </a:r>
            <a:endParaRPr sz="4900"/>
          </a:p>
          <a:p>
            <a:pPr indent="-338613" lvl="0" marL="457200" rtl="0" algn="l">
              <a:spcBef>
                <a:spcPts val="1200"/>
              </a:spcBef>
              <a:spcAft>
                <a:spcPts val="0"/>
              </a:spcAft>
              <a:buSzPct val="100000"/>
              <a:buChar char="●"/>
            </a:pPr>
            <a:r>
              <a:rPr lang="en" sz="3150"/>
              <a:t>Our insurance products are supported by hotspots analysis.</a:t>
            </a:r>
            <a:endParaRPr sz="3150"/>
          </a:p>
          <a:p>
            <a:pPr indent="-338613" lvl="0" marL="457200" rtl="0" algn="l">
              <a:spcBef>
                <a:spcPts val="0"/>
              </a:spcBef>
              <a:spcAft>
                <a:spcPts val="0"/>
              </a:spcAft>
              <a:buSzPct val="100000"/>
              <a:buChar char="●"/>
            </a:pPr>
            <a:r>
              <a:rPr lang="en" sz="3150"/>
              <a:t>We identify accident-prone areas through data analysis and visualization.</a:t>
            </a:r>
            <a:endParaRPr sz="3150"/>
          </a:p>
          <a:p>
            <a:pPr indent="-338613" lvl="0" marL="457200" rtl="0" algn="l">
              <a:spcBef>
                <a:spcPts val="0"/>
              </a:spcBef>
              <a:spcAft>
                <a:spcPts val="0"/>
              </a:spcAft>
              <a:buSzPct val="100000"/>
              <a:buChar char="●"/>
            </a:pPr>
            <a:r>
              <a:rPr lang="en" sz="3150"/>
              <a:t>Insurance coverage and premiums can be tailored based on the identified hotspots.</a:t>
            </a:r>
            <a:endParaRPr sz="3150"/>
          </a:p>
          <a:p>
            <a:pPr indent="0" lvl="0" marL="457200" rtl="0" algn="l">
              <a:spcBef>
                <a:spcPts val="1200"/>
              </a:spcBef>
              <a:spcAft>
                <a:spcPts val="1200"/>
              </a:spcAft>
              <a:buNone/>
            </a:pPr>
            <a:r>
              <a:t/>
            </a:r>
            <a:endParaRPr/>
          </a:p>
        </p:txBody>
      </p:sp>
      <p:sp>
        <p:nvSpPr>
          <p:cNvPr id="127" name="Google Shape;127;p21"/>
          <p:cNvSpPr txBox="1"/>
          <p:nvPr>
            <p:ph idx="4294967295" type="body"/>
          </p:nvPr>
        </p:nvSpPr>
        <p:spPr>
          <a:xfrm>
            <a:off x="1201906" y="749275"/>
            <a:ext cx="2818500" cy="52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Company</a:t>
            </a:r>
            <a:endParaRPr>
              <a:solidFill>
                <a:schemeClr val="lt1"/>
              </a:solidFill>
            </a:endParaRPr>
          </a:p>
        </p:txBody>
      </p:sp>
      <p:sp>
        <p:nvSpPr>
          <p:cNvPr id="128" name="Google Shape;128;p21"/>
          <p:cNvSpPr txBox="1"/>
          <p:nvPr/>
        </p:nvSpPr>
        <p:spPr>
          <a:xfrm>
            <a:off x="1117700" y="749275"/>
            <a:ext cx="6998100" cy="785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1117700" y="750600"/>
            <a:ext cx="6998100" cy="3642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txBox="1"/>
          <p:nvPr/>
        </p:nvSpPr>
        <p:spPr>
          <a:xfrm>
            <a:off x="0" y="0"/>
            <a:ext cx="2268600" cy="3693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en" sz="1200">
                <a:solidFill>
                  <a:schemeClr val="dk1"/>
                </a:solidFill>
              </a:rPr>
              <a:t>BAX 423: Big Data Think Tank</a:t>
            </a:r>
            <a:endParaRPr sz="400">
              <a:solidFill>
                <a:schemeClr val="dk1"/>
              </a:solidFill>
            </a:endParaRPr>
          </a:p>
        </p:txBody>
      </p:sp>
      <p:sp>
        <p:nvSpPr>
          <p:cNvPr id="131" name="Google Shape;131;p21"/>
          <p:cNvSpPr txBox="1"/>
          <p:nvPr>
            <p:ph idx="4294967295" type="body"/>
          </p:nvPr>
        </p:nvSpPr>
        <p:spPr>
          <a:xfrm>
            <a:off x="1201906" y="880630"/>
            <a:ext cx="28185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rPr>
              <a:t>Our Services</a:t>
            </a:r>
            <a:endParaRPr b="1" sz="2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