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Noto Sans Symbol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2bFnmzKoZF0bCdNFhFdnaOAVx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otoSansSymbols-bold.fntdata"/><Relationship Id="rId14" Type="http://schemas.openxmlformats.org/officeDocument/2006/relationships/font" Target="fonts/NotoSansSymbols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cb3730a7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4cb3730a7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4cb3730a7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1004479" y="0"/>
            <a:ext cx="103722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1377328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>
            <p:ph idx="2" type="pic"/>
          </p:nvPr>
        </p:nvSpPr>
        <p:spPr>
          <a:xfrm>
            <a:off x="6747062" y="3229"/>
            <a:ext cx="4629600" cy="6858000"/>
          </a:xfrm>
          <a:prstGeom prst="rect">
            <a:avLst/>
          </a:prstGeom>
          <a:solidFill>
            <a:schemeClr val="lt1">
              <a:alpha val="9800"/>
            </a:schemeClr>
          </a:solidFill>
          <a:ln>
            <a:noFill/>
          </a:ln>
        </p:spPr>
      </p:sp>
      <p:sp>
        <p:nvSpPr>
          <p:cNvPr id="102" name="Google Shape;102;p20"/>
          <p:cNvSpPr txBox="1"/>
          <p:nvPr/>
        </p:nvSpPr>
        <p:spPr>
          <a:xfrm>
            <a:off x="1554686" y="1127550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1971241" y="1282452"/>
            <a:ext cx="39711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970322" y="3182928"/>
            <a:ext cx="39720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1004479" y="0"/>
            <a:ext cx="103722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11377328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2194236" y="641225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2611808" y="808056"/>
            <a:ext cx="7954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 rot="5400000">
            <a:off x="4673039" y="152816"/>
            <a:ext cx="3997800" cy="7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1004479" y="0"/>
            <a:ext cx="103722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1377328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 rot="5400000">
            <a:off x="10337225" y="416009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 rot="5400000">
            <a:off x="7280599" y="2764518"/>
            <a:ext cx="52440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 rot="5400000">
            <a:off x="3302454" y="276810"/>
            <a:ext cx="5079600" cy="6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2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2"/>
          <p:cNvSpPr txBox="1"/>
          <p:nvPr>
            <p:ph type="ctrTitle"/>
          </p:nvPr>
        </p:nvSpPr>
        <p:spPr>
          <a:xfrm>
            <a:off x="2611808" y="3428998"/>
            <a:ext cx="55182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subTitle"/>
          </p:nvPr>
        </p:nvSpPr>
        <p:spPr>
          <a:xfrm>
            <a:off x="2772274" y="2268786"/>
            <a:ext cx="53577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2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/>
          <p:nvPr/>
        </p:nvSpPr>
        <p:spPr>
          <a:xfrm>
            <a:off x="1004479" y="0"/>
            <a:ext cx="103722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3"/>
          <p:cNvSpPr/>
          <p:nvPr/>
        </p:nvSpPr>
        <p:spPr>
          <a:xfrm>
            <a:off x="11377328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3"/>
          <p:cNvSpPr txBox="1"/>
          <p:nvPr/>
        </p:nvSpPr>
        <p:spPr>
          <a:xfrm>
            <a:off x="2194943" y="641225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1004479" y="0"/>
            <a:ext cx="103722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4"/>
          <p:cNvSpPr/>
          <p:nvPr/>
        </p:nvSpPr>
        <p:spPr>
          <a:xfrm>
            <a:off x="11377328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4"/>
          <p:cNvSpPr txBox="1"/>
          <p:nvPr/>
        </p:nvSpPr>
        <p:spPr>
          <a:xfrm>
            <a:off x="2191843" y="2962586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4"/>
          <p:cNvSpPr txBox="1"/>
          <p:nvPr>
            <p:ph type="title"/>
          </p:nvPr>
        </p:nvSpPr>
        <p:spPr>
          <a:xfrm>
            <a:off x="2609873" y="3147254"/>
            <a:ext cx="79566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2773968" y="2268786"/>
            <a:ext cx="77919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1004479" y="0"/>
            <a:ext cx="103722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5"/>
          <p:cNvSpPr/>
          <p:nvPr/>
        </p:nvSpPr>
        <p:spPr>
          <a:xfrm>
            <a:off x="11377328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5"/>
          <p:cNvSpPr txBox="1"/>
          <p:nvPr>
            <p:ph type="title"/>
          </p:nvPr>
        </p:nvSpPr>
        <p:spPr>
          <a:xfrm>
            <a:off x="2609873" y="805817"/>
            <a:ext cx="7950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2605374" y="2052116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6666636" y="2052114"/>
            <a:ext cx="38943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5"/>
          <p:cNvSpPr txBox="1"/>
          <p:nvPr/>
        </p:nvSpPr>
        <p:spPr>
          <a:xfrm>
            <a:off x="2196172" y="641223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1004479" y="0"/>
            <a:ext cx="103722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/>
          <p:nvPr/>
        </p:nvSpPr>
        <p:spPr>
          <a:xfrm>
            <a:off x="11377328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/>
        </p:nvSpPr>
        <p:spPr>
          <a:xfrm>
            <a:off x="2193650" y="636424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609873" y="805818"/>
            <a:ext cx="7956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2609285" y="2052115"/>
            <a:ext cx="3896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2609285" y="2851331"/>
            <a:ext cx="38937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3" type="body"/>
          </p:nvPr>
        </p:nvSpPr>
        <p:spPr>
          <a:xfrm>
            <a:off x="6666634" y="2052115"/>
            <a:ext cx="3899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70" name="Google Shape;70;p16"/>
          <p:cNvSpPr txBox="1"/>
          <p:nvPr>
            <p:ph idx="4" type="body"/>
          </p:nvPr>
        </p:nvSpPr>
        <p:spPr>
          <a:xfrm>
            <a:off x="6666635" y="2851331"/>
            <a:ext cx="38997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1004479" y="0"/>
            <a:ext cx="103722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1377328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196172" y="641226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004479" y="0"/>
            <a:ext cx="103722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11377328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1004479" y="0"/>
            <a:ext cx="103722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11377328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1554154" y="1127550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1970323" y="1282451"/>
            <a:ext cx="2664300" cy="19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5120154" y="805818"/>
            <a:ext cx="5446200" cy="52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1970322" y="3186154"/>
            <a:ext cx="26643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0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"/>
          <p:cNvSpPr/>
          <p:nvPr/>
        </p:nvSpPr>
        <p:spPr>
          <a:xfrm rot="-5400000">
            <a:off x="3678519" y="-1660968"/>
            <a:ext cx="5838229" cy="11188733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4091F3">
                  <a:alpha val="0"/>
                </a:srgbClr>
              </a:gs>
              <a:gs pos="25000">
                <a:srgbClr val="4091F3">
                  <a:alpha val="0"/>
                </a:srgbClr>
              </a:gs>
              <a:gs pos="100000">
                <a:srgbClr val="4091F3">
                  <a:alpha val="7490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4500000" dist="19050">
              <a:srgbClr val="000000"/>
            </a:outerShdw>
            <a:reflection blurRad="0" dir="5400000" dist="38100" endA="0" endPos="47000" fadeDir="5400012" kx="0" rotWithShape="0" algn="bl" stPos="0" sy="-100000" ky="0"/>
          </a:effectLst>
        </p:spPr>
      </p:pic>
      <p:sp>
        <p:nvSpPr>
          <p:cNvPr id="141" name="Google Shape;141;p2"/>
          <p:cNvSpPr/>
          <p:nvPr/>
        </p:nvSpPr>
        <p:spPr>
          <a:xfrm>
            <a:off x="0" y="0"/>
            <a:ext cx="959909" cy="6858000"/>
          </a:xfrm>
          <a:prstGeom prst="rect">
            <a:avLst/>
          </a:prstGeom>
          <a:solidFill>
            <a:srgbClr val="2F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959910" y="0"/>
            <a:ext cx="7861029" cy="6858000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F282E">
                  <a:alpha val="0"/>
                </a:srgbClr>
              </a:gs>
              <a:gs pos="20000">
                <a:srgbClr val="1F282E">
                  <a:alpha val="0"/>
                </a:srgbClr>
              </a:gs>
              <a:gs pos="26000">
                <a:srgbClr val="1F2D29">
                  <a:alpha val="3921"/>
                </a:srgbClr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1547567" y="2282700"/>
            <a:ext cx="967200" cy="967200"/>
          </a:xfrm>
          <a:prstGeom prst="ellipse">
            <a:avLst/>
          </a:prstGeom>
          <a:gradFill>
            <a:gsLst>
              <a:gs pos="0">
                <a:srgbClr val="1F282E">
                  <a:alpha val="0"/>
                </a:srgbClr>
              </a:gs>
              <a:gs pos="100000">
                <a:srgbClr val="4091F3">
                  <a:alpha val="20784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>
            <p:ph type="title"/>
          </p:nvPr>
        </p:nvSpPr>
        <p:spPr>
          <a:xfrm>
            <a:off x="3233674" y="644874"/>
            <a:ext cx="73695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/>
              <a:t>Big Data Think Tank</a:t>
            </a:r>
            <a:endParaRPr/>
          </a:p>
        </p:txBody>
      </p:sp>
      <p:sp>
        <p:nvSpPr>
          <p:cNvPr id="145" name="Google Shape;145;p2"/>
          <p:cNvSpPr txBox="1"/>
          <p:nvPr>
            <p:ph idx="1" type="body"/>
          </p:nvPr>
        </p:nvSpPr>
        <p:spPr>
          <a:xfrm>
            <a:off x="1725045" y="4145525"/>
            <a:ext cx="101175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b="1" lang="en-US" sz="2800"/>
              <a:t>Team Members:</a:t>
            </a:r>
            <a:endParaRPr b="1" sz="28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2800"/>
              <a:t>Srishti Agarwal, Anant Bairagi, Domenic Diaz, Fred Xue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/>
          <p:nvPr/>
        </p:nvSpPr>
        <p:spPr>
          <a:xfrm rot="-5400000">
            <a:off x="3677667" y="-1668772"/>
            <a:ext cx="5846884" cy="11195685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4091F3">
                  <a:alpha val="0"/>
                </a:srgbClr>
              </a:gs>
              <a:gs pos="25000">
                <a:srgbClr val="4091F3">
                  <a:alpha val="0"/>
                </a:srgbClr>
              </a:gs>
              <a:gs pos="100000">
                <a:srgbClr val="4091F3">
                  <a:alpha val="74901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"/>
          <p:cNvSpPr/>
          <p:nvPr/>
        </p:nvSpPr>
        <p:spPr>
          <a:xfrm>
            <a:off x="0" y="0"/>
            <a:ext cx="960000" cy="6858000"/>
          </a:xfrm>
          <a:prstGeom prst="rect">
            <a:avLst/>
          </a:prstGeom>
          <a:solidFill>
            <a:srgbClr val="2F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"/>
          <p:cNvSpPr/>
          <p:nvPr/>
        </p:nvSpPr>
        <p:spPr>
          <a:xfrm>
            <a:off x="959910" y="0"/>
            <a:ext cx="7861029" cy="6858000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F282E">
                  <a:alpha val="0"/>
                </a:srgbClr>
              </a:gs>
              <a:gs pos="20000">
                <a:srgbClr val="1F282E">
                  <a:alpha val="0"/>
                </a:srgbClr>
              </a:gs>
              <a:gs pos="26000">
                <a:srgbClr val="1F2D29">
                  <a:alpha val="3921"/>
                </a:srgbClr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"/>
          <p:cNvSpPr/>
          <p:nvPr/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rgbClr val="1F282E">
                  <a:alpha val="0"/>
                </a:srgbClr>
              </a:gs>
              <a:gs pos="100000">
                <a:srgbClr val="4091F3">
                  <a:alpha val="20784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 txBox="1"/>
          <p:nvPr>
            <p:ph type="title"/>
          </p:nvPr>
        </p:nvSpPr>
        <p:spPr>
          <a:xfrm>
            <a:off x="2193167" y="2129159"/>
            <a:ext cx="73695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ECF1"/>
              </a:buClr>
              <a:buSzPct val="100000"/>
              <a:buFont typeface="Arial"/>
              <a:buNone/>
            </a:pPr>
            <a:r>
              <a:rPr lang="en-US" sz="8000">
                <a:solidFill>
                  <a:srgbClr val="ECECF1"/>
                </a:solidFill>
                <a:latin typeface="Arial"/>
                <a:ea typeface="Arial"/>
                <a:cs typeface="Arial"/>
                <a:sym typeface="Arial"/>
              </a:rPr>
              <a:t>U.S. Traffic Accident Severity Prediction</a:t>
            </a:r>
            <a:endParaRPr sz="8000"/>
          </a:p>
        </p:txBody>
      </p:sp>
      <p:sp>
        <p:nvSpPr>
          <p:cNvPr id="165" name="Google Shape;165;p1"/>
          <p:cNvSpPr txBox="1"/>
          <p:nvPr>
            <p:ph idx="1" type="body"/>
          </p:nvPr>
        </p:nvSpPr>
        <p:spPr>
          <a:xfrm>
            <a:off x="2193168" y="613837"/>
            <a:ext cx="64377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2800"/>
              <a:t>BAX 423: Big Data Think Tank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"/>
          <p:cNvSpPr/>
          <p:nvPr/>
        </p:nvSpPr>
        <p:spPr>
          <a:xfrm rot="-5400000">
            <a:off x="3678519" y="-1660968"/>
            <a:ext cx="5838229" cy="11188733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4091F3">
                  <a:alpha val="0"/>
                </a:srgbClr>
              </a:gs>
              <a:gs pos="25000">
                <a:srgbClr val="4091F3">
                  <a:alpha val="0"/>
                </a:srgbClr>
              </a:gs>
              <a:gs pos="100000">
                <a:srgbClr val="4091F3">
                  <a:alpha val="7490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"/>
          <p:cNvSpPr/>
          <p:nvPr/>
        </p:nvSpPr>
        <p:spPr>
          <a:xfrm>
            <a:off x="0" y="0"/>
            <a:ext cx="959909" cy="6858000"/>
          </a:xfrm>
          <a:prstGeom prst="rect">
            <a:avLst/>
          </a:prstGeom>
          <a:solidFill>
            <a:srgbClr val="2F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959910" y="0"/>
            <a:ext cx="7869544" cy="6858000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F282E">
                  <a:alpha val="0"/>
                </a:srgbClr>
              </a:gs>
              <a:gs pos="20000">
                <a:srgbClr val="1F282E">
                  <a:alpha val="0"/>
                </a:srgbClr>
              </a:gs>
              <a:gs pos="25996">
                <a:srgbClr val="1F2D29">
                  <a:alpha val="3921"/>
                </a:srgbClr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rgbClr val="1F282E">
                  <a:alpha val="0"/>
                </a:srgbClr>
              </a:gs>
              <a:gs pos="100000">
                <a:srgbClr val="4091F3">
                  <a:alpha val="20784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 txBox="1"/>
          <p:nvPr>
            <p:ph type="title"/>
          </p:nvPr>
        </p:nvSpPr>
        <p:spPr>
          <a:xfrm>
            <a:off x="2136662" y="804944"/>
            <a:ext cx="7369642" cy="360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/>
              <a:t>Our Clients</a:t>
            </a:r>
            <a:endParaRPr/>
          </a:p>
        </p:txBody>
      </p:sp>
      <p:sp>
        <p:nvSpPr>
          <p:cNvPr id="186" name="Google Shape;186;p3"/>
          <p:cNvSpPr txBox="1"/>
          <p:nvPr>
            <p:ph idx="1" type="body"/>
          </p:nvPr>
        </p:nvSpPr>
        <p:spPr>
          <a:xfrm>
            <a:off x="2412150" y="2570803"/>
            <a:ext cx="73698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-438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-US" sz="3300"/>
              <a:t>Local Government Agencies</a:t>
            </a:r>
            <a:endParaRPr sz="3300"/>
          </a:p>
          <a:p>
            <a:pPr indent="-438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-US" sz="3300"/>
              <a:t>Carmakers</a:t>
            </a:r>
            <a:endParaRPr sz="3300"/>
          </a:p>
          <a:p>
            <a:pPr indent="-438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-US" sz="3300"/>
              <a:t>Automotive Insurance Companies</a:t>
            </a:r>
            <a:endParaRPr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4cb3730a7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4cb3730a73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4cb3730a73_0_0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4cb3730a73_0_0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4cb3730a73_0_0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4cb3730a73_0_0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4cb3730a73_0_0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4cb3730a73_0_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24cb3730a7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4cb3730a73_0_0"/>
          <p:cNvSpPr/>
          <p:nvPr/>
        </p:nvSpPr>
        <p:spPr>
          <a:xfrm rot="-5400000">
            <a:off x="3677667" y="-1668772"/>
            <a:ext cx="5846884" cy="11195685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4091F3">
                  <a:alpha val="0"/>
                </a:srgbClr>
              </a:gs>
              <a:gs pos="25000">
                <a:srgbClr val="4091F3">
                  <a:alpha val="0"/>
                </a:srgbClr>
              </a:gs>
              <a:gs pos="100000">
                <a:srgbClr val="4091F3">
                  <a:alpha val="74901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g24cb3730a73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4cb3730a73_0_0"/>
          <p:cNvSpPr/>
          <p:nvPr/>
        </p:nvSpPr>
        <p:spPr>
          <a:xfrm>
            <a:off x="0" y="0"/>
            <a:ext cx="960000" cy="6858000"/>
          </a:xfrm>
          <a:prstGeom prst="rect">
            <a:avLst/>
          </a:prstGeom>
          <a:solidFill>
            <a:srgbClr val="2F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4cb3730a73_0_0"/>
          <p:cNvSpPr/>
          <p:nvPr/>
        </p:nvSpPr>
        <p:spPr>
          <a:xfrm>
            <a:off x="959910" y="0"/>
            <a:ext cx="7861029" cy="6858000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F282E">
                  <a:alpha val="0"/>
                </a:srgbClr>
              </a:gs>
              <a:gs pos="20000">
                <a:srgbClr val="1F282E">
                  <a:alpha val="0"/>
                </a:srgbClr>
              </a:gs>
              <a:gs pos="26000">
                <a:srgbClr val="1F2D29">
                  <a:alpha val="3921"/>
                </a:srgbClr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4cb3730a73_0_0"/>
          <p:cNvSpPr/>
          <p:nvPr/>
        </p:nvSpPr>
        <p:spPr>
          <a:xfrm>
            <a:off x="1547567" y="2282700"/>
            <a:ext cx="967200" cy="967200"/>
          </a:xfrm>
          <a:prstGeom prst="ellipse">
            <a:avLst/>
          </a:prstGeom>
          <a:gradFill>
            <a:gsLst>
              <a:gs pos="0">
                <a:srgbClr val="1F282E">
                  <a:alpha val="0"/>
                </a:srgbClr>
              </a:gs>
              <a:gs pos="100000">
                <a:srgbClr val="4091F3">
                  <a:alpha val="20784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4cb3730a73_0_0"/>
          <p:cNvSpPr txBox="1"/>
          <p:nvPr>
            <p:ph type="title"/>
          </p:nvPr>
        </p:nvSpPr>
        <p:spPr>
          <a:xfrm>
            <a:off x="2136662" y="804944"/>
            <a:ext cx="73695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/>
              <a:t>Our Services</a:t>
            </a:r>
            <a:endParaRPr/>
          </a:p>
        </p:txBody>
      </p:sp>
      <p:sp>
        <p:nvSpPr>
          <p:cNvPr id="207" name="Google Shape;207;g24cb3730a73_0_0"/>
          <p:cNvSpPr txBox="1"/>
          <p:nvPr>
            <p:ph idx="1" type="body"/>
          </p:nvPr>
        </p:nvSpPr>
        <p:spPr>
          <a:xfrm>
            <a:off x="2031141" y="3921716"/>
            <a:ext cx="64377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40"/>
              <a:buNone/>
            </a:pPr>
            <a:r>
              <a:rPr lang="en-US" sz="2600"/>
              <a:t>Accident Prediction, Traffic D</a:t>
            </a:r>
            <a:r>
              <a:rPr lang="en-US" sz="2600"/>
              <a:t>esign </a:t>
            </a:r>
            <a:r>
              <a:rPr lang="en-US" sz="2600"/>
              <a:t>&amp; Insurance Consulting.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/>
          <p:nvPr/>
        </p:nvSpPr>
        <p:spPr>
          <a:xfrm rot="-5400000">
            <a:off x="3678519" y="-1660968"/>
            <a:ext cx="5838229" cy="11188733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4091F3">
                  <a:alpha val="0"/>
                </a:srgbClr>
              </a:gs>
              <a:gs pos="25000">
                <a:srgbClr val="4091F3">
                  <a:alpha val="0"/>
                </a:srgbClr>
              </a:gs>
              <a:gs pos="100000">
                <a:srgbClr val="4091F3">
                  <a:alpha val="7490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5"/>
          <p:cNvSpPr/>
          <p:nvPr/>
        </p:nvSpPr>
        <p:spPr>
          <a:xfrm>
            <a:off x="0" y="0"/>
            <a:ext cx="959909" cy="6858000"/>
          </a:xfrm>
          <a:prstGeom prst="rect">
            <a:avLst/>
          </a:prstGeom>
          <a:solidFill>
            <a:srgbClr val="2F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959910" y="0"/>
            <a:ext cx="7869544" cy="6858000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F282E">
                  <a:alpha val="0"/>
                </a:srgbClr>
              </a:gs>
              <a:gs pos="20000">
                <a:srgbClr val="1F282E">
                  <a:alpha val="0"/>
                </a:srgbClr>
              </a:gs>
              <a:gs pos="25996">
                <a:srgbClr val="1F2D29">
                  <a:alpha val="3921"/>
                </a:srgbClr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/>
          <p:nvPr/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rgbClr val="1F282E">
                  <a:alpha val="0"/>
                </a:srgbClr>
              </a:gs>
              <a:gs pos="100000">
                <a:srgbClr val="4091F3">
                  <a:alpha val="20784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"/>
          <p:cNvSpPr txBox="1"/>
          <p:nvPr>
            <p:ph type="title"/>
          </p:nvPr>
        </p:nvSpPr>
        <p:spPr>
          <a:xfrm>
            <a:off x="2191282" y="1439794"/>
            <a:ext cx="7369642" cy="360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/>
              <a:t>Business Objective</a:t>
            </a:r>
            <a:endParaRPr/>
          </a:p>
        </p:txBody>
      </p:sp>
      <p:sp>
        <p:nvSpPr>
          <p:cNvPr id="227" name="Google Shape;227;p5"/>
          <p:cNvSpPr txBox="1"/>
          <p:nvPr>
            <p:ph idx="1" type="body"/>
          </p:nvPr>
        </p:nvSpPr>
        <p:spPr>
          <a:xfrm>
            <a:off x="2031141" y="4738800"/>
            <a:ext cx="6437630" cy="13355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2800"/>
              <a:t>[Our Business Objective Here]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"/>
          <p:cNvSpPr/>
          <p:nvPr/>
        </p:nvSpPr>
        <p:spPr>
          <a:xfrm rot="-5400000">
            <a:off x="3678519" y="-1660968"/>
            <a:ext cx="5838229" cy="11188733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4091F3">
                  <a:alpha val="0"/>
                </a:srgbClr>
              </a:gs>
              <a:gs pos="25000">
                <a:srgbClr val="4091F3">
                  <a:alpha val="0"/>
                </a:srgbClr>
              </a:gs>
              <a:gs pos="100000">
                <a:srgbClr val="4091F3">
                  <a:alpha val="7490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6"/>
          <p:cNvSpPr/>
          <p:nvPr/>
        </p:nvSpPr>
        <p:spPr>
          <a:xfrm>
            <a:off x="0" y="0"/>
            <a:ext cx="959909" cy="6858000"/>
          </a:xfrm>
          <a:prstGeom prst="rect">
            <a:avLst/>
          </a:prstGeom>
          <a:solidFill>
            <a:srgbClr val="2F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959910" y="0"/>
            <a:ext cx="7869544" cy="6858000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F282E">
                  <a:alpha val="0"/>
                </a:srgbClr>
              </a:gs>
              <a:gs pos="20000">
                <a:srgbClr val="1F282E">
                  <a:alpha val="0"/>
                </a:srgbClr>
              </a:gs>
              <a:gs pos="25996">
                <a:srgbClr val="1F2D29">
                  <a:alpha val="3921"/>
                </a:srgbClr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rgbClr val="1F282E">
                  <a:alpha val="0"/>
                </a:srgbClr>
              </a:gs>
              <a:gs pos="100000">
                <a:srgbClr val="4091F3">
                  <a:alpha val="20784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 txBox="1"/>
          <p:nvPr>
            <p:ph type="title"/>
          </p:nvPr>
        </p:nvSpPr>
        <p:spPr>
          <a:xfrm>
            <a:off x="2191282" y="1624758"/>
            <a:ext cx="7369642" cy="360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/>
              <a:t>Key Actionable Business Initiative</a:t>
            </a:r>
            <a:endParaRPr/>
          </a:p>
        </p:txBody>
      </p:sp>
      <p:sp>
        <p:nvSpPr>
          <p:cNvPr id="247" name="Google Shape;247;p6"/>
          <p:cNvSpPr txBox="1"/>
          <p:nvPr>
            <p:ph idx="1" type="body"/>
          </p:nvPr>
        </p:nvSpPr>
        <p:spPr>
          <a:xfrm>
            <a:off x="2143430" y="4771727"/>
            <a:ext cx="6437630" cy="13355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2800"/>
              <a:t>[Your Key Actionable Business Initiative Here]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7"/>
          <p:cNvSpPr/>
          <p:nvPr/>
        </p:nvSpPr>
        <p:spPr>
          <a:xfrm rot="-5400000">
            <a:off x="3677667" y="-1668772"/>
            <a:ext cx="5846884" cy="11195685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4091F3">
                  <a:alpha val="0"/>
                </a:srgbClr>
              </a:gs>
              <a:gs pos="25000">
                <a:srgbClr val="4091F3">
                  <a:alpha val="0"/>
                </a:srgbClr>
              </a:gs>
              <a:gs pos="100000">
                <a:srgbClr val="4091F3">
                  <a:alpha val="74901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7"/>
          <p:cNvSpPr/>
          <p:nvPr/>
        </p:nvSpPr>
        <p:spPr>
          <a:xfrm>
            <a:off x="0" y="0"/>
            <a:ext cx="959909" cy="6858000"/>
          </a:xfrm>
          <a:prstGeom prst="rect">
            <a:avLst/>
          </a:prstGeom>
          <a:solidFill>
            <a:srgbClr val="2F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"/>
          <p:cNvSpPr/>
          <p:nvPr/>
        </p:nvSpPr>
        <p:spPr>
          <a:xfrm>
            <a:off x="959910" y="0"/>
            <a:ext cx="7869544" cy="6858000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F282E">
                  <a:alpha val="0"/>
                </a:srgbClr>
              </a:gs>
              <a:gs pos="20000">
                <a:srgbClr val="1F282E">
                  <a:alpha val="0"/>
                </a:srgbClr>
              </a:gs>
              <a:gs pos="25996">
                <a:srgbClr val="1F2D29">
                  <a:alpha val="3921"/>
                </a:srgbClr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7"/>
          <p:cNvSpPr/>
          <p:nvPr/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rgbClr val="1F282E">
                  <a:alpha val="0"/>
                </a:srgbClr>
              </a:gs>
              <a:gs pos="100000">
                <a:srgbClr val="4091F3">
                  <a:alpha val="20784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 txBox="1"/>
          <p:nvPr>
            <p:ph type="title"/>
          </p:nvPr>
        </p:nvSpPr>
        <p:spPr>
          <a:xfrm>
            <a:off x="2051573" y="1624759"/>
            <a:ext cx="7369642" cy="360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/>
              <a:t>Metrics of Success / KPIs</a:t>
            </a:r>
            <a:endParaRPr/>
          </a:p>
        </p:txBody>
      </p:sp>
      <p:sp>
        <p:nvSpPr>
          <p:cNvPr id="267" name="Google Shape;267;p7"/>
          <p:cNvSpPr txBox="1"/>
          <p:nvPr>
            <p:ph idx="1" type="body"/>
          </p:nvPr>
        </p:nvSpPr>
        <p:spPr>
          <a:xfrm>
            <a:off x="2026129" y="4350038"/>
            <a:ext cx="6437630" cy="13355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2800"/>
              <a:t>Predict &amp; Reduce Severity &amp; Duration of Accidents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8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8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8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8"/>
          <p:cNvSpPr/>
          <p:nvPr/>
        </p:nvSpPr>
        <p:spPr>
          <a:xfrm rot="-5400000">
            <a:off x="3678519" y="-1660968"/>
            <a:ext cx="5838229" cy="11188733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4091F3">
                  <a:alpha val="0"/>
                </a:srgbClr>
              </a:gs>
              <a:gs pos="25000">
                <a:srgbClr val="4091F3">
                  <a:alpha val="0"/>
                </a:srgbClr>
              </a:gs>
              <a:gs pos="100000">
                <a:srgbClr val="4091F3">
                  <a:alpha val="7490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8"/>
          <p:cNvSpPr/>
          <p:nvPr/>
        </p:nvSpPr>
        <p:spPr>
          <a:xfrm>
            <a:off x="0" y="0"/>
            <a:ext cx="959909" cy="6858000"/>
          </a:xfrm>
          <a:prstGeom prst="rect">
            <a:avLst/>
          </a:prstGeom>
          <a:solidFill>
            <a:srgbClr val="2F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"/>
          <p:cNvSpPr/>
          <p:nvPr/>
        </p:nvSpPr>
        <p:spPr>
          <a:xfrm>
            <a:off x="959910" y="0"/>
            <a:ext cx="7869544" cy="6858000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F282E">
                  <a:alpha val="0"/>
                </a:srgbClr>
              </a:gs>
              <a:gs pos="20000">
                <a:srgbClr val="1F282E">
                  <a:alpha val="0"/>
                </a:srgbClr>
              </a:gs>
              <a:gs pos="25996">
                <a:srgbClr val="1F2D29">
                  <a:alpha val="3921"/>
                </a:srgbClr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8"/>
          <p:cNvSpPr/>
          <p:nvPr/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rgbClr val="1F282E">
                  <a:alpha val="0"/>
                </a:srgbClr>
              </a:gs>
              <a:gs pos="100000">
                <a:srgbClr val="4091F3">
                  <a:alpha val="20784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 txBox="1"/>
          <p:nvPr>
            <p:ph type="title"/>
          </p:nvPr>
        </p:nvSpPr>
        <p:spPr>
          <a:xfrm>
            <a:off x="2191282" y="1867726"/>
            <a:ext cx="7369642" cy="360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/>
              <a:t>Role of Analytics</a:t>
            </a:r>
            <a:endParaRPr/>
          </a:p>
        </p:txBody>
      </p:sp>
      <p:sp>
        <p:nvSpPr>
          <p:cNvPr id="287" name="Google Shape;287;p8"/>
          <p:cNvSpPr txBox="1"/>
          <p:nvPr>
            <p:ph idx="1" type="body"/>
          </p:nvPr>
        </p:nvSpPr>
        <p:spPr>
          <a:xfrm>
            <a:off x="2143430" y="4178300"/>
            <a:ext cx="6437630" cy="13355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2800"/>
              <a:t>[What Value we will add]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9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9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9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9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9"/>
          <p:cNvSpPr/>
          <p:nvPr/>
        </p:nvSpPr>
        <p:spPr>
          <a:xfrm rot="-5400000">
            <a:off x="3678519" y="-1660968"/>
            <a:ext cx="5838229" cy="11188733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4091F3">
                  <a:alpha val="0"/>
                </a:srgbClr>
              </a:gs>
              <a:gs pos="25000">
                <a:srgbClr val="4091F3">
                  <a:alpha val="0"/>
                </a:srgbClr>
              </a:gs>
              <a:gs pos="100000">
                <a:srgbClr val="4091F3">
                  <a:alpha val="7490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9"/>
          <p:cNvSpPr/>
          <p:nvPr/>
        </p:nvSpPr>
        <p:spPr>
          <a:xfrm>
            <a:off x="0" y="0"/>
            <a:ext cx="959909" cy="6858000"/>
          </a:xfrm>
          <a:prstGeom prst="rect">
            <a:avLst/>
          </a:prstGeom>
          <a:solidFill>
            <a:srgbClr val="2F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9"/>
          <p:cNvSpPr/>
          <p:nvPr/>
        </p:nvSpPr>
        <p:spPr>
          <a:xfrm>
            <a:off x="959910" y="0"/>
            <a:ext cx="7869544" cy="6858000"/>
          </a:xfrm>
          <a:custGeom>
            <a:rect b="b" l="l" r="r" t="t"/>
            <a:pathLst>
              <a:path extrusionOk="0" h="6858000" w="7821919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F282E">
                  <a:alpha val="0"/>
                </a:srgbClr>
              </a:gs>
              <a:gs pos="20000">
                <a:srgbClr val="1F282E">
                  <a:alpha val="0"/>
                </a:srgbClr>
              </a:gs>
              <a:gs pos="25996">
                <a:srgbClr val="1F2D29">
                  <a:alpha val="3921"/>
                </a:srgbClr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"/>
          <p:cNvSpPr/>
          <p:nvPr/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rgbClr val="1F282E">
                  <a:alpha val="0"/>
                </a:srgbClr>
              </a:gs>
              <a:gs pos="100000">
                <a:srgbClr val="4091F3">
                  <a:alpha val="20784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 txBox="1"/>
          <p:nvPr>
            <p:ph type="title"/>
          </p:nvPr>
        </p:nvSpPr>
        <p:spPr>
          <a:xfrm>
            <a:off x="2193167" y="2590984"/>
            <a:ext cx="7369642" cy="360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/>
              <a:t>Analytics Methodology</a:t>
            </a:r>
            <a:endParaRPr/>
          </a:p>
        </p:txBody>
      </p:sp>
      <p:sp>
        <p:nvSpPr>
          <p:cNvPr id="307" name="Google Shape;307;p9"/>
          <p:cNvSpPr txBox="1"/>
          <p:nvPr>
            <p:ph idx="1" type="body"/>
          </p:nvPr>
        </p:nvSpPr>
        <p:spPr>
          <a:xfrm>
            <a:off x="1972743" y="4777637"/>
            <a:ext cx="64377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2800"/>
              <a:t>Descriptive &amp; Prescriptive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2023-05-31T01:20:37Z</dcterms:created>
  <dc:creator>Domenic Noel Diaz</dc:creator>
</cp:coreProperties>
</file>