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3" r:id="rId6"/>
    <p:sldId id="264"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0"/>
    <p:restoredTop sz="94694"/>
  </p:normalViewPr>
  <p:slideViewPr>
    <p:cSldViewPr snapToGrid="0">
      <p:cViewPr varScale="1">
        <p:scale>
          <a:sx n="117" d="100"/>
          <a:sy n="117"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3B6CAE-2A09-4A53-9BEF-F482AAC5A49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1570D5E-C476-48C9-8B81-C3C5F97E256F}">
      <dgm:prSet/>
      <dgm:spPr/>
      <dgm:t>
        <a:bodyPr/>
        <a:lstStyle/>
        <a:p>
          <a:r>
            <a:rPr lang="en-US"/>
            <a:t>What are the main factors contributing to customer churn? </a:t>
          </a:r>
        </a:p>
      </dgm:t>
    </dgm:pt>
    <dgm:pt modelId="{8968F753-DA40-4779-959E-CB853D480ABE}" type="parTrans" cxnId="{38788C9A-414F-4E06-B778-98AA918561CC}">
      <dgm:prSet/>
      <dgm:spPr/>
      <dgm:t>
        <a:bodyPr/>
        <a:lstStyle/>
        <a:p>
          <a:endParaRPr lang="en-US"/>
        </a:p>
      </dgm:t>
    </dgm:pt>
    <dgm:pt modelId="{442BCF05-C0BB-45BD-9C7A-E043E8915F48}" type="sibTrans" cxnId="{38788C9A-414F-4E06-B778-98AA918561CC}">
      <dgm:prSet/>
      <dgm:spPr/>
      <dgm:t>
        <a:bodyPr/>
        <a:lstStyle/>
        <a:p>
          <a:endParaRPr lang="en-US"/>
        </a:p>
      </dgm:t>
    </dgm:pt>
    <dgm:pt modelId="{EBFCA822-3878-4964-BC3C-A26532F55998}">
      <dgm:prSet/>
      <dgm:spPr/>
      <dgm:t>
        <a:bodyPr/>
        <a:lstStyle/>
        <a:p>
          <a:r>
            <a:rPr lang="en-US"/>
            <a:t>How do we predict churn for existing customers?</a:t>
          </a:r>
        </a:p>
      </dgm:t>
    </dgm:pt>
    <dgm:pt modelId="{98516E12-84B7-4596-A59B-F937B9F42459}" type="parTrans" cxnId="{BDEA3D67-4AA9-4D1C-999D-729F43D92C3F}">
      <dgm:prSet/>
      <dgm:spPr/>
      <dgm:t>
        <a:bodyPr/>
        <a:lstStyle/>
        <a:p>
          <a:endParaRPr lang="en-US"/>
        </a:p>
      </dgm:t>
    </dgm:pt>
    <dgm:pt modelId="{C439BDB0-D98D-45ED-9D0B-1942A9E62AE4}" type="sibTrans" cxnId="{BDEA3D67-4AA9-4D1C-999D-729F43D92C3F}">
      <dgm:prSet/>
      <dgm:spPr/>
      <dgm:t>
        <a:bodyPr/>
        <a:lstStyle/>
        <a:p>
          <a:endParaRPr lang="en-US"/>
        </a:p>
      </dgm:t>
    </dgm:pt>
    <dgm:pt modelId="{5AFDC368-6E25-4BB0-93EA-94B6C618E4D5}">
      <dgm:prSet/>
      <dgm:spPr/>
      <dgm:t>
        <a:bodyPr/>
        <a:lstStyle/>
        <a:p>
          <a:r>
            <a:rPr lang="en-US"/>
            <a:t>How should we intervene with the most effective retention strategies? </a:t>
          </a:r>
        </a:p>
      </dgm:t>
    </dgm:pt>
    <dgm:pt modelId="{17191F31-4CAC-42C7-A9A4-722B1CD2238E}" type="parTrans" cxnId="{71D8BC2A-CC2E-4DD9-92CA-AA8C688188D8}">
      <dgm:prSet/>
      <dgm:spPr/>
      <dgm:t>
        <a:bodyPr/>
        <a:lstStyle/>
        <a:p>
          <a:endParaRPr lang="en-US"/>
        </a:p>
      </dgm:t>
    </dgm:pt>
    <dgm:pt modelId="{45A709A2-3D76-4FE2-8E06-A11F0BD62C63}" type="sibTrans" cxnId="{71D8BC2A-CC2E-4DD9-92CA-AA8C688188D8}">
      <dgm:prSet/>
      <dgm:spPr/>
      <dgm:t>
        <a:bodyPr/>
        <a:lstStyle/>
        <a:p>
          <a:endParaRPr lang="en-US"/>
        </a:p>
      </dgm:t>
    </dgm:pt>
    <dgm:pt modelId="{A874E688-D926-48C6-95DE-83EFDDD89A2B}" type="pres">
      <dgm:prSet presAssocID="{EC3B6CAE-2A09-4A53-9BEF-F482AAC5A492}" presName="root" presStyleCnt="0">
        <dgm:presLayoutVars>
          <dgm:dir/>
          <dgm:resizeHandles val="exact"/>
        </dgm:presLayoutVars>
      </dgm:prSet>
      <dgm:spPr/>
    </dgm:pt>
    <dgm:pt modelId="{D0908792-E29B-43E0-8439-E2DC726678E7}" type="pres">
      <dgm:prSet presAssocID="{A1570D5E-C476-48C9-8B81-C3C5F97E256F}" presName="compNode" presStyleCnt="0"/>
      <dgm:spPr/>
    </dgm:pt>
    <dgm:pt modelId="{6BE9B7A6-BCD8-48F9-BECA-3CC49D96D261}" type="pres">
      <dgm:prSet presAssocID="{A1570D5E-C476-48C9-8B81-C3C5F97E256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8FE765EB-D02C-40E9-A039-596220F3E251}" type="pres">
      <dgm:prSet presAssocID="{A1570D5E-C476-48C9-8B81-C3C5F97E256F}" presName="spaceRect" presStyleCnt="0"/>
      <dgm:spPr/>
    </dgm:pt>
    <dgm:pt modelId="{0494AC5E-73D8-43CF-A443-99926E8B8022}" type="pres">
      <dgm:prSet presAssocID="{A1570D5E-C476-48C9-8B81-C3C5F97E256F}" presName="textRect" presStyleLbl="revTx" presStyleIdx="0" presStyleCnt="3">
        <dgm:presLayoutVars>
          <dgm:chMax val="1"/>
          <dgm:chPref val="1"/>
        </dgm:presLayoutVars>
      </dgm:prSet>
      <dgm:spPr/>
    </dgm:pt>
    <dgm:pt modelId="{CBCC11A2-038C-400D-8DA2-939B78D91C72}" type="pres">
      <dgm:prSet presAssocID="{442BCF05-C0BB-45BD-9C7A-E043E8915F48}" presName="sibTrans" presStyleCnt="0"/>
      <dgm:spPr/>
    </dgm:pt>
    <dgm:pt modelId="{8475AF70-C98B-47DF-8F1F-1B1ECC6C05F0}" type="pres">
      <dgm:prSet presAssocID="{EBFCA822-3878-4964-BC3C-A26532F55998}" presName="compNode" presStyleCnt="0"/>
      <dgm:spPr/>
    </dgm:pt>
    <dgm:pt modelId="{E591B9CD-4577-46B6-B5A0-9CB438EB3BC8}" type="pres">
      <dgm:prSet presAssocID="{EBFCA822-3878-4964-BC3C-A26532F5599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2D00EABC-5779-46D0-8744-0FDFBE036A4C}" type="pres">
      <dgm:prSet presAssocID="{EBFCA822-3878-4964-BC3C-A26532F55998}" presName="spaceRect" presStyleCnt="0"/>
      <dgm:spPr/>
    </dgm:pt>
    <dgm:pt modelId="{D9A5F492-1AB6-41F7-8A27-C02C10B04B86}" type="pres">
      <dgm:prSet presAssocID="{EBFCA822-3878-4964-BC3C-A26532F55998}" presName="textRect" presStyleLbl="revTx" presStyleIdx="1" presStyleCnt="3">
        <dgm:presLayoutVars>
          <dgm:chMax val="1"/>
          <dgm:chPref val="1"/>
        </dgm:presLayoutVars>
      </dgm:prSet>
      <dgm:spPr/>
    </dgm:pt>
    <dgm:pt modelId="{CA1AB52C-1C21-4684-9BF7-EE7AB43C3415}" type="pres">
      <dgm:prSet presAssocID="{C439BDB0-D98D-45ED-9D0B-1942A9E62AE4}" presName="sibTrans" presStyleCnt="0"/>
      <dgm:spPr/>
    </dgm:pt>
    <dgm:pt modelId="{FB97DEA8-2BAA-4209-B3DA-AC61650D859E}" type="pres">
      <dgm:prSet presAssocID="{5AFDC368-6E25-4BB0-93EA-94B6C618E4D5}" presName="compNode" presStyleCnt="0"/>
      <dgm:spPr/>
    </dgm:pt>
    <dgm:pt modelId="{241FCE93-F5E1-494A-8AC9-FA157BBC4A3A}" type="pres">
      <dgm:prSet presAssocID="{5AFDC368-6E25-4BB0-93EA-94B6C618E4D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A8AB2D9C-41C7-47FF-AD65-79682B76FD81}" type="pres">
      <dgm:prSet presAssocID="{5AFDC368-6E25-4BB0-93EA-94B6C618E4D5}" presName="spaceRect" presStyleCnt="0"/>
      <dgm:spPr/>
    </dgm:pt>
    <dgm:pt modelId="{8A4606E0-5C47-4C2E-A9DF-1418E145E988}" type="pres">
      <dgm:prSet presAssocID="{5AFDC368-6E25-4BB0-93EA-94B6C618E4D5}" presName="textRect" presStyleLbl="revTx" presStyleIdx="2" presStyleCnt="3">
        <dgm:presLayoutVars>
          <dgm:chMax val="1"/>
          <dgm:chPref val="1"/>
        </dgm:presLayoutVars>
      </dgm:prSet>
      <dgm:spPr/>
    </dgm:pt>
  </dgm:ptLst>
  <dgm:cxnLst>
    <dgm:cxn modelId="{B370C407-F64C-423E-97F3-A76FD912E3BA}" type="presOf" srcId="{EBFCA822-3878-4964-BC3C-A26532F55998}" destId="{D9A5F492-1AB6-41F7-8A27-C02C10B04B86}" srcOrd="0" destOrd="0" presId="urn:microsoft.com/office/officeart/2018/2/layout/IconLabelList"/>
    <dgm:cxn modelId="{71D8BC2A-CC2E-4DD9-92CA-AA8C688188D8}" srcId="{EC3B6CAE-2A09-4A53-9BEF-F482AAC5A492}" destId="{5AFDC368-6E25-4BB0-93EA-94B6C618E4D5}" srcOrd="2" destOrd="0" parTransId="{17191F31-4CAC-42C7-A9A4-722B1CD2238E}" sibTransId="{45A709A2-3D76-4FE2-8E06-A11F0BD62C63}"/>
    <dgm:cxn modelId="{BDEA3D67-4AA9-4D1C-999D-729F43D92C3F}" srcId="{EC3B6CAE-2A09-4A53-9BEF-F482AAC5A492}" destId="{EBFCA822-3878-4964-BC3C-A26532F55998}" srcOrd="1" destOrd="0" parTransId="{98516E12-84B7-4596-A59B-F937B9F42459}" sibTransId="{C439BDB0-D98D-45ED-9D0B-1942A9E62AE4}"/>
    <dgm:cxn modelId="{38788C9A-414F-4E06-B778-98AA918561CC}" srcId="{EC3B6CAE-2A09-4A53-9BEF-F482AAC5A492}" destId="{A1570D5E-C476-48C9-8B81-C3C5F97E256F}" srcOrd="0" destOrd="0" parTransId="{8968F753-DA40-4779-959E-CB853D480ABE}" sibTransId="{442BCF05-C0BB-45BD-9C7A-E043E8915F48}"/>
    <dgm:cxn modelId="{00DF3BB8-E615-4755-9F77-916EEE3A7594}" type="presOf" srcId="{A1570D5E-C476-48C9-8B81-C3C5F97E256F}" destId="{0494AC5E-73D8-43CF-A443-99926E8B8022}" srcOrd="0" destOrd="0" presId="urn:microsoft.com/office/officeart/2018/2/layout/IconLabelList"/>
    <dgm:cxn modelId="{0140E4F2-2041-4768-B6E0-03336B941103}" type="presOf" srcId="{5AFDC368-6E25-4BB0-93EA-94B6C618E4D5}" destId="{8A4606E0-5C47-4C2E-A9DF-1418E145E988}" srcOrd="0" destOrd="0" presId="urn:microsoft.com/office/officeart/2018/2/layout/IconLabelList"/>
    <dgm:cxn modelId="{F48E73F9-18EC-4DAD-AAEE-F2DF5743A9DC}" type="presOf" srcId="{EC3B6CAE-2A09-4A53-9BEF-F482AAC5A492}" destId="{A874E688-D926-48C6-95DE-83EFDDD89A2B}" srcOrd="0" destOrd="0" presId="urn:microsoft.com/office/officeart/2018/2/layout/IconLabelList"/>
    <dgm:cxn modelId="{3EDA67F9-0B0D-4FCF-A78E-17663CDD66AF}" type="presParOf" srcId="{A874E688-D926-48C6-95DE-83EFDDD89A2B}" destId="{D0908792-E29B-43E0-8439-E2DC726678E7}" srcOrd="0" destOrd="0" presId="urn:microsoft.com/office/officeart/2018/2/layout/IconLabelList"/>
    <dgm:cxn modelId="{21AF06E5-92E6-48BF-95E3-6055730023EF}" type="presParOf" srcId="{D0908792-E29B-43E0-8439-E2DC726678E7}" destId="{6BE9B7A6-BCD8-48F9-BECA-3CC49D96D261}" srcOrd="0" destOrd="0" presId="urn:microsoft.com/office/officeart/2018/2/layout/IconLabelList"/>
    <dgm:cxn modelId="{58368DC1-729D-4D40-99A0-AFDFFF41FED5}" type="presParOf" srcId="{D0908792-E29B-43E0-8439-E2DC726678E7}" destId="{8FE765EB-D02C-40E9-A039-596220F3E251}" srcOrd="1" destOrd="0" presId="urn:microsoft.com/office/officeart/2018/2/layout/IconLabelList"/>
    <dgm:cxn modelId="{974AD4BD-0148-48C6-AA3B-3BF2C697656E}" type="presParOf" srcId="{D0908792-E29B-43E0-8439-E2DC726678E7}" destId="{0494AC5E-73D8-43CF-A443-99926E8B8022}" srcOrd="2" destOrd="0" presId="urn:microsoft.com/office/officeart/2018/2/layout/IconLabelList"/>
    <dgm:cxn modelId="{9AD30BDC-70C9-4CF3-B626-D3009D00CEAC}" type="presParOf" srcId="{A874E688-D926-48C6-95DE-83EFDDD89A2B}" destId="{CBCC11A2-038C-400D-8DA2-939B78D91C72}" srcOrd="1" destOrd="0" presId="urn:microsoft.com/office/officeart/2018/2/layout/IconLabelList"/>
    <dgm:cxn modelId="{DEAA5E7A-62C8-4D06-ADD8-0ECDA98AAD3E}" type="presParOf" srcId="{A874E688-D926-48C6-95DE-83EFDDD89A2B}" destId="{8475AF70-C98B-47DF-8F1F-1B1ECC6C05F0}" srcOrd="2" destOrd="0" presId="urn:microsoft.com/office/officeart/2018/2/layout/IconLabelList"/>
    <dgm:cxn modelId="{94985AE9-F7FD-4810-940A-221F8FC9F1C7}" type="presParOf" srcId="{8475AF70-C98B-47DF-8F1F-1B1ECC6C05F0}" destId="{E591B9CD-4577-46B6-B5A0-9CB438EB3BC8}" srcOrd="0" destOrd="0" presId="urn:microsoft.com/office/officeart/2018/2/layout/IconLabelList"/>
    <dgm:cxn modelId="{9B453F4D-6237-4137-BF8D-7963AFBFE351}" type="presParOf" srcId="{8475AF70-C98B-47DF-8F1F-1B1ECC6C05F0}" destId="{2D00EABC-5779-46D0-8744-0FDFBE036A4C}" srcOrd="1" destOrd="0" presId="urn:microsoft.com/office/officeart/2018/2/layout/IconLabelList"/>
    <dgm:cxn modelId="{AC162815-8A88-4BFC-90F2-4F288F697B1C}" type="presParOf" srcId="{8475AF70-C98B-47DF-8F1F-1B1ECC6C05F0}" destId="{D9A5F492-1AB6-41F7-8A27-C02C10B04B86}" srcOrd="2" destOrd="0" presId="urn:microsoft.com/office/officeart/2018/2/layout/IconLabelList"/>
    <dgm:cxn modelId="{B11BF004-2876-4742-A5FC-DEBA8C2F5E74}" type="presParOf" srcId="{A874E688-D926-48C6-95DE-83EFDDD89A2B}" destId="{CA1AB52C-1C21-4684-9BF7-EE7AB43C3415}" srcOrd="3" destOrd="0" presId="urn:microsoft.com/office/officeart/2018/2/layout/IconLabelList"/>
    <dgm:cxn modelId="{EF5AFE61-ED79-4AF6-BF36-CC5DC39A3051}" type="presParOf" srcId="{A874E688-D926-48C6-95DE-83EFDDD89A2B}" destId="{FB97DEA8-2BAA-4209-B3DA-AC61650D859E}" srcOrd="4" destOrd="0" presId="urn:microsoft.com/office/officeart/2018/2/layout/IconLabelList"/>
    <dgm:cxn modelId="{25EE898D-5AA9-4F54-B085-B0F45944CD70}" type="presParOf" srcId="{FB97DEA8-2BAA-4209-B3DA-AC61650D859E}" destId="{241FCE93-F5E1-494A-8AC9-FA157BBC4A3A}" srcOrd="0" destOrd="0" presId="urn:microsoft.com/office/officeart/2018/2/layout/IconLabelList"/>
    <dgm:cxn modelId="{9C15C866-549D-4B8D-81F9-4638AEA5A430}" type="presParOf" srcId="{FB97DEA8-2BAA-4209-B3DA-AC61650D859E}" destId="{A8AB2D9C-41C7-47FF-AD65-79682B76FD81}" srcOrd="1" destOrd="0" presId="urn:microsoft.com/office/officeart/2018/2/layout/IconLabelList"/>
    <dgm:cxn modelId="{3F62CC0C-C9BD-4E36-8AB6-906716BECBAC}" type="presParOf" srcId="{FB97DEA8-2BAA-4209-B3DA-AC61650D859E}" destId="{8A4606E0-5C47-4C2E-A9DF-1418E145E98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01CE2D-709D-F440-AD06-805151E38E86}"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90525C52-F280-184C-93BB-F1C370E0C9F5}">
      <dgm:prSet phldrT="[Text]"/>
      <dgm:spPr/>
      <dgm:t>
        <a:bodyPr/>
        <a:lstStyle/>
        <a:p>
          <a:r>
            <a:rPr lang="en-US" b="1" dirty="0"/>
            <a:t>Retention Campaign</a:t>
          </a:r>
        </a:p>
      </dgm:t>
    </dgm:pt>
    <dgm:pt modelId="{1239B5EC-EDBB-DB49-B2C0-6C1834AE78DC}" type="parTrans" cxnId="{EDD45BB6-9F70-AB4F-9FA8-5D75D741B5D3}">
      <dgm:prSet/>
      <dgm:spPr/>
      <dgm:t>
        <a:bodyPr/>
        <a:lstStyle/>
        <a:p>
          <a:endParaRPr lang="en-US"/>
        </a:p>
      </dgm:t>
    </dgm:pt>
    <dgm:pt modelId="{DE1CB7E8-391B-A74F-8B24-11D06069E9F6}" type="sibTrans" cxnId="{EDD45BB6-9F70-AB4F-9FA8-5D75D741B5D3}">
      <dgm:prSet/>
      <dgm:spPr/>
      <dgm:t>
        <a:bodyPr/>
        <a:lstStyle/>
        <a:p>
          <a:endParaRPr lang="en-US"/>
        </a:p>
      </dgm:t>
    </dgm:pt>
    <dgm:pt modelId="{8485B355-160B-EF49-9794-59DA8512B001}">
      <dgm:prSet phldrT="[Text]"/>
      <dgm:spPr/>
      <dgm:t>
        <a:bodyPr/>
        <a:lstStyle/>
        <a:p>
          <a:r>
            <a:rPr lang="en-US" b="1" dirty="0"/>
            <a:t>Customer Segmentation</a:t>
          </a:r>
        </a:p>
      </dgm:t>
    </dgm:pt>
    <dgm:pt modelId="{9A9435AF-AA38-9342-B568-350B9C851FF7}" type="parTrans" cxnId="{DCC9E8FD-4794-D74C-A1E8-9EA9FA24BEEF}">
      <dgm:prSet/>
      <dgm:spPr/>
      <dgm:t>
        <a:bodyPr/>
        <a:lstStyle/>
        <a:p>
          <a:endParaRPr lang="en-US"/>
        </a:p>
      </dgm:t>
    </dgm:pt>
    <dgm:pt modelId="{CD4BB8AD-A806-4A4D-A6C7-93C359AFBBA6}" type="sibTrans" cxnId="{DCC9E8FD-4794-D74C-A1E8-9EA9FA24BEEF}">
      <dgm:prSet/>
      <dgm:spPr/>
      <dgm:t>
        <a:bodyPr/>
        <a:lstStyle/>
        <a:p>
          <a:endParaRPr lang="en-US"/>
        </a:p>
      </dgm:t>
    </dgm:pt>
    <dgm:pt modelId="{97DAD2D9-BE13-D644-9A68-6F28F915979F}">
      <dgm:prSet phldrT="[Text]"/>
      <dgm:spPr/>
      <dgm:t>
        <a:bodyPr/>
        <a:lstStyle/>
        <a:p>
          <a:r>
            <a:rPr lang="en-US"/>
            <a:t>A targeted retention campaign aimed at customers who are identified as being at high risk of churning by the model. </a:t>
          </a:r>
          <a:endParaRPr lang="en-US" dirty="0"/>
        </a:p>
      </dgm:t>
    </dgm:pt>
    <dgm:pt modelId="{400B9509-4C6F-A547-A2C5-EE20CF86C3C0}" type="parTrans" cxnId="{F0B0295B-E804-1E4C-9F02-2F2082EA1B5D}">
      <dgm:prSet/>
      <dgm:spPr/>
      <dgm:t>
        <a:bodyPr/>
        <a:lstStyle/>
        <a:p>
          <a:endParaRPr lang="en-US"/>
        </a:p>
      </dgm:t>
    </dgm:pt>
    <dgm:pt modelId="{FDDA9BF9-E41F-B841-884C-D1527EE431B8}" type="sibTrans" cxnId="{F0B0295B-E804-1E4C-9F02-2F2082EA1B5D}">
      <dgm:prSet/>
      <dgm:spPr/>
      <dgm:t>
        <a:bodyPr/>
        <a:lstStyle/>
        <a:p>
          <a:endParaRPr lang="en-US"/>
        </a:p>
      </dgm:t>
    </dgm:pt>
    <dgm:pt modelId="{343F934D-8DF5-B04F-B233-91FD9C6A63B7}">
      <dgm:prSet/>
      <dgm:spPr/>
      <dgm:t>
        <a:bodyPr/>
        <a:lstStyle/>
        <a:p>
          <a:r>
            <a:rPr lang="en-US"/>
            <a:t>Offer incentives such as personalized discounts, loyalty rewards, or additional services to encourage these customers to stay.</a:t>
          </a:r>
          <a:endParaRPr lang="en-US" dirty="0"/>
        </a:p>
      </dgm:t>
    </dgm:pt>
    <dgm:pt modelId="{1827C7FA-820A-C749-8BA9-AC3AAF772206}" type="parTrans" cxnId="{E9F38BB1-5E0A-D444-89AF-F9059CDD85A6}">
      <dgm:prSet/>
      <dgm:spPr/>
      <dgm:t>
        <a:bodyPr/>
        <a:lstStyle/>
        <a:p>
          <a:endParaRPr lang="en-US"/>
        </a:p>
      </dgm:t>
    </dgm:pt>
    <dgm:pt modelId="{6CCAF844-67CE-5A47-81E7-07E057B9199E}" type="sibTrans" cxnId="{E9F38BB1-5E0A-D444-89AF-F9059CDD85A6}">
      <dgm:prSet/>
      <dgm:spPr/>
      <dgm:t>
        <a:bodyPr/>
        <a:lstStyle/>
        <a:p>
          <a:endParaRPr lang="en-US"/>
        </a:p>
      </dgm:t>
    </dgm:pt>
    <dgm:pt modelId="{1B761E52-7557-6C44-AF50-095D76BFBE32}">
      <dgm:prSet/>
      <dgm:spPr/>
      <dgm:t>
        <a:bodyPr/>
        <a:lstStyle/>
        <a:p>
          <a:r>
            <a:rPr lang="en-US" b="1" dirty="0"/>
            <a:t>Improved Data Collection</a:t>
          </a:r>
        </a:p>
      </dgm:t>
    </dgm:pt>
    <dgm:pt modelId="{5AEE3CF8-0466-D745-B024-4123E04126A1}" type="parTrans" cxnId="{45B6699A-3C84-3F4D-AEF6-22A0F63ADD3F}">
      <dgm:prSet/>
      <dgm:spPr/>
      <dgm:t>
        <a:bodyPr/>
        <a:lstStyle/>
        <a:p>
          <a:endParaRPr lang="en-US"/>
        </a:p>
      </dgm:t>
    </dgm:pt>
    <dgm:pt modelId="{5653F9C7-16A7-CE44-B658-82BB46231E01}" type="sibTrans" cxnId="{45B6699A-3C84-3F4D-AEF6-22A0F63ADD3F}">
      <dgm:prSet/>
      <dgm:spPr/>
      <dgm:t>
        <a:bodyPr/>
        <a:lstStyle/>
        <a:p>
          <a:endParaRPr lang="en-US"/>
        </a:p>
      </dgm:t>
    </dgm:pt>
    <dgm:pt modelId="{A8DF51F6-E1CA-D148-A9D7-F29EB51F4A0D}">
      <dgm:prSet/>
      <dgm:spPr/>
      <dgm:t>
        <a:bodyPr/>
        <a:lstStyle/>
        <a:p>
          <a:r>
            <a:rPr lang="en-US" dirty="0"/>
            <a:t>Model performance can be improved by collecting additional data on customer behavior and preference, such as transaction history, customer service interactions, and demographics. This could improve the mode’s predictive ability and identify additional factors that contribute to customer churn. </a:t>
          </a:r>
        </a:p>
      </dgm:t>
    </dgm:pt>
    <dgm:pt modelId="{DAB9CBC6-375C-DC41-80C7-D8301ADC1241}" type="parTrans" cxnId="{E94E42BD-6867-E943-9A27-1C33E49C19A4}">
      <dgm:prSet/>
      <dgm:spPr/>
      <dgm:t>
        <a:bodyPr/>
        <a:lstStyle/>
        <a:p>
          <a:endParaRPr lang="en-US"/>
        </a:p>
      </dgm:t>
    </dgm:pt>
    <dgm:pt modelId="{83EBF5B0-E39C-8D44-BA79-327EB0FE1B57}" type="sibTrans" cxnId="{E94E42BD-6867-E943-9A27-1C33E49C19A4}">
      <dgm:prSet/>
      <dgm:spPr/>
      <dgm:t>
        <a:bodyPr/>
        <a:lstStyle/>
        <a:p>
          <a:endParaRPr lang="en-US"/>
        </a:p>
      </dgm:t>
    </dgm:pt>
    <dgm:pt modelId="{CCFDD2A8-1F73-9646-B849-DFDB14445DDD}">
      <dgm:prSet/>
      <dgm:spPr/>
      <dgm:t>
        <a:bodyPr/>
        <a:lstStyle/>
        <a:p>
          <a:r>
            <a:rPr lang="en-US" b="1" dirty="0"/>
            <a:t>Cost Benefit Analysis</a:t>
          </a:r>
        </a:p>
      </dgm:t>
    </dgm:pt>
    <dgm:pt modelId="{7B90F75B-5A9F-CA4C-B698-9EDD9ECD936E}" type="parTrans" cxnId="{3DDF40FE-D679-D448-AAF6-4BFDCC300D65}">
      <dgm:prSet/>
      <dgm:spPr/>
      <dgm:t>
        <a:bodyPr/>
        <a:lstStyle/>
        <a:p>
          <a:endParaRPr lang="en-US"/>
        </a:p>
      </dgm:t>
    </dgm:pt>
    <dgm:pt modelId="{827179EC-B89D-914B-9362-033F87A8DFF8}" type="sibTrans" cxnId="{3DDF40FE-D679-D448-AAF6-4BFDCC300D65}">
      <dgm:prSet/>
      <dgm:spPr/>
      <dgm:t>
        <a:bodyPr/>
        <a:lstStyle/>
        <a:p>
          <a:endParaRPr lang="en-US"/>
        </a:p>
      </dgm:t>
    </dgm:pt>
    <dgm:pt modelId="{7FC8C49E-0C39-4D49-BF7C-D20CC20A148B}">
      <dgm:prSet phldrT="[Text]"/>
      <dgm:spPr/>
      <dgm:t>
        <a:bodyPr/>
        <a:lstStyle/>
        <a:p>
          <a:r>
            <a:rPr lang="en-US" dirty="0"/>
            <a:t>The bank could use the prediction to segment their customer base into high-risk and low-risk groups. This allows the bank to focus their retention efforts on the customers who are most likely to churn and prioritize their resources accordingly.</a:t>
          </a:r>
        </a:p>
      </dgm:t>
    </dgm:pt>
    <dgm:pt modelId="{16225602-9D84-7A46-A263-4F4FA6D77962}" type="parTrans" cxnId="{E0EA6BBE-7958-DC43-B050-032C18871993}">
      <dgm:prSet/>
      <dgm:spPr/>
      <dgm:t>
        <a:bodyPr/>
        <a:lstStyle/>
        <a:p>
          <a:endParaRPr lang="en-US"/>
        </a:p>
      </dgm:t>
    </dgm:pt>
    <dgm:pt modelId="{A1B9345F-BD29-304D-B9CC-1CB3A6E131F6}" type="sibTrans" cxnId="{E0EA6BBE-7958-DC43-B050-032C18871993}">
      <dgm:prSet/>
      <dgm:spPr/>
      <dgm:t>
        <a:bodyPr/>
        <a:lstStyle/>
        <a:p>
          <a:endParaRPr lang="en-US"/>
        </a:p>
      </dgm:t>
    </dgm:pt>
    <dgm:pt modelId="{A0CCC6EF-D130-A544-8CBE-CE239B5F7238}">
      <dgm:prSet/>
      <dgm:spPr/>
      <dgm:t>
        <a:bodyPr/>
        <a:lstStyle/>
        <a:p>
          <a:r>
            <a:rPr lang="en-US" dirty="0"/>
            <a:t>Perform a cost-benefit analysis to determine the potential financial impact of customer churn and the cost of retention effort</a:t>
          </a:r>
        </a:p>
      </dgm:t>
    </dgm:pt>
    <dgm:pt modelId="{6EAAE151-59E1-6E45-9C79-34FDB2A20AC2}" type="parTrans" cxnId="{D6501EDB-3FDC-3B40-84DE-CDB5BDD1EDDA}">
      <dgm:prSet/>
      <dgm:spPr/>
      <dgm:t>
        <a:bodyPr/>
        <a:lstStyle/>
        <a:p>
          <a:endParaRPr lang="en-US"/>
        </a:p>
      </dgm:t>
    </dgm:pt>
    <dgm:pt modelId="{A1772AEF-0F09-044A-A773-DD325DD4B19E}" type="sibTrans" cxnId="{D6501EDB-3FDC-3B40-84DE-CDB5BDD1EDDA}">
      <dgm:prSet/>
      <dgm:spPr/>
      <dgm:t>
        <a:bodyPr/>
        <a:lstStyle/>
        <a:p>
          <a:endParaRPr lang="en-US"/>
        </a:p>
      </dgm:t>
    </dgm:pt>
    <dgm:pt modelId="{F03D9905-6FF6-0545-9382-64B794E69CC8}">
      <dgm:prSet/>
      <dgm:spPr/>
      <dgm:t>
        <a:bodyPr/>
        <a:lstStyle/>
        <a:p>
          <a:r>
            <a:rPr lang="en-US" dirty="0"/>
            <a:t>Help the bank make informed decisions about how much to invest the retention efforts and which customers to target</a:t>
          </a:r>
        </a:p>
      </dgm:t>
    </dgm:pt>
    <dgm:pt modelId="{2FF5EDE5-3093-9247-9D47-6608C77F1C41}" type="parTrans" cxnId="{00E8B731-4C49-034B-8C68-BB42A40B2FE1}">
      <dgm:prSet/>
      <dgm:spPr/>
      <dgm:t>
        <a:bodyPr/>
        <a:lstStyle/>
        <a:p>
          <a:endParaRPr lang="en-US"/>
        </a:p>
      </dgm:t>
    </dgm:pt>
    <dgm:pt modelId="{6EB365F8-7C00-EA4B-8ECF-9FDB7940244E}" type="sibTrans" cxnId="{00E8B731-4C49-034B-8C68-BB42A40B2FE1}">
      <dgm:prSet/>
      <dgm:spPr/>
      <dgm:t>
        <a:bodyPr/>
        <a:lstStyle/>
        <a:p>
          <a:endParaRPr lang="en-US"/>
        </a:p>
      </dgm:t>
    </dgm:pt>
    <dgm:pt modelId="{2FD08533-7F1F-2943-A19F-91CBBFCB3A46}" type="pres">
      <dgm:prSet presAssocID="{2B01CE2D-709D-F440-AD06-805151E38E86}" presName="linear" presStyleCnt="0">
        <dgm:presLayoutVars>
          <dgm:dir/>
          <dgm:animLvl val="lvl"/>
          <dgm:resizeHandles val="exact"/>
        </dgm:presLayoutVars>
      </dgm:prSet>
      <dgm:spPr/>
    </dgm:pt>
    <dgm:pt modelId="{CF1DFF67-C1F6-9644-9477-BB4443BB0F9F}" type="pres">
      <dgm:prSet presAssocID="{90525C52-F280-184C-93BB-F1C370E0C9F5}" presName="parentLin" presStyleCnt="0"/>
      <dgm:spPr/>
    </dgm:pt>
    <dgm:pt modelId="{B444CFEB-43CE-4049-85CC-5431883735BA}" type="pres">
      <dgm:prSet presAssocID="{90525C52-F280-184C-93BB-F1C370E0C9F5}" presName="parentLeftMargin" presStyleLbl="node1" presStyleIdx="0" presStyleCnt="4"/>
      <dgm:spPr/>
    </dgm:pt>
    <dgm:pt modelId="{12B85CFD-0D8C-454F-9BE0-EED3FA3C76AB}" type="pres">
      <dgm:prSet presAssocID="{90525C52-F280-184C-93BB-F1C370E0C9F5}" presName="parentText" presStyleLbl="node1" presStyleIdx="0" presStyleCnt="4">
        <dgm:presLayoutVars>
          <dgm:chMax val="0"/>
          <dgm:bulletEnabled val="1"/>
        </dgm:presLayoutVars>
      </dgm:prSet>
      <dgm:spPr/>
    </dgm:pt>
    <dgm:pt modelId="{C62C0DAA-400C-1143-B8E5-3943CBBD6E03}" type="pres">
      <dgm:prSet presAssocID="{90525C52-F280-184C-93BB-F1C370E0C9F5}" presName="negativeSpace" presStyleCnt="0"/>
      <dgm:spPr/>
    </dgm:pt>
    <dgm:pt modelId="{C04F4D88-C0FF-7E48-8F94-D0F17A1F7F7F}" type="pres">
      <dgm:prSet presAssocID="{90525C52-F280-184C-93BB-F1C370E0C9F5}" presName="childText" presStyleLbl="conFgAcc1" presStyleIdx="0" presStyleCnt="4">
        <dgm:presLayoutVars>
          <dgm:bulletEnabled val="1"/>
        </dgm:presLayoutVars>
      </dgm:prSet>
      <dgm:spPr/>
    </dgm:pt>
    <dgm:pt modelId="{D4317CCC-2FE2-F74D-A1A7-58C673E90422}" type="pres">
      <dgm:prSet presAssocID="{DE1CB7E8-391B-A74F-8B24-11D06069E9F6}" presName="spaceBetweenRectangles" presStyleCnt="0"/>
      <dgm:spPr/>
    </dgm:pt>
    <dgm:pt modelId="{84B71F85-F2C1-A44A-982E-50D9006226E9}" type="pres">
      <dgm:prSet presAssocID="{8485B355-160B-EF49-9794-59DA8512B001}" presName="parentLin" presStyleCnt="0"/>
      <dgm:spPr/>
    </dgm:pt>
    <dgm:pt modelId="{AD39EC49-FB62-364F-B81D-141FF4710274}" type="pres">
      <dgm:prSet presAssocID="{8485B355-160B-EF49-9794-59DA8512B001}" presName="parentLeftMargin" presStyleLbl="node1" presStyleIdx="0" presStyleCnt="4"/>
      <dgm:spPr/>
    </dgm:pt>
    <dgm:pt modelId="{0A977D02-A9FD-E046-B9B9-4B42FFCF016B}" type="pres">
      <dgm:prSet presAssocID="{8485B355-160B-EF49-9794-59DA8512B001}" presName="parentText" presStyleLbl="node1" presStyleIdx="1" presStyleCnt="4">
        <dgm:presLayoutVars>
          <dgm:chMax val="0"/>
          <dgm:bulletEnabled val="1"/>
        </dgm:presLayoutVars>
      </dgm:prSet>
      <dgm:spPr/>
    </dgm:pt>
    <dgm:pt modelId="{E97A3F88-87EA-1142-828C-0AC8ABF88FFE}" type="pres">
      <dgm:prSet presAssocID="{8485B355-160B-EF49-9794-59DA8512B001}" presName="negativeSpace" presStyleCnt="0"/>
      <dgm:spPr/>
    </dgm:pt>
    <dgm:pt modelId="{0DECCB21-84BD-5D4E-8B0A-36DCDB635F25}" type="pres">
      <dgm:prSet presAssocID="{8485B355-160B-EF49-9794-59DA8512B001}" presName="childText" presStyleLbl="conFgAcc1" presStyleIdx="1" presStyleCnt="4">
        <dgm:presLayoutVars>
          <dgm:bulletEnabled val="1"/>
        </dgm:presLayoutVars>
      </dgm:prSet>
      <dgm:spPr/>
    </dgm:pt>
    <dgm:pt modelId="{D0166B0F-6F6A-0D46-BB8B-D50F0FA95378}" type="pres">
      <dgm:prSet presAssocID="{CD4BB8AD-A806-4A4D-A6C7-93C359AFBBA6}" presName="spaceBetweenRectangles" presStyleCnt="0"/>
      <dgm:spPr/>
    </dgm:pt>
    <dgm:pt modelId="{DF68F26C-6733-1542-98CC-12DE8A9D7063}" type="pres">
      <dgm:prSet presAssocID="{1B761E52-7557-6C44-AF50-095D76BFBE32}" presName="parentLin" presStyleCnt="0"/>
      <dgm:spPr/>
    </dgm:pt>
    <dgm:pt modelId="{75A6EC2C-C16C-6A48-A618-668BAF3F9660}" type="pres">
      <dgm:prSet presAssocID="{1B761E52-7557-6C44-AF50-095D76BFBE32}" presName="parentLeftMargin" presStyleLbl="node1" presStyleIdx="1" presStyleCnt="4"/>
      <dgm:spPr/>
    </dgm:pt>
    <dgm:pt modelId="{09630AFE-1D66-E34E-B5C5-8CE27C4CE3AF}" type="pres">
      <dgm:prSet presAssocID="{1B761E52-7557-6C44-AF50-095D76BFBE32}" presName="parentText" presStyleLbl="node1" presStyleIdx="2" presStyleCnt="4">
        <dgm:presLayoutVars>
          <dgm:chMax val="0"/>
          <dgm:bulletEnabled val="1"/>
        </dgm:presLayoutVars>
      </dgm:prSet>
      <dgm:spPr/>
    </dgm:pt>
    <dgm:pt modelId="{7C8E5BF4-98EA-964E-9333-DDD20D3B3E79}" type="pres">
      <dgm:prSet presAssocID="{1B761E52-7557-6C44-AF50-095D76BFBE32}" presName="negativeSpace" presStyleCnt="0"/>
      <dgm:spPr/>
    </dgm:pt>
    <dgm:pt modelId="{A4005D1E-43F1-B143-90BD-21DD45E20E9F}" type="pres">
      <dgm:prSet presAssocID="{1B761E52-7557-6C44-AF50-095D76BFBE32}" presName="childText" presStyleLbl="conFgAcc1" presStyleIdx="2" presStyleCnt="4">
        <dgm:presLayoutVars>
          <dgm:bulletEnabled val="1"/>
        </dgm:presLayoutVars>
      </dgm:prSet>
      <dgm:spPr/>
    </dgm:pt>
    <dgm:pt modelId="{891DB875-D48D-D94E-AB16-65065DD6BE1F}" type="pres">
      <dgm:prSet presAssocID="{5653F9C7-16A7-CE44-B658-82BB46231E01}" presName="spaceBetweenRectangles" presStyleCnt="0"/>
      <dgm:spPr/>
    </dgm:pt>
    <dgm:pt modelId="{98A353F0-0FF3-734F-88E4-DD70B39A7C83}" type="pres">
      <dgm:prSet presAssocID="{CCFDD2A8-1F73-9646-B849-DFDB14445DDD}" presName="parentLin" presStyleCnt="0"/>
      <dgm:spPr/>
    </dgm:pt>
    <dgm:pt modelId="{38CF8F3C-9389-2843-B0EF-582E367601BE}" type="pres">
      <dgm:prSet presAssocID="{CCFDD2A8-1F73-9646-B849-DFDB14445DDD}" presName="parentLeftMargin" presStyleLbl="node1" presStyleIdx="2" presStyleCnt="4"/>
      <dgm:spPr/>
    </dgm:pt>
    <dgm:pt modelId="{58C39F57-443F-024B-A23E-58CEC5820E34}" type="pres">
      <dgm:prSet presAssocID="{CCFDD2A8-1F73-9646-B849-DFDB14445DDD}" presName="parentText" presStyleLbl="node1" presStyleIdx="3" presStyleCnt="4">
        <dgm:presLayoutVars>
          <dgm:chMax val="0"/>
          <dgm:bulletEnabled val="1"/>
        </dgm:presLayoutVars>
      </dgm:prSet>
      <dgm:spPr/>
    </dgm:pt>
    <dgm:pt modelId="{F49ED672-9461-DC4E-BC03-840216D6C9AB}" type="pres">
      <dgm:prSet presAssocID="{CCFDD2A8-1F73-9646-B849-DFDB14445DDD}" presName="negativeSpace" presStyleCnt="0"/>
      <dgm:spPr/>
    </dgm:pt>
    <dgm:pt modelId="{A691E780-880D-F040-BC60-2FC7C1AC24B9}" type="pres">
      <dgm:prSet presAssocID="{CCFDD2A8-1F73-9646-B849-DFDB14445DDD}" presName="childText" presStyleLbl="conFgAcc1" presStyleIdx="3" presStyleCnt="4">
        <dgm:presLayoutVars>
          <dgm:bulletEnabled val="1"/>
        </dgm:presLayoutVars>
      </dgm:prSet>
      <dgm:spPr/>
    </dgm:pt>
  </dgm:ptLst>
  <dgm:cxnLst>
    <dgm:cxn modelId="{6C49E103-585F-7146-9AC9-1328729E406A}" type="presOf" srcId="{A0CCC6EF-D130-A544-8CBE-CE239B5F7238}" destId="{A691E780-880D-F040-BC60-2FC7C1AC24B9}" srcOrd="0" destOrd="0" presId="urn:microsoft.com/office/officeart/2005/8/layout/list1"/>
    <dgm:cxn modelId="{73EC500D-ECEB-6442-AFB8-335908BA710B}" type="presOf" srcId="{CCFDD2A8-1F73-9646-B849-DFDB14445DDD}" destId="{58C39F57-443F-024B-A23E-58CEC5820E34}" srcOrd="1" destOrd="0" presId="urn:microsoft.com/office/officeart/2005/8/layout/list1"/>
    <dgm:cxn modelId="{3DA24F10-EE71-F248-B338-CB2F72D7F351}" type="presOf" srcId="{1B761E52-7557-6C44-AF50-095D76BFBE32}" destId="{75A6EC2C-C16C-6A48-A618-668BAF3F9660}" srcOrd="0" destOrd="0" presId="urn:microsoft.com/office/officeart/2005/8/layout/list1"/>
    <dgm:cxn modelId="{00E8B731-4C49-034B-8C68-BB42A40B2FE1}" srcId="{CCFDD2A8-1F73-9646-B849-DFDB14445DDD}" destId="{F03D9905-6FF6-0545-9382-64B794E69CC8}" srcOrd="1" destOrd="0" parTransId="{2FF5EDE5-3093-9247-9D47-6608C77F1C41}" sibTransId="{6EB365F8-7C00-EA4B-8ECF-9FDB7940244E}"/>
    <dgm:cxn modelId="{A8FFA636-A048-B64B-A145-9F8A53783172}" type="presOf" srcId="{97DAD2D9-BE13-D644-9A68-6F28F915979F}" destId="{C04F4D88-C0FF-7E48-8F94-D0F17A1F7F7F}" srcOrd="0" destOrd="0" presId="urn:microsoft.com/office/officeart/2005/8/layout/list1"/>
    <dgm:cxn modelId="{38F0BF37-506D-7B46-9706-F0CFA3371FC8}" type="presOf" srcId="{7FC8C49E-0C39-4D49-BF7C-D20CC20A148B}" destId="{0DECCB21-84BD-5D4E-8B0A-36DCDB635F25}" srcOrd="0" destOrd="0" presId="urn:microsoft.com/office/officeart/2005/8/layout/list1"/>
    <dgm:cxn modelId="{573C5E44-C4DF-EB4F-910A-40E5B2BE11BE}" type="presOf" srcId="{A8DF51F6-E1CA-D148-A9D7-F29EB51F4A0D}" destId="{A4005D1E-43F1-B143-90BD-21DD45E20E9F}" srcOrd="0" destOrd="0" presId="urn:microsoft.com/office/officeart/2005/8/layout/list1"/>
    <dgm:cxn modelId="{F0B0295B-E804-1E4C-9F02-2F2082EA1B5D}" srcId="{90525C52-F280-184C-93BB-F1C370E0C9F5}" destId="{97DAD2D9-BE13-D644-9A68-6F28F915979F}" srcOrd="0" destOrd="0" parTransId="{400B9509-4C6F-A547-A2C5-EE20CF86C3C0}" sibTransId="{FDDA9BF9-E41F-B841-884C-D1527EE431B8}"/>
    <dgm:cxn modelId="{0493C25F-AC81-FD4E-9314-A4B9170999D2}" type="presOf" srcId="{90525C52-F280-184C-93BB-F1C370E0C9F5}" destId="{B444CFEB-43CE-4049-85CC-5431883735BA}" srcOrd="0" destOrd="0" presId="urn:microsoft.com/office/officeart/2005/8/layout/list1"/>
    <dgm:cxn modelId="{E921377B-43AA-9E43-8881-E0CBAE6F66C7}" type="presOf" srcId="{2B01CE2D-709D-F440-AD06-805151E38E86}" destId="{2FD08533-7F1F-2943-A19F-91CBBFCB3A46}" srcOrd="0" destOrd="0" presId="urn:microsoft.com/office/officeart/2005/8/layout/list1"/>
    <dgm:cxn modelId="{8FBAA87E-DFFA-814D-92A7-FAFF497DA215}" type="presOf" srcId="{90525C52-F280-184C-93BB-F1C370E0C9F5}" destId="{12B85CFD-0D8C-454F-9BE0-EED3FA3C76AB}" srcOrd="1" destOrd="0" presId="urn:microsoft.com/office/officeart/2005/8/layout/list1"/>
    <dgm:cxn modelId="{F0E27796-DEF9-9D42-A927-95AD9EC3F4BE}" type="presOf" srcId="{8485B355-160B-EF49-9794-59DA8512B001}" destId="{AD39EC49-FB62-364F-B81D-141FF4710274}" srcOrd="0" destOrd="0" presId="urn:microsoft.com/office/officeart/2005/8/layout/list1"/>
    <dgm:cxn modelId="{45B6699A-3C84-3F4D-AEF6-22A0F63ADD3F}" srcId="{2B01CE2D-709D-F440-AD06-805151E38E86}" destId="{1B761E52-7557-6C44-AF50-095D76BFBE32}" srcOrd="2" destOrd="0" parTransId="{5AEE3CF8-0466-D745-B024-4123E04126A1}" sibTransId="{5653F9C7-16A7-CE44-B658-82BB46231E01}"/>
    <dgm:cxn modelId="{E9F38BB1-5E0A-D444-89AF-F9059CDD85A6}" srcId="{90525C52-F280-184C-93BB-F1C370E0C9F5}" destId="{343F934D-8DF5-B04F-B233-91FD9C6A63B7}" srcOrd="1" destOrd="0" parTransId="{1827C7FA-820A-C749-8BA9-AC3AAF772206}" sibTransId="{6CCAF844-67CE-5A47-81E7-07E057B9199E}"/>
    <dgm:cxn modelId="{EDD45BB6-9F70-AB4F-9FA8-5D75D741B5D3}" srcId="{2B01CE2D-709D-F440-AD06-805151E38E86}" destId="{90525C52-F280-184C-93BB-F1C370E0C9F5}" srcOrd="0" destOrd="0" parTransId="{1239B5EC-EDBB-DB49-B2C0-6C1834AE78DC}" sibTransId="{DE1CB7E8-391B-A74F-8B24-11D06069E9F6}"/>
    <dgm:cxn modelId="{5768A9BA-1FC2-F146-B5DF-D1284C4755A2}" type="presOf" srcId="{343F934D-8DF5-B04F-B233-91FD9C6A63B7}" destId="{C04F4D88-C0FF-7E48-8F94-D0F17A1F7F7F}" srcOrd="0" destOrd="1" presId="urn:microsoft.com/office/officeart/2005/8/layout/list1"/>
    <dgm:cxn modelId="{E94E42BD-6867-E943-9A27-1C33E49C19A4}" srcId="{1B761E52-7557-6C44-AF50-095D76BFBE32}" destId="{A8DF51F6-E1CA-D148-A9D7-F29EB51F4A0D}" srcOrd="0" destOrd="0" parTransId="{DAB9CBC6-375C-DC41-80C7-D8301ADC1241}" sibTransId="{83EBF5B0-E39C-8D44-BA79-327EB0FE1B57}"/>
    <dgm:cxn modelId="{E0EA6BBE-7958-DC43-B050-032C18871993}" srcId="{8485B355-160B-EF49-9794-59DA8512B001}" destId="{7FC8C49E-0C39-4D49-BF7C-D20CC20A148B}" srcOrd="0" destOrd="0" parTransId="{16225602-9D84-7A46-A263-4F4FA6D77962}" sibTransId="{A1B9345F-BD29-304D-B9CC-1CB3A6E131F6}"/>
    <dgm:cxn modelId="{D6501EDB-3FDC-3B40-84DE-CDB5BDD1EDDA}" srcId="{CCFDD2A8-1F73-9646-B849-DFDB14445DDD}" destId="{A0CCC6EF-D130-A544-8CBE-CE239B5F7238}" srcOrd="0" destOrd="0" parTransId="{6EAAE151-59E1-6E45-9C79-34FDB2A20AC2}" sibTransId="{A1772AEF-0F09-044A-A773-DD325DD4B19E}"/>
    <dgm:cxn modelId="{69143ADC-0BB2-754F-9B01-CDB099026AE1}" type="presOf" srcId="{CCFDD2A8-1F73-9646-B849-DFDB14445DDD}" destId="{38CF8F3C-9389-2843-B0EF-582E367601BE}" srcOrd="0" destOrd="0" presId="urn:microsoft.com/office/officeart/2005/8/layout/list1"/>
    <dgm:cxn modelId="{7DA584E9-0BC1-E64B-B8AF-831F1BA8CBBF}" type="presOf" srcId="{1B761E52-7557-6C44-AF50-095D76BFBE32}" destId="{09630AFE-1D66-E34E-B5C5-8CE27C4CE3AF}" srcOrd="1" destOrd="0" presId="urn:microsoft.com/office/officeart/2005/8/layout/list1"/>
    <dgm:cxn modelId="{41B323EC-8909-7448-80E5-A3556D431ECC}" type="presOf" srcId="{F03D9905-6FF6-0545-9382-64B794E69CC8}" destId="{A691E780-880D-F040-BC60-2FC7C1AC24B9}" srcOrd="0" destOrd="1" presId="urn:microsoft.com/office/officeart/2005/8/layout/list1"/>
    <dgm:cxn modelId="{1D0E98F2-3A8D-D841-832D-2109029A92CB}" type="presOf" srcId="{8485B355-160B-EF49-9794-59DA8512B001}" destId="{0A977D02-A9FD-E046-B9B9-4B42FFCF016B}" srcOrd="1" destOrd="0" presId="urn:microsoft.com/office/officeart/2005/8/layout/list1"/>
    <dgm:cxn modelId="{DCC9E8FD-4794-D74C-A1E8-9EA9FA24BEEF}" srcId="{2B01CE2D-709D-F440-AD06-805151E38E86}" destId="{8485B355-160B-EF49-9794-59DA8512B001}" srcOrd="1" destOrd="0" parTransId="{9A9435AF-AA38-9342-B568-350B9C851FF7}" sibTransId="{CD4BB8AD-A806-4A4D-A6C7-93C359AFBBA6}"/>
    <dgm:cxn modelId="{3DDF40FE-D679-D448-AAF6-4BFDCC300D65}" srcId="{2B01CE2D-709D-F440-AD06-805151E38E86}" destId="{CCFDD2A8-1F73-9646-B849-DFDB14445DDD}" srcOrd="3" destOrd="0" parTransId="{7B90F75B-5A9F-CA4C-B698-9EDD9ECD936E}" sibTransId="{827179EC-B89D-914B-9362-033F87A8DFF8}"/>
    <dgm:cxn modelId="{C2F35E21-369F-6145-BF73-42A97F4F5D09}" type="presParOf" srcId="{2FD08533-7F1F-2943-A19F-91CBBFCB3A46}" destId="{CF1DFF67-C1F6-9644-9477-BB4443BB0F9F}" srcOrd="0" destOrd="0" presId="urn:microsoft.com/office/officeart/2005/8/layout/list1"/>
    <dgm:cxn modelId="{0F42B430-B736-CF4A-894F-C7967BD1C0EB}" type="presParOf" srcId="{CF1DFF67-C1F6-9644-9477-BB4443BB0F9F}" destId="{B444CFEB-43CE-4049-85CC-5431883735BA}" srcOrd="0" destOrd="0" presId="urn:microsoft.com/office/officeart/2005/8/layout/list1"/>
    <dgm:cxn modelId="{0409A8A1-F03E-C74D-B219-851E7EC8B15E}" type="presParOf" srcId="{CF1DFF67-C1F6-9644-9477-BB4443BB0F9F}" destId="{12B85CFD-0D8C-454F-9BE0-EED3FA3C76AB}" srcOrd="1" destOrd="0" presId="urn:microsoft.com/office/officeart/2005/8/layout/list1"/>
    <dgm:cxn modelId="{B486832A-A0D3-A440-9A8C-A9818C8CC5BE}" type="presParOf" srcId="{2FD08533-7F1F-2943-A19F-91CBBFCB3A46}" destId="{C62C0DAA-400C-1143-B8E5-3943CBBD6E03}" srcOrd="1" destOrd="0" presId="urn:microsoft.com/office/officeart/2005/8/layout/list1"/>
    <dgm:cxn modelId="{F4336721-843E-354C-AE89-E5C529A4295D}" type="presParOf" srcId="{2FD08533-7F1F-2943-A19F-91CBBFCB3A46}" destId="{C04F4D88-C0FF-7E48-8F94-D0F17A1F7F7F}" srcOrd="2" destOrd="0" presId="urn:microsoft.com/office/officeart/2005/8/layout/list1"/>
    <dgm:cxn modelId="{620D07A6-6F87-2A4A-8B39-F3F75A5FBF45}" type="presParOf" srcId="{2FD08533-7F1F-2943-A19F-91CBBFCB3A46}" destId="{D4317CCC-2FE2-F74D-A1A7-58C673E90422}" srcOrd="3" destOrd="0" presId="urn:microsoft.com/office/officeart/2005/8/layout/list1"/>
    <dgm:cxn modelId="{B76F301D-F101-714E-9D1C-919506DDDFCC}" type="presParOf" srcId="{2FD08533-7F1F-2943-A19F-91CBBFCB3A46}" destId="{84B71F85-F2C1-A44A-982E-50D9006226E9}" srcOrd="4" destOrd="0" presId="urn:microsoft.com/office/officeart/2005/8/layout/list1"/>
    <dgm:cxn modelId="{3C00F448-737D-5148-91A7-7F83FAE8257D}" type="presParOf" srcId="{84B71F85-F2C1-A44A-982E-50D9006226E9}" destId="{AD39EC49-FB62-364F-B81D-141FF4710274}" srcOrd="0" destOrd="0" presId="urn:microsoft.com/office/officeart/2005/8/layout/list1"/>
    <dgm:cxn modelId="{D3C7BD80-B18D-354E-AE61-027E914A8851}" type="presParOf" srcId="{84B71F85-F2C1-A44A-982E-50D9006226E9}" destId="{0A977D02-A9FD-E046-B9B9-4B42FFCF016B}" srcOrd="1" destOrd="0" presId="urn:microsoft.com/office/officeart/2005/8/layout/list1"/>
    <dgm:cxn modelId="{7D10D180-1089-5942-9F6D-450B50D47F68}" type="presParOf" srcId="{2FD08533-7F1F-2943-A19F-91CBBFCB3A46}" destId="{E97A3F88-87EA-1142-828C-0AC8ABF88FFE}" srcOrd="5" destOrd="0" presId="urn:microsoft.com/office/officeart/2005/8/layout/list1"/>
    <dgm:cxn modelId="{4CB7E923-2A78-764C-8BD7-509056FF49D5}" type="presParOf" srcId="{2FD08533-7F1F-2943-A19F-91CBBFCB3A46}" destId="{0DECCB21-84BD-5D4E-8B0A-36DCDB635F25}" srcOrd="6" destOrd="0" presId="urn:microsoft.com/office/officeart/2005/8/layout/list1"/>
    <dgm:cxn modelId="{03D158A1-6A67-724F-99CA-04FED3AF9A3B}" type="presParOf" srcId="{2FD08533-7F1F-2943-A19F-91CBBFCB3A46}" destId="{D0166B0F-6F6A-0D46-BB8B-D50F0FA95378}" srcOrd="7" destOrd="0" presId="urn:microsoft.com/office/officeart/2005/8/layout/list1"/>
    <dgm:cxn modelId="{E38744B5-2E9D-6746-9744-119E92364A1F}" type="presParOf" srcId="{2FD08533-7F1F-2943-A19F-91CBBFCB3A46}" destId="{DF68F26C-6733-1542-98CC-12DE8A9D7063}" srcOrd="8" destOrd="0" presId="urn:microsoft.com/office/officeart/2005/8/layout/list1"/>
    <dgm:cxn modelId="{A36921E0-B5C2-3145-BBD9-69A32F982EAD}" type="presParOf" srcId="{DF68F26C-6733-1542-98CC-12DE8A9D7063}" destId="{75A6EC2C-C16C-6A48-A618-668BAF3F9660}" srcOrd="0" destOrd="0" presId="urn:microsoft.com/office/officeart/2005/8/layout/list1"/>
    <dgm:cxn modelId="{FF28ED2C-BFA5-F94E-982A-E2869C07E7F4}" type="presParOf" srcId="{DF68F26C-6733-1542-98CC-12DE8A9D7063}" destId="{09630AFE-1D66-E34E-B5C5-8CE27C4CE3AF}" srcOrd="1" destOrd="0" presId="urn:microsoft.com/office/officeart/2005/8/layout/list1"/>
    <dgm:cxn modelId="{6D247814-B06B-0644-A685-40DC02E7A0CC}" type="presParOf" srcId="{2FD08533-7F1F-2943-A19F-91CBBFCB3A46}" destId="{7C8E5BF4-98EA-964E-9333-DDD20D3B3E79}" srcOrd="9" destOrd="0" presId="urn:microsoft.com/office/officeart/2005/8/layout/list1"/>
    <dgm:cxn modelId="{5EDAD5F5-42BA-B340-9FB7-D67C9C909751}" type="presParOf" srcId="{2FD08533-7F1F-2943-A19F-91CBBFCB3A46}" destId="{A4005D1E-43F1-B143-90BD-21DD45E20E9F}" srcOrd="10" destOrd="0" presId="urn:microsoft.com/office/officeart/2005/8/layout/list1"/>
    <dgm:cxn modelId="{6FC0E25C-AF83-784B-839E-B793F01F2AB4}" type="presParOf" srcId="{2FD08533-7F1F-2943-A19F-91CBBFCB3A46}" destId="{891DB875-D48D-D94E-AB16-65065DD6BE1F}" srcOrd="11" destOrd="0" presId="urn:microsoft.com/office/officeart/2005/8/layout/list1"/>
    <dgm:cxn modelId="{BD9F968A-008D-C244-BE53-DCEFFCE0D630}" type="presParOf" srcId="{2FD08533-7F1F-2943-A19F-91CBBFCB3A46}" destId="{98A353F0-0FF3-734F-88E4-DD70B39A7C83}" srcOrd="12" destOrd="0" presId="urn:microsoft.com/office/officeart/2005/8/layout/list1"/>
    <dgm:cxn modelId="{24921A29-9B89-E847-A578-461551636EAA}" type="presParOf" srcId="{98A353F0-0FF3-734F-88E4-DD70B39A7C83}" destId="{38CF8F3C-9389-2843-B0EF-582E367601BE}" srcOrd="0" destOrd="0" presId="urn:microsoft.com/office/officeart/2005/8/layout/list1"/>
    <dgm:cxn modelId="{42634CA2-34D9-7847-AEA0-3E5F1BF59353}" type="presParOf" srcId="{98A353F0-0FF3-734F-88E4-DD70B39A7C83}" destId="{58C39F57-443F-024B-A23E-58CEC5820E34}" srcOrd="1" destOrd="0" presId="urn:microsoft.com/office/officeart/2005/8/layout/list1"/>
    <dgm:cxn modelId="{F501BE52-10E8-9242-ABA1-1A00C7917089}" type="presParOf" srcId="{2FD08533-7F1F-2943-A19F-91CBBFCB3A46}" destId="{F49ED672-9461-DC4E-BC03-840216D6C9AB}" srcOrd="13" destOrd="0" presId="urn:microsoft.com/office/officeart/2005/8/layout/list1"/>
    <dgm:cxn modelId="{A5D67AA3-E22E-6449-9FA5-33229A0C0A5D}" type="presParOf" srcId="{2FD08533-7F1F-2943-A19F-91CBBFCB3A46}" destId="{A691E780-880D-F040-BC60-2FC7C1AC24B9}"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0D8EE9-FD4F-A34A-8AFA-697FE2EAD68A}"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F18B581E-BA1C-B447-A851-7CB3DB6D683C}">
      <dgm:prSet phldrT="[Text]"/>
      <dgm:spPr/>
      <dgm:t>
        <a:bodyPr/>
        <a:lstStyle/>
        <a:p>
          <a:pPr>
            <a:lnSpc>
              <a:spcPct val="100000"/>
            </a:lnSpc>
          </a:pPr>
          <a:r>
            <a:rPr lang="en-US" dirty="0"/>
            <a:t>Retention Campaign</a:t>
          </a:r>
        </a:p>
      </dgm:t>
    </dgm:pt>
    <dgm:pt modelId="{543E9498-31CF-0C4F-905F-AF1E89D72BAF}" type="parTrans" cxnId="{5E5FC4C9-586D-D040-A3B8-815CADD72321}">
      <dgm:prSet/>
      <dgm:spPr/>
      <dgm:t>
        <a:bodyPr/>
        <a:lstStyle/>
        <a:p>
          <a:endParaRPr lang="en-US"/>
        </a:p>
      </dgm:t>
    </dgm:pt>
    <dgm:pt modelId="{A0FD6155-33E6-C247-9C06-A7946ADD51DF}" type="sibTrans" cxnId="{5E5FC4C9-586D-D040-A3B8-815CADD72321}">
      <dgm:prSet/>
      <dgm:spPr/>
      <dgm:t>
        <a:bodyPr/>
        <a:lstStyle/>
        <a:p>
          <a:endParaRPr lang="en-US"/>
        </a:p>
      </dgm:t>
    </dgm:pt>
    <dgm:pt modelId="{3430EBC4-6519-924C-9E4D-5B894B37A6AE}">
      <dgm:prSet phldrT="[Text]"/>
      <dgm:spPr/>
      <dgm:t>
        <a:bodyPr/>
        <a:lstStyle/>
        <a:p>
          <a:pPr>
            <a:lnSpc>
              <a:spcPct val="100000"/>
            </a:lnSpc>
          </a:pPr>
          <a:r>
            <a:rPr lang="en-US" dirty="0"/>
            <a:t>Improved Retention</a:t>
          </a:r>
        </a:p>
      </dgm:t>
    </dgm:pt>
    <dgm:pt modelId="{54DBBA05-4E5E-A34E-8B0C-2F81F2251ACB}" type="parTrans" cxnId="{CCDE178C-67D0-AA44-A348-3D763361C75B}">
      <dgm:prSet/>
      <dgm:spPr/>
      <dgm:t>
        <a:bodyPr/>
        <a:lstStyle/>
        <a:p>
          <a:endParaRPr lang="en-US"/>
        </a:p>
      </dgm:t>
    </dgm:pt>
    <dgm:pt modelId="{C78687CB-0C49-4042-84C6-74D97FD0C0B7}" type="sibTrans" cxnId="{CCDE178C-67D0-AA44-A348-3D763361C75B}">
      <dgm:prSet/>
      <dgm:spPr/>
      <dgm:t>
        <a:bodyPr/>
        <a:lstStyle/>
        <a:p>
          <a:endParaRPr lang="en-US"/>
        </a:p>
      </dgm:t>
    </dgm:pt>
    <dgm:pt modelId="{B72EE357-DA5D-9B4A-AA39-3EB65C3B4E2D}">
      <dgm:prSet phldrT="[Text]"/>
      <dgm:spPr/>
      <dgm:t>
        <a:bodyPr/>
        <a:lstStyle/>
        <a:p>
          <a:pPr>
            <a:lnSpc>
              <a:spcPct val="100000"/>
            </a:lnSpc>
          </a:pPr>
          <a:r>
            <a:rPr lang="en-US" dirty="0"/>
            <a:t>Customer Segmentation</a:t>
          </a:r>
        </a:p>
      </dgm:t>
    </dgm:pt>
    <dgm:pt modelId="{1B1551A9-78CA-2B42-B58E-7FA75AD901E0}" type="parTrans" cxnId="{78491C44-947B-294C-AEE9-00DC5B947E7C}">
      <dgm:prSet/>
      <dgm:spPr/>
      <dgm:t>
        <a:bodyPr/>
        <a:lstStyle/>
        <a:p>
          <a:endParaRPr lang="en-US"/>
        </a:p>
      </dgm:t>
    </dgm:pt>
    <dgm:pt modelId="{93159B54-8702-5641-A615-870EAFD1EE91}" type="sibTrans" cxnId="{78491C44-947B-294C-AEE9-00DC5B947E7C}">
      <dgm:prSet/>
      <dgm:spPr/>
      <dgm:t>
        <a:bodyPr/>
        <a:lstStyle/>
        <a:p>
          <a:endParaRPr lang="en-US"/>
        </a:p>
      </dgm:t>
    </dgm:pt>
    <dgm:pt modelId="{4A8C2C04-9CAB-0E42-969C-BDBA6E1EE7B7}">
      <dgm:prSet phldrT="[Text]"/>
      <dgm:spPr/>
      <dgm:t>
        <a:bodyPr/>
        <a:lstStyle/>
        <a:p>
          <a:pPr>
            <a:lnSpc>
              <a:spcPct val="100000"/>
            </a:lnSpc>
          </a:pPr>
          <a:r>
            <a:rPr lang="en-US" dirty="0"/>
            <a:t>Improved Data Collection</a:t>
          </a:r>
        </a:p>
      </dgm:t>
    </dgm:pt>
    <dgm:pt modelId="{3120BE5C-1B8F-6A45-89FE-1CC95BEF9F3E}" type="parTrans" cxnId="{EF7A79CE-F5AB-0D41-8B6D-0C82806AA04B}">
      <dgm:prSet/>
      <dgm:spPr/>
      <dgm:t>
        <a:bodyPr/>
        <a:lstStyle/>
        <a:p>
          <a:endParaRPr lang="en-US"/>
        </a:p>
      </dgm:t>
    </dgm:pt>
    <dgm:pt modelId="{6AFCC20F-85F6-7E4F-A8E6-FF7433C9FE20}" type="sibTrans" cxnId="{EF7A79CE-F5AB-0D41-8B6D-0C82806AA04B}">
      <dgm:prSet/>
      <dgm:spPr/>
      <dgm:t>
        <a:bodyPr/>
        <a:lstStyle/>
        <a:p>
          <a:endParaRPr lang="en-US"/>
        </a:p>
      </dgm:t>
    </dgm:pt>
    <dgm:pt modelId="{F7F604AA-7B41-AD40-B2FB-2A66C55B961A}">
      <dgm:prSet/>
      <dgm:spPr/>
      <dgm:t>
        <a:bodyPr/>
        <a:lstStyle/>
        <a:p>
          <a:pPr>
            <a:lnSpc>
              <a:spcPct val="100000"/>
            </a:lnSpc>
          </a:pPr>
          <a:r>
            <a:rPr lang="en-US" dirty="0"/>
            <a:t>Higher Predictive Power</a:t>
          </a:r>
        </a:p>
      </dgm:t>
    </dgm:pt>
    <dgm:pt modelId="{D137DF31-1592-A840-AC8B-3677765809EA}" type="parTrans" cxnId="{D0E18A9B-FAF6-B743-B75E-258CFEFC0D48}">
      <dgm:prSet/>
      <dgm:spPr/>
      <dgm:t>
        <a:bodyPr/>
        <a:lstStyle/>
        <a:p>
          <a:endParaRPr lang="en-US"/>
        </a:p>
      </dgm:t>
    </dgm:pt>
    <dgm:pt modelId="{48ADFAE9-6362-B048-B85F-AA8A750846CF}" type="sibTrans" cxnId="{D0E18A9B-FAF6-B743-B75E-258CFEFC0D48}">
      <dgm:prSet/>
      <dgm:spPr/>
      <dgm:t>
        <a:bodyPr/>
        <a:lstStyle/>
        <a:p>
          <a:endParaRPr lang="en-US"/>
        </a:p>
      </dgm:t>
    </dgm:pt>
    <dgm:pt modelId="{B8FF0BC9-B788-0D4E-AE43-0FF0062E0C83}">
      <dgm:prSet/>
      <dgm:spPr/>
      <dgm:t>
        <a:bodyPr/>
        <a:lstStyle/>
        <a:p>
          <a:pPr>
            <a:lnSpc>
              <a:spcPct val="100000"/>
            </a:lnSpc>
          </a:pPr>
          <a:r>
            <a:rPr lang="en-US" dirty="0"/>
            <a:t>Cost Reduction</a:t>
          </a:r>
        </a:p>
      </dgm:t>
    </dgm:pt>
    <dgm:pt modelId="{510BB038-7DE6-814E-91FB-918A85F2E539}" type="parTrans" cxnId="{99BADECA-2590-AC40-BB49-C628B191B0D3}">
      <dgm:prSet/>
      <dgm:spPr/>
      <dgm:t>
        <a:bodyPr/>
        <a:lstStyle/>
        <a:p>
          <a:endParaRPr lang="en-US"/>
        </a:p>
      </dgm:t>
    </dgm:pt>
    <dgm:pt modelId="{FF00C1F4-412D-2E41-87BA-3DB896B27550}" type="sibTrans" cxnId="{99BADECA-2590-AC40-BB49-C628B191B0D3}">
      <dgm:prSet/>
      <dgm:spPr/>
      <dgm:t>
        <a:bodyPr/>
        <a:lstStyle/>
        <a:p>
          <a:endParaRPr lang="en-US"/>
        </a:p>
      </dgm:t>
    </dgm:pt>
    <dgm:pt modelId="{AF634BA5-EE1D-4F46-BEA2-F8BAD32A0B00}">
      <dgm:prSet/>
      <dgm:spPr/>
      <dgm:t>
        <a:bodyPr/>
        <a:lstStyle/>
        <a:p>
          <a:pPr>
            <a:lnSpc>
              <a:spcPct val="100000"/>
            </a:lnSpc>
          </a:pPr>
          <a:r>
            <a:rPr lang="en-US" dirty="0"/>
            <a:t>Effective Targeting and Prioritization</a:t>
          </a:r>
        </a:p>
      </dgm:t>
    </dgm:pt>
    <dgm:pt modelId="{63875179-F376-E544-9E41-2466D529C8CB}" type="parTrans" cxnId="{D59E48E0-18B1-244E-BD82-57041948283C}">
      <dgm:prSet/>
      <dgm:spPr/>
      <dgm:t>
        <a:bodyPr/>
        <a:lstStyle/>
        <a:p>
          <a:endParaRPr lang="en-US"/>
        </a:p>
      </dgm:t>
    </dgm:pt>
    <dgm:pt modelId="{D5083ACF-7254-0E4C-9922-A8456722D37F}" type="sibTrans" cxnId="{D59E48E0-18B1-244E-BD82-57041948283C}">
      <dgm:prSet/>
      <dgm:spPr/>
      <dgm:t>
        <a:bodyPr/>
        <a:lstStyle/>
        <a:p>
          <a:endParaRPr lang="en-US"/>
        </a:p>
      </dgm:t>
    </dgm:pt>
    <dgm:pt modelId="{7533724D-D3EB-E24D-9B82-8C8661A5949F}">
      <dgm:prSet/>
      <dgm:spPr/>
      <dgm:t>
        <a:bodyPr/>
        <a:lstStyle/>
        <a:p>
          <a:pPr>
            <a:lnSpc>
              <a:spcPct val="100000"/>
            </a:lnSpc>
          </a:pPr>
          <a:r>
            <a:rPr lang="en-US" dirty="0"/>
            <a:t>Cost Benefit Analysis</a:t>
          </a:r>
        </a:p>
      </dgm:t>
    </dgm:pt>
    <dgm:pt modelId="{9E8A79D1-353E-0948-AE91-2A97170A0E4A}" type="parTrans" cxnId="{245DCAB9-4F16-6244-946C-4D915ED8C092}">
      <dgm:prSet/>
      <dgm:spPr/>
      <dgm:t>
        <a:bodyPr/>
        <a:lstStyle/>
        <a:p>
          <a:endParaRPr lang="en-US"/>
        </a:p>
      </dgm:t>
    </dgm:pt>
    <dgm:pt modelId="{EC16FFA3-8588-BF48-8BC1-45680EEC9A3A}" type="sibTrans" cxnId="{245DCAB9-4F16-6244-946C-4D915ED8C092}">
      <dgm:prSet/>
      <dgm:spPr/>
      <dgm:t>
        <a:bodyPr/>
        <a:lstStyle/>
        <a:p>
          <a:endParaRPr lang="en-US"/>
        </a:p>
      </dgm:t>
    </dgm:pt>
    <dgm:pt modelId="{579EF991-ADE5-AD4E-AABB-F32CBE7AD3C8}">
      <dgm:prSet phldrT="[Text]"/>
      <dgm:spPr/>
      <dgm:t>
        <a:bodyPr/>
        <a:lstStyle/>
        <a:p>
          <a:pPr>
            <a:lnSpc>
              <a:spcPct val="100000"/>
            </a:lnSpc>
          </a:pPr>
          <a:r>
            <a:rPr lang="en-US" dirty="0"/>
            <a:t>Higher revenue</a:t>
          </a:r>
        </a:p>
      </dgm:t>
    </dgm:pt>
    <dgm:pt modelId="{87F62825-A7CA-214B-854B-F5EFE56DACDC}" type="parTrans" cxnId="{ACD64558-6864-BC44-99E2-D5AA933380A8}">
      <dgm:prSet/>
      <dgm:spPr/>
      <dgm:t>
        <a:bodyPr/>
        <a:lstStyle/>
        <a:p>
          <a:endParaRPr lang="en-US"/>
        </a:p>
      </dgm:t>
    </dgm:pt>
    <dgm:pt modelId="{8D39E2A1-CB08-A746-B265-FE89DFE62994}" type="sibTrans" cxnId="{ACD64558-6864-BC44-99E2-D5AA933380A8}">
      <dgm:prSet/>
      <dgm:spPr/>
      <dgm:t>
        <a:bodyPr/>
        <a:lstStyle/>
        <a:p>
          <a:endParaRPr lang="en-US"/>
        </a:p>
      </dgm:t>
    </dgm:pt>
    <dgm:pt modelId="{CBF920A5-4A1E-DE45-B5DD-E6112A47DCB4}">
      <dgm:prSet phldrT="[Text]"/>
      <dgm:spPr/>
      <dgm:t>
        <a:bodyPr/>
        <a:lstStyle/>
        <a:p>
          <a:pPr>
            <a:lnSpc>
              <a:spcPct val="100000"/>
            </a:lnSpc>
          </a:pPr>
          <a:r>
            <a:rPr lang="en-US" dirty="0"/>
            <a:t>Complete and Comprehensive Customer Data</a:t>
          </a:r>
        </a:p>
      </dgm:t>
    </dgm:pt>
    <dgm:pt modelId="{DF5EC561-FDB9-4246-A80C-42A07E36F8EC}" type="parTrans" cxnId="{34AD4F4B-8525-EE4E-A121-026D403D706F}">
      <dgm:prSet/>
      <dgm:spPr/>
      <dgm:t>
        <a:bodyPr/>
        <a:lstStyle/>
        <a:p>
          <a:endParaRPr lang="en-US"/>
        </a:p>
      </dgm:t>
    </dgm:pt>
    <dgm:pt modelId="{CC06F972-1204-4842-9EF5-E949FC0FDD8F}" type="sibTrans" cxnId="{34AD4F4B-8525-EE4E-A121-026D403D706F}">
      <dgm:prSet/>
      <dgm:spPr/>
      <dgm:t>
        <a:bodyPr/>
        <a:lstStyle/>
        <a:p>
          <a:endParaRPr lang="en-US"/>
        </a:p>
      </dgm:t>
    </dgm:pt>
    <dgm:pt modelId="{F6B13A7C-1CEE-7343-933B-3BA69C21FF8A}">
      <dgm:prSet/>
      <dgm:spPr/>
      <dgm:t>
        <a:bodyPr/>
        <a:lstStyle/>
        <a:p>
          <a:pPr>
            <a:lnSpc>
              <a:spcPct val="100000"/>
            </a:lnSpc>
          </a:pPr>
          <a:r>
            <a:rPr lang="en-US" dirty="0"/>
            <a:t>Cost-effective campaigns</a:t>
          </a:r>
        </a:p>
      </dgm:t>
    </dgm:pt>
    <dgm:pt modelId="{886DC636-CB9C-5A4A-BCEA-52122DDC62C5}" type="parTrans" cxnId="{FA089141-F7EC-FA49-9D16-68433BB284F8}">
      <dgm:prSet/>
      <dgm:spPr/>
      <dgm:t>
        <a:bodyPr/>
        <a:lstStyle/>
        <a:p>
          <a:endParaRPr lang="en-US"/>
        </a:p>
      </dgm:t>
    </dgm:pt>
    <dgm:pt modelId="{0E2B463A-EF6C-9348-B76E-DD5F5DE3B6E6}" type="sibTrans" cxnId="{FA089141-F7EC-FA49-9D16-68433BB284F8}">
      <dgm:prSet/>
      <dgm:spPr/>
      <dgm:t>
        <a:bodyPr/>
        <a:lstStyle/>
        <a:p>
          <a:endParaRPr lang="en-US"/>
        </a:p>
      </dgm:t>
    </dgm:pt>
    <dgm:pt modelId="{5A4F7AEC-A3FA-4D91-AF4F-E3292731D313}" type="pres">
      <dgm:prSet presAssocID="{800D8EE9-FD4F-A34A-8AFA-697FE2EAD68A}" presName="root" presStyleCnt="0">
        <dgm:presLayoutVars>
          <dgm:dir/>
          <dgm:resizeHandles val="exact"/>
        </dgm:presLayoutVars>
      </dgm:prSet>
      <dgm:spPr/>
    </dgm:pt>
    <dgm:pt modelId="{64ACC688-6CCF-4C35-B9C5-3A9B5570991D}" type="pres">
      <dgm:prSet presAssocID="{F18B581E-BA1C-B447-A851-7CB3DB6D683C}" presName="compNode" presStyleCnt="0"/>
      <dgm:spPr/>
    </dgm:pt>
    <dgm:pt modelId="{F60C6AF9-4959-4602-B162-CF3F375310F2}" type="pres">
      <dgm:prSet presAssocID="{F18B581E-BA1C-B447-A851-7CB3DB6D683C}" presName="bgRect" presStyleLbl="bgShp" presStyleIdx="0" presStyleCnt="4"/>
      <dgm:spPr/>
    </dgm:pt>
    <dgm:pt modelId="{CD5DA8F5-65A2-4A7F-AD3A-37EA69B1DC39}" type="pres">
      <dgm:prSet presAssocID="{F18B581E-BA1C-B447-A851-7CB3DB6D683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ED0B5BB4-77A4-4F95-9ED8-7FDF02AF3DFC}" type="pres">
      <dgm:prSet presAssocID="{F18B581E-BA1C-B447-A851-7CB3DB6D683C}" presName="spaceRect" presStyleCnt="0"/>
      <dgm:spPr/>
    </dgm:pt>
    <dgm:pt modelId="{3833E9C3-2E00-4EC1-A91F-81BEE0A8B4C7}" type="pres">
      <dgm:prSet presAssocID="{F18B581E-BA1C-B447-A851-7CB3DB6D683C}" presName="parTx" presStyleLbl="revTx" presStyleIdx="0" presStyleCnt="8">
        <dgm:presLayoutVars>
          <dgm:chMax val="0"/>
          <dgm:chPref val="0"/>
        </dgm:presLayoutVars>
      </dgm:prSet>
      <dgm:spPr/>
    </dgm:pt>
    <dgm:pt modelId="{DEFFFAC3-C31C-48EA-A17E-B31C5117A9E3}" type="pres">
      <dgm:prSet presAssocID="{F18B581E-BA1C-B447-A851-7CB3DB6D683C}" presName="desTx" presStyleLbl="revTx" presStyleIdx="1" presStyleCnt="8">
        <dgm:presLayoutVars/>
      </dgm:prSet>
      <dgm:spPr/>
    </dgm:pt>
    <dgm:pt modelId="{EEADF59C-5A09-46FA-88B3-52900100F4D1}" type="pres">
      <dgm:prSet presAssocID="{A0FD6155-33E6-C247-9C06-A7946ADD51DF}" presName="sibTrans" presStyleCnt="0"/>
      <dgm:spPr/>
    </dgm:pt>
    <dgm:pt modelId="{80825162-1726-49F5-AEB4-E2EFEE7B368C}" type="pres">
      <dgm:prSet presAssocID="{B72EE357-DA5D-9B4A-AA39-3EB65C3B4E2D}" presName="compNode" presStyleCnt="0"/>
      <dgm:spPr/>
    </dgm:pt>
    <dgm:pt modelId="{BBB14176-B5D8-4825-8CF9-F079882D7743}" type="pres">
      <dgm:prSet presAssocID="{B72EE357-DA5D-9B4A-AA39-3EB65C3B4E2D}" presName="bgRect" presStyleLbl="bgShp" presStyleIdx="1" presStyleCnt="4"/>
      <dgm:spPr/>
    </dgm:pt>
    <dgm:pt modelId="{ACA44B35-1FB1-437B-A0D3-5FF10EDA479D}" type="pres">
      <dgm:prSet presAssocID="{B72EE357-DA5D-9B4A-AA39-3EB65C3B4E2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01539491-05CA-40D1-954C-4D610DB56652}" type="pres">
      <dgm:prSet presAssocID="{B72EE357-DA5D-9B4A-AA39-3EB65C3B4E2D}" presName="spaceRect" presStyleCnt="0"/>
      <dgm:spPr/>
    </dgm:pt>
    <dgm:pt modelId="{987131FC-4782-434D-B278-95369EB6A5AD}" type="pres">
      <dgm:prSet presAssocID="{B72EE357-DA5D-9B4A-AA39-3EB65C3B4E2D}" presName="parTx" presStyleLbl="revTx" presStyleIdx="2" presStyleCnt="8">
        <dgm:presLayoutVars>
          <dgm:chMax val="0"/>
          <dgm:chPref val="0"/>
        </dgm:presLayoutVars>
      </dgm:prSet>
      <dgm:spPr/>
    </dgm:pt>
    <dgm:pt modelId="{9AA17134-3B26-446E-B9F5-713627E6A166}" type="pres">
      <dgm:prSet presAssocID="{B72EE357-DA5D-9B4A-AA39-3EB65C3B4E2D}" presName="desTx" presStyleLbl="revTx" presStyleIdx="3" presStyleCnt="8">
        <dgm:presLayoutVars/>
      </dgm:prSet>
      <dgm:spPr/>
    </dgm:pt>
    <dgm:pt modelId="{F26A7781-2D50-426F-982E-6EF0E013EC10}" type="pres">
      <dgm:prSet presAssocID="{93159B54-8702-5641-A615-870EAFD1EE91}" presName="sibTrans" presStyleCnt="0"/>
      <dgm:spPr/>
    </dgm:pt>
    <dgm:pt modelId="{27F9A3A8-8B41-414F-8039-1AECFD3481B8}" type="pres">
      <dgm:prSet presAssocID="{4A8C2C04-9CAB-0E42-969C-BDBA6E1EE7B7}" presName="compNode" presStyleCnt="0"/>
      <dgm:spPr/>
    </dgm:pt>
    <dgm:pt modelId="{5F8CB87F-BF18-4A3F-89FF-63520BB329F0}" type="pres">
      <dgm:prSet presAssocID="{4A8C2C04-9CAB-0E42-969C-BDBA6E1EE7B7}" presName="bgRect" presStyleLbl="bgShp" presStyleIdx="2" presStyleCnt="4"/>
      <dgm:spPr/>
    </dgm:pt>
    <dgm:pt modelId="{1B4C9F43-B4E0-4B30-B1FF-0D973DCB07A6}" type="pres">
      <dgm:prSet presAssocID="{4A8C2C04-9CAB-0E42-969C-BDBA6E1EE7B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D1E6CAE3-8504-4C72-A79E-CA07EAF01945}" type="pres">
      <dgm:prSet presAssocID="{4A8C2C04-9CAB-0E42-969C-BDBA6E1EE7B7}" presName="spaceRect" presStyleCnt="0"/>
      <dgm:spPr/>
    </dgm:pt>
    <dgm:pt modelId="{A075F1D4-278B-447C-B8CB-E20623E88AAD}" type="pres">
      <dgm:prSet presAssocID="{4A8C2C04-9CAB-0E42-969C-BDBA6E1EE7B7}" presName="parTx" presStyleLbl="revTx" presStyleIdx="4" presStyleCnt="8">
        <dgm:presLayoutVars>
          <dgm:chMax val="0"/>
          <dgm:chPref val="0"/>
        </dgm:presLayoutVars>
      </dgm:prSet>
      <dgm:spPr/>
    </dgm:pt>
    <dgm:pt modelId="{9FFB8B0D-1127-48EE-B79C-E85D538227F8}" type="pres">
      <dgm:prSet presAssocID="{4A8C2C04-9CAB-0E42-969C-BDBA6E1EE7B7}" presName="desTx" presStyleLbl="revTx" presStyleIdx="5" presStyleCnt="8">
        <dgm:presLayoutVars/>
      </dgm:prSet>
      <dgm:spPr/>
    </dgm:pt>
    <dgm:pt modelId="{97C30149-E9E0-4083-BB5D-AE6B12D5D8A8}" type="pres">
      <dgm:prSet presAssocID="{6AFCC20F-85F6-7E4F-A8E6-FF7433C9FE20}" presName="sibTrans" presStyleCnt="0"/>
      <dgm:spPr/>
    </dgm:pt>
    <dgm:pt modelId="{A7D5D455-E1E9-4ABB-900F-7F46F5502A76}" type="pres">
      <dgm:prSet presAssocID="{7533724D-D3EB-E24D-9B82-8C8661A5949F}" presName="compNode" presStyleCnt="0"/>
      <dgm:spPr/>
    </dgm:pt>
    <dgm:pt modelId="{5AA09A3E-F75E-4836-8C87-E4CC37D202DC}" type="pres">
      <dgm:prSet presAssocID="{7533724D-D3EB-E24D-9B82-8C8661A5949F}" presName="bgRect" presStyleLbl="bgShp" presStyleIdx="3" presStyleCnt="4"/>
      <dgm:spPr/>
    </dgm:pt>
    <dgm:pt modelId="{A93B3C05-C2A2-4167-98BC-552DA3A71593}" type="pres">
      <dgm:prSet presAssocID="{7533724D-D3EB-E24D-9B82-8C8661A5949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ins"/>
        </a:ext>
      </dgm:extLst>
    </dgm:pt>
    <dgm:pt modelId="{C520D80A-9873-41E8-8838-D19EFF0CADA3}" type="pres">
      <dgm:prSet presAssocID="{7533724D-D3EB-E24D-9B82-8C8661A5949F}" presName="spaceRect" presStyleCnt="0"/>
      <dgm:spPr/>
    </dgm:pt>
    <dgm:pt modelId="{31D0307C-2D00-4CE3-8C49-0E6D3E9E57DD}" type="pres">
      <dgm:prSet presAssocID="{7533724D-D3EB-E24D-9B82-8C8661A5949F}" presName="parTx" presStyleLbl="revTx" presStyleIdx="6" presStyleCnt="8">
        <dgm:presLayoutVars>
          <dgm:chMax val="0"/>
          <dgm:chPref val="0"/>
        </dgm:presLayoutVars>
      </dgm:prSet>
      <dgm:spPr/>
    </dgm:pt>
    <dgm:pt modelId="{38A1617A-1C83-4C47-9C11-71A3AED21463}" type="pres">
      <dgm:prSet presAssocID="{7533724D-D3EB-E24D-9B82-8C8661A5949F}" presName="desTx" presStyleLbl="revTx" presStyleIdx="7" presStyleCnt="8">
        <dgm:presLayoutVars/>
      </dgm:prSet>
      <dgm:spPr/>
    </dgm:pt>
  </dgm:ptLst>
  <dgm:cxnLst>
    <dgm:cxn modelId="{CFD31611-3E4A-904D-ABCD-1283AC6EC5AD}" type="presOf" srcId="{4A8C2C04-9CAB-0E42-969C-BDBA6E1EE7B7}" destId="{A075F1D4-278B-447C-B8CB-E20623E88AAD}" srcOrd="0" destOrd="0" presId="urn:microsoft.com/office/officeart/2018/2/layout/IconVerticalSolidList"/>
    <dgm:cxn modelId="{FA089141-F7EC-FA49-9D16-68433BB284F8}" srcId="{7533724D-D3EB-E24D-9B82-8C8661A5949F}" destId="{F6B13A7C-1CEE-7343-933B-3BA69C21FF8A}" srcOrd="0" destOrd="0" parTransId="{886DC636-CB9C-5A4A-BCEA-52122DDC62C5}" sibTransId="{0E2B463A-EF6C-9348-B76E-DD5F5DE3B6E6}"/>
    <dgm:cxn modelId="{78491C44-947B-294C-AEE9-00DC5B947E7C}" srcId="{800D8EE9-FD4F-A34A-8AFA-697FE2EAD68A}" destId="{B72EE357-DA5D-9B4A-AA39-3EB65C3B4E2D}" srcOrd="1" destOrd="0" parTransId="{1B1551A9-78CA-2B42-B58E-7FA75AD901E0}" sibTransId="{93159B54-8702-5641-A615-870EAFD1EE91}"/>
    <dgm:cxn modelId="{34AD4F4B-8525-EE4E-A121-026D403D706F}" srcId="{4A8C2C04-9CAB-0E42-969C-BDBA6E1EE7B7}" destId="{CBF920A5-4A1E-DE45-B5DD-E6112A47DCB4}" srcOrd="0" destOrd="0" parTransId="{DF5EC561-FDB9-4246-A80C-42A07E36F8EC}" sibTransId="{CC06F972-1204-4842-9EF5-E949FC0FDD8F}"/>
    <dgm:cxn modelId="{E535AF4E-D66C-164B-8CF3-184C854B777D}" type="presOf" srcId="{F18B581E-BA1C-B447-A851-7CB3DB6D683C}" destId="{3833E9C3-2E00-4EC1-A91F-81BEE0A8B4C7}" srcOrd="0" destOrd="0" presId="urn:microsoft.com/office/officeart/2018/2/layout/IconVerticalSolidList"/>
    <dgm:cxn modelId="{ACD64558-6864-BC44-99E2-D5AA933380A8}" srcId="{F18B581E-BA1C-B447-A851-7CB3DB6D683C}" destId="{579EF991-ADE5-AD4E-AABB-F32CBE7AD3C8}" srcOrd="1" destOrd="0" parTransId="{87F62825-A7CA-214B-854B-F5EFE56DACDC}" sibTransId="{8D39E2A1-CB08-A746-B265-FE89DFE62994}"/>
    <dgm:cxn modelId="{D4F73A67-08A5-E74A-AFC1-EEE17E81303D}" type="presOf" srcId="{B72EE357-DA5D-9B4A-AA39-3EB65C3B4E2D}" destId="{987131FC-4782-434D-B278-95369EB6A5AD}" srcOrd="0" destOrd="0" presId="urn:microsoft.com/office/officeart/2018/2/layout/IconVerticalSolidList"/>
    <dgm:cxn modelId="{84CE2871-7FA9-9448-9D71-3775AB18A81C}" type="presOf" srcId="{F6B13A7C-1CEE-7343-933B-3BA69C21FF8A}" destId="{38A1617A-1C83-4C47-9C11-71A3AED21463}" srcOrd="0" destOrd="0" presId="urn:microsoft.com/office/officeart/2018/2/layout/IconVerticalSolidList"/>
    <dgm:cxn modelId="{CCDE178C-67D0-AA44-A348-3D763361C75B}" srcId="{F18B581E-BA1C-B447-A851-7CB3DB6D683C}" destId="{3430EBC4-6519-924C-9E4D-5B894B37A6AE}" srcOrd="0" destOrd="0" parTransId="{54DBBA05-4E5E-A34E-8B0C-2F81F2251ACB}" sibTransId="{C78687CB-0C49-4042-84C6-74D97FD0C0B7}"/>
    <dgm:cxn modelId="{9FA01A8F-515C-474F-8185-509AA749AF74}" type="presOf" srcId="{B8FF0BC9-B788-0D4E-AE43-0FF0062E0C83}" destId="{38A1617A-1C83-4C47-9C11-71A3AED21463}" srcOrd="0" destOrd="1" presId="urn:microsoft.com/office/officeart/2018/2/layout/IconVerticalSolidList"/>
    <dgm:cxn modelId="{D0E18A9B-FAF6-B743-B75E-258CFEFC0D48}" srcId="{4A8C2C04-9CAB-0E42-969C-BDBA6E1EE7B7}" destId="{F7F604AA-7B41-AD40-B2FB-2A66C55B961A}" srcOrd="1" destOrd="0" parTransId="{D137DF31-1592-A840-AC8B-3677765809EA}" sibTransId="{48ADFAE9-6362-B048-B85F-AA8A750846CF}"/>
    <dgm:cxn modelId="{3A7A7FB9-4924-D846-A1FC-C9C2160B2097}" type="presOf" srcId="{3430EBC4-6519-924C-9E4D-5B894B37A6AE}" destId="{DEFFFAC3-C31C-48EA-A17E-B31C5117A9E3}" srcOrd="0" destOrd="0" presId="urn:microsoft.com/office/officeart/2018/2/layout/IconVerticalSolidList"/>
    <dgm:cxn modelId="{245DCAB9-4F16-6244-946C-4D915ED8C092}" srcId="{800D8EE9-FD4F-A34A-8AFA-697FE2EAD68A}" destId="{7533724D-D3EB-E24D-9B82-8C8661A5949F}" srcOrd="3" destOrd="0" parTransId="{9E8A79D1-353E-0948-AE91-2A97170A0E4A}" sibTransId="{EC16FFA3-8588-BF48-8BC1-45680EEC9A3A}"/>
    <dgm:cxn modelId="{EA3A5CC7-EBBF-F842-A1B9-2AE06218FCE6}" type="presOf" srcId="{CBF920A5-4A1E-DE45-B5DD-E6112A47DCB4}" destId="{9FFB8B0D-1127-48EE-B79C-E85D538227F8}" srcOrd="0" destOrd="0" presId="urn:microsoft.com/office/officeart/2018/2/layout/IconVerticalSolidList"/>
    <dgm:cxn modelId="{5E5FC4C9-586D-D040-A3B8-815CADD72321}" srcId="{800D8EE9-FD4F-A34A-8AFA-697FE2EAD68A}" destId="{F18B581E-BA1C-B447-A851-7CB3DB6D683C}" srcOrd="0" destOrd="0" parTransId="{543E9498-31CF-0C4F-905F-AF1E89D72BAF}" sibTransId="{A0FD6155-33E6-C247-9C06-A7946ADD51DF}"/>
    <dgm:cxn modelId="{99BADECA-2590-AC40-BB49-C628B191B0D3}" srcId="{7533724D-D3EB-E24D-9B82-8C8661A5949F}" destId="{B8FF0BC9-B788-0D4E-AE43-0FF0062E0C83}" srcOrd="1" destOrd="0" parTransId="{510BB038-7DE6-814E-91FB-918A85F2E539}" sibTransId="{FF00C1F4-412D-2E41-87BA-3DB896B27550}"/>
    <dgm:cxn modelId="{EF7A79CE-F5AB-0D41-8B6D-0C82806AA04B}" srcId="{800D8EE9-FD4F-A34A-8AFA-697FE2EAD68A}" destId="{4A8C2C04-9CAB-0E42-969C-BDBA6E1EE7B7}" srcOrd="2" destOrd="0" parTransId="{3120BE5C-1B8F-6A45-89FE-1CC95BEF9F3E}" sibTransId="{6AFCC20F-85F6-7E4F-A8E6-FF7433C9FE20}"/>
    <dgm:cxn modelId="{D59E48E0-18B1-244E-BD82-57041948283C}" srcId="{B72EE357-DA5D-9B4A-AA39-3EB65C3B4E2D}" destId="{AF634BA5-EE1D-4F46-BEA2-F8BAD32A0B00}" srcOrd="0" destOrd="0" parTransId="{63875179-F376-E544-9E41-2466D529C8CB}" sibTransId="{D5083ACF-7254-0E4C-9922-A8456722D37F}"/>
    <dgm:cxn modelId="{5A1ACBE0-A4E7-4B41-B98A-AF46A654812F}" type="presOf" srcId="{F7F604AA-7B41-AD40-B2FB-2A66C55B961A}" destId="{9FFB8B0D-1127-48EE-B79C-E85D538227F8}" srcOrd="0" destOrd="1" presId="urn:microsoft.com/office/officeart/2018/2/layout/IconVerticalSolidList"/>
    <dgm:cxn modelId="{1E6D71E6-245C-7C4A-A607-DA52723C2585}" type="presOf" srcId="{7533724D-D3EB-E24D-9B82-8C8661A5949F}" destId="{31D0307C-2D00-4CE3-8C49-0E6D3E9E57DD}" srcOrd="0" destOrd="0" presId="urn:microsoft.com/office/officeart/2018/2/layout/IconVerticalSolidList"/>
    <dgm:cxn modelId="{64EE74EB-F7A8-664A-B9DA-158BC34F1C07}" type="presOf" srcId="{579EF991-ADE5-AD4E-AABB-F32CBE7AD3C8}" destId="{DEFFFAC3-C31C-48EA-A17E-B31C5117A9E3}" srcOrd="0" destOrd="1" presId="urn:microsoft.com/office/officeart/2018/2/layout/IconVerticalSolidList"/>
    <dgm:cxn modelId="{849985EB-9542-D24F-8B2D-FF98CFB98394}" type="presOf" srcId="{AF634BA5-EE1D-4F46-BEA2-F8BAD32A0B00}" destId="{9AA17134-3B26-446E-B9F5-713627E6A166}" srcOrd="0" destOrd="0" presId="urn:microsoft.com/office/officeart/2018/2/layout/IconVerticalSolidList"/>
    <dgm:cxn modelId="{96922BF0-4E83-2C47-A78D-C1A858A892B1}" type="presOf" srcId="{800D8EE9-FD4F-A34A-8AFA-697FE2EAD68A}" destId="{5A4F7AEC-A3FA-4D91-AF4F-E3292731D313}" srcOrd="0" destOrd="0" presId="urn:microsoft.com/office/officeart/2018/2/layout/IconVerticalSolidList"/>
    <dgm:cxn modelId="{DE0C42F7-685A-324C-A231-13555D0CCAFD}" type="presParOf" srcId="{5A4F7AEC-A3FA-4D91-AF4F-E3292731D313}" destId="{64ACC688-6CCF-4C35-B9C5-3A9B5570991D}" srcOrd="0" destOrd="0" presId="urn:microsoft.com/office/officeart/2018/2/layout/IconVerticalSolidList"/>
    <dgm:cxn modelId="{5027E3C8-3912-214D-8E22-39DAB27BBBC1}" type="presParOf" srcId="{64ACC688-6CCF-4C35-B9C5-3A9B5570991D}" destId="{F60C6AF9-4959-4602-B162-CF3F375310F2}" srcOrd="0" destOrd="0" presId="urn:microsoft.com/office/officeart/2018/2/layout/IconVerticalSolidList"/>
    <dgm:cxn modelId="{13F928CF-4997-3C43-90F8-5277661E452A}" type="presParOf" srcId="{64ACC688-6CCF-4C35-B9C5-3A9B5570991D}" destId="{CD5DA8F5-65A2-4A7F-AD3A-37EA69B1DC39}" srcOrd="1" destOrd="0" presId="urn:microsoft.com/office/officeart/2018/2/layout/IconVerticalSolidList"/>
    <dgm:cxn modelId="{87401270-5662-1B48-87F7-DA773A5E9CD7}" type="presParOf" srcId="{64ACC688-6CCF-4C35-B9C5-3A9B5570991D}" destId="{ED0B5BB4-77A4-4F95-9ED8-7FDF02AF3DFC}" srcOrd="2" destOrd="0" presId="urn:microsoft.com/office/officeart/2018/2/layout/IconVerticalSolidList"/>
    <dgm:cxn modelId="{929A9FA2-438E-0D4A-ABC1-26BEFE1A076B}" type="presParOf" srcId="{64ACC688-6CCF-4C35-B9C5-3A9B5570991D}" destId="{3833E9C3-2E00-4EC1-A91F-81BEE0A8B4C7}" srcOrd="3" destOrd="0" presId="urn:microsoft.com/office/officeart/2018/2/layout/IconVerticalSolidList"/>
    <dgm:cxn modelId="{785E05A6-BE4A-5A47-B43F-F28195973C94}" type="presParOf" srcId="{64ACC688-6CCF-4C35-B9C5-3A9B5570991D}" destId="{DEFFFAC3-C31C-48EA-A17E-B31C5117A9E3}" srcOrd="4" destOrd="0" presId="urn:microsoft.com/office/officeart/2018/2/layout/IconVerticalSolidList"/>
    <dgm:cxn modelId="{45FF44D4-5FF1-8D48-A86D-561790B9F134}" type="presParOf" srcId="{5A4F7AEC-A3FA-4D91-AF4F-E3292731D313}" destId="{EEADF59C-5A09-46FA-88B3-52900100F4D1}" srcOrd="1" destOrd="0" presId="urn:microsoft.com/office/officeart/2018/2/layout/IconVerticalSolidList"/>
    <dgm:cxn modelId="{7B8B002E-B06B-224B-82F2-CDA93D866997}" type="presParOf" srcId="{5A4F7AEC-A3FA-4D91-AF4F-E3292731D313}" destId="{80825162-1726-49F5-AEB4-E2EFEE7B368C}" srcOrd="2" destOrd="0" presId="urn:microsoft.com/office/officeart/2018/2/layout/IconVerticalSolidList"/>
    <dgm:cxn modelId="{B565160F-080A-8D46-8186-8BD89C6548DC}" type="presParOf" srcId="{80825162-1726-49F5-AEB4-E2EFEE7B368C}" destId="{BBB14176-B5D8-4825-8CF9-F079882D7743}" srcOrd="0" destOrd="0" presId="urn:microsoft.com/office/officeart/2018/2/layout/IconVerticalSolidList"/>
    <dgm:cxn modelId="{3E7FCE98-765B-EF46-9776-DB2F47E0A6EC}" type="presParOf" srcId="{80825162-1726-49F5-AEB4-E2EFEE7B368C}" destId="{ACA44B35-1FB1-437B-A0D3-5FF10EDA479D}" srcOrd="1" destOrd="0" presId="urn:microsoft.com/office/officeart/2018/2/layout/IconVerticalSolidList"/>
    <dgm:cxn modelId="{A4CFDA4C-F512-F447-99B7-8D2859A6345B}" type="presParOf" srcId="{80825162-1726-49F5-AEB4-E2EFEE7B368C}" destId="{01539491-05CA-40D1-954C-4D610DB56652}" srcOrd="2" destOrd="0" presId="urn:microsoft.com/office/officeart/2018/2/layout/IconVerticalSolidList"/>
    <dgm:cxn modelId="{D2860B03-41B9-AF4E-9E12-D73235BEBC41}" type="presParOf" srcId="{80825162-1726-49F5-AEB4-E2EFEE7B368C}" destId="{987131FC-4782-434D-B278-95369EB6A5AD}" srcOrd="3" destOrd="0" presId="urn:microsoft.com/office/officeart/2018/2/layout/IconVerticalSolidList"/>
    <dgm:cxn modelId="{453DB66F-61A7-3F4F-9DDE-93A21D7410D5}" type="presParOf" srcId="{80825162-1726-49F5-AEB4-E2EFEE7B368C}" destId="{9AA17134-3B26-446E-B9F5-713627E6A166}" srcOrd="4" destOrd="0" presId="urn:microsoft.com/office/officeart/2018/2/layout/IconVerticalSolidList"/>
    <dgm:cxn modelId="{1ADF7E10-E628-374A-ACA5-A07E787B56C6}" type="presParOf" srcId="{5A4F7AEC-A3FA-4D91-AF4F-E3292731D313}" destId="{F26A7781-2D50-426F-982E-6EF0E013EC10}" srcOrd="3" destOrd="0" presId="urn:microsoft.com/office/officeart/2018/2/layout/IconVerticalSolidList"/>
    <dgm:cxn modelId="{3345D3E2-FDF7-2040-B449-2CEC32D184D2}" type="presParOf" srcId="{5A4F7AEC-A3FA-4D91-AF4F-E3292731D313}" destId="{27F9A3A8-8B41-414F-8039-1AECFD3481B8}" srcOrd="4" destOrd="0" presId="urn:microsoft.com/office/officeart/2018/2/layout/IconVerticalSolidList"/>
    <dgm:cxn modelId="{0CC51D96-14FD-5C43-A244-6A01BEDAC015}" type="presParOf" srcId="{27F9A3A8-8B41-414F-8039-1AECFD3481B8}" destId="{5F8CB87F-BF18-4A3F-89FF-63520BB329F0}" srcOrd="0" destOrd="0" presId="urn:microsoft.com/office/officeart/2018/2/layout/IconVerticalSolidList"/>
    <dgm:cxn modelId="{F1D4A85F-83F1-F84C-A967-8A537F75C26B}" type="presParOf" srcId="{27F9A3A8-8B41-414F-8039-1AECFD3481B8}" destId="{1B4C9F43-B4E0-4B30-B1FF-0D973DCB07A6}" srcOrd="1" destOrd="0" presId="urn:microsoft.com/office/officeart/2018/2/layout/IconVerticalSolidList"/>
    <dgm:cxn modelId="{F3353B44-7146-0547-B48C-ACE6297ABAD0}" type="presParOf" srcId="{27F9A3A8-8B41-414F-8039-1AECFD3481B8}" destId="{D1E6CAE3-8504-4C72-A79E-CA07EAF01945}" srcOrd="2" destOrd="0" presId="urn:microsoft.com/office/officeart/2018/2/layout/IconVerticalSolidList"/>
    <dgm:cxn modelId="{C84CAAD5-E35D-9044-971F-5BE3ABDDD426}" type="presParOf" srcId="{27F9A3A8-8B41-414F-8039-1AECFD3481B8}" destId="{A075F1D4-278B-447C-B8CB-E20623E88AAD}" srcOrd="3" destOrd="0" presId="urn:microsoft.com/office/officeart/2018/2/layout/IconVerticalSolidList"/>
    <dgm:cxn modelId="{F343D8B7-4759-C544-B847-357712955DE0}" type="presParOf" srcId="{27F9A3A8-8B41-414F-8039-1AECFD3481B8}" destId="{9FFB8B0D-1127-48EE-B79C-E85D538227F8}" srcOrd="4" destOrd="0" presId="urn:microsoft.com/office/officeart/2018/2/layout/IconVerticalSolidList"/>
    <dgm:cxn modelId="{21958745-3CBE-6249-94E4-478692BF9F5C}" type="presParOf" srcId="{5A4F7AEC-A3FA-4D91-AF4F-E3292731D313}" destId="{97C30149-E9E0-4083-BB5D-AE6B12D5D8A8}" srcOrd="5" destOrd="0" presId="urn:microsoft.com/office/officeart/2018/2/layout/IconVerticalSolidList"/>
    <dgm:cxn modelId="{9500364D-F746-F24D-8FED-98507DDA4575}" type="presParOf" srcId="{5A4F7AEC-A3FA-4D91-AF4F-E3292731D313}" destId="{A7D5D455-E1E9-4ABB-900F-7F46F5502A76}" srcOrd="6" destOrd="0" presId="urn:microsoft.com/office/officeart/2018/2/layout/IconVerticalSolidList"/>
    <dgm:cxn modelId="{8397F4D5-2E48-B844-96C2-27879A9DF90C}" type="presParOf" srcId="{A7D5D455-E1E9-4ABB-900F-7F46F5502A76}" destId="{5AA09A3E-F75E-4836-8C87-E4CC37D202DC}" srcOrd="0" destOrd="0" presId="urn:microsoft.com/office/officeart/2018/2/layout/IconVerticalSolidList"/>
    <dgm:cxn modelId="{3F47342E-AF87-8B43-B38A-9AAF48A942C1}" type="presParOf" srcId="{A7D5D455-E1E9-4ABB-900F-7F46F5502A76}" destId="{A93B3C05-C2A2-4167-98BC-552DA3A71593}" srcOrd="1" destOrd="0" presId="urn:microsoft.com/office/officeart/2018/2/layout/IconVerticalSolidList"/>
    <dgm:cxn modelId="{E497AF93-41A2-C34B-899F-6FF4362BE4CA}" type="presParOf" srcId="{A7D5D455-E1E9-4ABB-900F-7F46F5502A76}" destId="{C520D80A-9873-41E8-8838-D19EFF0CADA3}" srcOrd="2" destOrd="0" presId="urn:microsoft.com/office/officeart/2018/2/layout/IconVerticalSolidList"/>
    <dgm:cxn modelId="{01CF1392-33F0-1C4F-93D5-A37354970C52}" type="presParOf" srcId="{A7D5D455-E1E9-4ABB-900F-7F46F5502A76}" destId="{31D0307C-2D00-4CE3-8C49-0E6D3E9E57DD}" srcOrd="3" destOrd="0" presId="urn:microsoft.com/office/officeart/2018/2/layout/IconVerticalSolidList"/>
    <dgm:cxn modelId="{4D471F72-4F78-1240-80BE-FEADD2237802}" type="presParOf" srcId="{A7D5D455-E1E9-4ABB-900F-7F46F5502A76}" destId="{38A1617A-1C83-4C47-9C11-71A3AED21463}"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0FB6428-BBF6-4954-A140-A9F24A599EA1}"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CF36B8C9-3C63-41F5-8C61-CB1D58D62D4F}">
      <dgm:prSet/>
      <dgm:spPr/>
      <dgm:t>
        <a:bodyPr/>
        <a:lstStyle/>
        <a:p>
          <a:r>
            <a:rPr lang="en-US"/>
            <a:t>Overall, the bank can use the model’s predictions to identify customers who are at risk of churning, and take targeted actions to retain them. </a:t>
          </a:r>
        </a:p>
      </dgm:t>
    </dgm:pt>
    <dgm:pt modelId="{495251BF-E71E-4E9A-9485-97B227DAD4D8}" type="parTrans" cxnId="{639029D9-0037-4A71-B6B3-34BCABD1ED67}">
      <dgm:prSet/>
      <dgm:spPr/>
      <dgm:t>
        <a:bodyPr/>
        <a:lstStyle/>
        <a:p>
          <a:endParaRPr lang="en-US"/>
        </a:p>
      </dgm:t>
    </dgm:pt>
    <dgm:pt modelId="{F56E6EA8-721A-4D6A-830F-224A57FA5103}" type="sibTrans" cxnId="{639029D9-0037-4A71-B6B3-34BCABD1ED67}">
      <dgm:prSet/>
      <dgm:spPr/>
      <dgm:t>
        <a:bodyPr/>
        <a:lstStyle/>
        <a:p>
          <a:endParaRPr lang="en-US"/>
        </a:p>
      </dgm:t>
    </dgm:pt>
    <dgm:pt modelId="{078567F9-0BF6-4C03-8B0A-518CEC5D4099}">
      <dgm:prSet/>
      <dgm:spPr/>
      <dgm:t>
        <a:bodyPr/>
        <a:lstStyle/>
        <a:p>
          <a:r>
            <a:rPr lang="en-US"/>
            <a:t>By doing so, the bank can reduce the number of customers who churn and increase customer loyalty and profitability. </a:t>
          </a:r>
        </a:p>
      </dgm:t>
    </dgm:pt>
    <dgm:pt modelId="{F5A6F9FF-F996-47D5-9E4B-0810EF69E6DF}" type="parTrans" cxnId="{5FCD69D6-ACCF-4F00-A17D-3EE1A2E4FEC9}">
      <dgm:prSet/>
      <dgm:spPr/>
      <dgm:t>
        <a:bodyPr/>
        <a:lstStyle/>
        <a:p>
          <a:endParaRPr lang="en-US"/>
        </a:p>
      </dgm:t>
    </dgm:pt>
    <dgm:pt modelId="{730433AD-3FB0-42DE-9CFD-B27E2D1FC2CC}" type="sibTrans" cxnId="{5FCD69D6-ACCF-4F00-A17D-3EE1A2E4FEC9}">
      <dgm:prSet/>
      <dgm:spPr/>
      <dgm:t>
        <a:bodyPr/>
        <a:lstStyle/>
        <a:p>
          <a:endParaRPr lang="en-US"/>
        </a:p>
      </dgm:t>
    </dgm:pt>
    <dgm:pt modelId="{6AF26A8C-423A-AF47-92F3-DD889A291155}" type="pres">
      <dgm:prSet presAssocID="{B0FB6428-BBF6-4954-A140-A9F24A599EA1}" presName="hierChild1" presStyleCnt="0">
        <dgm:presLayoutVars>
          <dgm:chPref val="1"/>
          <dgm:dir/>
          <dgm:animOne val="branch"/>
          <dgm:animLvl val="lvl"/>
          <dgm:resizeHandles/>
        </dgm:presLayoutVars>
      </dgm:prSet>
      <dgm:spPr/>
    </dgm:pt>
    <dgm:pt modelId="{E5C1A7D5-51FE-0F46-AD48-BF77E6244A21}" type="pres">
      <dgm:prSet presAssocID="{CF36B8C9-3C63-41F5-8C61-CB1D58D62D4F}" presName="hierRoot1" presStyleCnt="0"/>
      <dgm:spPr/>
    </dgm:pt>
    <dgm:pt modelId="{13F5F3D7-F049-154E-B36B-3505786226C6}" type="pres">
      <dgm:prSet presAssocID="{CF36B8C9-3C63-41F5-8C61-CB1D58D62D4F}" presName="composite" presStyleCnt="0"/>
      <dgm:spPr/>
    </dgm:pt>
    <dgm:pt modelId="{9D10CE84-2CDE-BC4D-9EA8-EE35A37CD931}" type="pres">
      <dgm:prSet presAssocID="{CF36B8C9-3C63-41F5-8C61-CB1D58D62D4F}" presName="background" presStyleLbl="node0" presStyleIdx="0" presStyleCnt="2"/>
      <dgm:spPr/>
    </dgm:pt>
    <dgm:pt modelId="{D909A85A-DC1C-AC41-9286-7A4513E2F92F}" type="pres">
      <dgm:prSet presAssocID="{CF36B8C9-3C63-41F5-8C61-CB1D58D62D4F}" presName="text" presStyleLbl="fgAcc0" presStyleIdx="0" presStyleCnt="2">
        <dgm:presLayoutVars>
          <dgm:chPref val="3"/>
        </dgm:presLayoutVars>
      </dgm:prSet>
      <dgm:spPr/>
    </dgm:pt>
    <dgm:pt modelId="{00DCC061-7AF7-5848-B34F-F7A32EA2F440}" type="pres">
      <dgm:prSet presAssocID="{CF36B8C9-3C63-41F5-8C61-CB1D58D62D4F}" presName="hierChild2" presStyleCnt="0"/>
      <dgm:spPr/>
    </dgm:pt>
    <dgm:pt modelId="{E5F4A52C-EF15-894B-B134-CDFE9A7F5892}" type="pres">
      <dgm:prSet presAssocID="{078567F9-0BF6-4C03-8B0A-518CEC5D4099}" presName="hierRoot1" presStyleCnt="0"/>
      <dgm:spPr/>
    </dgm:pt>
    <dgm:pt modelId="{39B35546-BC78-D64E-86F5-D4E5D0BE0709}" type="pres">
      <dgm:prSet presAssocID="{078567F9-0BF6-4C03-8B0A-518CEC5D4099}" presName="composite" presStyleCnt="0"/>
      <dgm:spPr/>
    </dgm:pt>
    <dgm:pt modelId="{0ADD0F02-AA94-4B41-8B16-66AACAC7CF01}" type="pres">
      <dgm:prSet presAssocID="{078567F9-0BF6-4C03-8B0A-518CEC5D4099}" presName="background" presStyleLbl="node0" presStyleIdx="1" presStyleCnt="2"/>
      <dgm:spPr/>
    </dgm:pt>
    <dgm:pt modelId="{A08C6C5D-61C1-EF47-BC43-C99538D899D6}" type="pres">
      <dgm:prSet presAssocID="{078567F9-0BF6-4C03-8B0A-518CEC5D4099}" presName="text" presStyleLbl="fgAcc0" presStyleIdx="1" presStyleCnt="2">
        <dgm:presLayoutVars>
          <dgm:chPref val="3"/>
        </dgm:presLayoutVars>
      </dgm:prSet>
      <dgm:spPr/>
    </dgm:pt>
    <dgm:pt modelId="{CCFF529C-4D47-CD49-8F3E-A324078B366A}" type="pres">
      <dgm:prSet presAssocID="{078567F9-0BF6-4C03-8B0A-518CEC5D4099}" presName="hierChild2" presStyleCnt="0"/>
      <dgm:spPr/>
    </dgm:pt>
  </dgm:ptLst>
  <dgm:cxnLst>
    <dgm:cxn modelId="{6A19C613-4290-B540-AAB9-C5FC6DCBA7D2}" type="presOf" srcId="{078567F9-0BF6-4C03-8B0A-518CEC5D4099}" destId="{A08C6C5D-61C1-EF47-BC43-C99538D899D6}" srcOrd="0" destOrd="0" presId="urn:microsoft.com/office/officeart/2005/8/layout/hierarchy1"/>
    <dgm:cxn modelId="{721398A6-EE3A-1843-B2D4-3FC5EF9CD0FE}" type="presOf" srcId="{B0FB6428-BBF6-4954-A140-A9F24A599EA1}" destId="{6AF26A8C-423A-AF47-92F3-DD889A291155}" srcOrd="0" destOrd="0" presId="urn:microsoft.com/office/officeart/2005/8/layout/hierarchy1"/>
    <dgm:cxn modelId="{5FCD69D6-ACCF-4F00-A17D-3EE1A2E4FEC9}" srcId="{B0FB6428-BBF6-4954-A140-A9F24A599EA1}" destId="{078567F9-0BF6-4C03-8B0A-518CEC5D4099}" srcOrd="1" destOrd="0" parTransId="{F5A6F9FF-F996-47D5-9E4B-0810EF69E6DF}" sibTransId="{730433AD-3FB0-42DE-9CFD-B27E2D1FC2CC}"/>
    <dgm:cxn modelId="{639029D9-0037-4A71-B6B3-34BCABD1ED67}" srcId="{B0FB6428-BBF6-4954-A140-A9F24A599EA1}" destId="{CF36B8C9-3C63-41F5-8C61-CB1D58D62D4F}" srcOrd="0" destOrd="0" parTransId="{495251BF-E71E-4E9A-9485-97B227DAD4D8}" sibTransId="{F56E6EA8-721A-4D6A-830F-224A57FA5103}"/>
    <dgm:cxn modelId="{A707F2FB-B2F0-5144-8782-DD4FC81ECB06}" type="presOf" srcId="{CF36B8C9-3C63-41F5-8C61-CB1D58D62D4F}" destId="{D909A85A-DC1C-AC41-9286-7A4513E2F92F}" srcOrd="0" destOrd="0" presId="urn:microsoft.com/office/officeart/2005/8/layout/hierarchy1"/>
    <dgm:cxn modelId="{DC520A11-DD35-2B48-82A9-3D763BB75561}" type="presParOf" srcId="{6AF26A8C-423A-AF47-92F3-DD889A291155}" destId="{E5C1A7D5-51FE-0F46-AD48-BF77E6244A21}" srcOrd="0" destOrd="0" presId="urn:microsoft.com/office/officeart/2005/8/layout/hierarchy1"/>
    <dgm:cxn modelId="{2EC294C6-6C87-4844-8424-55D799667501}" type="presParOf" srcId="{E5C1A7D5-51FE-0F46-AD48-BF77E6244A21}" destId="{13F5F3D7-F049-154E-B36B-3505786226C6}" srcOrd="0" destOrd="0" presId="urn:microsoft.com/office/officeart/2005/8/layout/hierarchy1"/>
    <dgm:cxn modelId="{D54EFD02-1536-614D-852E-D75B454899B0}" type="presParOf" srcId="{13F5F3D7-F049-154E-B36B-3505786226C6}" destId="{9D10CE84-2CDE-BC4D-9EA8-EE35A37CD931}" srcOrd="0" destOrd="0" presId="urn:microsoft.com/office/officeart/2005/8/layout/hierarchy1"/>
    <dgm:cxn modelId="{81C3BB92-E0DC-4342-8E26-60D8C1E46E36}" type="presParOf" srcId="{13F5F3D7-F049-154E-B36B-3505786226C6}" destId="{D909A85A-DC1C-AC41-9286-7A4513E2F92F}" srcOrd="1" destOrd="0" presId="urn:microsoft.com/office/officeart/2005/8/layout/hierarchy1"/>
    <dgm:cxn modelId="{5D798FFD-0F5A-7947-9220-6F5135DE2467}" type="presParOf" srcId="{E5C1A7D5-51FE-0F46-AD48-BF77E6244A21}" destId="{00DCC061-7AF7-5848-B34F-F7A32EA2F440}" srcOrd="1" destOrd="0" presId="urn:microsoft.com/office/officeart/2005/8/layout/hierarchy1"/>
    <dgm:cxn modelId="{1E809D7D-5517-7640-B471-59438B8F2843}" type="presParOf" srcId="{6AF26A8C-423A-AF47-92F3-DD889A291155}" destId="{E5F4A52C-EF15-894B-B134-CDFE9A7F5892}" srcOrd="1" destOrd="0" presId="urn:microsoft.com/office/officeart/2005/8/layout/hierarchy1"/>
    <dgm:cxn modelId="{D3448A60-AB57-C845-969C-B7AA333FAAFA}" type="presParOf" srcId="{E5F4A52C-EF15-894B-B134-CDFE9A7F5892}" destId="{39B35546-BC78-D64E-86F5-D4E5D0BE0709}" srcOrd="0" destOrd="0" presId="urn:microsoft.com/office/officeart/2005/8/layout/hierarchy1"/>
    <dgm:cxn modelId="{DE41945A-3E44-744C-ABF5-CF67FC76FAF2}" type="presParOf" srcId="{39B35546-BC78-D64E-86F5-D4E5D0BE0709}" destId="{0ADD0F02-AA94-4B41-8B16-66AACAC7CF01}" srcOrd="0" destOrd="0" presId="urn:microsoft.com/office/officeart/2005/8/layout/hierarchy1"/>
    <dgm:cxn modelId="{2DA42BBC-32B1-F346-ADC6-9469B9CFFDC1}" type="presParOf" srcId="{39B35546-BC78-D64E-86F5-D4E5D0BE0709}" destId="{A08C6C5D-61C1-EF47-BC43-C99538D899D6}" srcOrd="1" destOrd="0" presId="urn:microsoft.com/office/officeart/2005/8/layout/hierarchy1"/>
    <dgm:cxn modelId="{A111AF3D-FBB3-0144-A359-6C4569D5BA4C}" type="presParOf" srcId="{E5F4A52C-EF15-894B-B134-CDFE9A7F5892}" destId="{CCFF529C-4D47-CD49-8F3E-A324078B366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9B7A6-BCD8-48F9-BECA-3CC49D96D261}">
      <dsp:nvSpPr>
        <dsp:cNvPr id="0" name=""/>
        <dsp:cNvSpPr/>
      </dsp:nvSpPr>
      <dsp:spPr>
        <a:xfrm>
          <a:off x="1224952" y="492650"/>
          <a:ext cx="1302395" cy="13023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494AC5E-73D8-43CF-A443-99926E8B8022}">
      <dsp:nvSpPr>
        <dsp:cNvPr id="0" name=""/>
        <dsp:cNvSpPr/>
      </dsp:nvSpPr>
      <dsp:spPr>
        <a:xfrm>
          <a:off x="429044" y="2152090"/>
          <a:ext cx="28942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What are the main factors contributing to customer churn? </a:t>
          </a:r>
        </a:p>
      </dsp:txBody>
      <dsp:txXfrm>
        <a:off x="429044" y="2152090"/>
        <a:ext cx="2894212" cy="720000"/>
      </dsp:txXfrm>
    </dsp:sp>
    <dsp:sp modelId="{E591B9CD-4577-46B6-B5A0-9CB438EB3BC8}">
      <dsp:nvSpPr>
        <dsp:cNvPr id="0" name=""/>
        <dsp:cNvSpPr/>
      </dsp:nvSpPr>
      <dsp:spPr>
        <a:xfrm>
          <a:off x="4625652" y="492650"/>
          <a:ext cx="1302395" cy="13023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9A5F492-1AB6-41F7-8A27-C02C10B04B86}">
      <dsp:nvSpPr>
        <dsp:cNvPr id="0" name=""/>
        <dsp:cNvSpPr/>
      </dsp:nvSpPr>
      <dsp:spPr>
        <a:xfrm>
          <a:off x="3829743" y="2152090"/>
          <a:ext cx="28942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How do we predict churn for existing customers?</a:t>
          </a:r>
        </a:p>
      </dsp:txBody>
      <dsp:txXfrm>
        <a:off x="3829743" y="2152090"/>
        <a:ext cx="2894212" cy="720000"/>
      </dsp:txXfrm>
    </dsp:sp>
    <dsp:sp modelId="{241FCE93-F5E1-494A-8AC9-FA157BBC4A3A}">
      <dsp:nvSpPr>
        <dsp:cNvPr id="0" name=""/>
        <dsp:cNvSpPr/>
      </dsp:nvSpPr>
      <dsp:spPr>
        <a:xfrm>
          <a:off x="8026351" y="492650"/>
          <a:ext cx="1302395" cy="13023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A4606E0-5C47-4C2E-A9DF-1418E145E988}">
      <dsp:nvSpPr>
        <dsp:cNvPr id="0" name=""/>
        <dsp:cNvSpPr/>
      </dsp:nvSpPr>
      <dsp:spPr>
        <a:xfrm>
          <a:off x="7230443" y="2152090"/>
          <a:ext cx="28942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How should we intervene with the most effective retention strategies? </a:t>
          </a:r>
        </a:p>
      </dsp:txBody>
      <dsp:txXfrm>
        <a:off x="7230443" y="2152090"/>
        <a:ext cx="289421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4F4D88-C0FF-7E48-8F94-D0F17A1F7F7F}">
      <dsp:nvSpPr>
        <dsp:cNvPr id="0" name=""/>
        <dsp:cNvSpPr/>
      </dsp:nvSpPr>
      <dsp:spPr>
        <a:xfrm>
          <a:off x="0" y="305429"/>
          <a:ext cx="11541370" cy="1299375"/>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95739" tIns="312420" rIns="895739"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A targeted retention campaign aimed at customers who are identified as being at high risk of churning by the model. </a:t>
          </a:r>
          <a:endParaRPr lang="en-US" sz="1500" kern="1200" dirty="0"/>
        </a:p>
        <a:p>
          <a:pPr marL="114300" lvl="1" indent="-114300" algn="l" defTabSz="666750">
            <a:lnSpc>
              <a:spcPct val="90000"/>
            </a:lnSpc>
            <a:spcBef>
              <a:spcPct val="0"/>
            </a:spcBef>
            <a:spcAft>
              <a:spcPct val="15000"/>
            </a:spcAft>
            <a:buChar char="•"/>
          </a:pPr>
          <a:r>
            <a:rPr lang="en-US" sz="1500" kern="1200"/>
            <a:t>Offer incentives such as personalized discounts, loyalty rewards, or additional services to encourage these customers to stay.</a:t>
          </a:r>
          <a:endParaRPr lang="en-US" sz="1500" kern="1200" dirty="0"/>
        </a:p>
      </dsp:txBody>
      <dsp:txXfrm>
        <a:off x="0" y="305429"/>
        <a:ext cx="11541370" cy="1299375"/>
      </dsp:txXfrm>
    </dsp:sp>
    <dsp:sp modelId="{12B85CFD-0D8C-454F-9BE0-EED3FA3C76AB}">
      <dsp:nvSpPr>
        <dsp:cNvPr id="0" name=""/>
        <dsp:cNvSpPr/>
      </dsp:nvSpPr>
      <dsp:spPr>
        <a:xfrm>
          <a:off x="577068" y="84029"/>
          <a:ext cx="8078958" cy="4428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5365" tIns="0" rIns="305365" bIns="0" numCol="1" spcCol="1270" anchor="ctr" anchorCtr="0">
          <a:noAutofit/>
        </a:bodyPr>
        <a:lstStyle/>
        <a:p>
          <a:pPr marL="0" lvl="0" indent="0" algn="l" defTabSz="666750">
            <a:lnSpc>
              <a:spcPct val="90000"/>
            </a:lnSpc>
            <a:spcBef>
              <a:spcPct val="0"/>
            </a:spcBef>
            <a:spcAft>
              <a:spcPct val="35000"/>
            </a:spcAft>
            <a:buNone/>
          </a:pPr>
          <a:r>
            <a:rPr lang="en-US" sz="1500" b="1" kern="1200" dirty="0"/>
            <a:t>Retention Campaign</a:t>
          </a:r>
        </a:p>
      </dsp:txBody>
      <dsp:txXfrm>
        <a:off x="598684" y="105645"/>
        <a:ext cx="8035726" cy="399568"/>
      </dsp:txXfrm>
    </dsp:sp>
    <dsp:sp modelId="{0DECCB21-84BD-5D4E-8B0A-36DCDB635F25}">
      <dsp:nvSpPr>
        <dsp:cNvPr id="0" name=""/>
        <dsp:cNvSpPr/>
      </dsp:nvSpPr>
      <dsp:spPr>
        <a:xfrm>
          <a:off x="0" y="1907204"/>
          <a:ext cx="11541370" cy="1063125"/>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95739" tIns="312420" rIns="895739"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The bank could use the prediction to segment their customer base into high-risk and low-risk groups. This allows the bank to focus their retention efforts on the customers who are most likely to churn and prioritize their resources accordingly.</a:t>
          </a:r>
        </a:p>
      </dsp:txBody>
      <dsp:txXfrm>
        <a:off x="0" y="1907204"/>
        <a:ext cx="11541370" cy="1063125"/>
      </dsp:txXfrm>
    </dsp:sp>
    <dsp:sp modelId="{0A977D02-A9FD-E046-B9B9-4B42FFCF016B}">
      <dsp:nvSpPr>
        <dsp:cNvPr id="0" name=""/>
        <dsp:cNvSpPr/>
      </dsp:nvSpPr>
      <dsp:spPr>
        <a:xfrm>
          <a:off x="577068" y="1685804"/>
          <a:ext cx="8078958" cy="4428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5365" tIns="0" rIns="305365" bIns="0" numCol="1" spcCol="1270" anchor="ctr" anchorCtr="0">
          <a:noAutofit/>
        </a:bodyPr>
        <a:lstStyle/>
        <a:p>
          <a:pPr marL="0" lvl="0" indent="0" algn="l" defTabSz="666750">
            <a:lnSpc>
              <a:spcPct val="90000"/>
            </a:lnSpc>
            <a:spcBef>
              <a:spcPct val="0"/>
            </a:spcBef>
            <a:spcAft>
              <a:spcPct val="35000"/>
            </a:spcAft>
            <a:buNone/>
          </a:pPr>
          <a:r>
            <a:rPr lang="en-US" sz="1500" b="1" kern="1200" dirty="0"/>
            <a:t>Customer Segmentation</a:t>
          </a:r>
        </a:p>
      </dsp:txBody>
      <dsp:txXfrm>
        <a:off x="598684" y="1707420"/>
        <a:ext cx="8035726" cy="399568"/>
      </dsp:txXfrm>
    </dsp:sp>
    <dsp:sp modelId="{A4005D1E-43F1-B143-90BD-21DD45E20E9F}">
      <dsp:nvSpPr>
        <dsp:cNvPr id="0" name=""/>
        <dsp:cNvSpPr/>
      </dsp:nvSpPr>
      <dsp:spPr>
        <a:xfrm>
          <a:off x="0" y="3272729"/>
          <a:ext cx="11541370" cy="1063125"/>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95739" tIns="312420" rIns="895739"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Model performance can be improved by collecting additional data on customer behavior and preference, such as transaction history, customer service interactions, and demographics. This could improve the mode’s predictive ability and identify additional factors that contribute to customer churn. </a:t>
          </a:r>
        </a:p>
      </dsp:txBody>
      <dsp:txXfrm>
        <a:off x="0" y="3272729"/>
        <a:ext cx="11541370" cy="1063125"/>
      </dsp:txXfrm>
    </dsp:sp>
    <dsp:sp modelId="{09630AFE-1D66-E34E-B5C5-8CE27C4CE3AF}">
      <dsp:nvSpPr>
        <dsp:cNvPr id="0" name=""/>
        <dsp:cNvSpPr/>
      </dsp:nvSpPr>
      <dsp:spPr>
        <a:xfrm>
          <a:off x="577068" y="3051329"/>
          <a:ext cx="8078958" cy="4428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5365" tIns="0" rIns="305365" bIns="0" numCol="1" spcCol="1270" anchor="ctr" anchorCtr="0">
          <a:noAutofit/>
        </a:bodyPr>
        <a:lstStyle/>
        <a:p>
          <a:pPr marL="0" lvl="0" indent="0" algn="l" defTabSz="666750">
            <a:lnSpc>
              <a:spcPct val="90000"/>
            </a:lnSpc>
            <a:spcBef>
              <a:spcPct val="0"/>
            </a:spcBef>
            <a:spcAft>
              <a:spcPct val="35000"/>
            </a:spcAft>
            <a:buNone/>
          </a:pPr>
          <a:r>
            <a:rPr lang="en-US" sz="1500" b="1" kern="1200" dirty="0"/>
            <a:t>Improved Data Collection</a:t>
          </a:r>
        </a:p>
      </dsp:txBody>
      <dsp:txXfrm>
        <a:off x="598684" y="3072945"/>
        <a:ext cx="8035726" cy="399568"/>
      </dsp:txXfrm>
    </dsp:sp>
    <dsp:sp modelId="{A691E780-880D-F040-BC60-2FC7C1AC24B9}">
      <dsp:nvSpPr>
        <dsp:cNvPr id="0" name=""/>
        <dsp:cNvSpPr/>
      </dsp:nvSpPr>
      <dsp:spPr>
        <a:xfrm>
          <a:off x="0" y="4638254"/>
          <a:ext cx="11541370" cy="1299375"/>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95739" tIns="312420" rIns="895739"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Perform a cost-benefit analysis to determine the potential financial impact of customer churn and the cost of retention effort</a:t>
          </a:r>
        </a:p>
        <a:p>
          <a:pPr marL="114300" lvl="1" indent="-114300" algn="l" defTabSz="666750">
            <a:lnSpc>
              <a:spcPct val="90000"/>
            </a:lnSpc>
            <a:spcBef>
              <a:spcPct val="0"/>
            </a:spcBef>
            <a:spcAft>
              <a:spcPct val="15000"/>
            </a:spcAft>
            <a:buChar char="•"/>
          </a:pPr>
          <a:r>
            <a:rPr lang="en-US" sz="1500" kern="1200" dirty="0"/>
            <a:t>Help the bank make informed decisions about how much to invest the retention efforts and which customers to target</a:t>
          </a:r>
        </a:p>
      </dsp:txBody>
      <dsp:txXfrm>
        <a:off x="0" y="4638254"/>
        <a:ext cx="11541370" cy="1299375"/>
      </dsp:txXfrm>
    </dsp:sp>
    <dsp:sp modelId="{58C39F57-443F-024B-A23E-58CEC5820E34}">
      <dsp:nvSpPr>
        <dsp:cNvPr id="0" name=""/>
        <dsp:cNvSpPr/>
      </dsp:nvSpPr>
      <dsp:spPr>
        <a:xfrm>
          <a:off x="577068" y="4416854"/>
          <a:ext cx="8078958" cy="4428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5365" tIns="0" rIns="305365" bIns="0" numCol="1" spcCol="1270" anchor="ctr" anchorCtr="0">
          <a:noAutofit/>
        </a:bodyPr>
        <a:lstStyle/>
        <a:p>
          <a:pPr marL="0" lvl="0" indent="0" algn="l" defTabSz="666750">
            <a:lnSpc>
              <a:spcPct val="90000"/>
            </a:lnSpc>
            <a:spcBef>
              <a:spcPct val="0"/>
            </a:spcBef>
            <a:spcAft>
              <a:spcPct val="35000"/>
            </a:spcAft>
            <a:buNone/>
          </a:pPr>
          <a:r>
            <a:rPr lang="en-US" sz="1500" b="1" kern="1200" dirty="0"/>
            <a:t>Cost Benefit Analysis</a:t>
          </a:r>
        </a:p>
      </dsp:txBody>
      <dsp:txXfrm>
        <a:off x="598684" y="4438470"/>
        <a:ext cx="8035726" cy="3995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0C6AF9-4959-4602-B162-CF3F375310F2}">
      <dsp:nvSpPr>
        <dsp:cNvPr id="0" name=""/>
        <dsp:cNvSpPr/>
      </dsp:nvSpPr>
      <dsp:spPr>
        <a:xfrm>
          <a:off x="0" y="1945"/>
          <a:ext cx="5906327" cy="985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5DA8F5-65A2-4A7F-AD3A-37EA69B1DC39}">
      <dsp:nvSpPr>
        <dsp:cNvPr id="0" name=""/>
        <dsp:cNvSpPr/>
      </dsp:nvSpPr>
      <dsp:spPr>
        <a:xfrm>
          <a:off x="298217" y="223759"/>
          <a:ext cx="542213" cy="5422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33E9C3-2E00-4EC1-A91F-81BEE0A8B4C7}">
      <dsp:nvSpPr>
        <dsp:cNvPr id="0" name=""/>
        <dsp:cNvSpPr/>
      </dsp:nvSpPr>
      <dsp:spPr>
        <a:xfrm>
          <a:off x="1138648" y="1945"/>
          <a:ext cx="2657847" cy="985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335" tIns="104335" rIns="104335" bIns="104335" numCol="1" spcCol="1270" anchor="ctr" anchorCtr="0">
          <a:noAutofit/>
        </a:bodyPr>
        <a:lstStyle/>
        <a:p>
          <a:pPr marL="0" lvl="0" indent="0" algn="l" defTabSz="977900">
            <a:lnSpc>
              <a:spcPct val="100000"/>
            </a:lnSpc>
            <a:spcBef>
              <a:spcPct val="0"/>
            </a:spcBef>
            <a:spcAft>
              <a:spcPct val="35000"/>
            </a:spcAft>
            <a:buNone/>
          </a:pPr>
          <a:r>
            <a:rPr lang="en-US" sz="2200" kern="1200" dirty="0"/>
            <a:t>Retention Campaign</a:t>
          </a:r>
        </a:p>
      </dsp:txBody>
      <dsp:txXfrm>
        <a:off x="1138648" y="1945"/>
        <a:ext cx="2657847" cy="985843"/>
      </dsp:txXfrm>
    </dsp:sp>
    <dsp:sp modelId="{DEFFFAC3-C31C-48EA-A17E-B31C5117A9E3}">
      <dsp:nvSpPr>
        <dsp:cNvPr id="0" name=""/>
        <dsp:cNvSpPr/>
      </dsp:nvSpPr>
      <dsp:spPr>
        <a:xfrm>
          <a:off x="3796496" y="1945"/>
          <a:ext cx="2109831" cy="985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335" tIns="104335" rIns="104335" bIns="104335" numCol="1" spcCol="1270" anchor="ctr" anchorCtr="0">
          <a:noAutofit/>
        </a:bodyPr>
        <a:lstStyle/>
        <a:p>
          <a:pPr marL="0" lvl="0" indent="0" algn="l" defTabSz="488950">
            <a:lnSpc>
              <a:spcPct val="100000"/>
            </a:lnSpc>
            <a:spcBef>
              <a:spcPct val="0"/>
            </a:spcBef>
            <a:spcAft>
              <a:spcPct val="35000"/>
            </a:spcAft>
            <a:buNone/>
          </a:pPr>
          <a:r>
            <a:rPr lang="en-US" sz="1100" kern="1200" dirty="0"/>
            <a:t>Improved Retention</a:t>
          </a:r>
        </a:p>
        <a:p>
          <a:pPr marL="0" lvl="0" indent="0" algn="l" defTabSz="488950">
            <a:lnSpc>
              <a:spcPct val="100000"/>
            </a:lnSpc>
            <a:spcBef>
              <a:spcPct val="0"/>
            </a:spcBef>
            <a:spcAft>
              <a:spcPct val="35000"/>
            </a:spcAft>
            <a:buNone/>
          </a:pPr>
          <a:r>
            <a:rPr lang="en-US" sz="1100" kern="1200" dirty="0"/>
            <a:t>Higher revenue</a:t>
          </a:r>
        </a:p>
      </dsp:txBody>
      <dsp:txXfrm>
        <a:off x="3796496" y="1945"/>
        <a:ext cx="2109831" cy="985843"/>
      </dsp:txXfrm>
    </dsp:sp>
    <dsp:sp modelId="{BBB14176-B5D8-4825-8CF9-F079882D7743}">
      <dsp:nvSpPr>
        <dsp:cNvPr id="0" name=""/>
        <dsp:cNvSpPr/>
      </dsp:nvSpPr>
      <dsp:spPr>
        <a:xfrm>
          <a:off x="0" y="1234249"/>
          <a:ext cx="5906327" cy="985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A44B35-1FB1-437B-A0D3-5FF10EDA479D}">
      <dsp:nvSpPr>
        <dsp:cNvPr id="0" name=""/>
        <dsp:cNvSpPr/>
      </dsp:nvSpPr>
      <dsp:spPr>
        <a:xfrm>
          <a:off x="298217" y="1456063"/>
          <a:ext cx="542213" cy="5422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87131FC-4782-434D-B278-95369EB6A5AD}">
      <dsp:nvSpPr>
        <dsp:cNvPr id="0" name=""/>
        <dsp:cNvSpPr/>
      </dsp:nvSpPr>
      <dsp:spPr>
        <a:xfrm>
          <a:off x="1138648" y="1234249"/>
          <a:ext cx="2657847" cy="985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335" tIns="104335" rIns="104335" bIns="104335" numCol="1" spcCol="1270" anchor="ctr" anchorCtr="0">
          <a:noAutofit/>
        </a:bodyPr>
        <a:lstStyle/>
        <a:p>
          <a:pPr marL="0" lvl="0" indent="0" algn="l" defTabSz="977900">
            <a:lnSpc>
              <a:spcPct val="100000"/>
            </a:lnSpc>
            <a:spcBef>
              <a:spcPct val="0"/>
            </a:spcBef>
            <a:spcAft>
              <a:spcPct val="35000"/>
            </a:spcAft>
            <a:buNone/>
          </a:pPr>
          <a:r>
            <a:rPr lang="en-US" sz="2200" kern="1200" dirty="0"/>
            <a:t>Customer Segmentation</a:t>
          </a:r>
        </a:p>
      </dsp:txBody>
      <dsp:txXfrm>
        <a:off x="1138648" y="1234249"/>
        <a:ext cx="2657847" cy="985843"/>
      </dsp:txXfrm>
    </dsp:sp>
    <dsp:sp modelId="{9AA17134-3B26-446E-B9F5-713627E6A166}">
      <dsp:nvSpPr>
        <dsp:cNvPr id="0" name=""/>
        <dsp:cNvSpPr/>
      </dsp:nvSpPr>
      <dsp:spPr>
        <a:xfrm>
          <a:off x="3796496" y="1234249"/>
          <a:ext cx="2109831" cy="985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335" tIns="104335" rIns="104335" bIns="104335" numCol="1" spcCol="1270" anchor="ctr" anchorCtr="0">
          <a:noAutofit/>
        </a:bodyPr>
        <a:lstStyle/>
        <a:p>
          <a:pPr marL="0" lvl="0" indent="0" algn="l" defTabSz="488950">
            <a:lnSpc>
              <a:spcPct val="100000"/>
            </a:lnSpc>
            <a:spcBef>
              <a:spcPct val="0"/>
            </a:spcBef>
            <a:spcAft>
              <a:spcPct val="35000"/>
            </a:spcAft>
            <a:buNone/>
          </a:pPr>
          <a:r>
            <a:rPr lang="en-US" sz="1100" kern="1200" dirty="0"/>
            <a:t>Effective Targeting and Prioritization</a:t>
          </a:r>
        </a:p>
      </dsp:txBody>
      <dsp:txXfrm>
        <a:off x="3796496" y="1234249"/>
        <a:ext cx="2109831" cy="985843"/>
      </dsp:txXfrm>
    </dsp:sp>
    <dsp:sp modelId="{5F8CB87F-BF18-4A3F-89FF-63520BB329F0}">
      <dsp:nvSpPr>
        <dsp:cNvPr id="0" name=""/>
        <dsp:cNvSpPr/>
      </dsp:nvSpPr>
      <dsp:spPr>
        <a:xfrm>
          <a:off x="0" y="2466552"/>
          <a:ext cx="5906327" cy="985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4C9F43-B4E0-4B30-B1FF-0D973DCB07A6}">
      <dsp:nvSpPr>
        <dsp:cNvPr id="0" name=""/>
        <dsp:cNvSpPr/>
      </dsp:nvSpPr>
      <dsp:spPr>
        <a:xfrm>
          <a:off x="298217" y="2688367"/>
          <a:ext cx="542213" cy="5422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75F1D4-278B-447C-B8CB-E20623E88AAD}">
      <dsp:nvSpPr>
        <dsp:cNvPr id="0" name=""/>
        <dsp:cNvSpPr/>
      </dsp:nvSpPr>
      <dsp:spPr>
        <a:xfrm>
          <a:off x="1138648" y="2466552"/>
          <a:ext cx="2657847" cy="985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335" tIns="104335" rIns="104335" bIns="104335" numCol="1" spcCol="1270" anchor="ctr" anchorCtr="0">
          <a:noAutofit/>
        </a:bodyPr>
        <a:lstStyle/>
        <a:p>
          <a:pPr marL="0" lvl="0" indent="0" algn="l" defTabSz="977900">
            <a:lnSpc>
              <a:spcPct val="100000"/>
            </a:lnSpc>
            <a:spcBef>
              <a:spcPct val="0"/>
            </a:spcBef>
            <a:spcAft>
              <a:spcPct val="35000"/>
            </a:spcAft>
            <a:buNone/>
          </a:pPr>
          <a:r>
            <a:rPr lang="en-US" sz="2200" kern="1200" dirty="0"/>
            <a:t>Improved Data Collection</a:t>
          </a:r>
        </a:p>
      </dsp:txBody>
      <dsp:txXfrm>
        <a:off x="1138648" y="2466552"/>
        <a:ext cx="2657847" cy="985843"/>
      </dsp:txXfrm>
    </dsp:sp>
    <dsp:sp modelId="{9FFB8B0D-1127-48EE-B79C-E85D538227F8}">
      <dsp:nvSpPr>
        <dsp:cNvPr id="0" name=""/>
        <dsp:cNvSpPr/>
      </dsp:nvSpPr>
      <dsp:spPr>
        <a:xfrm>
          <a:off x="3796496" y="2466552"/>
          <a:ext cx="2109831" cy="985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335" tIns="104335" rIns="104335" bIns="104335" numCol="1" spcCol="1270" anchor="ctr" anchorCtr="0">
          <a:noAutofit/>
        </a:bodyPr>
        <a:lstStyle/>
        <a:p>
          <a:pPr marL="0" lvl="0" indent="0" algn="l" defTabSz="488950">
            <a:lnSpc>
              <a:spcPct val="100000"/>
            </a:lnSpc>
            <a:spcBef>
              <a:spcPct val="0"/>
            </a:spcBef>
            <a:spcAft>
              <a:spcPct val="35000"/>
            </a:spcAft>
            <a:buNone/>
          </a:pPr>
          <a:r>
            <a:rPr lang="en-US" sz="1100" kern="1200" dirty="0"/>
            <a:t>Complete and Comprehensive Customer Data</a:t>
          </a:r>
        </a:p>
        <a:p>
          <a:pPr marL="0" lvl="0" indent="0" algn="l" defTabSz="488950">
            <a:lnSpc>
              <a:spcPct val="100000"/>
            </a:lnSpc>
            <a:spcBef>
              <a:spcPct val="0"/>
            </a:spcBef>
            <a:spcAft>
              <a:spcPct val="35000"/>
            </a:spcAft>
            <a:buNone/>
          </a:pPr>
          <a:r>
            <a:rPr lang="en-US" sz="1100" kern="1200" dirty="0"/>
            <a:t>Higher Predictive Power</a:t>
          </a:r>
        </a:p>
      </dsp:txBody>
      <dsp:txXfrm>
        <a:off x="3796496" y="2466552"/>
        <a:ext cx="2109831" cy="985843"/>
      </dsp:txXfrm>
    </dsp:sp>
    <dsp:sp modelId="{5AA09A3E-F75E-4836-8C87-E4CC37D202DC}">
      <dsp:nvSpPr>
        <dsp:cNvPr id="0" name=""/>
        <dsp:cNvSpPr/>
      </dsp:nvSpPr>
      <dsp:spPr>
        <a:xfrm>
          <a:off x="0" y="3698856"/>
          <a:ext cx="5906327" cy="985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3B3C05-C2A2-4167-98BC-552DA3A71593}">
      <dsp:nvSpPr>
        <dsp:cNvPr id="0" name=""/>
        <dsp:cNvSpPr/>
      </dsp:nvSpPr>
      <dsp:spPr>
        <a:xfrm>
          <a:off x="298217" y="3920671"/>
          <a:ext cx="542213" cy="5422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1D0307C-2D00-4CE3-8C49-0E6D3E9E57DD}">
      <dsp:nvSpPr>
        <dsp:cNvPr id="0" name=""/>
        <dsp:cNvSpPr/>
      </dsp:nvSpPr>
      <dsp:spPr>
        <a:xfrm>
          <a:off x="1138648" y="3698856"/>
          <a:ext cx="2657847" cy="985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335" tIns="104335" rIns="104335" bIns="104335" numCol="1" spcCol="1270" anchor="ctr" anchorCtr="0">
          <a:noAutofit/>
        </a:bodyPr>
        <a:lstStyle/>
        <a:p>
          <a:pPr marL="0" lvl="0" indent="0" algn="l" defTabSz="977900">
            <a:lnSpc>
              <a:spcPct val="100000"/>
            </a:lnSpc>
            <a:spcBef>
              <a:spcPct val="0"/>
            </a:spcBef>
            <a:spcAft>
              <a:spcPct val="35000"/>
            </a:spcAft>
            <a:buNone/>
          </a:pPr>
          <a:r>
            <a:rPr lang="en-US" sz="2200" kern="1200" dirty="0"/>
            <a:t>Cost Benefit Analysis</a:t>
          </a:r>
        </a:p>
      </dsp:txBody>
      <dsp:txXfrm>
        <a:off x="1138648" y="3698856"/>
        <a:ext cx="2657847" cy="985843"/>
      </dsp:txXfrm>
    </dsp:sp>
    <dsp:sp modelId="{38A1617A-1C83-4C47-9C11-71A3AED21463}">
      <dsp:nvSpPr>
        <dsp:cNvPr id="0" name=""/>
        <dsp:cNvSpPr/>
      </dsp:nvSpPr>
      <dsp:spPr>
        <a:xfrm>
          <a:off x="3796496" y="3698856"/>
          <a:ext cx="2109831" cy="985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335" tIns="104335" rIns="104335" bIns="104335" numCol="1" spcCol="1270" anchor="ctr" anchorCtr="0">
          <a:noAutofit/>
        </a:bodyPr>
        <a:lstStyle/>
        <a:p>
          <a:pPr marL="0" lvl="0" indent="0" algn="l" defTabSz="488950">
            <a:lnSpc>
              <a:spcPct val="100000"/>
            </a:lnSpc>
            <a:spcBef>
              <a:spcPct val="0"/>
            </a:spcBef>
            <a:spcAft>
              <a:spcPct val="35000"/>
            </a:spcAft>
            <a:buNone/>
          </a:pPr>
          <a:r>
            <a:rPr lang="en-US" sz="1100" kern="1200" dirty="0"/>
            <a:t>Cost-effective campaigns</a:t>
          </a:r>
        </a:p>
        <a:p>
          <a:pPr marL="0" lvl="0" indent="0" algn="l" defTabSz="488950">
            <a:lnSpc>
              <a:spcPct val="100000"/>
            </a:lnSpc>
            <a:spcBef>
              <a:spcPct val="0"/>
            </a:spcBef>
            <a:spcAft>
              <a:spcPct val="35000"/>
            </a:spcAft>
            <a:buNone/>
          </a:pPr>
          <a:r>
            <a:rPr lang="en-US" sz="1100" kern="1200" dirty="0"/>
            <a:t>Cost Reduction</a:t>
          </a:r>
        </a:p>
      </dsp:txBody>
      <dsp:txXfrm>
        <a:off x="3796496" y="3698856"/>
        <a:ext cx="2109831" cy="9858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10CE84-2CDE-BC4D-9EA8-EE35A37CD931}">
      <dsp:nvSpPr>
        <dsp:cNvPr id="0" name=""/>
        <dsp:cNvSpPr/>
      </dsp:nvSpPr>
      <dsp:spPr>
        <a:xfrm>
          <a:off x="1288" y="8007"/>
          <a:ext cx="4521910" cy="2871412"/>
        </a:xfrm>
        <a:prstGeom prst="roundRect">
          <a:avLst>
            <a:gd name="adj" fmla="val 10000"/>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D909A85A-DC1C-AC41-9286-7A4513E2F92F}">
      <dsp:nvSpPr>
        <dsp:cNvPr id="0" name=""/>
        <dsp:cNvSpPr/>
      </dsp:nvSpPr>
      <dsp:spPr>
        <a:xfrm>
          <a:off x="503722" y="485320"/>
          <a:ext cx="4521910" cy="2871412"/>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Overall, the bank can use the model’s predictions to identify customers who are at risk of churning, and take targeted actions to retain them. </a:t>
          </a:r>
        </a:p>
      </dsp:txBody>
      <dsp:txXfrm>
        <a:off x="587823" y="569421"/>
        <a:ext cx="4353708" cy="2703210"/>
      </dsp:txXfrm>
    </dsp:sp>
    <dsp:sp modelId="{0ADD0F02-AA94-4B41-8B16-66AACAC7CF01}">
      <dsp:nvSpPr>
        <dsp:cNvPr id="0" name=""/>
        <dsp:cNvSpPr/>
      </dsp:nvSpPr>
      <dsp:spPr>
        <a:xfrm>
          <a:off x="5528067" y="8007"/>
          <a:ext cx="4521910" cy="2871412"/>
        </a:xfrm>
        <a:prstGeom prst="roundRect">
          <a:avLst>
            <a:gd name="adj" fmla="val 10000"/>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A08C6C5D-61C1-EF47-BC43-C99538D899D6}">
      <dsp:nvSpPr>
        <dsp:cNvPr id="0" name=""/>
        <dsp:cNvSpPr/>
      </dsp:nvSpPr>
      <dsp:spPr>
        <a:xfrm>
          <a:off x="6030501" y="485320"/>
          <a:ext cx="4521910" cy="2871412"/>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By doing so, the bank can reduce the number of customers who churn and increase customer loyalty and profitability. </a:t>
          </a:r>
        </a:p>
      </dsp:txBody>
      <dsp:txXfrm>
        <a:off x="6114602" y="569421"/>
        <a:ext cx="4353708" cy="270321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D3AAF5-B73D-6B46-BE79-5B03B3B7BB8A}" type="datetimeFigureOut">
              <a:rPr lang="en-US" smtClean="0"/>
              <a:t>5/4/23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5595A2-DA05-3D41-A041-EF862FFE9FE9}" type="slidenum">
              <a:rPr lang="en-US" smtClean="0"/>
              <a:t>‹#›</a:t>
            </a:fld>
            <a:endParaRPr lang="en-US"/>
          </a:p>
        </p:txBody>
      </p:sp>
    </p:spTree>
    <p:extLst>
      <p:ext uri="{BB962C8B-B14F-4D97-AF65-F5344CB8AC3E}">
        <p14:creationId xmlns:p14="http://schemas.microsoft.com/office/powerpoint/2010/main" val="1255908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D3AAF5-B73D-6B46-BE79-5B03B3B7BB8A}" type="datetimeFigureOut">
              <a:rPr lang="en-US" smtClean="0"/>
              <a:t>5/4/23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5595A2-DA05-3D41-A041-EF862FFE9FE9}" type="slidenum">
              <a:rPr lang="en-US" smtClean="0"/>
              <a:t>‹#›</a:t>
            </a:fld>
            <a:endParaRPr lang="en-US"/>
          </a:p>
        </p:txBody>
      </p:sp>
    </p:spTree>
    <p:extLst>
      <p:ext uri="{BB962C8B-B14F-4D97-AF65-F5344CB8AC3E}">
        <p14:creationId xmlns:p14="http://schemas.microsoft.com/office/powerpoint/2010/main" val="299216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28D3AAF5-B73D-6B46-BE79-5B03B3B7BB8A}" type="datetimeFigureOut">
              <a:rPr lang="en-US" smtClean="0"/>
              <a:t>5/4/23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5595A2-DA05-3D41-A041-EF862FFE9FE9}" type="slidenum">
              <a:rPr lang="en-US" smtClean="0"/>
              <a:t>‹#›</a:t>
            </a:fld>
            <a:endParaRPr lang="en-US"/>
          </a:p>
        </p:txBody>
      </p:sp>
    </p:spTree>
    <p:extLst>
      <p:ext uri="{BB962C8B-B14F-4D97-AF65-F5344CB8AC3E}">
        <p14:creationId xmlns:p14="http://schemas.microsoft.com/office/powerpoint/2010/main" val="2329368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28D3AAF5-B73D-6B46-BE79-5B03B3B7BB8A}" type="datetimeFigureOut">
              <a:rPr lang="en-US" smtClean="0"/>
              <a:t>5/4/23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5595A2-DA05-3D41-A041-EF862FFE9FE9}" type="slidenum">
              <a:rPr lang="en-US" smtClean="0"/>
              <a:t>‹#›</a:t>
            </a:fld>
            <a:endParaRPr lang="en-US"/>
          </a:p>
        </p:txBody>
      </p:sp>
    </p:spTree>
    <p:extLst>
      <p:ext uri="{BB962C8B-B14F-4D97-AF65-F5344CB8AC3E}">
        <p14:creationId xmlns:p14="http://schemas.microsoft.com/office/powerpoint/2010/main" val="1246547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D3AAF5-B73D-6B46-BE79-5B03B3B7BB8A}" type="datetimeFigureOut">
              <a:rPr lang="en-US" smtClean="0"/>
              <a:t>5/4/23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5595A2-DA05-3D41-A041-EF862FFE9FE9}" type="slidenum">
              <a:rPr lang="en-US" smtClean="0"/>
              <a:t>‹#›</a:t>
            </a:fld>
            <a:endParaRPr lang="en-US"/>
          </a:p>
        </p:txBody>
      </p:sp>
    </p:spTree>
    <p:extLst>
      <p:ext uri="{BB962C8B-B14F-4D97-AF65-F5344CB8AC3E}">
        <p14:creationId xmlns:p14="http://schemas.microsoft.com/office/powerpoint/2010/main" val="3837652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D3AAF5-B73D-6B46-BE79-5B03B3B7BB8A}" type="datetimeFigureOut">
              <a:rPr lang="en-US" smtClean="0"/>
              <a:t>5/4/23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5595A2-DA05-3D41-A041-EF862FFE9FE9}" type="slidenum">
              <a:rPr lang="en-US" smtClean="0"/>
              <a:t>‹#›</a:t>
            </a:fld>
            <a:endParaRPr lang="en-US"/>
          </a:p>
        </p:txBody>
      </p:sp>
    </p:spTree>
    <p:extLst>
      <p:ext uri="{BB962C8B-B14F-4D97-AF65-F5344CB8AC3E}">
        <p14:creationId xmlns:p14="http://schemas.microsoft.com/office/powerpoint/2010/main" val="2909623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D3AAF5-B73D-6B46-BE79-5B03B3B7BB8A}" type="datetimeFigureOut">
              <a:rPr lang="en-US" smtClean="0"/>
              <a:t>5/4/23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5595A2-DA05-3D41-A041-EF862FFE9FE9}" type="slidenum">
              <a:rPr lang="en-US" smtClean="0"/>
              <a:t>‹#›</a:t>
            </a:fld>
            <a:endParaRPr lang="en-US"/>
          </a:p>
        </p:txBody>
      </p:sp>
    </p:spTree>
    <p:extLst>
      <p:ext uri="{BB962C8B-B14F-4D97-AF65-F5344CB8AC3E}">
        <p14:creationId xmlns:p14="http://schemas.microsoft.com/office/powerpoint/2010/main" val="3574178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D3AAF5-B73D-6B46-BE79-5B03B3B7BB8A}" type="datetimeFigureOut">
              <a:rPr lang="en-US" smtClean="0"/>
              <a:t>5/4/23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5595A2-DA05-3D41-A041-EF862FFE9FE9}" type="slidenum">
              <a:rPr lang="en-US" smtClean="0"/>
              <a:t>‹#›</a:t>
            </a:fld>
            <a:endParaRPr lang="en-US"/>
          </a:p>
        </p:txBody>
      </p:sp>
    </p:spTree>
    <p:extLst>
      <p:ext uri="{BB962C8B-B14F-4D97-AF65-F5344CB8AC3E}">
        <p14:creationId xmlns:p14="http://schemas.microsoft.com/office/powerpoint/2010/main" val="1050479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D3AAF5-B73D-6B46-BE79-5B03B3B7BB8A}" type="datetimeFigureOut">
              <a:rPr lang="en-US" smtClean="0"/>
              <a:t>5/4/23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5595A2-DA05-3D41-A041-EF862FFE9FE9}" type="slidenum">
              <a:rPr lang="en-US" smtClean="0"/>
              <a:t>‹#›</a:t>
            </a:fld>
            <a:endParaRPr lang="en-US"/>
          </a:p>
        </p:txBody>
      </p:sp>
    </p:spTree>
    <p:extLst>
      <p:ext uri="{BB962C8B-B14F-4D97-AF65-F5344CB8AC3E}">
        <p14:creationId xmlns:p14="http://schemas.microsoft.com/office/powerpoint/2010/main" val="2609176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D3AAF5-B73D-6B46-BE79-5B03B3B7BB8A}" type="datetimeFigureOut">
              <a:rPr lang="en-US" smtClean="0"/>
              <a:t>5/4/23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5595A2-DA05-3D41-A041-EF862FFE9FE9}" type="slidenum">
              <a:rPr lang="en-US" smtClean="0"/>
              <a:t>‹#›</a:t>
            </a:fld>
            <a:endParaRPr lang="en-US"/>
          </a:p>
        </p:txBody>
      </p:sp>
    </p:spTree>
    <p:extLst>
      <p:ext uri="{BB962C8B-B14F-4D97-AF65-F5344CB8AC3E}">
        <p14:creationId xmlns:p14="http://schemas.microsoft.com/office/powerpoint/2010/main" val="3262317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D3AAF5-B73D-6B46-BE79-5B03B3B7BB8A}" type="datetimeFigureOut">
              <a:rPr lang="en-US" smtClean="0"/>
              <a:t>5/4/23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5595A2-DA05-3D41-A041-EF862FFE9FE9}" type="slidenum">
              <a:rPr lang="en-US" smtClean="0"/>
              <a:t>‹#›</a:t>
            </a:fld>
            <a:endParaRPr lang="en-US"/>
          </a:p>
        </p:txBody>
      </p:sp>
    </p:spTree>
    <p:extLst>
      <p:ext uri="{BB962C8B-B14F-4D97-AF65-F5344CB8AC3E}">
        <p14:creationId xmlns:p14="http://schemas.microsoft.com/office/powerpoint/2010/main" val="3452307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D3AAF5-B73D-6B46-BE79-5B03B3B7BB8A}" type="datetimeFigureOut">
              <a:rPr lang="en-US" smtClean="0"/>
              <a:t>5/4/23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5595A2-DA05-3D41-A041-EF862FFE9FE9}" type="slidenum">
              <a:rPr lang="en-US" smtClean="0"/>
              <a:t>‹#›</a:t>
            </a:fld>
            <a:endParaRPr lang="en-US"/>
          </a:p>
        </p:txBody>
      </p:sp>
    </p:spTree>
    <p:extLst>
      <p:ext uri="{BB962C8B-B14F-4D97-AF65-F5344CB8AC3E}">
        <p14:creationId xmlns:p14="http://schemas.microsoft.com/office/powerpoint/2010/main" val="2692441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D3AAF5-B73D-6B46-BE79-5B03B3B7BB8A}" type="datetimeFigureOut">
              <a:rPr lang="en-US" smtClean="0"/>
              <a:t>5/4/23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5595A2-DA05-3D41-A041-EF862FFE9FE9}" type="slidenum">
              <a:rPr lang="en-US" smtClean="0"/>
              <a:t>‹#›</a:t>
            </a:fld>
            <a:endParaRPr lang="en-US"/>
          </a:p>
        </p:txBody>
      </p:sp>
    </p:spTree>
    <p:extLst>
      <p:ext uri="{BB962C8B-B14F-4D97-AF65-F5344CB8AC3E}">
        <p14:creationId xmlns:p14="http://schemas.microsoft.com/office/powerpoint/2010/main" val="358501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28D3AAF5-B73D-6B46-BE79-5B03B3B7BB8A}" type="datetimeFigureOut">
              <a:rPr lang="en-US" smtClean="0"/>
              <a:t>5/4/23</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125595A2-DA05-3D41-A041-EF862FFE9FE9}" type="slidenum">
              <a:rPr lang="en-US" smtClean="0"/>
              <a:t>‹#›</a:t>
            </a:fld>
            <a:endParaRPr lang="en-US"/>
          </a:p>
        </p:txBody>
      </p:sp>
    </p:spTree>
    <p:extLst>
      <p:ext uri="{BB962C8B-B14F-4D97-AF65-F5344CB8AC3E}">
        <p14:creationId xmlns:p14="http://schemas.microsoft.com/office/powerpoint/2010/main" val="1369742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28D3AAF5-B73D-6B46-BE79-5B03B3B7BB8A}" type="datetimeFigureOut">
              <a:rPr lang="en-US" smtClean="0"/>
              <a:t>5/4/23</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125595A2-DA05-3D41-A041-EF862FFE9FE9}" type="slidenum">
              <a:rPr lang="en-US" smtClean="0"/>
              <a:t>‹#›</a:t>
            </a:fld>
            <a:endParaRPr lang="en-US"/>
          </a:p>
        </p:txBody>
      </p:sp>
    </p:spTree>
    <p:extLst>
      <p:ext uri="{BB962C8B-B14F-4D97-AF65-F5344CB8AC3E}">
        <p14:creationId xmlns:p14="http://schemas.microsoft.com/office/powerpoint/2010/main" val="12474407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kaggle.com/code/linastianbao/bank-churn-prediction/input"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4047A07-72EC-41BC-A55F-C264F639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Old wrinkled hands with some coins">
            <a:extLst>
              <a:ext uri="{FF2B5EF4-FFF2-40B4-BE49-F238E27FC236}">
                <a16:creationId xmlns:a16="http://schemas.microsoft.com/office/drawing/2014/main" id="{C6445D3E-71CD-B6E9-747E-FC2129A22E59}"/>
              </a:ext>
            </a:extLst>
          </p:cNvPr>
          <p:cNvPicPr>
            <a:picLocks noChangeAspect="1"/>
          </p:cNvPicPr>
          <p:nvPr/>
        </p:nvPicPr>
        <p:blipFill rotWithShape="1">
          <a:blip r:embed="rId2">
            <a:alphaModFix amt="40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B5A89D79-8E03-8FA5-493D-C4D251CE3B9A}"/>
              </a:ext>
            </a:extLst>
          </p:cNvPr>
          <p:cNvSpPr>
            <a:spLocks noGrp="1"/>
          </p:cNvSpPr>
          <p:nvPr>
            <p:ph type="ctrTitle"/>
          </p:nvPr>
        </p:nvSpPr>
        <p:spPr>
          <a:xfrm>
            <a:off x="809970" y="2759201"/>
            <a:ext cx="10572000" cy="2278791"/>
          </a:xfrm>
        </p:spPr>
        <p:txBody>
          <a:bodyPr vert="horz" lIns="91440" tIns="45720" rIns="91440" bIns="45720" rtlCol="0">
            <a:normAutofit/>
          </a:bodyPr>
          <a:lstStyle/>
          <a:p>
            <a:r>
              <a:rPr lang="en-US" dirty="0"/>
              <a:t>Customer Churn Prediction</a:t>
            </a:r>
          </a:p>
        </p:txBody>
      </p:sp>
      <p:sp>
        <p:nvSpPr>
          <p:cNvPr id="3" name="Subtitle 2">
            <a:extLst>
              <a:ext uri="{FF2B5EF4-FFF2-40B4-BE49-F238E27FC236}">
                <a16:creationId xmlns:a16="http://schemas.microsoft.com/office/drawing/2014/main" id="{AC70B0EC-7FFB-9300-AB9A-80F694A12A94}"/>
              </a:ext>
            </a:extLst>
          </p:cNvPr>
          <p:cNvSpPr>
            <a:spLocks noGrp="1"/>
          </p:cNvSpPr>
          <p:nvPr>
            <p:ph type="subTitle" idx="1"/>
          </p:nvPr>
        </p:nvSpPr>
        <p:spPr>
          <a:xfrm>
            <a:off x="809970" y="5319347"/>
            <a:ext cx="10572000" cy="1362808"/>
          </a:xfrm>
        </p:spPr>
        <p:txBody>
          <a:bodyPr vert="horz" lIns="91440" tIns="45720" rIns="91440" bIns="45720" rtlCol="0">
            <a:normAutofit lnSpcReduction="10000"/>
          </a:bodyPr>
          <a:lstStyle/>
          <a:p>
            <a:pPr algn="just">
              <a:lnSpc>
                <a:spcPct val="90000"/>
              </a:lnSpc>
            </a:pPr>
            <a:r>
              <a:rPr lang="en-US" sz="1600" dirty="0"/>
              <a:t>End-to-End Machine Learning Modeling Project</a:t>
            </a:r>
          </a:p>
          <a:p>
            <a:pPr algn="r">
              <a:lnSpc>
                <a:spcPct val="90000"/>
              </a:lnSpc>
            </a:pPr>
            <a:r>
              <a:rPr lang="en-US" sz="1600" dirty="0"/>
              <a:t>453 Application Domains</a:t>
            </a:r>
          </a:p>
          <a:p>
            <a:pPr algn="r">
              <a:lnSpc>
                <a:spcPct val="90000"/>
              </a:lnSpc>
            </a:pPr>
            <a:r>
              <a:rPr lang="en-US" sz="1600" dirty="0"/>
              <a:t>Individual Assignment</a:t>
            </a:r>
          </a:p>
          <a:p>
            <a:pPr algn="r">
              <a:lnSpc>
                <a:spcPct val="90000"/>
              </a:lnSpc>
            </a:pPr>
            <a:r>
              <a:rPr lang="en-US" sz="1600" dirty="0"/>
              <a:t>Shaolong (Fred) Xue</a:t>
            </a:r>
          </a:p>
          <a:p>
            <a:pPr algn="just">
              <a:lnSpc>
                <a:spcPct val="90000"/>
              </a:lnSpc>
            </a:pPr>
            <a:endParaRPr lang="en-US" sz="1600" dirty="0"/>
          </a:p>
        </p:txBody>
      </p:sp>
    </p:spTree>
    <p:extLst>
      <p:ext uri="{BB962C8B-B14F-4D97-AF65-F5344CB8AC3E}">
        <p14:creationId xmlns:p14="http://schemas.microsoft.com/office/powerpoint/2010/main" val="1372845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660E589-7306-3602-51BB-1D7A05A1E4F6}"/>
              </a:ext>
            </a:extLst>
          </p:cNvPr>
          <p:cNvSpPr>
            <a:spLocks noGrp="1"/>
          </p:cNvSpPr>
          <p:nvPr>
            <p:ph type="title"/>
          </p:nvPr>
        </p:nvSpPr>
        <p:spPr>
          <a:xfrm>
            <a:off x="810000" y="447188"/>
            <a:ext cx="10571998" cy="970450"/>
          </a:xfrm>
        </p:spPr>
        <p:txBody>
          <a:bodyPr>
            <a:normAutofit/>
          </a:bodyPr>
          <a:lstStyle/>
          <a:p>
            <a:r>
              <a:rPr lang="en-US" dirty="0"/>
              <a:t>Business Questions</a:t>
            </a:r>
          </a:p>
        </p:txBody>
      </p:sp>
      <p:graphicFrame>
        <p:nvGraphicFramePr>
          <p:cNvPr id="17" name="Content Placeholder 2">
            <a:extLst>
              <a:ext uri="{FF2B5EF4-FFF2-40B4-BE49-F238E27FC236}">
                <a16:creationId xmlns:a16="http://schemas.microsoft.com/office/drawing/2014/main" id="{2C70C236-6C65-9697-B798-14ACE9E5B6FA}"/>
              </a:ext>
            </a:extLst>
          </p:cNvPr>
          <p:cNvGraphicFramePr>
            <a:graphicFrameLocks noGrp="1"/>
          </p:cNvGraphicFramePr>
          <p:nvPr>
            <p:ph idx="1"/>
            <p:extLst>
              <p:ext uri="{D42A27DB-BD31-4B8C-83A1-F6EECF244321}">
                <p14:modId xmlns:p14="http://schemas.microsoft.com/office/powerpoint/2010/main" val="4263359578"/>
              </p:ext>
            </p:extLst>
          </p:nvPr>
        </p:nvGraphicFramePr>
        <p:xfrm>
          <a:off x="819150" y="2494722"/>
          <a:ext cx="10553700"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160405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826FE-F084-3245-B5EE-A89AC260D81B}"/>
              </a:ext>
            </a:extLst>
          </p:cNvPr>
          <p:cNvSpPr>
            <a:spLocks noGrp="1"/>
          </p:cNvSpPr>
          <p:nvPr>
            <p:ph type="title"/>
          </p:nvPr>
        </p:nvSpPr>
        <p:spPr>
          <a:xfrm>
            <a:off x="838200" y="154697"/>
            <a:ext cx="10515600" cy="598898"/>
          </a:xfrm>
        </p:spPr>
        <p:txBody>
          <a:bodyPr>
            <a:normAutofit/>
          </a:bodyPr>
          <a:lstStyle/>
          <a:p>
            <a:r>
              <a:rPr lang="en-US" sz="2800" dirty="0"/>
              <a:t>Data and EDA</a:t>
            </a:r>
          </a:p>
        </p:txBody>
      </p:sp>
      <p:sp>
        <p:nvSpPr>
          <p:cNvPr id="3" name="Content Placeholder 2">
            <a:extLst>
              <a:ext uri="{FF2B5EF4-FFF2-40B4-BE49-F238E27FC236}">
                <a16:creationId xmlns:a16="http://schemas.microsoft.com/office/drawing/2014/main" id="{B1247A11-FB7C-FEA9-3C44-54CDE5840991}"/>
              </a:ext>
            </a:extLst>
          </p:cNvPr>
          <p:cNvSpPr>
            <a:spLocks noGrp="1"/>
          </p:cNvSpPr>
          <p:nvPr>
            <p:ph idx="1"/>
          </p:nvPr>
        </p:nvSpPr>
        <p:spPr>
          <a:xfrm>
            <a:off x="893378" y="871592"/>
            <a:ext cx="6516518" cy="1023083"/>
          </a:xfrm>
        </p:spPr>
        <p:txBody>
          <a:bodyPr>
            <a:noAutofit/>
          </a:bodyPr>
          <a:lstStyle/>
          <a:p>
            <a:r>
              <a:rPr lang="en-US" sz="1200" dirty="0"/>
              <a:t>Bank Customer Churn Data: </a:t>
            </a:r>
          </a:p>
          <a:p>
            <a:pPr lvl="1"/>
            <a:r>
              <a:rPr lang="en-US" sz="1200" dirty="0">
                <a:hlinkClick r:id="rId2"/>
              </a:rPr>
              <a:t>https://www.kaggle.com/code/linastianbao/bank-churn-prediction/input</a:t>
            </a:r>
            <a:endParaRPr lang="en-US" sz="1200" dirty="0"/>
          </a:p>
          <a:p>
            <a:r>
              <a:rPr lang="en-US" sz="1200" dirty="0"/>
              <a:t>10000 x 14</a:t>
            </a:r>
          </a:p>
          <a:p>
            <a:r>
              <a:rPr lang="en-US" sz="1200" dirty="0"/>
              <a:t>20.37% churned. 79.63% not churned</a:t>
            </a:r>
          </a:p>
        </p:txBody>
      </p:sp>
      <p:pic>
        <p:nvPicPr>
          <p:cNvPr id="7" name="Picture 6" descr="Chart, bar chart&#10;&#10;Description automatically generated">
            <a:extLst>
              <a:ext uri="{FF2B5EF4-FFF2-40B4-BE49-F238E27FC236}">
                <a16:creationId xmlns:a16="http://schemas.microsoft.com/office/drawing/2014/main" id="{79F96F8D-01F5-1B21-64EC-AA31C1A69033}"/>
              </a:ext>
            </a:extLst>
          </p:cNvPr>
          <p:cNvPicPr>
            <a:picLocks noChangeAspect="1"/>
          </p:cNvPicPr>
          <p:nvPr/>
        </p:nvPicPr>
        <p:blipFill>
          <a:blip r:embed="rId3"/>
          <a:stretch>
            <a:fillRect/>
          </a:stretch>
        </p:blipFill>
        <p:spPr>
          <a:xfrm>
            <a:off x="0" y="2184153"/>
            <a:ext cx="5694236" cy="3437846"/>
          </a:xfrm>
          <a:prstGeom prst="rect">
            <a:avLst/>
          </a:prstGeom>
        </p:spPr>
      </p:pic>
      <p:pic>
        <p:nvPicPr>
          <p:cNvPr id="9" name="Picture 8" descr="Chart, box and whisker chart&#10;&#10;Description automatically generated">
            <a:extLst>
              <a:ext uri="{FF2B5EF4-FFF2-40B4-BE49-F238E27FC236}">
                <a16:creationId xmlns:a16="http://schemas.microsoft.com/office/drawing/2014/main" id="{6D7A817C-E00D-BD1A-7FD8-B1B781E61DF8}"/>
              </a:ext>
            </a:extLst>
          </p:cNvPr>
          <p:cNvPicPr>
            <a:picLocks noChangeAspect="1"/>
          </p:cNvPicPr>
          <p:nvPr/>
        </p:nvPicPr>
        <p:blipFill>
          <a:blip r:embed="rId4"/>
          <a:stretch>
            <a:fillRect/>
          </a:stretch>
        </p:blipFill>
        <p:spPr>
          <a:xfrm>
            <a:off x="5934737" y="2034164"/>
            <a:ext cx="6159513" cy="3737824"/>
          </a:xfrm>
          <a:prstGeom prst="rect">
            <a:avLst/>
          </a:prstGeom>
        </p:spPr>
      </p:pic>
      <p:sp>
        <p:nvSpPr>
          <p:cNvPr id="10" name="TextBox 9">
            <a:extLst>
              <a:ext uri="{FF2B5EF4-FFF2-40B4-BE49-F238E27FC236}">
                <a16:creationId xmlns:a16="http://schemas.microsoft.com/office/drawing/2014/main" id="{03713817-A21F-D3C8-5632-6C68EEE419A4}"/>
              </a:ext>
            </a:extLst>
          </p:cNvPr>
          <p:cNvSpPr txBox="1"/>
          <p:nvPr/>
        </p:nvSpPr>
        <p:spPr>
          <a:xfrm>
            <a:off x="1242521" y="5979990"/>
            <a:ext cx="3209193" cy="369332"/>
          </a:xfrm>
          <a:prstGeom prst="rect">
            <a:avLst/>
          </a:prstGeom>
          <a:noFill/>
        </p:spPr>
        <p:txBody>
          <a:bodyPr wrap="square" rtlCol="0">
            <a:spAutoFit/>
          </a:bodyPr>
          <a:lstStyle/>
          <a:p>
            <a:pPr algn="ctr"/>
            <a:r>
              <a:rPr lang="en-US" dirty="0"/>
              <a:t>Categorical Variables</a:t>
            </a:r>
          </a:p>
        </p:txBody>
      </p:sp>
      <p:sp>
        <p:nvSpPr>
          <p:cNvPr id="11" name="TextBox 10">
            <a:extLst>
              <a:ext uri="{FF2B5EF4-FFF2-40B4-BE49-F238E27FC236}">
                <a16:creationId xmlns:a16="http://schemas.microsoft.com/office/drawing/2014/main" id="{BBFCC884-9FF1-7968-8B87-6131C6CC007D}"/>
              </a:ext>
            </a:extLst>
          </p:cNvPr>
          <p:cNvSpPr txBox="1"/>
          <p:nvPr/>
        </p:nvSpPr>
        <p:spPr>
          <a:xfrm>
            <a:off x="7409896" y="5979990"/>
            <a:ext cx="3209193" cy="369332"/>
          </a:xfrm>
          <a:prstGeom prst="rect">
            <a:avLst/>
          </a:prstGeom>
          <a:noFill/>
        </p:spPr>
        <p:txBody>
          <a:bodyPr wrap="square" rtlCol="0">
            <a:spAutoFit/>
          </a:bodyPr>
          <a:lstStyle/>
          <a:p>
            <a:pPr algn="ctr"/>
            <a:r>
              <a:rPr lang="en-US" dirty="0"/>
              <a:t>Continuous Variables</a:t>
            </a:r>
          </a:p>
        </p:txBody>
      </p:sp>
      <p:sp>
        <p:nvSpPr>
          <p:cNvPr id="12" name="TextBox 11">
            <a:extLst>
              <a:ext uri="{FF2B5EF4-FFF2-40B4-BE49-F238E27FC236}">
                <a16:creationId xmlns:a16="http://schemas.microsoft.com/office/drawing/2014/main" id="{35061154-5653-2471-9A6F-B6E840BB9ED5}"/>
              </a:ext>
            </a:extLst>
          </p:cNvPr>
          <p:cNvSpPr txBox="1"/>
          <p:nvPr/>
        </p:nvSpPr>
        <p:spPr>
          <a:xfrm>
            <a:off x="838200" y="2413853"/>
            <a:ext cx="1298456" cy="307777"/>
          </a:xfrm>
          <a:prstGeom prst="rect">
            <a:avLst/>
          </a:prstGeom>
          <a:noFill/>
        </p:spPr>
        <p:txBody>
          <a:bodyPr wrap="square" rtlCol="0">
            <a:spAutoFit/>
          </a:bodyPr>
          <a:lstStyle/>
          <a:p>
            <a:pPr algn="ctr"/>
            <a:r>
              <a:rPr lang="en-US" sz="1400" dirty="0"/>
              <a:t>Geography</a:t>
            </a:r>
          </a:p>
        </p:txBody>
      </p:sp>
      <p:sp>
        <p:nvSpPr>
          <p:cNvPr id="13" name="TextBox 12">
            <a:extLst>
              <a:ext uri="{FF2B5EF4-FFF2-40B4-BE49-F238E27FC236}">
                <a16:creationId xmlns:a16="http://schemas.microsoft.com/office/drawing/2014/main" id="{12FA7ACB-ABA0-3B8A-DAE8-099E7EE5EB9F}"/>
              </a:ext>
            </a:extLst>
          </p:cNvPr>
          <p:cNvSpPr txBox="1"/>
          <p:nvPr/>
        </p:nvSpPr>
        <p:spPr>
          <a:xfrm>
            <a:off x="339969" y="4227999"/>
            <a:ext cx="1298456" cy="307777"/>
          </a:xfrm>
          <a:prstGeom prst="rect">
            <a:avLst/>
          </a:prstGeom>
          <a:noFill/>
        </p:spPr>
        <p:txBody>
          <a:bodyPr wrap="square" rtlCol="0">
            <a:spAutoFit/>
          </a:bodyPr>
          <a:lstStyle/>
          <a:p>
            <a:pPr algn="ctr"/>
            <a:r>
              <a:rPr lang="en-US" sz="1400" dirty="0"/>
              <a:t>CC Ownership</a:t>
            </a:r>
          </a:p>
        </p:txBody>
      </p:sp>
      <p:sp>
        <p:nvSpPr>
          <p:cNvPr id="14" name="TextBox 13">
            <a:extLst>
              <a:ext uri="{FF2B5EF4-FFF2-40B4-BE49-F238E27FC236}">
                <a16:creationId xmlns:a16="http://schemas.microsoft.com/office/drawing/2014/main" id="{F7AE1E03-2704-AFD7-2EE2-202C1ADBAF0A}"/>
              </a:ext>
            </a:extLst>
          </p:cNvPr>
          <p:cNvSpPr txBox="1"/>
          <p:nvPr/>
        </p:nvSpPr>
        <p:spPr>
          <a:xfrm>
            <a:off x="3153258" y="2259964"/>
            <a:ext cx="1298456" cy="307777"/>
          </a:xfrm>
          <a:prstGeom prst="rect">
            <a:avLst/>
          </a:prstGeom>
          <a:noFill/>
        </p:spPr>
        <p:txBody>
          <a:bodyPr wrap="square" rtlCol="0">
            <a:spAutoFit/>
          </a:bodyPr>
          <a:lstStyle/>
          <a:p>
            <a:pPr algn="ctr"/>
            <a:r>
              <a:rPr lang="en-US" sz="1400" dirty="0"/>
              <a:t>Gender</a:t>
            </a:r>
          </a:p>
        </p:txBody>
      </p:sp>
      <p:sp>
        <p:nvSpPr>
          <p:cNvPr id="15" name="TextBox 14">
            <a:extLst>
              <a:ext uri="{FF2B5EF4-FFF2-40B4-BE49-F238E27FC236}">
                <a16:creationId xmlns:a16="http://schemas.microsoft.com/office/drawing/2014/main" id="{123C92BE-6D40-9915-2633-35D4BEFDF446}"/>
              </a:ext>
            </a:extLst>
          </p:cNvPr>
          <p:cNvSpPr txBox="1"/>
          <p:nvPr/>
        </p:nvSpPr>
        <p:spPr>
          <a:xfrm>
            <a:off x="3241431" y="3982483"/>
            <a:ext cx="1298456" cy="307777"/>
          </a:xfrm>
          <a:prstGeom prst="rect">
            <a:avLst/>
          </a:prstGeom>
          <a:noFill/>
        </p:spPr>
        <p:txBody>
          <a:bodyPr wrap="square" rtlCol="0">
            <a:spAutoFit/>
          </a:bodyPr>
          <a:lstStyle/>
          <a:p>
            <a:pPr algn="ctr"/>
            <a:r>
              <a:rPr lang="en-US" sz="1400" dirty="0"/>
              <a:t>Membership</a:t>
            </a:r>
          </a:p>
        </p:txBody>
      </p:sp>
      <p:sp>
        <p:nvSpPr>
          <p:cNvPr id="16" name="TextBox 15">
            <a:extLst>
              <a:ext uri="{FF2B5EF4-FFF2-40B4-BE49-F238E27FC236}">
                <a16:creationId xmlns:a16="http://schemas.microsoft.com/office/drawing/2014/main" id="{3D8E33CF-2C9A-6FF4-822A-7E3C8C77294D}"/>
              </a:ext>
            </a:extLst>
          </p:cNvPr>
          <p:cNvSpPr txBox="1"/>
          <p:nvPr/>
        </p:nvSpPr>
        <p:spPr>
          <a:xfrm>
            <a:off x="6823798" y="2336210"/>
            <a:ext cx="1298456" cy="307777"/>
          </a:xfrm>
          <a:prstGeom prst="rect">
            <a:avLst/>
          </a:prstGeom>
          <a:noFill/>
        </p:spPr>
        <p:txBody>
          <a:bodyPr wrap="square" rtlCol="0">
            <a:spAutoFit/>
          </a:bodyPr>
          <a:lstStyle/>
          <a:p>
            <a:pPr algn="ctr"/>
            <a:r>
              <a:rPr lang="en-US" sz="1400" dirty="0"/>
              <a:t>Credit Score</a:t>
            </a:r>
          </a:p>
        </p:txBody>
      </p:sp>
      <p:sp>
        <p:nvSpPr>
          <p:cNvPr id="17" name="TextBox 16">
            <a:extLst>
              <a:ext uri="{FF2B5EF4-FFF2-40B4-BE49-F238E27FC236}">
                <a16:creationId xmlns:a16="http://schemas.microsoft.com/office/drawing/2014/main" id="{6C141492-DCA1-2E0D-61B7-ACAD241F67EA}"/>
              </a:ext>
            </a:extLst>
          </p:cNvPr>
          <p:cNvSpPr txBox="1"/>
          <p:nvPr/>
        </p:nvSpPr>
        <p:spPr>
          <a:xfrm>
            <a:off x="6823798" y="3674706"/>
            <a:ext cx="1298456" cy="307777"/>
          </a:xfrm>
          <a:prstGeom prst="rect">
            <a:avLst/>
          </a:prstGeom>
          <a:noFill/>
        </p:spPr>
        <p:txBody>
          <a:bodyPr wrap="square" rtlCol="0">
            <a:spAutoFit/>
          </a:bodyPr>
          <a:lstStyle/>
          <a:p>
            <a:pPr algn="ctr"/>
            <a:r>
              <a:rPr lang="en-US" sz="1400" dirty="0"/>
              <a:t>Tenure</a:t>
            </a:r>
          </a:p>
        </p:txBody>
      </p:sp>
      <p:sp>
        <p:nvSpPr>
          <p:cNvPr id="18" name="TextBox 17">
            <a:extLst>
              <a:ext uri="{FF2B5EF4-FFF2-40B4-BE49-F238E27FC236}">
                <a16:creationId xmlns:a16="http://schemas.microsoft.com/office/drawing/2014/main" id="{31ED66FF-3BD0-0A5A-9939-707900418260}"/>
              </a:ext>
            </a:extLst>
          </p:cNvPr>
          <p:cNvSpPr txBox="1"/>
          <p:nvPr/>
        </p:nvSpPr>
        <p:spPr>
          <a:xfrm>
            <a:off x="6932236" y="4859313"/>
            <a:ext cx="1298456" cy="307777"/>
          </a:xfrm>
          <a:prstGeom prst="rect">
            <a:avLst/>
          </a:prstGeom>
          <a:noFill/>
        </p:spPr>
        <p:txBody>
          <a:bodyPr wrap="square" rtlCol="0">
            <a:spAutoFit/>
          </a:bodyPr>
          <a:lstStyle/>
          <a:p>
            <a:pPr algn="ctr"/>
            <a:r>
              <a:rPr lang="en-US" sz="1400" dirty="0"/>
              <a:t># of Products</a:t>
            </a:r>
          </a:p>
        </p:txBody>
      </p:sp>
      <p:sp>
        <p:nvSpPr>
          <p:cNvPr id="19" name="TextBox 18">
            <a:extLst>
              <a:ext uri="{FF2B5EF4-FFF2-40B4-BE49-F238E27FC236}">
                <a16:creationId xmlns:a16="http://schemas.microsoft.com/office/drawing/2014/main" id="{D906D5CF-668A-CB05-B40D-40D72087277D}"/>
              </a:ext>
            </a:extLst>
          </p:cNvPr>
          <p:cNvSpPr txBox="1"/>
          <p:nvPr/>
        </p:nvSpPr>
        <p:spPr>
          <a:xfrm>
            <a:off x="10055344" y="2336209"/>
            <a:ext cx="1298456" cy="307777"/>
          </a:xfrm>
          <a:prstGeom prst="rect">
            <a:avLst/>
          </a:prstGeom>
          <a:noFill/>
        </p:spPr>
        <p:txBody>
          <a:bodyPr wrap="square" rtlCol="0">
            <a:spAutoFit/>
          </a:bodyPr>
          <a:lstStyle/>
          <a:p>
            <a:pPr algn="ctr"/>
            <a:r>
              <a:rPr lang="en-US" sz="1400" dirty="0"/>
              <a:t>Age</a:t>
            </a:r>
          </a:p>
        </p:txBody>
      </p:sp>
      <p:sp>
        <p:nvSpPr>
          <p:cNvPr id="20" name="TextBox 19">
            <a:extLst>
              <a:ext uri="{FF2B5EF4-FFF2-40B4-BE49-F238E27FC236}">
                <a16:creationId xmlns:a16="http://schemas.microsoft.com/office/drawing/2014/main" id="{000BCA43-C844-62A3-C88B-4D9626BDA451}"/>
              </a:ext>
            </a:extLst>
          </p:cNvPr>
          <p:cNvSpPr txBox="1"/>
          <p:nvPr/>
        </p:nvSpPr>
        <p:spPr>
          <a:xfrm>
            <a:off x="10055344" y="3609477"/>
            <a:ext cx="1298456" cy="307777"/>
          </a:xfrm>
          <a:prstGeom prst="rect">
            <a:avLst/>
          </a:prstGeom>
          <a:noFill/>
        </p:spPr>
        <p:txBody>
          <a:bodyPr wrap="square" rtlCol="0">
            <a:spAutoFit/>
          </a:bodyPr>
          <a:lstStyle/>
          <a:p>
            <a:pPr algn="ctr"/>
            <a:r>
              <a:rPr lang="en-US" sz="1400" dirty="0"/>
              <a:t>Balance</a:t>
            </a:r>
          </a:p>
        </p:txBody>
      </p:sp>
      <p:sp>
        <p:nvSpPr>
          <p:cNvPr id="21" name="TextBox 20">
            <a:extLst>
              <a:ext uri="{FF2B5EF4-FFF2-40B4-BE49-F238E27FC236}">
                <a16:creationId xmlns:a16="http://schemas.microsoft.com/office/drawing/2014/main" id="{60C62888-4403-379F-63AC-01EE9F6515A9}"/>
              </a:ext>
            </a:extLst>
          </p:cNvPr>
          <p:cNvSpPr txBox="1"/>
          <p:nvPr/>
        </p:nvSpPr>
        <p:spPr>
          <a:xfrm>
            <a:off x="10055344" y="4864698"/>
            <a:ext cx="1298456" cy="307777"/>
          </a:xfrm>
          <a:prstGeom prst="rect">
            <a:avLst/>
          </a:prstGeom>
          <a:noFill/>
        </p:spPr>
        <p:txBody>
          <a:bodyPr wrap="square" rtlCol="0">
            <a:spAutoFit/>
          </a:bodyPr>
          <a:lstStyle/>
          <a:p>
            <a:pPr algn="ctr"/>
            <a:r>
              <a:rPr lang="en-US" sz="1400" dirty="0"/>
              <a:t>Salary</a:t>
            </a:r>
          </a:p>
        </p:txBody>
      </p:sp>
    </p:spTree>
    <p:extLst>
      <p:ext uri="{BB962C8B-B14F-4D97-AF65-F5344CB8AC3E}">
        <p14:creationId xmlns:p14="http://schemas.microsoft.com/office/powerpoint/2010/main" val="2056779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2C05F-82BC-6466-EB2A-533BF36D1BD1}"/>
              </a:ext>
            </a:extLst>
          </p:cNvPr>
          <p:cNvSpPr>
            <a:spLocks noGrp="1"/>
          </p:cNvSpPr>
          <p:nvPr>
            <p:ph type="title"/>
          </p:nvPr>
        </p:nvSpPr>
        <p:spPr>
          <a:xfrm>
            <a:off x="838200" y="264026"/>
            <a:ext cx="10515600" cy="707537"/>
          </a:xfrm>
        </p:spPr>
        <p:txBody>
          <a:bodyPr>
            <a:normAutofit/>
          </a:bodyPr>
          <a:lstStyle/>
          <a:p>
            <a:r>
              <a:rPr lang="en-US" sz="2800" dirty="0"/>
              <a:t>Modeling Insights</a:t>
            </a:r>
          </a:p>
        </p:txBody>
      </p:sp>
      <p:sp>
        <p:nvSpPr>
          <p:cNvPr id="3" name="Content Placeholder 2">
            <a:extLst>
              <a:ext uri="{FF2B5EF4-FFF2-40B4-BE49-F238E27FC236}">
                <a16:creationId xmlns:a16="http://schemas.microsoft.com/office/drawing/2014/main" id="{48ED7EBE-6835-99CB-2A50-586FC75DFA81}"/>
              </a:ext>
            </a:extLst>
          </p:cNvPr>
          <p:cNvSpPr>
            <a:spLocks noGrp="1"/>
          </p:cNvSpPr>
          <p:nvPr>
            <p:ph idx="1"/>
          </p:nvPr>
        </p:nvSpPr>
        <p:spPr>
          <a:xfrm>
            <a:off x="838200" y="1133098"/>
            <a:ext cx="4366846" cy="1200329"/>
          </a:xfrm>
        </p:spPr>
        <p:txBody>
          <a:bodyPr>
            <a:normAutofit fontScale="85000" lnSpcReduction="20000"/>
          </a:bodyPr>
          <a:lstStyle/>
          <a:p>
            <a:r>
              <a:rPr lang="en-US" sz="1800" dirty="0"/>
              <a:t>Fitted three models:</a:t>
            </a:r>
          </a:p>
          <a:p>
            <a:pPr lvl="1"/>
            <a:r>
              <a:rPr lang="en-US" sz="1600" dirty="0"/>
              <a:t>Logistic Regression</a:t>
            </a:r>
          </a:p>
          <a:p>
            <a:pPr lvl="1"/>
            <a:r>
              <a:rPr lang="en-US" sz="1600" b="1" dirty="0">
                <a:solidFill>
                  <a:srgbClr val="FF0000"/>
                </a:solidFill>
              </a:rPr>
              <a:t>Random Forest (Best)</a:t>
            </a:r>
          </a:p>
          <a:p>
            <a:pPr lvl="1"/>
            <a:r>
              <a:rPr lang="en-US" sz="1600" dirty="0"/>
              <a:t>SVM</a:t>
            </a:r>
          </a:p>
        </p:txBody>
      </p:sp>
      <p:pic>
        <p:nvPicPr>
          <p:cNvPr id="5" name="Picture 4" descr="Chart, line chart&#10;&#10;Description automatically generated">
            <a:extLst>
              <a:ext uri="{FF2B5EF4-FFF2-40B4-BE49-F238E27FC236}">
                <a16:creationId xmlns:a16="http://schemas.microsoft.com/office/drawing/2014/main" id="{53A07532-AA27-50FF-3E87-1E0E9460B00A}"/>
              </a:ext>
            </a:extLst>
          </p:cNvPr>
          <p:cNvPicPr>
            <a:picLocks noChangeAspect="1"/>
          </p:cNvPicPr>
          <p:nvPr/>
        </p:nvPicPr>
        <p:blipFill>
          <a:blip r:embed="rId2"/>
          <a:stretch>
            <a:fillRect/>
          </a:stretch>
        </p:blipFill>
        <p:spPr>
          <a:xfrm>
            <a:off x="1237520" y="2558453"/>
            <a:ext cx="4510454" cy="4035522"/>
          </a:xfrm>
          <a:prstGeom prst="rect">
            <a:avLst/>
          </a:prstGeom>
        </p:spPr>
      </p:pic>
      <p:sp>
        <p:nvSpPr>
          <p:cNvPr id="6" name="TextBox 5">
            <a:extLst>
              <a:ext uri="{FF2B5EF4-FFF2-40B4-BE49-F238E27FC236}">
                <a16:creationId xmlns:a16="http://schemas.microsoft.com/office/drawing/2014/main" id="{B9A17A62-502A-9161-0CBC-F979A9FF6550}"/>
              </a:ext>
            </a:extLst>
          </p:cNvPr>
          <p:cNvSpPr txBox="1"/>
          <p:nvPr/>
        </p:nvSpPr>
        <p:spPr>
          <a:xfrm>
            <a:off x="8078667" y="681799"/>
            <a:ext cx="4193931" cy="1754326"/>
          </a:xfrm>
          <a:prstGeom prst="rect">
            <a:avLst/>
          </a:prstGeom>
          <a:noFill/>
        </p:spPr>
        <p:txBody>
          <a:bodyPr wrap="square" rtlCol="0">
            <a:spAutoFit/>
          </a:bodyPr>
          <a:lstStyle/>
          <a:p>
            <a:r>
              <a:rPr lang="en-US" b="1" dirty="0"/>
              <a:t>Top 5 Importance Features:</a:t>
            </a:r>
          </a:p>
          <a:p>
            <a:pPr marL="342900" indent="-342900">
              <a:buAutoNum type="arabicPeriod"/>
            </a:pPr>
            <a:r>
              <a:rPr lang="en-US" dirty="0"/>
              <a:t>Age</a:t>
            </a:r>
          </a:p>
          <a:p>
            <a:pPr marL="342900" indent="-342900">
              <a:buAutoNum type="arabicPeriod"/>
            </a:pPr>
            <a:r>
              <a:rPr lang="en-US" dirty="0"/>
              <a:t>Credit Score by Age</a:t>
            </a:r>
          </a:p>
          <a:p>
            <a:pPr marL="342900" indent="-342900">
              <a:buAutoNum type="arabicPeriod"/>
            </a:pPr>
            <a:r>
              <a:rPr lang="en-US" dirty="0"/>
              <a:t>Number of Products</a:t>
            </a:r>
          </a:p>
          <a:p>
            <a:pPr marL="342900" indent="-342900">
              <a:buAutoNum type="arabicPeriod"/>
            </a:pPr>
            <a:r>
              <a:rPr lang="en-US" dirty="0"/>
              <a:t>Credit Score</a:t>
            </a:r>
          </a:p>
          <a:p>
            <a:pPr marL="342900" indent="-342900">
              <a:buAutoNum type="arabicPeriod"/>
            </a:pPr>
            <a:r>
              <a:rPr lang="en-US" dirty="0"/>
              <a:t>Balance</a:t>
            </a:r>
          </a:p>
        </p:txBody>
      </p:sp>
      <p:sp>
        <p:nvSpPr>
          <p:cNvPr id="7" name="TextBox 6">
            <a:extLst>
              <a:ext uri="{FF2B5EF4-FFF2-40B4-BE49-F238E27FC236}">
                <a16:creationId xmlns:a16="http://schemas.microsoft.com/office/drawing/2014/main" id="{19C64609-8C92-92D4-8BC5-14A78BAA4FA4}"/>
              </a:ext>
            </a:extLst>
          </p:cNvPr>
          <p:cNvSpPr txBox="1"/>
          <p:nvPr/>
        </p:nvSpPr>
        <p:spPr>
          <a:xfrm>
            <a:off x="5120053" y="836470"/>
            <a:ext cx="2435469" cy="1477328"/>
          </a:xfrm>
          <a:prstGeom prst="rect">
            <a:avLst/>
          </a:prstGeom>
          <a:noFill/>
        </p:spPr>
        <p:txBody>
          <a:bodyPr wrap="square" rtlCol="0">
            <a:spAutoFit/>
          </a:bodyPr>
          <a:lstStyle/>
          <a:p>
            <a:r>
              <a:rPr lang="en-US" b="1" dirty="0">
                <a:solidFill>
                  <a:srgbClr val="FF0000"/>
                </a:solidFill>
              </a:rPr>
              <a:t>RF Performance</a:t>
            </a:r>
          </a:p>
          <a:p>
            <a:pPr marL="285750" indent="-285750">
              <a:buFont typeface="Arial" panose="020B0604020202020204" pitchFamily="34" charset="0"/>
              <a:buChar char="•"/>
            </a:pPr>
            <a:r>
              <a:rPr lang="en-US" dirty="0"/>
              <a:t>Accuracy = 0.86</a:t>
            </a:r>
          </a:p>
          <a:p>
            <a:pPr marL="285750" indent="-285750">
              <a:buFont typeface="Arial" panose="020B0604020202020204" pitchFamily="34" charset="0"/>
              <a:buChar char="•"/>
            </a:pPr>
            <a:r>
              <a:rPr lang="en-US" dirty="0"/>
              <a:t>Recall = 0.46</a:t>
            </a:r>
          </a:p>
          <a:p>
            <a:pPr marL="285750" indent="-285750">
              <a:buFont typeface="Arial" panose="020B0604020202020204" pitchFamily="34" charset="0"/>
              <a:buChar char="•"/>
            </a:pPr>
            <a:r>
              <a:rPr lang="en-US" dirty="0"/>
              <a:t>ROC = 0.84</a:t>
            </a:r>
          </a:p>
          <a:p>
            <a:pPr marL="285750" indent="-285750">
              <a:buFont typeface="Arial" panose="020B0604020202020204" pitchFamily="34" charset="0"/>
              <a:buChar char="•"/>
            </a:pPr>
            <a:r>
              <a:rPr lang="en-US" dirty="0"/>
              <a:t>AUC = 0.65</a:t>
            </a:r>
          </a:p>
        </p:txBody>
      </p:sp>
      <p:pic>
        <p:nvPicPr>
          <p:cNvPr id="9" name="Picture 8" descr="Graphical user interface, chart&#10;&#10;Description automatically generated">
            <a:extLst>
              <a:ext uri="{FF2B5EF4-FFF2-40B4-BE49-F238E27FC236}">
                <a16:creationId xmlns:a16="http://schemas.microsoft.com/office/drawing/2014/main" id="{ED66183A-2C28-FFDE-655C-3C0CFCB23D18}"/>
              </a:ext>
            </a:extLst>
          </p:cNvPr>
          <p:cNvPicPr>
            <a:picLocks noChangeAspect="1"/>
          </p:cNvPicPr>
          <p:nvPr/>
        </p:nvPicPr>
        <p:blipFill>
          <a:blip r:embed="rId3"/>
          <a:stretch>
            <a:fillRect/>
          </a:stretch>
        </p:blipFill>
        <p:spPr>
          <a:xfrm>
            <a:off x="6337788" y="2558452"/>
            <a:ext cx="4615227" cy="4112889"/>
          </a:xfrm>
          <a:prstGeom prst="rect">
            <a:avLst/>
          </a:prstGeom>
        </p:spPr>
      </p:pic>
    </p:spTree>
    <p:extLst>
      <p:ext uri="{BB962C8B-B14F-4D97-AF65-F5344CB8AC3E}">
        <p14:creationId xmlns:p14="http://schemas.microsoft.com/office/powerpoint/2010/main" val="869480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A002-6B30-B48D-3509-408B715F4DD1}"/>
              </a:ext>
            </a:extLst>
          </p:cNvPr>
          <p:cNvSpPr>
            <a:spLocks noGrp="1"/>
          </p:cNvSpPr>
          <p:nvPr>
            <p:ph type="title"/>
          </p:nvPr>
        </p:nvSpPr>
        <p:spPr>
          <a:xfrm>
            <a:off x="838200" y="58252"/>
            <a:ext cx="10515600" cy="610821"/>
          </a:xfrm>
        </p:spPr>
        <p:txBody>
          <a:bodyPr>
            <a:normAutofit/>
          </a:bodyPr>
          <a:lstStyle/>
          <a:p>
            <a:r>
              <a:rPr lang="en-US" sz="2800" dirty="0"/>
              <a:t>Business Actions</a:t>
            </a:r>
          </a:p>
        </p:txBody>
      </p:sp>
      <p:graphicFrame>
        <p:nvGraphicFramePr>
          <p:cNvPr id="4" name="Content Placeholder 3">
            <a:extLst>
              <a:ext uri="{FF2B5EF4-FFF2-40B4-BE49-F238E27FC236}">
                <a16:creationId xmlns:a16="http://schemas.microsoft.com/office/drawing/2014/main" id="{5E57BEE9-10B2-14F5-3EC7-301391BAA35B}"/>
              </a:ext>
            </a:extLst>
          </p:cNvPr>
          <p:cNvGraphicFramePr>
            <a:graphicFrameLocks noGrp="1"/>
          </p:cNvGraphicFramePr>
          <p:nvPr>
            <p:ph idx="1"/>
            <p:extLst>
              <p:ext uri="{D42A27DB-BD31-4B8C-83A1-F6EECF244321}">
                <p14:modId xmlns:p14="http://schemas.microsoft.com/office/powerpoint/2010/main" val="931783661"/>
              </p:ext>
            </p:extLst>
          </p:nvPr>
        </p:nvGraphicFramePr>
        <p:xfrm>
          <a:off x="363415" y="669073"/>
          <a:ext cx="11541370" cy="60216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3321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0D45553-91A4-480A-9577-0E0FC0D91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D240F8A8-FEA1-42C2-B259-27A935127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1116981-73AE-6D5D-1D48-E3EBDC54B58F}"/>
              </a:ext>
            </a:extLst>
          </p:cNvPr>
          <p:cNvSpPr>
            <a:spLocks noGrp="1"/>
          </p:cNvSpPr>
          <p:nvPr>
            <p:ph type="title"/>
          </p:nvPr>
        </p:nvSpPr>
        <p:spPr>
          <a:xfrm>
            <a:off x="556591" y="1741714"/>
            <a:ext cx="3518452" cy="4117749"/>
          </a:xfrm>
        </p:spPr>
        <p:txBody>
          <a:bodyPr anchor="t">
            <a:normAutofit/>
          </a:bodyPr>
          <a:lstStyle/>
          <a:p>
            <a:r>
              <a:rPr lang="en-US"/>
              <a:t>Business Outcome</a:t>
            </a:r>
          </a:p>
        </p:txBody>
      </p:sp>
      <p:graphicFrame>
        <p:nvGraphicFramePr>
          <p:cNvPr id="6" name="Content Placeholder 5">
            <a:extLst>
              <a:ext uri="{FF2B5EF4-FFF2-40B4-BE49-F238E27FC236}">
                <a16:creationId xmlns:a16="http://schemas.microsoft.com/office/drawing/2014/main" id="{F9D5FAF6-83CC-5C25-688A-32982F8DD43B}"/>
              </a:ext>
            </a:extLst>
          </p:cNvPr>
          <p:cNvGraphicFramePr>
            <a:graphicFrameLocks noGrp="1"/>
          </p:cNvGraphicFramePr>
          <p:nvPr>
            <p:ph idx="1"/>
            <p:extLst>
              <p:ext uri="{D42A27DB-BD31-4B8C-83A1-F6EECF244321}">
                <p14:modId xmlns:p14="http://schemas.microsoft.com/office/powerpoint/2010/main" val="2215876518"/>
              </p:ext>
            </p:extLst>
          </p:nvPr>
        </p:nvGraphicFramePr>
        <p:xfrm>
          <a:off x="5466523" y="1172818"/>
          <a:ext cx="5906328" cy="4686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408853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92A9324-F81B-DBE1-90FB-B347E90AC874}"/>
              </a:ext>
            </a:extLst>
          </p:cNvPr>
          <p:cNvSpPr>
            <a:spLocks noGrp="1"/>
          </p:cNvSpPr>
          <p:nvPr>
            <p:ph type="title"/>
          </p:nvPr>
        </p:nvSpPr>
        <p:spPr>
          <a:xfrm>
            <a:off x="810000" y="447188"/>
            <a:ext cx="10571998" cy="970450"/>
          </a:xfrm>
        </p:spPr>
        <p:txBody>
          <a:bodyPr>
            <a:normAutofit/>
          </a:bodyPr>
          <a:lstStyle/>
          <a:p>
            <a:r>
              <a:rPr lang="en-US" dirty="0"/>
              <a:t>Conclusion</a:t>
            </a:r>
          </a:p>
        </p:txBody>
      </p:sp>
      <p:graphicFrame>
        <p:nvGraphicFramePr>
          <p:cNvPr id="5" name="Content Placeholder 2">
            <a:extLst>
              <a:ext uri="{FF2B5EF4-FFF2-40B4-BE49-F238E27FC236}">
                <a16:creationId xmlns:a16="http://schemas.microsoft.com/office/drawing/2014/main" id="{40CED825-9CAA-817E-AFFB-3DFF63F5ED17}"/>
              </a:ext>
            </a:extLst>
          </p:cNvPr>
          <p:cNvGraphicFramePr>
            <a:graphicFrameLocks noGrp="1"/>
          </p:cNvGraphicFramePr>
          <p:nvPr>
            <p:ph idx="1"/>
            <p:extLst>
              <p:ext uri="{D42A27DB-BD31-4B8C-83A1-F6EECF244321}">
                <p14:modId xmlns:p14="http://schemas.microsoft.com/office/powerpoint/2010/main" val="3058752014"/>
              </p:ext>
            </p:extLst>
          </p:nvPr>
        </p:nvGraphicFramePr>
        <p:xfrm>
          <a:off x="819150" y="2494722"/>
          <a:ext cx="10553700"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026404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{79892E51-8BF3-584C-BB9E-A30926DF01BD}tf10001121_mac</Template>
  <TotalTime>84</TotalTime>
  <Words>403</Words>
  <Application>Microsoft Macintosh PowerPoint</Application>
  <PresentationFormat>Widescreen</PresentationFormat>
  <Paragraphs>68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2</vt:lpstr>
      <vt:lpstr>Quotable</vt:lpstr>
      <vt:lpstr>Customer Churn Prediction</vt:lpstr>
      <vt:lpstr>Business Questions</vt:lpstr>
      <vt:lpstr>Data and EDA</vt:lpstr>
      <vt:lpstr>Modeling Insights</vt:lpstr>
      <vt:lpstr>Business Actions</vt:lpstr>
      <vt:lpstr>Business Outcome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dc:title>
  <dc:creator>Shaolong (Fred) Xue</dc:creator>
  <cp:lastModifiedBy>Shaolong (Fred) Xue</cp:lastModifiedBy>
  <cp:revision>21</cp:revision>
  <dcterms:created xsi:type="dcterms:W3CDTF">2023-05-04T19:18:26Z</dcterms:created>
  <dcterms:modified xsi:type="dcterms:W3CDTF">2023-05-04T20:43:10Z</dcterms:modified>
</cp:coreProperties>
</file>