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 strike="sngStrike"/>
              <a:t>03</a:t>
            </a:r>
            <a:r>
              <a:rPr/>
              <a:t> | Deskriptive Analyse - Part 3</a:t>
            </a:r>
            <a:br/>
            <a:br/>
            <a:r>
              <a:rPr/>
              <a:t>Prof. Dr. Felix Zeidler | FH Bielefeld | SoSe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Zeitliche Entwicklung der absoluten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delay_by_quarter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(df.groupby(pd.Grouper(key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freq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"3M"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             .agg({</a:t>
            </a:r>
            <a:r>
              <a:rPr>
                <a:solidFill>
                  <a:srgbClr val="4070A0"/>
                </a:solidFill>
                <a:latin typeface="Courier"/>
              </a:rPr>
              <a:t>"verzögerung_abs"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}))</a:t>
            </a:r>
            <a:br/>
            <a:r>
              <a:rPr>
                <a:latin typeface="Courier"/>
              </a:rPr>
              <a:t>my_lineplot(data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delay_by_quarter,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"verzögerung_abs"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title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"Durchschnittliche abs. Verzögerung pro Quartal"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xlabel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"Zeit"</a:t>
            </a:r>
            <a:r>
              <a:rPr>
                <a:latin typeface="Courier"/>
              </a:rPr>
              <a:t>, ylabel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"Verzögerung (in Tagen)"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delay_by_quarter</a:t>
            </a:r>
            <a:r>
              <a:rPr/>
              <a:t>: gruppierte Daten nach Quartal und berechnet dann je Gruppe (Quartal) den Durchschnitt der Verzögerung</a:t>
            </a:r>
          </a:p>
          <a:p>
            <a:pPr lvl="0"/>
            <a:r>
              <a:rPr>
                <a:latin typeface="Courier"/>
              </a:rPr>
              <a:t>my_lineplot</a:t>
            </a:r>
            <a:r>
              <a:rPr/>
              <a:t>: eigene Funktion für die Visualisierung eines Liniendiagramms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Zeitliche Entwicklung der relativen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delay_by_quarter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(df.groupby(pd.Grouper(key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freq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"3M"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             .agg({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}))</a:t>
            </a:r>
            <a:br/>
            <a:r>
              <a:rPr>
                <a:latin typeface="Courier"/>
              </a:rPr>
              <a:t>my_lineplot(data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delay_by_quarter,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title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"Durchschnittliche rel. Verzögerung pro Quartal"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xlabel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"Zeit"</a:t>
            </a:r>
            <a:r>
              <a:rPr>
                <a:latin typeface="Courier"/>
              </a:rPr>
              <a:t>, ylabel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"Verzögerung (in %)"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delay_by_quarter</a:t>
            </a:r>
            <a:r>
              <a:rPr/>
              <a:t>: gruppierte Daten nach Quartal und berechnet dann je Gruppe (Quartal) den Durchschnitt der Verzögerung</a:t>
            </a:r>
          </a:p>
          <a:p>
            <a:pPr lvl="0"/>
            <a:r>
              <a:rPr>
                <a:latin typeface="Courier"/>
              </a:rPr>
              <a:t>my_lineplot</a:t>
            </a:r>
            <a:r>
              <a:rPr/>
              <a:t>: eigene Funktion für die Visualisierung eines Liniendiagramms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Zwischenfazit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buNone/>
            </a:pPr>
            <a:r>
              <a:rPr/>
              <a:t>Im Folgenden finden Sie einige Ansätze zur Beantwortung folgender Fragen (siehe vorheriges Kapitel):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Frage / Hypothese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Ausgangssituation bestätigen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1a. Gibt es tatsächlich Verzögerungen und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1b. Haben sich die Verzögerungen und Kostenüberschreitungen im Laufe der Zeit verändert?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Hypothese bearbeiten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 Sind die Verzögerungen und Kostenüberschreitungen abhängig vom Team?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Sind die Verzögerungen und Kostenüberschreitungen abhängig von der Art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Sind die Verzögerungen und Kostenüberschreitungen abhängig von der Größe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Gibt es einen Zusammenhang zwischen den Verzögerungen und den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Team: Beispiel relative Kostenüberschreitung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order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sorted</a:t>
            </a:r>
            <a:r>
              <a:rPr>
                <a:latin typeface="Courier"/>
              </a:rPr>
              <a:t>(df[</a:t>
            </a:r>
            <a:r>
              <a:rPr>
                <a:solidFill>
                  <a:srgbClr val="4070A0"/>
                </a:solidFill>
                <a:latin typeface="Courier"/>
              </a:rPr>
              <a:t>"team"</a:t>
            </a:r>
            <a:r>
              <a:rPr>
                <a:latin typeface="Courier"/>
              </a:rPr>
              <a:t>].unique())</a:t>
            </a:r>
            <a:br/>
            <a:r>
              <a:rPr>
                <a:latin typeface="Courier"/>
              </a:rPr>
              <a:t>sns.catplot(data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"team"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 kind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"box"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aspect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order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order)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Projektart: Beispiel relative Kostenüberschreitung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sorted</a:t>
            </a:r>
            <a:r>
              <a:rPr>
                <a:latin typeface="Courier"/>
              </a:rPr>
              <a:t>(df[</a:t>
            </a:r>
            <a:r>
              <a:rPr>
                <a:solidFill>
                  <a:srgbClr val="4070A0"/>
                </a:solidFill>
                <a:latin typeface="Courier"/>
              </a:rPr>
              <a:t>"projekt_art"</a:t>
            </a:r>
            <a:r>
              <a:rPr>
                <a:latin typeface="Courier"/>
              </a:rPr>
              <a:t>].unique())</a:t>
            </a:r>
            <a:br/>
            <a:r>
              <a:rPr>
                <a:latin typeface="Courier"/>
              </a:rPr>
              <a:t>sns.catplot(data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"projekt_art"</a:t>
            </a:r>
            <a:r>
              <a:rPr>
                <a:latin typeface="Courier"/>
              </a:rPr>
              <a:t>, kind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"box"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aspect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order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order)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 &amp; Projektart: Beispiel relative Kostenüberschreitung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sns.catplot(data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"projekt_art"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 kind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"box"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aspect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 &amp; Projektart: Beispiel relative Kostenüberschreitung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corr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pd.pivot_table(data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index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"team"</a:t>
            </a:r>
            <a:r>
              <a:rPr>
                <a:latin typeface="Courier"/>
              </a:rPr>
              <a:t>, columns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"projekt_art"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values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 aggfunc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sort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).T</a:t>
            </a:r>
            <a:br/>
            <a:r>
              <a:rPr>
                <a:latin typeface="Courier"/>
              </a:rPr>
              <a:t>corr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pd.pivot_table</a:t>
            </a:r>
            <a:r>
              <a:rPr/>
              <a:t>: erstellt eine Pivot-Tabelle</a:t>
            </a:r>
          </a:p>
          <a:p>
            <a:pPr lvl="0"/>
            <a:r>
              <a:rPr>
                <a:latin typeface="Courier"/>
              </a:rPr>
              <a:t>index</a:t>
            </a:r>
            <a:r>
              <a:rPr/>
              <a:t>: Spalte, die als Zeilenindex verwendet werden soll</a:t>
            </a:r>
          </a:p>
          <a:p>
            <a:pPr lvl="0"/>
            <a:r>
              <a:rPr>
                <a:latin typeface="Courier"/>
              </a:rPr>
              <a:t>columns</a:t>
            </a:r>
            <a:r>
              <a:rPr/>
              <a:t>: Spalte, die als Spaltenindex verwendet werden soll</a:t>
            </a:r>
          </a:p>
          <a:p>
            <a:pPr lvl="0"/>
            <a:r>
              <a:rPr>
                <a:latin typeface="Courier"/>
              </a:rPr>
              <a:t>values</a:t>
            </a:r>
            <a:r>
              <a:rPr/>
              <a:t>: Spalte, die als Werte verwendet werden soll</a:t>
            </a:r>
          </a:p>
          <a:p>
            <a:pPr lvl="0"/>
            <a:r>
              <a:rPr>
                <a:latin typeface="Courier"/>
              </a:rPr>
              <a:t>aggfunc</a:t>
            </a:r>
            <a:r>
              <a:rPr/>
              <a:t>: Aggregationsfunktion, die auf die Werte angewendet werden soll</a:t>
            </a:r>
          </a:p>
          <a:p>
            <a:pPr lvl="0"/>
            <a:r>
              <a:rPr>
                <a:latin typeface="Courier"/>
              </a:rPr>
              <a:t>.T</a:t>
            </a:r>
            <a:r>
              <a:rPr/>
              <a:t>: Transponiert die Tabelle, d.h. vertauscht Zeilen und Spalten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 &amp; Projektart: Beispiel relative Kostenüberschreitung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corr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(corr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corr.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().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sns.heatmap(corr, annot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cmap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"YlGnBu"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"Anteil an relativer Kostenüberschreitung pro Team und Projektart"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Exkurs: interaktive Visualisierungen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Beispiel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hiplot</a:t>
            </a:r>
            <a:r>
              <a:rPr/>
              <a:t>: Python-Bibliothek für interaktive Visualisierungen</a:t>
            </a:r>
          </a:p>
          <a:p>
            <a:pPr lvl="0"/>
            <a:r>
              <a:rPr/>
              <a:t>nicht in Anaconda enthalten, müsste installiert werden: (z.B. via </a:t>
            </a:r>
            <a:r>
              <a:rPr>
                <a:latin typeface="Courier"/>
              </a:rPr>
              <a:t>pip install hiplot</a:t>
            </a:r>
            <a:r>
              <a:rPr/>
              <a:t>)</a:t>
            </a:r>
          </a:p>
          <a:p>
            <a:pPr lvl="0"/>
            <a:r>
              <a:rPr/>
              <a:t>kann via Google Colab verwendet werden</a:t>
            </a:r>
          </a:p>
          <a:p>
            <a:pPr lvl="0" indent="0" marL="0">
              <a:buNone/>
            </a:pP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hiplot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hip</a:t>
            </a:r>
            <a:br/>
            <a:r>
              <a:rPr>
                <a:latin typeface="Courier"/>
              </a:rPr>
              <a:t>cols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"team"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"projekt_art"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"verzögerung_abs"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df[cols].to_dict(orient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'records'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hip.Experiment.from_iterable(data).display()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Zwischenfazit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buNone/>
            </a:pPr>
            <a:r>
              <a:rPr/>
              <a:t>Im Folgenden finden Sie einige Ansätze zur Beantwortung folgender Fragen (siehe vorheriges Kapitel):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Frage / Hypothese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Ausgangssituation bestätigen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1a. Gibt es tatsächlich Verzögerungen und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1b. Haben sich die Verzögerungen und Kostenüberschreitungen im Laufe der Zeit verändert?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Hypothese bearbeiten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 Sind die Verzögerungen und Kostenüberschreitungen abhängig vom Team?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Sind die Verzögerungen und Kostenüberschreitungen abhängig von der Art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Sind die Verzögerungen und Kostenüberschreitungen abhängig von der Größe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Gibt es einen Zusammenhang zwischen den Verzögerungen und den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Lösungsvorschlag: Fallstudie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buNone/>
            </a:pPr>
            <a:r>
              <a:rPr/>
              <a:t>Im Folgenden finden Sie einige Ansätze zur Beantwortung folgender Fragen (siehe vorheriges Kapitel):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Frage / Hypothese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Ausgangssituation bestätigen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1a. Gibt es tatsächlich Verzögerungen und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1b. Haben sich die Verzögerungen und Kostenüberschreitungen im Laufe der Zeit verändert?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Hypothese bearbeiten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 Sind die Verzögerungen und Kostenüberschreitungen abhängig vom Team?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Sind die Verzögerungen und Kostenüberschreitungen abhängig von der Art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Sind die Verzögerungen und Kostenüberschreitungen abhängig von der Größe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Gibt es einen Zusammenhang zwischen den Verzögerungen und den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☐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Größe des Projekts: Beispiel rel.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"kosten_plan"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br/>
            <a:r>
              <a:rPr>
                <a:latin typeface="Courier"/>
              </a:rPr>
              <a:t>sns.relplot(data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y, 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"Rel. Verzögerung vs. Größe des Projekts"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sns.relplot</a:t>
            </a:r>
            <a:r>
              <a:rPr/>
              <a:t>: erstellt eine Scatterplot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Größe des Projekts: Beispiel rel.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"kosten_plan"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br/>
            <a:r>
              <a:rPr>
                <a:latin typeface="Courier"/>
              </a:rPr>
              <a:t>sns.relplot(data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y, hue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"team"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"Rel. Verzögerung vs. Größe des Projekts"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sns.relplot</a:t>
            </a:r>
            <a:r>
              <a:rPr/>
              <a:t>: erstellt eine Scatterplot</a:t>
            </a:r>
          </a:p>
          <a:p>
            <a:pPr lvl="0"/>
            <a:r>
              <a:rPr>
                <a:latin typeface="Courier"/>
              </a:rPr>
              <a:t>hue</a:t>
            </a:r>
            <a:r>
              <a:rPr/>
              <a:t>: Spalte, die als Farbvariable verwendet werden soll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Größe des Projekts: Beispiel rel.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"kosten_plan_cat"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pd.qcut(df[</a:t>
            </a:r>
            <a:r>
              <a:rPr>
                <a:solidFill>
                  <a:srgbClr val="4070A0"/>
                </a:solidFill>
                <a:latin typeface="Courier"/>
              </a:rPr>
              <a:t>"kosten_plan"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labels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"kosten_plan_cat"</a:t>
            </a:r>
            <a:br/>
            <a:r>
              <a:rPr>
                <a:latin typeface="Courier"/>
              </a:rPr>
              <a:t>sns.regplot(data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y, </a:t>
            </a:r>
            <a:br/>
            <a:r>
              <a:rPr>
                <a:latin typeface="Courier"/>
              </a:rPr>
              <a:t>            scatter_kws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"alpha"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}, </a:t>
            </a:r>
            <a:br/>
            <a:r>
              <a:rPr>
                <a:latin typeface="Courier"/>
              </a:rPr>
              <a:t>            line_kws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})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"Rel. Verzögerung vs. Größe des Projekts\n(Kategorisierung in 5 gleich große Kategorien)"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pd.qcut</a:t>
            </a:r>
            <a:r>
              <a:rPr/>
              <a:t>: erstellt eine Kategorisierung der Werte in </a:t>
            </a:r>
            <a:r>
              <a:rPr>
                <a:latin typeface="Courier"/>
              </a:rPr>
              <a:t>x</a:t>
            </a:r>
            <a:r>
              <a:rPr/>
              <a:t> in </a:t>
            </a:r>
            <a:r>
              <a:rPr>
                <a:latin typeface="Courier"/>
              </a:rPr>
              <a:t>n</a:t>
            </a:r>
            <a:r>
              <a:rPr/>
              <a:t> gleich große Kategorien (hier: fünf gleich große Kategorien, d.h. Quintile)</a:t>
            </a:r>
          </a:p>
          <a:p>
            <a:pPr lvl="0"/>
            <a:r>
              <a:rPr>
                <a:latin typeface="Courier"/>
              </a:rPr>
              <a:t>sns.regplot</a:t>
            </a:r>
            <a:r>
              <a:rPr/>
              <a:t>: erstellt eine Scatterplot mit Regressionsgerade</a:t>
            </a:r>
          </a:p>
          <a:p>
            <a:pPr lvl="0"/>
            <a:r>
              <a:rPr>
                <a:latin typeface="Courier"/>
              </a:rPr>
              <a:t>scatter_kws</a:t>
            </a:r>
            <a:r>
              <a:rPr/>
              <a:t>: Parameter für die Punkte</a:t>
            </a:r>
          </a:p>
          <a:p>
            <a:pPr lvl="0"/>
            <a:r>
              <a:rPr>
                <a:latin typeface="Courier"/>
              </a:rPr>
              <a:t>line_kws</a:t>
            </a:r>
            <a:r>
              <a:rPr/>
              <a:t>: Parameter für die Regressionsgerade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Größe des Projekts: Beispiel abs. Verzögerung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"verzögerung_abs"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"kosten_plan_cat"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pd.qcut(df[</a:t>
            </a:r>
            <a:r>
              <a:rPr>
                <a:solidFill>
                  <a:srgbClr val="4070A0"/>
                </a:solidFill>
                <a:latin typeface="Courier"/>
              </a:rPr>
              <a:t>"kosten_plan"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labels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"kosten_plan_cat"</a:t>
            </a:r>
            <a:br/>
            <a:r>
              <a:rPr>
                <a:latin typeface="Courier"/>
              </a:rPr>
              <a:t>sns.regplot(data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y, </a:t>
            </a:r>
            <a:br/>
            <a:r>
              <a:rPr>
                <a:latin typeface="Courier"/>
              </a:rPr>
              <a:t>            scatter_kws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"alpha"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}, </a:t>
            </a:r>
            <a:br/>
            <a:r>
              <a:rPr>
                <a:latin typeface="Courier"/>
              </a:rPr>
              <a:t>            line_kws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})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"Abs. Verzögerung vs. Größe des Projekts\n(Kategorisierung in 5 gleich große Kategorien)"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pd.qcut</a:t>
            </a:r>
            <a:r>
              <a:rPr/>
              <a:t>: erstellt eine Kategorisierung der Werte in </a:t>
            </a:r>
            <a:r>
              <a:rPr>
                <a:latin typeface="Courier"/>
              </a:rPr>
              <a:t>x</a:t>
            </a:r>
            <a:r>
              <a:rPr/>
              <a:t> in </a:t>
            </a:r>
            <a:r>
              <a:rPr>
                <a:latin typeface="Courier"/>
              </a:rPr>
              <a:t>n</a:t>
            </a:r>
            <a:r>
              <a:rPr/>
              <a:t> gleich große Kategorien (hier: fünf gleich große Kategorien, d.h. Quintile)</a:t>
            </a:r>
          </a:p>
          <a:p>
            <a:pPr lvl="0"/>
            <a:r>
              <a:rPr>
                <a:latin typeface="Courier"/>
              </a:rPr>
              <a:t>sns.regplot</a:t>
            </a:r>
            <a:r>
              <a:rPr/>
              <a:t>: erstellt eine Scatterplot mit Regressionsgerade</a:t>
            </a:r>
          </a:p>
          <a:p>
            <a:pPr lvl="0"/>
            <a:r>
              <a:rPr>
                <a:latin typeface="Courier"/>
              </a:rPr>
              <a:t>scatter_kws</a:t>
            </a:r>
            <a:r>
              <a:rPr/>
              <a:t>: Parameter für die Punkte</a:t>
            </a:r>
          </a:p>
          <a:p>
            <a:pPr lvl="0"/>
            <a:r>
              <a:rPr>
                <a:latin typeface="Courier"/>
              </a:rPr>
              <a:t>line_kws</a:t>
            </a:r>
            <a:r>
              <a:rPr/>
              <a:t>: Parameter für die Regressionsgerade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Verzögerungen vs. Kosten: Beispiel relaltive Werte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br/>
            <a:r>
              <a:rPr>
                <a:latin typeface="Courier"/>
              </a:rPr>
              <a:t>sns.regplot(data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y,  scatter_kws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"alpha"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}, </a:t>
            </a:r>
            <a:br/>
            <a:r>
              <a:rPr>
                <a:latin typeface="Courier"/>
              </a:rPr>
              <a:t>            line_kws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"color"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})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"Zusammenhang zwischen relativer Verzögerung und relativer Kostenüberschreitung"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sns.regplot</a:t>
            </a:r>
            <a:r>
              <a:rPr/>
              <a:t>: erstellt eine Scatterplot mit Regressionsgerade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Zwischenfazit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buNone/>
            </a:pPr>
            <a:r>
              <a:rPr/>
              <a:t>Im Folgenden finden Sie einige Ansätze zur Beantwortung folgender Fragen (siehe vorheriges Kapitel):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Frage / Hypothese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Ausgangssituation bestätigen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1a. Gibt es tatsächlich Verzögerungen und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1b. Haben sich die Verzögerungen und Kostenüberschreitungen im Laufe der Zeit verändert?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 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Hypothese bearbeiten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 Sind die Verzögerungen und Kostenüberschreitungen abhängig vom Team?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Sind die Verzögerungen und Kostenüberschreitungen abhängig von der Art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Sind die Verzögerungen und Kostenüberschreitungen abhängig von der Größe des Projekts?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Gibt es einen Zusammenhang zwischen den Verzögerungen und den Kostenüberschreitungen?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Hinweis:</a:t>
            </a:r>
            <a:br/>
            <a:r>
              <a:rPr sz="2000"/>
              <a:t>- einige Hypothesen benötigen weitere Analysen, um sie zu beantworten</a:t>
            </a:r>
            <a:br/>
            <a:r>
              <a:rPr sz="2000"/>
              <a:t>- Modellierung der Zusammenhänge zwischen den Variablen ist ein weiterer Schritt, um die Hypothesen zu beantworten</a:t>
            </a:r>
          </a:p>
          <a:p>
            <a:pPr lvl="0" indent="0" marL="1270000">
              <a:buNone/>
            </a:pPr>
            <a:r>
              <a:rPr sz="2000"/>
              <a:t>➡️ nächstes Kapitel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Hinweis:</a:t>
            </a:r>
            <a:br/>
            <a:r>
              <a:rPr sz="2000"/>
              <a:t>Es handelt sich dabei um </a:t>
            </a:r>
            <a:r>
              <a:rPr sz="2000" i="1"/>
              <a:t>eine</a:t>
            </a:r>
            <a:r>
              <a:rPr sz="2000"/>
              <a:t> mögliche Lösung, die Sie als Anregung für Ihre eigene Lösung nutzen können.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Lösungsvorschlag: bereinigter und transformierter Datensatz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/>
            <a:r>
              <a:rPr/>
              <a:t>Datensatz nach Aufbereitung und Transformation (z.B. ohne Ausreißer, Datentypen angepasst, etc.)</a:t>
            </a:r>
          </a:p>
          <a:p>
            <a:pPr lvl="0"/>
            <a:r>
              <a:rPr/>
              <a:t>Spalten mit den relevanten Variablen (z.B. Kostenüberschreitung, Verzögerung, Projektart etc.) ergänzt</a:t>
            </a:r>
          </a:p>
          <a:p>
            <a:pPr lvl="0" indent="0">
              <a:buNone/>
            </a:pPr>
            <a:r>
              <a:rPr>
                <a:latin typeface="Courier"/>
              </a:rPr>
              <a:t>&lt;class 'pandas.core.frame.DataFrame'&gt;
RangeIndex: 9088 entries, 0 to 9087
Data columns (total 15 columns):
 #   Column                    Non-Null Count  Dtype         
---  ------                    --------------  -----         
 0   id                        9088 non-null   object        
 1   name                      9088 non-null   object        
 2   beginn                    9088 non-null   datetime64[ns]
 3   ende_plan                 9088 non-null   datetime64[ns]
 4   ende_ist                  9088 non-null   datetime64[ns]
 5   kosten_plan               9088 non-null   float64       
 6   kosten_ist                9088 non-null   float64       
 7   team                      9088 non-null   object        
 8   dauer_plan                9088 non-null   int64         
 9   dauer_ist                 9088 non-null   int64         
 10  verzögerung_abs           9088 non-null   int64         
 11  verzögerung_rel           9088 non-null   float64       
 12  kostenüberschreitung_abs  9088 non-null   float64       
 13  kostenüberschreitung_rel  9088 non-null   float64       
 14  projekt_art               9088 non-null   object        
dtypes: datetime64[ns](3), float64(5), int64(3), object(4)
memory usage: 1.0+ MB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Standardeinstellungen für die Visualisierung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buNone/>
            </a:pPr>
            <a:r>
              <a:rPr/>
              <a:t>Bibliothek </a:t>
            </a:r>
            <a:r>
              <a:rPr>
                <a:latin typeface="Courier"/>
              </a:rPr>
              <a:t>matplotlib</a:t>
            </a:r>
            <a:r>
              <a:rPr/>
              <a:t> ist Basis für die Visualisierung in </a:t>
            </a:r>
            <a:r>
              <a:rPr>
                <a:latin typeface="Courier"/>
              </a:rPr>
              <a:t>seaborn</a:t>
            </a:r>
            <a:r>
              <a:rPr/>
              <a:t>. Folgende Einstellungen können Sie vornehmen, um die Standardwerte für die Visualisierung zu ändern.</a:t>
            </a:r>
          </a:p>
          <a:p>
            <a:pPr lvl="0" indent="0" marL="0">
              <a:buNone/>
            </a:pP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br/>
            <a:r>
              <a:rPr>
                <a:latin typeface="Courier"/>
              </a:rPr>
              <a:t>plt.rcParams[</a:t>
            </a:r>
            <a:r>
              <a:rPr>
                <a:solidFill>
                  <a:srgbClr val="4070A0"/>
                </a:solidFill>
                <a:latin typeface="Courier"/>
              </a:rPr>
              <a:t>"figure.figsize"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plt.rcParams[</a:t>
            </a:r>
            <a:r>
              <a:rPr>
                <a:solidFill>
                  <a:srgbClr val="4070A0"/>
                </a:solidFill>
                <a:latin typeface="Courier"/>
              </a:rPr>
              <a:t>"figure.dpi"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plt.rcParams[</a:t>
            </a:r>
            <a:r>
              <a:rPr>
                <a:solidFill>
                  <a:srgbClr val="4070A0"/>
                </a:solidFill>
                <a:latin typeface="Courier"/>
              </a:rPr>
              <a:t>"font.size"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br/>
            <a:r>
              <a:rPr>
                <a:latin typeface="Courier"/>
              </a:rPr>
              <a:t>plt.rcParams[</a:t>
            </a:r>
            <a:r>
              <a:rPr>
                <a:solidFill>
                  <a:srgbClr val="4070A0"/>
                </a:solidFill>
                <a:latin typeface="Courier"/>
              </a:rPr>
              <a:t>"axes.spines.right"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plt.rcParams[</a:t>
            </a:r>
            <a:r>
              <a:rPr>
                <a:solidFill>
                  <a:srgbClr val="4070A0"/>
                </a:solidFill>
                <a:latin typeface="Courier"/>
              </a:rPr>
              <a:t>"axes.spines.top"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  <a:p>
            <a:pPr lvl="0" indent="0" marL="0">
              <a:buNone/>
            </a:pPr>
          </a:p>
          <a:p>
            <a:pPr lvl="0"/>
            <a:r>
              <a:rPr/>
              <a:t>mit </a:t>
            </a:r>
            <a:r>
              <a:rPr>
                <a:latin typeface="Courier"/>
              </a:rPr>
              <a:t>plt.rcParams</a:t>
            </a:r>
            <a:r>
              <a:rPr/>
              <a:t> können Sie die Standardwerte für die Visualisierung festlegen (zu Beginn des Notebooks)</a:t>
            </a:r>
          </a:p>
          <a:p>
            <a:pPr lvl="0"/>
            <a:r>
              <a:rPr>
                <a:latin typeface="Courier"/>
              </a:rPr>
              <a:t>figure.figsize</a:t>
            </a:r>
            <a:r>
              <a:rPr/>
              <a:t> legt die Größe des Plots fest</a:t>
            </a:r>
          </a:p>
          <a:p>
            <a:pPr lvl="0"/>
            <a:r>
              <a:rPr>
                <a:latin typeface="Courier"/>
              </a:rPr>
              <a:t>font.size</a:t>
            </a:r>
            <a:r>
              <a:rPr/>
              <a:t> legt die Schriftgröße des Plots fest</a:t>
            </a:r>
          </a:p>
          <a:p>
            <a:pPr lvl="0"/>
            <a:r>
              <a:rPr>
                <a:latin typeface="Courier"/>
              </a:rPr>
              <a:t>axes.spines.right</a:t>
            </a:r>
            <a:r>
              <a:rPr/>
              <a:t> und </a:t>
            </a:r>
            <a:r>
              <a:rPr>
                <a:latin typeface="Courier"/>
              </a:rPr>
              <a:t>axes.spines.top</a:t>
            </a:r>
            <a:r>
              <a:rPr/>
              <a:t> legen fest, ob die rechte und obere Achse angezeigt werden sollen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Ausgangssituation bestätigen: Verzögerungen und Kostenüberschreitungen?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cols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"kostenüberschreitung_abs"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"verzögerung_abs"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"verzögerung_rel"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df[cols].describe()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Interpretation:</a:t>
            </a:r>
          </a:p>
          <a:p>
            <a:pPr lvl="0"/>
            <a:r>
              <a:rPr sz="2000"/>
              <a:t>Kostenüberschreitung: sowohl absolut als auch relativ betrachtet, gibt es im Schnitt deutliche Mehrkosten.</a:t>
            </a:r>
          </a:p>
          <a:p>
            <a:pPr lvl="0"/>
            <a:r>
              <a:rPr sz="2000"/>
              <a:t>Verzögerung: sowohl absolut als auch relativ betrachtet, gibt es im Schnitt deutliche Verzögerungen.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Zeitliche Entwicklung der absoluten Kostenüberschreitungen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seaborn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sns 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br/>
            <a:r>
              <a:rPr>
                <a:latin typeface="Courier"/>
              </a:rPr>
              <a:t>cost_by_quarter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(df.groupby(pd.Grouper(key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freq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"3M"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             .agg({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"kostenüberschreitung_abs"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}))</a:t>
            </a:r>
            <a:br/>
            <a:br/>
            <a:r>
              <a:rPr>
                <a:latin typeface="Courier"/>
              </a:rPr>
              <a:t>sns.lineplot(data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cost_by_quarter,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"kostenüberschreitung_abs"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"Durchschnittliche abs. Kostenüberschreitung pro Quartal"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"Zeit"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 (in EUR)"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>
                <a:latin typeface="Courier"/>
              </a:rPr>
              <a:t>cost_by_quarter</a:t>
            </a:r>
            <a:r>
              <a:rPr/>
              <a:t>: gruppierte Daten nach Quartal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Exkurs: Funktion für die Visualisierung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/>
            <a:r>
              <a:rPr/>
              <a:t>Funktionen sind eine gute Möglichkeit, Code zu strukturieren und zu wiederverwenden</a:t>
            </a:r>
          </a:p>
          <a:p>
            <a:pPr lvl="0"/>
            <a:r>
              <a:rPr/>
              <a:t>gerade bei der Visualisierung ist es sinnvoll, wiederkehrende Aufgaben in Funktionen zu packen</a:t>
            </a:r>
          </a:p>
          <a:p>
            <a:pPr lvl="0" indent="0" marL="0">
              <a:buNone/>
            </a:pPr>
            <a:r>
              <a:rPr b="1"/>
              <a:t>Beispiel</a:t>
            </a:r>
            <a:r>
              <a:rPr/>
              <a:t>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my_lineplot(data, x, y, title, xlabel, ylabel):</a:t>
            </a:r>
            <a:br/>
            <a:r>
              <a:rPr>
                <a:latin typeface="Courier"/>
              </a:rPr>
              <a:t>    sns.lineplot(data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data,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y)</a:t>
            </a:r>
            <a:br/>
            <a:r>
              <a:rPr>
                <a:latin typeface="Courier"/>
              </a:rPr>
              <a:t>    plt.title(title)</a:t>
            </a:r>
            <a:br/>
            <a:r>
              <a:rPr>
                <a:latin typeface="Courier"/>
              </a:rPr>
              <a:t>    plt.xlabel(xlabel)</a:t>
            </a:r>
            <a:br/>
            <a:r>
              <a:rPr>
                <a:latin typeface="Courier"/>
              </a:rPr>
              <a:t>    plt.ylabel(ylabel)</a:t>
            </a:r>
          </a:p>
          <a:p>
            <a:pPr lvl="0"/>
            <a:r>
              <a:rPr>
                <a:latin typeface="Courier"/>
              </a:rPr>
              <a:t>sns.lineplot</a:t>
            </a:r>
            <a:r>
              <a:rPr/>
              <a:t>: Funktion aus der Bibliothek </a:t>
            </a:r>
            <a:r>
              <a:rPr>
                <a:latin typeface="Courier"/>
              </a:rPr>
              <a:t>seaborn</a:t>
            </a:r>
            <a:r>
              <a:rPr/>
              <a:t> für die Visualisierung eines Liniendiagramms</a:t>
            </a:r>
          </a:p>
          <a:p>
            <a:pPr lvl="0"/>
            <a:r>
              <a:rPr>
                <a:latin typeface="Courier"/>
              </a:rPr>
              <a:t>plt.title</a:t>
            </a:r>
            <a:r>
              <a:rPr/>
              <a:t>: Titel des Plots</a:t>
            </a:r>
          </a:p>
          <a:p>
            <a:pPr lvl="0"/>
            <a:r>
              <a:rPr>
                <a:latin typeface="Courier"/>
              </a:rPr>
              <a:t>plt.xlabel</a:t>
            </a:r>
            <a:r>
              <a:rPr/>
              <a:t>: Beschriftung der x-Achse</a:t>
            </a:r>
          </a:p>
          <a:p>
            <a:pPr lvl="0"/>
            <a:r>
              <a:rPr>
                <a:latin typeface="Courier"/>
              </a:rPr>
              <a:t>plt.ylabel</a:t>
            </a:r>
            <a:r>
              <a:rPr/>
              <a:t>: Beschriftung der y-Achse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Zeitliche Entwicklung der relativen Kostenüberschreitungen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Fallstudie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Ausgabe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>
              <a:buNone/>
            </a:pPr>
            <a:r>
              <a:rPr>
                <a:latin typeface="Courier"/>
              </a:rPr>
              <a:t>cost_by_quarter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(df.groupby(pd.Grouper(key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freq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"3M"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             .agg({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}))</a:t>
            </a:r>
            <a:br/>
            <a:br/>
            <a:r>
              <a:rPr>
                <a:latin typeface="Courier"/>
              </a:rPr>
              <a:t>                     </a:t>
            </a:r>
            <a:br/>
            <a:r>
              <a:rPr>
                <a:latin typeface="Courier"/>
              </a:rPr>
              <a:t>my_lineplot(data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cost_by_quarter, 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"beginn"</a:t>
            </a:r>
            <a:r>
              <a:rPr>
                <a:latin typeface="Courier"/>
              </a:rPr>
              <a:t>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"kostenüberschreitung_rel"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title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"Durchschnittliche Kostenüberschreitung pro Quartal"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xlabel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"Zeit"</a:t>
            </a:r>
            <a:r>
              <a:rPr>
                <a:latin typeface="Courier"/>
              </a:rPr>
              <a:t>, ylabel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"Kostenüberschreitung (in %)"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</a:p>
          <a:p>
            <a:pPr lvl="0"/>
            <a:r>
              <a:rPr>
                <a:latin typeface="Courier"/>
              </a:rPr>
              <a:t>cost_by_quarter</a:t>
            </a:r>
            <a:r>
              <a:rPr/>
              <a:t>: gruppierte Daten nach Quartal und berechnet dann je Gruppe (Quartal) den Durchschnitt der Kostenüberschreitung</a:t>
            </a:r>
          </a:p>
          <a:p>
            <a:pPr lvl="0"/>
            <a:r>
              <a:rPr>
                <a:latin typeface="Courier"/>
              </a:rPr>
              <a:t>my_lineplot</a:t>
            </a:r>
            <a:r>
              <a:rPr/>
              <a:t>: eigene Funktion für die Visualisierung eines Liniendiagramms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Bildschirmpräsentation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Prof. Dr. Felix Zeidler | FH Bielefeld | SoSe 2023</dc:creator>
  <cp:keywords/>
  <dcterms:created xsi:type="dcterms:W3CDTF">2023-04-27T14:23:04Z</dcterms:created>
  <dcterms:modified xsi:type="dcterms:W3CDTF">2023-04-27T14:23:04Z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py39</vt:lpwstr>
  </property>
  <property fmtid="{D5CDD505-2E9C-101B-9397-08002B2CF9AE}" pid="11" name="labels">
    <vt:lpwstr/>
  </property>
  <property fmtid="{D5CDD505-2E9C-101B-9397-08002B2CF9AE}" pid="12" name="slide-number">
    <vt:lpwstr>c/t</vt:lpwstr>
  </property>
  <property fmtid="{D5CDD505-2E9C-101B-9397-08002B2CF9AE}" pid="13" name="subtitle">
    <vt:lpwstr>03 | Deskriptive Analyse - Part 3</vt:lpwstr>
  </property>
  <property fmtid="{D5CDD505-2E9C-101B-9397-08002B2CF9AE}" pid="14" name="toc-title">
    <vt:lpwstr>Inhaltsverzeichnis</vt:lpwstr>
  </property>
</Properties>
</file>