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0EB4EF8-5493-47B6-87FF-D9A38E17D849}">
  <a:tblStyle styleId="{E0EB4EF8-5493-47B6-87FF-D9A38E17D849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C24E9A43-7E7D-4105-ACDB-9A081BE4C418}" styleName="Table_1">
    <a:wholeTbl>
      <a:tcTxStyle/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Runzhi-shift left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Fred- register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Katrina- simulator (like Spim)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Adam - r-type instructions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Runzhi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Runzhi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(Katrina)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Katrina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Fred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Fred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Memory in not enough for 16 bits, so we through out 2  (11,10)  0xf3ff (Adam)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699" cy="66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7999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899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Code Hopper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Adam Finer &amp;&amp; Katrina Kerrick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&amp;&amp; Runzhi Yang &amp;&amp; Fred Zhang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would have wanted to add: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Simulator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$t, $v, $a in MIPS are actually the same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additional pseudo instructions: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 (r-type instruction) $r1, imm($r2)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shifting left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  <p:sp>
        <p:nvSpPr>
          <p:cNvPr id="133" name="Shape 133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925" y="909850"/>
            <a:ext cx="5094024" cy="39693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508325" y="1544850"/>
            <a:ext cx="3852599" cy="3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Load-store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Condition Code -- Jumping!!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Fast Processor!!!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Dual Stack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Verilog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87900" y="425200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Performance Stats</a:t>
            </a:r>
          </a:p>
        </p:txBody>
      </p:sp>
      <p:graphicFrame>
        <p:nvGraphicFramePr>
          <p:cNvPr id="77" name="Shape 77"/>
          <p:cNvGraphicFramePr/>
          <p:nvPr/>
        </p:nvGraphicFramePr>
        <p:xfrm>
          <a:off x="748762" y="145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{E0EB4EF8-5493-47B6-87FF-D9A38E17D849}</a:tableStyleId>
              </a:tblPr>
              <a:tblGrid>
                <a:gridCol w="3364375"/>
                <a:gridCol w="4135950"/>
              </a:tblGrid>
              <a:tr h="430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Bytes of code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82 Bytes</a:t>
                      </a:r>
                    </a:p>
                  </a:txBody>
                  <a:tcPr marT="91425" marB="91425" marR="91425" marL="91425"/>
                </a:tc>
              </a:tr>
              <a:tr h="426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Total Bytes need to run Euclid’s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92 Bytes</a:t>
                      </a:r>
                    </a:p>
                  </a:txBody>
                  <a:tcPr marT="91425" marB="91425" marR="91425" marL="91425"/>
                </a:tc>
              </a:tr>
              <a:tr h="426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# of Instruction executed for Euclid’s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51090</a:t>
                      </a:r>
                    </a:p>
                  </a:txBody>
                  <a:tcPr marT="91425" marB="91425" marR="91425" marL="91425"/>
                </a:tc>
              </a:tr>
              <a:tr h="426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# of cycles executed for Euclid’s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143029</a:t>
                      </a:r>
                    </a:p>
                  </a:txBody>
                  <a:tcPr marT="91425" marB="91425" marR="91425" marL="91425"/>
                </a:tc>
              </a:tr>
              <a:tr h="426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average CPI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2.7995</a:t>
                      </a:r>
                    </a:p>
                  </a:txBody>
                  <a:tcPr marT="91425" marB="91425" marR="91425" marL="91425"/>
                </a:tc>
              </a:tr>
              <a:tr h="426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Cycle time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10.770ns</a:t>
                      </a:r>
                    </a:p>
                  </a:txBody>
                  <a:tcPr marT="91425" marB="91425" marR="91425" marL="91425"/>
                </a:tc>
              </a:tr>
              <a:tr h="426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total time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1.5404ms</a:t>
                      </a:r>
                    </a:p>
                  </a:txBody>
                  <a:tcPr marT="91425" marB="91425" marR="91425" marL="91425"/>
                </a:tc>
              </a:tr>
              <a:tr h="426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Memory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Block memory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8" name="Shape 78"/>
          <p:cNvSpPr txBox="1"/>
          <p:nvPr/>
        </p:nvSpPr>
        <p:spPr>
          <a:xfrm>
            <a:off x="7383975" y="2352150"/>
            <a:ext cx="1630199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For 0x13B0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Instruction Types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R-type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I-type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J-type </a:t>
            </a:r>
          </a:p>
        </p:txBody>
      </p:sp>
      <p:graphicFrame>
        <p:nvGraphicFramePr>
          <p:cNvPr id="85" name="Shape 85"/>
          <p:cNvGraphicFramePr/>
          <p:nvPr/>
        </p:nvGraphicFramePr>
        <p:xfrm>
          <a:off x="1147075" y="156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{E0EB4EF8-5493-47B6-87FF-D9A38E17D849}</a:tableStyleId>
              </a:tblPr>
              <a:tblGrid>
                <a:gridCol w="1425625"/>
                <a:gridCol w="1954675"/>
                <a:gridCol w="1612300"/>
                <a:gridCol w="792775"/>
                <a:gridCol w="14536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op(4)</a:t>
                      </a:r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r1(4)</a:t>
                      </a:r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r2(4)</a:t>
                      </a:r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LM(1)</a:t>
                      </a:r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CC(3)</a:t>
                      </a:r>
                    </a:p>
                  </a:txBody>
                  <a:tcPr marT="0" marB="0" marR="0" marL="0"/>
                </a:tc>
              </a:tr>
            </a:tbl>
          </a:graphicData>
        </a:graphic>
      </p:graphicFrame>
      <p:graphicFrame>
        <p:nvGraphicFramePr>
          <p:cNvPr id="86" name="Shape 86"/>
          <p:cNvGraphicFramePr/>
          <p:nvPr/>
        </p:nvGraphicFramePr>
        <p:xfrm>
          <a:off x="1147075" y="20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{E0EB4EF8-5493-47B6-87FF-D9A38E17D849}</a:tableStyleId>
              </a:tblPr>
              <a:tblGrid>
                <a:gridCol w="1434525"/>
                <a:gridCol w="1946325"/>
                <a:gridCol w="3858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op(4)</a:t>
                      </a:r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r1(4)</a:t>
                      </a:r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imm(8)</a:t>
                      </a:r>
                    </a:p>
                  </a:txBody>
                  <a:tcPr marT="0" marB="0" marR="0" marL="0"/>
                </a:tc>
              </a:tr>
            </a:tbl>
          </a:graphicData>
        </a:graphic>
      </p:graphicFrame>
      <p:graphicFrame>
        <p:nvGraphicFramePr>
          <p:cNvPr id="87" name="Shape 87"/>
          <p:cNvGraphicFramePr/>
          <p:nvPr/>
        </p:nvGraphicFramePr>
        <p:xfrm>
          <a:off x="1147075" y="258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{E0EB4EF8-5493-47B6-87FF-D9A38E17D849}</a:tableStyleId>
              </a:tblPr>
              <a:tblGrid>
                <a:gridCol w="1447800"/>
                <a:gridCol w="1952275"/>
                <a:gridCol w="1600900"/>
                <a:gridCol w="790225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op(4)</a:t>
                      </a:r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unused (4)</a:t>
                      </a:r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$ra (4)</a:t>
                      </a:r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jop(1)</a:t>
                      </a:r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CC(3)</a:t>
                      </a:r>
                    </a:p>
                  </a:txBody>
                  <a:tcPr marT="0" marB="0" marR="0" marL="0"/>
                </a:tc>
              </a:tr>
            </a:tbl>
          </a:graphicData>
        </a:graphic>
      </p:graphicFrame>
      <p:graphicFrame>
        <p:nvGraphicFramePr>
          <p:cNvPr id="88" name="Shape 88"/>
          <p:cNvGraphicFramePr/>
          <p:nvPr/>
        </p:nvGraphicFramePr>
        <p:xfrm>
          <a:off x="1147075" y="309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{E0EB4EF8-5493-47B6-87FF-D9A38E17D849}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address(16)</a:t>
                      </a:r>
                    </a:p>
                  </a:txBody>
                  <a:tcPr marT="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Condition Code (The heart of HOPPER)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394000" y="1526225"/>
            <a:ext cx="2508599" cy="226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___WHILE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cmp  $t0, $t1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	sub   $t0, $t1, 001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	sub   $t1, $t0, 110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	cmp  $t1, $t7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	jl       WHILE , 101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4150700" y="1526225"/>
            <a:ext cx="2292599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while (b != 0) {</a:t>
            </a:r>
            <a:br>
              <a:rPr lang="en" sz="1800">
                <a:solidFill>
                  <a:srgbClr val="FFFFFF"/>
                </a:solidFill>
              </a:rPr>
            </a:br>
            <a:r>
              <a:rPr lang="en" sz="1800">
                <a:solidFill>
                  <a:srgbClr val="FFFFFF"/>
                </a:solidFill>
              </a:rPr>
              <a:t>    if (a &gt; b) {</a:t>
            </a:r>
            <a:br>
              <a:rPr lang="en" sz="1800">
                <a:solidFill>
                  <a:srgbClr val="FFFFFF"/>
                </a:solidFill>
              </a:rPr>
            </a:br>
            <a:r>
              <a:rPr lang="en" sz="1800">
                <a:solidFill>
                  <a:srgbClr val="FFFFFF"/>
                </a:solidFill>
              </a:rPr>
              <a:t>      a = a - b;</a:t>
            </a:r>
            <a:br>
              <a:rPr lang="en" sz="1800">
                <a:solidFill>
                  <a:srgbClr val="FFFFFF"/>
                </a:solidFill>
              </a:rPr>
            </a:br>
            <a:r>
              <a:rPr lang="en" sz="1800">
                <a:solidFill>
                  <a:srgbClr val="FFFFFF"/>
                </a:solidFill>
              </a:rPr>
              <a:t>    } else {</a:t>
            </a:r>
            <a:br>
              <a:rPr lang="en" sz="1800">
                <a:solidFill>
                  <a:srgbClr val="FFFFFF"/>
                </a:solidFill>
              </a:rPr>
            </a:br>
            <a:r>
              <a:rPr lang="en" sz="1800">
                <a:solidFill>
                  <a:srgbClr val="FFFFFF"/>
                </a:solidFill>
              </a:rPr>
              <a:t>      b = b - a;</a:t>
            </a:r>
            <a:br>
              <a:rPr lang="en" sz="1800">
                <a:solidFill>
                  <a:srgbClr val="FFFFFF"/>
                </a:solidFill>
              </a:rPr>
            </a:br>
            <a:r>
              <a:rPr lang="en" sz="1800">
                <a:solidFill>
                  <a:srgbClr val="FFFFFF"/>
                </a:solidFill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96" name="Shape 96"/>
          <p:cNvGraphicFramePr/>
          <p:nvPr/>
        </p:nvGraphicFramePr>
        <p:xfrm>
          <a:off x="550325" y="137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{C24E9A43-7E7D-4105-ACDB-9A081BE4C418}</a:tableStyleId>
              </a:tblPr>
              <a:tblGrid>
                <a:gridCol w="1915200"/>
                <a:gridCol w="407850"/>
                <a:gridCol w="919725"/>
              </a:tblGrid>
              <a:tr h="533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explanation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CC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condition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6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greater than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&gt;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461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greater than or equal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110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&gt;=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6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less than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001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&lt;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67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less than or equal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011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&lt;=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6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equal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010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=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6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not equal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!=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6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always execute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111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True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97" name="Shape 97"/>
          <p:cNvSpPr txBox="1"/>
          <p:nvPr/>
        </p:nvSpPr>
        <p:spPr>
          <a:xfrm>
            <a:off x="550325" y="4250425"/>
            <a:ext cx="37566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What about cc=000?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6936700" y="329450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Datapath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6124" y="-32087"/>
            <a:ext cx="6741648" cy="520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Dual Stacks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250275" y="1407049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Procedure Stack Vs Data Stack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$sp   Vs   $dp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Fast for recursion that does not involve array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Secure for buffer overflow attack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7" y="836225"/>
            <a:ext cx="9071225" cy="42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549475" y="131525"/>
            <a:ext cx="51885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Control Unit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jr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ori &amp; pseudo instructions: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Before ori: li(big) $r1, (16-bit imm)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lui $r1, (upper big)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cpi $r1, (lower big)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After ori: (replace cpi with ori).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Bubble state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