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374" r:id="rId6"/>
    <p:sldId id="375" r:id="rId7"/>
    <p:sldId id="377" r:id="rId8"/>
    <p:sldId id="378" r:id="rId9"/>
    <p:sldId id="270" r:id="rId10"/>
    <p:sldId id="379" r:id="rId11"/>
    <p:sldId id="380" r:id="rId12"/>
    <p:sldId id="381" r:id="rId13"/>
    <p:sldId id="382" r:id="rId14"/>
    <p:sldId id="383" r:id="rId15"/>
    <p:sldId id="384" r:id="rId16"/>
    <p:sldId id="389" r:id="rId17"/>
    <p:sldId id="385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48370-A4F8-4160-A81D-7F30D6479BB7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73E19-F9DF-4213-9D77-B282510A47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8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93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4D5D-79BA-A117-7180-C9E25CC9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4C7EAE4F-993E-5840-EE30-56B4A32A0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11CEFDE1-8AC6-802F-3FA0-F46A669E0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9FA026-8C3B-06F2-616E-5009528BC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785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A2C3-A69D-3817-741D-3357154DE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41B43E28-197A-3761-B9C8-43AEB4B5C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68A58AB0-97D1-7669-9FFD-6BA1884F2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30B23D-AF08-AA74-36D8-CBE358E38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955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69CE-DA08-4625-339C-092C2E9A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7806BE65-2AD6-5649-4C32-AC023CADA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0D3BFC2C-2ECE-E18C-B2C2-9E789DA02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A02A39-E303-7045-2859-0E58295E5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166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DA291-501E-1E37-E845-99DB3259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BF56C78B-92A5-B5E6-A5E4-681DAFD64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A91C4F38-E7A2-5CF3-AE38-0646F6091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014BC6-F4D9-6FBA-8B24-6764AEE9A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176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45E9-5756-494D-AA4C-8E21A9DC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964DC820-7BEF-A1DA-EF97-9365B4C8F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3D68D9E9-26CB-69A4-CFC7-2A36AF53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61E380-BE65-BD1A-6CA6-9E144C86A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662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BA59-66D3-AF85-5C86-3B71CC53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410B17E-0F1B-1F71-A504-DC2C1E647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CCAACFB5-3B17-CE52-CB6E-E8E3DCD8B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82E3C5-2969-7D98-A872-E776C2240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95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27F9-D96A-00C9-7B96-941F1749F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562493A4-3946-649B-9281-7BDD5D0DC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FD7E74B3-40CE-B569-6ED3-5D9369C2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8924E62-5A83-5CE8-BE73-E8158BE2E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039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B137-71EC-E5E5-210E-2168A6C45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500FA28-0B57-0E21-C940-BEE358B1F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0264EC01-D7B1-A4A4-5FFF-AD5442C24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444E8A-803B-FF1F-5C9E-FC70D4731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30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6E72-7F1A-BBBB-95C3-7CCEB53B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14BBB19C-F9F8-ED2C-EABF-6551049E4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389D2E90-0B73-C773-36D5-CB3208F1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7E63CF-1C6A-03BA-A297-67A73BAE4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890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F33D4-1278-7BCF-F331-1F14E659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65CC10F0-C7A3-1DC8-CDE8-56C003F7B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90CD94D9-3E4C-6A4F-5E5C-1B412090C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DF1489-C3BE-DE22-0533-E33751BAB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571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8E84-C168-1FD4-51E0-5501070D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D03401EA-D9AA-3197-FB25-C9D29F7BB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E075B0F6-0E71-4FDD-A0ED-8E0CAE18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C511E22-E86A-066A-7FB1-2CF702EB2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199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396C9-C355-ACA6-AB95-24CC150B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401F1ECB-2E48-3B50-D184-E05B49CE6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4F1208B5-9655-60F7-3BE1-A933598E9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A0D294-A317-93FD-E737-91F228745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12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08866-74AB-2B12-DDA5-EAA1A387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E2E069E8-551B-2885-EA99-D7BBEA69E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53F0000C-737C-F60D-E2D1-722101B1B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4505D8-3546-E5D8-C1FE-7EF036F4E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868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FB22-814B-7F16-882C-F6ED10D8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5F55059D-4309-B161-D76D-AA5D287E9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5C626E82-49CB-23ED-B339-8AD53800A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F741623-DC8A-FBC1-5EE2-A572047F2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73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8E1C-5A79-D3FC-D37F-10C97EED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6D23E6B5-5EBF-D2C4-23ED-5D3734250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57134C8E-69D8-7FAB-BE35-2D81E8165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E5E32F-2DE7-4EDF-536B-D413812A9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89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58C5-1A0E-34BA-D066-0B199323F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F3918B69-8F04-8733-F1A5-1DAFEFBC3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B565CFAF-7B09-DE56-9790-8196E4405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FF0738-823A-9FEF-0FF3-F1192E026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3E19-F9DF-4213-9D77-B282510A478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857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BD493-8509-4561-4523-171C4FAB8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3FCE580-8AFA-375B-0FB7-191DA702B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86B15A-6435-277A-677F-4CA4B63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85EC86-B4CB-6F7B-350A-7DD577F4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6065F0-020B-6D71-3241-911A9229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6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A17533-2F32-8983-6F81-077F0652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97CDD9F-6F56-9BE0-0896-856307A3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6E5E0C-882C-0FC7-CDFD-3B8735B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D520F6-E2DB-243D-923A-FBBAE9FF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405EE7-D1A5-12D4-4659-A5629D9C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52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0DB28F4-3206-5DA9-FC22-84185A7F0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56BB924-B26D-981A-000A-0F45E5EF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5DB0B4-AD96-A456-D483-13795869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CF530-9A26-9F20-26BA-95C1EC3E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F8FF25-767F-9089-3270-46CDC76A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0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83934F-2C3F-DDC4-4122-0901724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1A7E07-5A15-E0BA-4F7F-A1523CF1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552A92B-B7D0-B5CB-4240-21F6F4F9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905F9C-2E85-804D-4C01-3E4D5A7B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EFD94D-223F-945C-960B-26CF1895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5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353C33-684A-A72F-3A39-7BB7D6BE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1AF0FCE-84E7-FB6B-C695-382A0A53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77A85D-5F47-922E-F012-2C90F0FA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E73685-83C0-DDC4-9AB6-6F827DE0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1C15D5-FC94-D24C-0082-789D2490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05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FB9762-FEAA-F4E3-4B40-510ECD98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BFE2B4-CDE8-692F-6E33-A479A75E7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5C06973-87B8-3428-0642-4AECC5A3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7A0B8B-C604-D650-E0DE-A92CA50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A550CEF-696A-9C5F-A7ED-7AAA0A7A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093E0E8-1191-5EEE-B275-973DC71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5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2BA3F-9344-7123-7C48-23B47E3A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A9B147-3189-772A-6B2C-7A531596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C2D3410-2240-133F-0733-7B1B44BC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597A0E-B4AF-61C2-F7B4-D7C9EA8C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46DB416-5731-6617-902E-163BFD53E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D1A7C63-88A3-7545-4636-74905AFB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A75A248-AFF4-0723-F1E4-06980C3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8B2CE6F-DC0C-D58C-8A77-43B5AA80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5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38B96D-797E-24CA-342F-952B6258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DE7B08-2BF8-64FA-41A8-716C2E6D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C63EA2F-B9B4-C21A-1EF5-7D5BB241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B23AD97-02B8-0DB7-0D34-B775BE04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6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9CA49CF-A8FD-4FB8-30CE-4A01B308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46CEAE5-7999-C0C0-8F8A-018D37B5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0641F3-DBB5-80E4-EAC6-2DAD3B5D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83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4FA137-B592-58FD-ECB3-9D5A344C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24F4A3-7BA5-B8BB-D159-68514BEF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113863B-79A1-DF10-AE6D-5B6EB33E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058D21-C5DC-D900-0176-5FDEB574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F6C438-8451-38B0-31D3-8B4C2EE9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31E0EC3-FB08-76C2-C72F-E56B2D3D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3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A1A6FD-6DB4-B473-B80A-D539F2BC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046DFC4-553F-B93D-D2E7-599A2B022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370973-06A9-0765-01AB-BE5E8900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38B9E7-4609-3CA6-6C23-99189A36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EC5D08-1EE7-6563-7D8A-9487A3C1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FF7C2C0-0BCC-0C14-DD0A-AA48E87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173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F061B7B-4C90-CBB5-D26C-7D35BD55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862ED5-13D9-3C31-19E5-B2EF074C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45DB5F-7BBD-208C-C3D4-A1A7D8F72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0879C-D177-4DF4-9A5E-A3A6323CA54C}" type="datetimeFigureOut">
              <a:rPr lang="vi-VN" smtClean="0"/>
              <a:t>07/12/2024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BCA594-13E6-E9CD-0DC0-6827FF34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CFF386-2FB8-147F-0B1B-75F52B12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818E0-A48E-4AF0-924B-F464E72F6E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D3302A-2634-8C92-9B17-097071B7F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5" y="1494349"/>
            <a:ext cx="10707329" cy="176161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vi-VN" sz="6600" b="1" err="1"/>
              <a:t>KMeans</a:t>
            </a:r>
            <a:r>
              <a:rPr lang="vi-VN" sz="6600" b="1"/>
              <a:t> </a:t>
            </a:r>
            <a:r>
              <a:rPr lang="vi-VN" sz="6600" b="1" err="1"/>
              <a:t>MapReduce</a:t>
            </a:r>
            <a:r>
              <a:rPr lang="vi-VN" sz="6600" b="1"/>
              <a:t> </a:t>
            </a:r>
            <a:br>
              <a:rPr lang="vi-VN" sz="6600" b="1"/>
            </a:br>
            <a:r>
              <a:rPr lang="vi-VN" sz="6600" b="1"/>
              <a:t>cho phân đoạn hình ảnh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F9359B0-9521-4C67-C9C5-3DE6A3498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vi-VN"/>
              <a:t>Ứng dụng vào tìm kiếm khối u não từ ảnh chụp cắt lớp MRI</a:t>
            </a:r>
          </a:p>
        </p:txBody>
      </p:sp>
    </p:spTree>
    <p:extLst>
      <p:ext uri="{BB962C8B-B14F-4D97-AF65-F5344CB8AC3E}">
        <p14:creationId xmlns:p14="http://schemas.microsoft.com/office/powerpoint/2010/main" val="40024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AB6E-AFBF-C872-B240-EE9C645F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93094B-7769-175B-97C8-B51CDD1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3.1 Thuật toán KMeans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130EE4-D65A-EF16-10C2-760C5ED37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Cho một bộ dữ liệu gồm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/>
                  <a:t> điểm dữ liệu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⃗"/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vi-VN"/>
                  <a:t>, với mỗi điểm là một vector có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vi-VN"/>
                  <a:t> chiều</a:t>
                </a:r>
              </a:p>
              <a:p>
                <a:pPr indent="-360000">
                  <a:spcBef>
                    <a:spcPts val="1200"/>
                  </a:spcBef>
                </a:pPr>
                <a:endParaRPr lang="vi-VN" b="1"/>
              </a:p>
              <a:p>
                <a:pPr indent="-360000">
                  <a:spcBef>
                    <a:spcPts val="1200"/>
                  </a:spcBef>
                </a:pPr>
                <a:r>
                  <a:rPr lang="vi-VN" b="1"/>
                  <a:t>Mục tiêu:</a:t>
                </a:r>
                <a:r>
                  <a:rPr lang="vi-VN"/>
                  <a:t> chia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/>
                  <a:t> điểm dữ liệu đã cho thành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vi-VN"/>
                  <a:t> tập con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/>
                  <a:t> nhằm giảm thiểu tổng bình phương bên trong cụm. 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130EE4-D65A-EF16-10C2-760C5ED37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r="-18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7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6F6CF-1776-67C5-B29F-23307C6D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B494FD-49DD-0669-598E-34A5F22EDE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3.1 Thuật toán KMeans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6C93EB-1599-C9C2-2FDE-F6FCAEB8B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Mục tiêu chính sẽ phân cụm theo phương trình: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vi-V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  <m: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vi-V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vi-V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vi-V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vi-V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vi-V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i="1"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vi-VN"/>
              </a:p>
              <a:p>
                <a:pPr>
                  <a:spcBef>
                    <a:spcPts val="1200"/>
                  </a:spcBef>
                </a:pPr>
                <a:endParaRPr lang="vi-VN"/>
              </a:p>
              <a:p>
                <a:pPr>
                  <a:spcBef>
                    <a:spcPts val="1200"/>
                  </a:spcBef>
                </a:pPr>
                <a:r>
                  <a:rPr lang="vi-VN"/>
                  <a:t> Với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nary>
                  </m:oMath>
                </a14:m>
                <a:r>
                  <a:rPr lang="vi-VN"/>
                  <a:t> là kì vọng (centroid) và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/>
                  <a:t> là kích cỡ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vi-VN"/>
                  <a:t> 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D6C93EB-1599-C9C2-2FDE-F6FCAEB8B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6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56FF-64D8-2E0E-BAA8-7BB8C720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901FB2E5-5A60-FE1E-437D-D022541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6000" b="1"/>
              <a:t>3.2 Các bước hoạt động của thuật toán KMeans</a:t>
            </a:r>
          </a:p>
        </p:txBody>
      </p:sp>
    </p:spTree>
    <p:extLst>
      <p:ext uri="{BB962C8B-B14F-4D97-AF65-F5344CB8AC3E}">
        <p14:creationId xmlns:p14="http://schemas.microsoft.com/office/powerpoint/2010/main" val="28898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64DD-B9D7-B837-7941-9B6D213A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057B62-15BC-6EBB-0CC3-27D2779B6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3.2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D43D7B-C35E-FD88-51D7-7A09086DC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Khởi tạo các centroids ngẫu nhiên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D43D7B-C35E-FD88-51D7-7A09086DC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F61A9-C152-CC7D-E9FC-80B87E55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0AB3F-E6D7-10AA-EB70-F938EF14EE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3.2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7F1661D-B161-761C-E731-DAFC28414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Gán các điểm vào các clusters</a:t>
                </a:r>
              </a:p>
              <a:p>
                <a:pPr indent="-360000">
                  <a:spcBef>
                    <a:spcPts val="1200"/>
                  </a:spcBef>
                </a:pPr>
                <a:r>
                  <a:rPr lang="vi-VN"/>
                  <a:t>Với mỗi điểm dữ liệu, tính khoảng cách của nó tới centroids và gán vào centroids gần nhất và tạo thành cụm: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7F1661D-B161-761C-E731-DAFC28414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9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87DD-672B-20BB-E329-C1C8B6733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A6C027-94C1-0E5A-11AD-66AFE215CD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3.2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0723B6-8C13-1DCD-FCAC-939FD662D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Cập nhật centroids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vi-VN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/>
              </a:p>
              <a:p>
                <a:pPr>
                  <a:spcBef>
                    <a:spcPts val="1200"/>
                  </a:spcBef>
                </a:pPr>
                <a:r>
                  <a:rPr lang="vi-VN"/>
                  <a:t> Lặp lại thuật toán cho đến khi chấp nhận được.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0723B6-8C13-1DCD-FCAC-939FD662D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E3B4F-C9CB-81A9-FED1-58F82CC1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CCF76C-2DF0-32AB-5085-A4E19CA26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Hạn chế của KMeans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F10808-9B88-630A-E344-832FB03A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/>
              <a:t>Trong trường hợp xấu nhất, độ phức tạp thành superpolynomial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Việc khởi tạo centroids ngẫu nhiên có thể khiến việc clustering trở nên khó khăn hơn và có khả năng sẽ sai.</a:t>
            </a:r>
          </a:p>
        </p:txBody>
      </p:sp>
    </p:spTree>
    <p:extLst>
      <p:ext uri="{BB962C8B-B14F-4D97-AF65-F5344CB8AC3E}">
        <p14:creationId xmlns:p14="http://schemas.microsoft.com/office/powerpoint/2010/main" val="24039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B5D0-A0BB-3FC5-2936-CA861527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2044ABD5-B2E5-3EFE-2BBA-4EBDDEA0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6000" b="1"/>
              <a:t>3.3 Cải thiện với thuật toán KMeans++</a:t>
            </a:r>
          </a:p>
        </p:txBody>
      </p:sp>
    </p:spTree>
    <p:extLst>
      <p:ext uri="{BB962C8B-B14F-4D97-AF65-F5344CB8AC3E}">
        <p14:creationId xmlns:p14="http://schemas.microsoft.com/office/powerpoint/2010/main" val="413173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F1AF-E729-B906-ADB8-4D13EF6C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A5F028-E75C-274C-2DEE-408A381448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3.3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1EDF467-E441-D784-1F7C-6DAEF5BD8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/>
              <a:lstStyle/>
              <a:p>
                <a:pPr indent="-360000">
                  <a:spcBef>
                    <a:spcPts val="1200"/>
                  </a:spcBef>
                </a:pPr>
                <a:r>
                  <a:rPr lang="vi-VN"/>
                  <a:t>Thay vì khởi tạo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vi-VN"/>
                  <a:t> centroids một cách ngẫu nhiên, ta chỉ khởi tạo centroid đầu ngẫu nhiên</a:t>
                </a:r>
              </a:p>
              <a:p>
                <a:pPr indent="-360000">
                  <a:spcBef>
                    <a:spcPts val="1200"/>
                  </a:spcBef>
                </a:pPr>
                <a:r>
                  <a:rPr lang="vi-VN"/>
                  <a:t>Tìm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vi-VN"/>
                  <a:t> centroids còn lại bằng việc sử dụng xác suất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1EDF467-E441-D784-1F7C-6DAEF5BD8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2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B049-7671-F987-E979-C9925671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EC06CE-7394-8E9D-F8D7-7B9DB6F6DDE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3.3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B9AA7B1-B732-A363-16DA-4E4F5872A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>
                <a:normAutofit lnSpcReduction="10000"/>
              </a:bodyPr>
              <a:lstStyle/>
              <a:p>
                <a:pPr indent="-3600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Với mỗi điểm dữ liệu, chúng ta tính khoảng cách từ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/>
                  <a:t> đến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vi-VN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vi-VN" b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Tạo vector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vi-VN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Tính xác suất: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⃗"/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 </m:t>
                      </m:r>
                      <m:acc>
                        <m:accPr>
                          <m:chr m:val="⃗"/>
                          <m:ctrl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B9AA7B1-B732-A363-16DA-4E4F5872A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5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8E26F4-F934-2707-8CB2-8E0AA659A0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Mục tiêu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90BD0D-1DDB-E5E6-F5AA-F945D091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/>
              <a:t>Cài đặt thuật toán KMeans và triển khai trên kiến trúc MapReduce của Hadoop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Sử dụng các kĩ thuật xử lý hình ảnh để tìm vị trí khối u  </a:t>
            </a:r>
          </a:p>
        </p:txBody>
      </p:sp>
    </p:spTree>
    <p:extLst>
      <p:ext uri="{BB962C8B-B14F-4D97-AF65-F5344CB8AC3E}">
        <p14:creationId xmlns:p14="http://schemas.microsoft.com/office/powerpoint/2010/main" val="280640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368D1-E249-4230-2D81-8938993F2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034011-DB39-5124-E4C3-4DC9DA1614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3.3 Thuật toán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EE12FD6-1B12-7AA3-053A-F0F2001AB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>
                <a:normAutofit/>
              </a:bodyPr>
              <a:lstStyle/>
              <a:p>
                <a:pPr indent="-3600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Tính hàm phân phối tích lũy: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p>
                        <m:e>
                          <m:d>
                            <m:dPr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vi-V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⃗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vi-VN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Chọn ngẫu nhiên 1 điểm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vi-VN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Dùng binary search để tìm khoảng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</m:oMath>
                </a14:m>
                <a:r>
                  <a:rPr lang="vi-VN"/>
                  <a:t> có chứa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vi-VN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Chọn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/>
                  <a:t> làm một centroid mới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EE12FD6-1B12-7AA3-053A-F0F2001AB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6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24F1B-7619-A6E9-0517-A3361462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73E9151A-76FA-3A5C-0772-21D95070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6000" b="1"/>
              <a:t>4. Triển khai trên MapReduce</a:t>
            </a:r>
          </a:p>
        </p:txBody>
      </p:sp>
    </p:spTree>
    <p:extLst>
      <p:ext uri="{BB962C8B-B14F-4D97-AF65-F5344CB8AC3E}">
        <p14:creationId xmlns:p14="http://schemas.microsoft.com/office/powerpoint/2010/main" val="105538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75858-2744-AA63-3255-B586BB82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6357734-8C98-E977-D164-AC9F427C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Triển khai trên MapReduce</a:t>
            </a:r>
          </a:p>
        </p:txBody>
      </p:sp>
      <p:pic>
        <p:nvPicPr>
          <p:cNvPr id="5122" name="Picture 2" descr="Ảnh có chứa văn bản, biểu đồ, Phông chữ, ảnh chụp màn hình&#10;&#10;Mô tả được tạo tự động">
            <a:extLst>
              <a:ext uri="{FF2B5EF4-FFF2-40B4-BE49-F238E27FC236}">
                <a16:creationId xmlns:a16="http://schemas.microsoft.com/office/drawing/2014/main" id="{A43CB221-4927-836B-68F0-FB0E92486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381" y="1430270"/>
            <a:ext cx="11487238" cy="5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7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13CE-DFED-E55F-E7C5-9073D0CB1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3F09C5D7-5857-609E-9615-0FC98A8F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6000" b="1"/>
              <a:t>5. Xử lý hình ảnh sau khi đã phân cụm</a:t>
            </a:r>
          </a:p>
        </p:txBody>
      </p:sp>
    </p:spTree>
    <p:extLst>
      <p:ext uri="{BB962C8B-B14F-4D97-AF65-F5344CB8AC3E}">
        <p14:creationId xmlns:p14="http://schemas.microsoft.com/office/powerpoint/2010/main" val="422537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Ảnh có chứa ảnh chụp màn hình, vòng tròn, văn bản&#10;&#10;Mô tả được tạo tự động">
            <a:extLst>
              <a:ext uri="{FF2B5EF4-FFF2-40B4-BE49-F238E27FC236}">
                <a16:creationId xmlns:a16="http://schemas.microsoft.com/office/drawing/2014/main" id="{640A545A-ECEC-1786-2C85-D700FBB69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69" y="643466"/>
            <a:ext cx="1056126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3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15E10-AA02-F4FE-2A41-506B5CD29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360147D-6D08-072E-73E1-AA2F58AE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Nhị phân hóa hình ảnh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7C69BC-16DA-4497-2D87-96C62C7D2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5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8EC66FB-C7B1-46F0-96BE-EC4B030F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Erode và Dilate hình ảnh sau </a:t>
            </a:r>
            <a:r>
              <a:rPr lang="vi-V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nhị phân hóa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66BFEB-0028-0796-3C28-187EA22EF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F210FB-CAE8-9CEF-9CDF-A4F8169B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DA4ACE1-5B84-A1D1-9A4E-F3C18C7B85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5" y="1324604"/>
            <a:ext cx="10059649" cy="53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2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92555E3-F94B-254E-F2BF-05269A4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636047" cy="853282"/>
          </a:xfrm>
        </p:spPr>
        <p:txBody>
          <a:bodyPr>
            <a:normAutofit/>
          </a:bodyPr>
          <a:lstStyle/>
          <a:p>
            <a:r>
              <a:rPr lang="vi-VN" sz="4000"/>
              <a:t>So sánh kết quả thu được và thực tế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FA742B-CA0A-6821-9EBF-90F92CE9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441" y="1948914"/>
            <a:ext cx="3711146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C0A48BF-592F-E2A6-7674-4AEC4099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7136" y="1948914"/>
            <a:ext cx="3711146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32E057F-486E-D415-2583-384DEB0A1114}"/>
              </a:ext>
            </a:extLst>
          </p:cNvPr>
          <p:cNvSpPr txBox="1"/>
          <p:nvPr/>
        </p:nvSpPr>
        <p:spPr>
          <a:xfrm>
            <a:off x="2001543" y="5940852"/>
            <a:ext cx="281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Thu được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9E10D35-A613-6F95-FEE7-7CB8C910E5AC}"/>
              </a:ext>
            </a:extLst>
          </p:cNvPr>
          <p:cNvSpPr txBox="1"/>
          <p:nvPr/>
        </p:nvSpPr>
        <p:spPr>
          <a:xfrm>
            <a:off x="7624238" y="5948404"/>
            <a:ext cx="281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Thực tế</a:t>
            </a:r>
          </a:p>
        </p:txBody>
      </p:sp>
    </p:spTree>
    <p:extLst>
      <p:ext uri="{BB962C8B-B14F-4D97-AF65-F5344CB8AC3E}">
        <p14:creationId xmlns:p14="http://schemas.microsoft.com/office/powerpoint/2010/main" val="3251817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9EA6-8EB1-979B-E0C6-515BB37A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131D150F-DA71-05C8-2299-69C5AFC4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vi-VN" sz="6000" b="1"/>
              <a:t>6. Đánh giá thuật toán</a:t>
            </a:r>
          </a:p>
        </p:txBody>
      </p:sp>
    </p:spTree>
    <p:extLst>
      <p:ext uri="{BB962C8B-B14F-4D97-AF65-F5344CB8AC3E}">
        <p14:creationId xmlns:p14="http://schemas.microsoft.com/office/powerpoint/2010/main" val="21409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0FEA0-7BDC-A191-CF32-F47D82A3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4BA817-1157-5597-DB66-615FDE4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Mục lục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D23B97-1A46-E273-266C-E0C40543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/>
              <a:t>1. Tổng quan về Hadoop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2. Về kiến trúc MapReduce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3. Thuật toán KMeans và khởi tạo clusters bằng KMeans++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4. Triển khai trên MapReduce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5. Xử lý hình ảnh sau khi đã phân đoạn để định vị khối u</a:t>
            </a:r>
          </a:p>
          <a:p>
            <a:pPr indent="-360000">
              <a:spcBef>
                <a:spcPts val="1200"/>
              </a:spcBef>
            </a:pPr>
            <a:r>
              <a:rPr lang="vi-VN"/>
              <a:t>6. Đánh giá thuật toán. </a:t>
            </a:r>
          </a:p>
        </p:txBody>
      </p:sp>
    </p:spTree>
    <p:extLst>
      <p:ext uri="{BB962C8B-B14F-4D97-AF65-F5344CB8AC3E}">
        <p14:creationId xmlns:p14="http://schemas.microsoft.com/office/powerpoint/2010/main" val="154770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ED24A-26E4-7C44-7D79-686F36C3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B46C79-113A-1C67-2C6E-7941735FF9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6.1 IoU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8B0248C-4EE3-0B14-EAD6-8BFA829EF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>
                <a:normAutofit/>
              </a:bodyPr>
              <a:lstStyle/>
              <a:p>
                <a:pPr indent="-360000">
                  <a:lnSpc>
                    <a:spcPct val="100000"/>
                  </a:lnSpc>
                  <a:spcBef>
                    <a:spcPts val="1200"/>
                  </a:spcBef>
                </a:pPr>
                <a:endParaRPr lang="vi-VN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IoU</m:t>
                      </m:r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vi-VN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Đánh giá độ giống nhau giữa 2 mask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8B0248C-4EE3-0B14-EAD6-8BFA829EF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34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ACF8-FB93-6C3C-FB06-4D0C55492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EFEDF7-A526-CF97-6E4F-86F75CF4D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6.1 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D6A63-2D73-0415-8CEB-E0889EE44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>
                <a:normAutofit/>
              </a:bodyPr>
              <a:lstStyle/>
              <a:p>
                <a:pPr indent="-360000">
                  <a:lnSpc>
                    <a:spcPct val="100000"/>
                  </a:lnSpc>
                  <a:spcBef>
                    <a:spcPts val="1200"/>
                  </a:spcBef>
                </a:pPr>
                <a:endParaRPr lang="vi-VN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Dice</m:t>
                      </m:r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vi-VN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vi-VN"/>
                  <a:t>Đánh giá độ giống nhau giữa 2 mask như IoU nhưng nhạy cảm hơn với các vùng nhỏ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D6A63-2D73-0415-8CEB-E0889EE44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r="-20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894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05792-CE2D-3910-E9F0-B97CDEC15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40FD4F-2441-77B8-E5A4-5851680ACE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6.1 Phương thức đánh giá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048A1B-0B99-63BD-04E9-847A106B6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180000" tIns="360000">
                <a:normAutofit/>
              </a:bodyPr>
              <a:lstStyle/>
              <a:p>
                <a:pPr indent="-360000">
                  <a:lnSpc>
                    <a:spcPct val="100000"/>
                  </a:lnSpc>
                  <a:spcBef>
                    <a:spcPts val="1200"/>
                  </a:spcBef>
                </a:pPr>
                <a:endParaRPr lang="vi-VN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Accuracy</m:t>
                      </m:r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vi-V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vi-VN"/>
                        <m:t>×</m:t>
                      </m:r>
                      <m:r>
                        <m:rPr>
                          <m:sty m:val="p"/>
                        </m:rPr>
                        <a:rPr lang="vi-VN" i="1" smtClean="0">
                          <a:latin typeface="Cambria Math" panose="02040503050406030204" pitchFamily="18" charset="0"/>
                        </a:rPr>
                        <m:t>IoU</m:t>
                      </m:r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Dice</m:t>
                      </m:r>
                    </m:oMath>
                  </m:oMathPara>
                </a14:m>
                <a:endParaRPr lang="vi-VN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E048A1B-0B99-63BD-04E9-847A106B6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A64F-1CDF-F870-3ABC-50276BF3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24965-6FDE-39D4-0F9A-6AE9CEB424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1. Tổng quan về Hadoop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69A9D0-A232-2FEF-2F68-C889502A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 b="1"/>
              <a:t>Theo Apache Hadoop</a:t>
            </a:r>
            <a:r>
              <a:rPr lang="vi-VN"/>
              <a:t> thì: Apache Hadoop là một framework dùng để chạy những ứng dụng trên 1 cluster lớn được xây dựng trên những phần cứng thông thường. </a:t>
            </a:r>
          </a:p>
          <a:p>
            <a:pPr indent="-360000">
              <a:spcBef>
                <a:spcPts val="1200"/>
              </a:spcBef>
            </a:pPr>
            <a:endParaRPr lang="vi-VN" b="1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845D2C4-5C60-F15F-5C60-F25D6239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3663745"/>
            <a:ext cx="7858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79D43-AD41-C4CD-53B8-3920F762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BB30313-69A4-D54D-E543-94FC3B47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vi-VN" sz="5400" b="1"/>
              <a:t>1. Tổng quan về Hadoop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doop Ecosystem">
            <a:extLst>
              <a:ext uri="{FF2B5EF4-FFF2-40B4-BE49-F238E27FC236}">
                <a16:creationId xmlns:a16="http://schemas.microsoft.com/office/drawing/2014/main" id="{776B5D50-7CCE-2115-6E5F-308A78AEB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5889"/>
            <a:ext cx="6894576" cy="38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71AE9D-2417-325F-8D01-9B011569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lIns="180000" tIns="360000" anchor="t">
            <a:normAutofit/>
          </a:bodyPr>
          <a:lstStyle/>
          <a:p>
            <a:pPr indent="-360000">
              <a:spcBef>
                <a:spcPts val="1200"/>
              </a:spcBef>
            </a:pPr>
            <a:r>
              <a:rPr lang="vi-VN" sz="2200"/>
              <a:t>Hệ sinh thái Hadoop gồm nhiều thành phần, nhưng trong chủ đề này chúng ta sẽ nói đến HDFS và Map Reduce</a:t>
            </a:r>
          </a:p>
          <a:p>
            <a:pPr indent="-360000">
              <a:spcBef>
                <a:spcPts val="1200"/>
              </a:spcBef>
            </a:pPr>
            <a:endParaRPr lang="vi-VN" sz="2200"/>
          </a:p>
          <a:p>
            <a:pPr indent="-360000">
              <a:spcBef>
                <a:spcPts val="1200"/>
              </a:spcBef>
            </a:pPr>
            <a:endParaRPr lang="vi-VN" sz="2200" b="1"/>
          </a:p>
        </p:txBody>
      </p:sp>
    </p:spTree>
    <p:extLst>
      <p:ext uri="{BB962C8B-B14F-4D97-AF65-F5344CB8AC3E}">
        <p14:creationId xmlns:p14="http://schemas.microsoft.com/office/powerpoint/2010/main" val="172414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8EEB-A731-6BE0-F5AA-D902D3EE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CC1A92-5379-E627-733C-F62FE00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2. Về kiến trúc MapReduce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F1E0DF-C772-A784-4756-E490A386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 b="1"/>
              <a:t>Theo Google</a:t>
            </a:r>
            <a:r>
              <a:rPr lang="vi-VN"/>
              <a:t>: MapReduce là mô hình dùng cho xử lý tính toán song song và phân tán trên hệ thống phân tán.</a:t>
            </a:r>
            <a:endParaRPr lang="vi-VN" b="1"/>
          </a:p>
        </p:txBody>
      </p:sp>
      <p:pic>
        <p:nvPicPr>
          <p:cNvPr id="3076" name="Picture 4" descr="Hadoop MapReduce Architecture. Hadoop MapReduce is the software… | by  Traininghub.IO | Medium">
            <a:extLst>
              <a:ext uri="{FF2B5EF4-FFF2-40B4-BE49-F238E27FC236}">
                <a16:creationId xmlns:a16="http://schemas.microsoft.com/office/drawing/2014/main" id="{42187AD6-CBD5-3483-F63F-BDC49A76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92" y="3429000"/>
            <a:ext cx="9525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41832-9D47-F405-A95F-514EBCAFC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92CC1-80ED-62BC-2459-3BBC0E99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2</a:t>
            </a: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Về kiến trúc MapReduce</a:t>
            </a:r>
          </a:p>
        </p:txBody>
      </p:sp>
      <p:pic>
        <p:nvPicPr>
          <p:cNvPr id="4098" name="Picture 2" descr="Mastering MapReduce: A Step-by-Step Java Tutorial for Big Data Processing |  by Matthew MacFarquhar | Medium">
            <a:extLst>
              <a:ext uri="{FF2B5EF4-FFF2-40B4-BE49-F238E27FC236}">
                <a16:creationId xmlns:a16="http://schemas.microsoft.com/office/drawing/2014/main" id="{E908B4D7-73D7-2682-7B59-81A022628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54650"/>
            <a:ext cx="6780700" cy="45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A1D42-AD9A-E925-572B-57FDEAFCF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D1FF31-DDA7-D983-13F8-0C706CA7958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sz="6000" b="1"/>
              <a:t>2. Về kiến trúc MapReduce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D1E524-7BE7-6E83-001A-851858FE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0000" tIns="360000"/>
          <a:lstStyle/>
          <a:p>
            <a:pPr indent="-360000">
              <a:spcBef>
                <a:spcPts val="1200"/>
              </a:spcBef>
            </a:pPr>
            <a:r>
              <a:rPr lang="vi-VN" b="1"/>
              <a:t>Hàm Map </a:t>
            </a:r>
            <a:r>
              <a:rPr lang="vi-VN"/>
              <a:t>nhận mảnh dữ liệu input, rút trích thông tin cần thiết các từng phần tử tạo kết quả trung gian</a:t>
            </a:r>
          </a:p>
          <a:p>
            <a:pPr indent="-360000">
              <a:spcBef>
                <a:spcPts val="1200"/>
              </a:spcBef>
            </a:pPr>
            <a:r>
              <a:rPr lang="vi-VN" b="1"/>
              <a:t>Hàm Reduce</a:t>
            </a:r>
            <a:r>
              <a:rPr lang="vi-VN"/>
              <a:t> tổng hợp kết quả trung gian, tính toán để cho kết quả cuối cùng.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309772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8DAA7557-A80F-5870-E0C0-B798593D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039"/>
            <a:ext cx="10515600" cy="23007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vi-VN" sz="6000" b="1"/>
              <a:t>3. Thuật toán KMeans và </a:t>
            </a:r>
            <a:br>
              <a:rPr lang="vi-VN" sz="6000" b="1"/>
            </a:br>
            <a:r>
              <a:rPr lang="vi-VN" sz="6000" b="1"/>
              <a:t>khởi tạo clusters với KMeans++</a:t>
            </a:r>
          </a:p>
        </p:txBody>
      </p:sp>
    </p:spTree>
    <p:extLst>
      <p:ext uri="{BB962C8B-B14F-4D97-AF65-F5344CB8AC3E}">
        <p14:creationId xmlns:p14="http://schemas.microsoft.com/office/powerpoint/2010/main" val="2768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739</Words>
  <Application>Microsoft Office PowerPoint</Application>
  <PresentationFormat>Màn hình rộng</PresentationFormat>
  <Paragraphs>108</Paragraphs>
  <Slides>32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Times New Roman</vt:lpstr>
      <vt:lpstr>Chủ đề Office</vt:lpstr>
      <vt:lpstr>KMeans MapReduce  cho phân đoạn hình ảnh</vt:lpstr>
      <vt:lpstr>Mục tiêu</vt:lpstr>
      <vt:lpstr>Mục lục</vt:lpstr>
      <vt:lpstr>1. Tổng quan về Hadoop</vt:lpstr>
      <vt:lpstr>1. Tổng quan về Hadoop</vt:lpstr>
      <vt:lpstr>2. Về kiến trúc MapReduce</vt:lpstr>
      <vt:lpstr>2. Về kiến trúc MapReduce</vt:lpstr>
      <vt:lpstr>2. Về kiến trúc MapReduce</vt:lpstr>
      <vt:lpstr>3. Thuật toán KMeans và  khởi tạo clusters với KMeans++</vt:lpstr>
      <vt:lpstr>3.1 Thuật toán KMeans</vt:lpstr>
      <vt:lpstr>3.1 Thuật toán KMeans</vt:lpstr>
      <vt:lpstr>3.2 Các bước hoạt động của thuật toán KMeans</vt:lpstr>
      <vt:lpstr>3.2 Thuật toán</vt:lpstr>
      <vt:lpstr>3.2 Thuật toán</vt:lpstr>
      <vt:lpstr>3.2 Thuật toán</vt:lpstr>
      <vt:lpstr>Hạn chế của KMeans</vt:lpstr>
      <vt:lpstr>3.3 Cải thiện với thuật toán KMeans++</vt:lpstr>
      <vt:lpstr>3.3 Thuật toán</vt:lpstr>
      <vt:lpstr>3.3 Thuật toán</vt:lpstr>
      <vt:lpstr>3.3 Thuật toán</vt:lpstr>
      <vt:lpstr>4. Triển khai trên MapReduce</vt:lpstr>
      <vt:lpstr>4. Triển khai trên MapReduce</vt:lpstr>
      <vt:lpstr>5. Xử lý hình ảnh sau khi đã phân cụm</vt:lpstr>
      <vt:lpstr>Bản trình bày PowerPoint</vt:lpstr>
      <vt:lpstr>Nhị phân hóa hình ảnh</vt:lpstr>
      <vt:lpstr>Erode và Dilate hình ảnh sau nhị phân hóa</vt:lpstr>
      <vt:lpstr>Kết quả:</vt:lpstr>
      <vt:lpstr>So sánh kết quả thu được và thực tế</vt:lpstr>
      <vt:lpstr>6. Đánh giá thuật toán</vt:lpstr>
      <vt:lpstr>6.1 IoU</vt:lpstr>
      <vt:lpstr>6.1 Dice</vt:lpstr>
      <vt:lpstr>6.1 Phương thức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Quoc Sang</dc:creator>
  <cp:lastModifiedBy>Tran Quoc Sang</cp:lastModifiedBy>
  <cp:revision>3</cp:revision>
  <dcterms:created xsi:type="dcterms:W3CDTF">2024-11-24T18:53:28Z</dcterms:created>
  <dcterms:modified xsi:type="dcterms:W3CDTF">2024-12-08T11:44:57Z</dcterms:modified>
</cp:coreProperties>
</file>