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6" roundtripDataSignature="AMtx7miKSJztRgj3Y3gsxr/oKTsQ3p9F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6FABC2-2F31-40BF-AE58-049FE1229BE6}">
  <a:tblStyle styleId="{AE6FABC2-2F31-40BF-AE58-049FE1229B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76" Type="http://customschemas.google.com/relationships/presentationmetadata" Target="meta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ffeccf30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3ffeccf30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ffeccf302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3ffeccf30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ffeccf302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3ffeccf302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ffeccf302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3ffeccf30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ffeccf302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3ffeccf302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4" name="Google Shape;39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https://www.computerhope.com/issues/ch001838.htm</a:t>
            </a:r>
            <a:endParaRPr/>
          </a:p>
          <a:p>
            <a:pPr indent="0" lvl="0" marL="0" rtl="0" algn="l">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04" name="Google Shape;404;p35: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5" name="Google Shape;405;p35:notes"/>
          <p:cNvSpPr txBox="1"/>
          <p:nvPr>
            <p:ph idx="1" type="body"/>
          </p:nvPr>
        </p:nvSpPr>
        <p:spPr>
          <a:xfrm>
            <a:off x="974725" y="4560887"/>
            <a:ext cx="5362575" cy="4316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34" name="Google Shape;434;p36: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35" name="Google Shape;435;p36: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6" name="Google Shape;436;p36: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7" name="Google Shape;43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45" name="Google Shape;445;p37: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46" name="Google Shape;446;p37: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7" name="Google Shape;447;p37: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8" name="Google Shape;44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60" name="Google Shape;460;p38: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61" name="Google Shape;461;p38: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2" name="Google Shape;462;p38: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3" name="Google Shape;46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72" name="Google Shape;472;p39: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73" name="Google Shape;473;p39: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4" name="Google Shape;474;p39: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75" name="Google Shape;47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84" name="Google Shape;484;p40: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85" name="Google Shape;485;p40: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6" name="Google Shape;486;p40: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7" name="Google Shape;48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95" name="Google Shape;495;p41: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96" name="Google Shape;496;p41: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7" name="Google Shape;497;p41: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8" name="Google Shape;49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06" name="Google Shape;506;p42: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42:notes"/>
          <p:cNvSpPr txBox="1"/>
          <p:nvPr>
            <p:ph idx="1" type="body"/>
          </p:nvPr>
        </p:nvSpPr>
        <p:spPr>
          <a:xfrm>
            <a:off x="974725" y="4560887"/>
            <a:ext cx="5362575" cy="4316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16" name="Google Shape;516;p43: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17" name="Google Shape;517;p43: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8" name="Google Shape;518;p43: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9" name="Google Shape;51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29" name="Google Shape;529;p44:notes"/>
          <p:cNvSpPr txBox="1"/>
          <p:nvPr/>
        </p:nvSpPr>
        <p:spPr>
          <a:xfrm>
            <a:off x="4146550" y="9121775"/>
            <a:ext cx="3165475" cy="476250"/>
          </a:xfrm>
          <a:prstGeom prst="rect">
            <a:avLst/>
          </a:prstGeom>
          <a:noFill/>
          <a:ln>
            <a:noFill/>
          </a:ln>
        </p:spPr>
        <p:txBody>
          <a:bodyPr anchorCtr="0" anchor="b" bIns="48225" lIns="96825" spcFirstLastPara="1" rIns="96825" wrap="square" tIns="482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30" name="Google Shape;530;p44:notes"/>
          <p:cNvSpPr/>
          <p:nvPr>
            <p:ph idx="2" type="sldImg"/>
          </p:nvPr>
        </p:nvSpPr>
        <p:spPr>
          <a:xfrm>
            <a:off x="1257300" y="720725"/>
            <a:ext cx="4797425"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1" name="Google Shape;531;p44:notes"/>
          <p:cNvSpPr txBox="1"/>
          <p:nvPr/>
        </p:nvSpPr>
        <p:spPr>
          <a:xfrm>
            <a:off x="974725" y="4560887"/>
            <a:ext cx="5362575" cy="4316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2" name="Google Shape;53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40" name="Google Shape;54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3ffeccf302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0" name="Google Shape;550;g13ffeccf302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13ffeccf302_0_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3ffeccf30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60" name="Google Shape;560;g13ffeccf302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13ffeccf302_0_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0" name="Google Shape;57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3ffeccf302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0" name="Google Shape;580;g13ffeccf302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Reference Links: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Centos: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https://vitux.com/install-centos-with-virtualbox-on-windows/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Ubuntu: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https://www.wikihow.com/Install-Ubuntu-on-VirtualBox</a:t>
            </a:r>
            <a:endParaRPr/>
          </a:p>
          <a:p>
            <a:pPr indent="0" lvl="0" marL="0" rtl="0" algn="l">
              <a:spcBef>
                <a:spcPts val="0"/>
              </a:spcBef>
              <a:spcAft>
                <a:spcPts val="0"/>
              </a:spcAft>
              <a:buNone/>
            </a:pPr>
            <a:r>
              <a:t/>
            </a:r>
            <a:endParaRPr/>
          </a:p>
        </p:txBody>
      </p:sp>
      <p:sp>
        <p:nvSpPr>
          <p:cNvPr id="624" name="Google Shape;624;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2" name="Google Shape;64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https://opensource.com/article/18/6/how-partition-disk-linux</a:t>
            </a:r>
            <a:endParaRPr/>
          </a:p>
        </p:txBody>
      </p:sp>
      <p:sp>
        <p:nvSpPr>
          <p:cNvPr id="653" name="Google Shape;653;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3ffeccf30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g13ffeccf302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https://opensource.com/article/18/6/how-partition-disk-linux</a:t>
            </a:r>
            <a:endParaRPr/>
          </a:p>
        </p:txBody>
      </p:sp>
      <p:sp>
        <p:nvSpPr>
          <p:cNvPr id="663" name="Google Shape;663;g13ffeccf302_0_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ffeccf302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g13ffeccf302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7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7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7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7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6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6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6"/>
          <p:cNvSpPr/>
          <p:nvPr>
            <p:ph idx="2" type="pic"/>
          </p:nvPr>
        </p:nvSpPr>
        <p:spPr>
          <a:xfrm>
            <a:off x="1792288" y="612775"/>
            <a:ext cx="5486400" cy="4114800"/>
          </a:xfrm>
          <a:prstGeom prst="rect">
            <a:avLst/>
          </a:prstGeom>
          <a:noFill/>
          <a:ln>
            <a:noFill/>
          </a:ln>
        </p:spPr>
      </p:sp>
      <p:sp>
        <p:nvSpPr>
          <p:cNvPr id="45" name="Google Shape;45;p6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6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6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6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6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6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6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6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6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6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0.jp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3.jp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89" name="Google Shape;89;p1"/>
          <p:cNvSpPr txBox="1"/>
          <p:nvPr>
            <p:ph idx="1" type="body"/>
          </p:nvPr>
        </p:nvSpPr>
        <p:spPr>
          <a:xfrm>
            <a:off x="457200" y="1844675"/>
            <a:ext cx="8229600" cy="3168650"/>
          </a:xfrm>
          <a:prstGeom prst="rect">
            <a:avLst/>
          </a:prstGeom>
          <a:solidFill>
            <a:srgbClr val="EBF1DE"/>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Orientation to Computing-I</a:t>
            </a:r>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L T P :2 0 0</a:t>
            </a:r>
            <a:endParaRPr/>
          </a:p>
        </p:txBody>
      </p:sp>
      <p:pic>
        <p:nvPicPr>
          <p:cNvPr descr="India's Best Private University in Punjab - LPU" id="90" name="Google Shape;90;p1"/>
          <p:cNvPicPr preferRelativeResize="0"/>
          <p:nvPr/>
        </p:nvPicPr>
        <p:blipFill rotWithShape="1">
          <a:blip r:embed="rId3">
            <a:alphaModFix/>
          </a:blip>
          <a:srcRect b="0" l="0" r="0" t="0"/>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ffeccf302_0_0"/>
          <p:cNvSpPr txBox="1"/>
          <p:nvPr>
            <p:ph idx="1" type="body"/>
          </p:nvPr>
        </p:nvSpPr>
        <p:spPr>
          <a:xfrm>
            <a:off x="457200" y="692150"/>
            <a:ext cx="8229600" cy="54339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360"/>
              </a:spcBef>
              <a:spcAft>
                <a:spcPts val="0"/>
              </a:spcAft>
              <a:buNone/>
            </a:pPr>
            <a:r>
              <a:rPr b="1" i="0" lang="en-US" sz="1800" u="none">
                <a:solidFill>
                  <a:srgbClr val="333333"/>
                </a:solidFill>
                <a:latin typeface="Times New Roman"/>
                <a:ea typeface="Times New Roman"/>
                <a:cs typeface="Times New Roman"/>
                <a:sym typeface="Times New Roman"/>
              </a:rPr>
              <a:t>Functions of process management</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Here are the following functions of process management in the operating system, such as:</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Process creation and deletion.</a:t>
            </a:r>
            <a:endParaRPr/>
          </a:p>
          <a:p>
            <a:pPr indent="0" lvl="0" marL="342900" marR="0" rtl="0" algn="just">
              <a:lnSpc>
                <a:spcPct val="100000"/>
              </a:lnSpc>
              <a:spcBef>
                <a:spcPts val="36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Suspension and resumption.</a:t>
            </a:r>
            <a:endParaRPr/>
          </a:p>
          <a:p>
            <a:pPr indent="0" lvl="0" marL="342900" marR="0" rtl="0" algn="just">
              <a:lnSpc>
                <a:spcPct val="100000"/>
              </a:lnSpc>
              <a:spcBef>
                <a:spcPts val="36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Synchronization process</a:t>
            </a:r>
            <a:endParaRPr/>
          </a:p>
          <a:p>
            <a:pPr indent="0" lvl="0" marL="342900" marR="0" rtl="0" algn="just">
              <a:lnSpc>
                <a:spcPct val="100000"/>
              </a:lnSpc>
              <a:spcBef>
                <a:spcPts val="36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Communication process</a:t>
            </a:r>
            <a:endParaRPr/>
          </a:p>
          <a:p>
            <a:pPr indent="-228600" lvl="0" marL="342900" marR="0" rtl="0" algn="just">
              <a:lnSpc>
                <a:spcPct val="100000"/>
              </a:lnSpc>
              <a:spcBef>
                <a:spcPts val="360"/>
              </a:spcBef>
              <a:spcAft>
                <a:spcPts val="0"/>
              </a:spcAft>
              <a:buClr>
                <a:schemeClr val="dk1"/>
              </a:buClr>
              <a:buSzPts val="1800"/>
              <a:buFont typeface="Arial"/>
              <a:buNone/>
            </a:pPr>
            <a:r>
              <a:t/>
            </a:r>
            <a:endParaRPr b="0" i="0" sz="1800" u="none">
              <a:solidFill>
                <a:srgbClr val="333333"/>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a:solidFill>
                <a:srgbClr val="333333"/>
              </a:solidFill>
              <a:latin typeface="Times New Roman"/>
              <a:ea typeface="Times New Roman"/>
              <a:cs typeface="Times New Roman"/>
              <a:sym typeface="Times New Roman"/>
            </a:endParaRPr>
          </a:p>
        </p:txBody>
      </p:sp>
      <p:sp>
        <p:nvSpPr>
          <p:cNvPr id="164" name="Google Shape;164;g13ffeccf302_0_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65" name="Google Shape;165;g13ffeccf302_0_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66" name="Google Shape;166;g13ffeccf302_0_0"/>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172" name="Google Shape;172;p10"/>
          <p:cNvPicPr preferRelativeResize="0"/>
          <p:nvPr>
            <p:ph idx="1" type="body"/>
          </p:nvPr>
        </p:nvPicPr>
        <p:blipFill rotWithShape="1">
          <a:blip r:embed="rId3">
            <a:alphaModFix/>
          </a:blip>
          <a:srcRect b="0" l="0" r="0" t="0"/>
          <a:stretch/>
        </p:blipFill>
        <p:spPr>
          <a:xfrm>
            <a:off x="757237" y="765175"/>
            <a:ext cx="7415212" cy="5140325"/>
          </a:xfrm>
          <a:prstGeom prst="rect">
            <a:avLst/>
          </a:prstGeom>
          <a:noFill/>
          <a:ln>
            <a:noFill/>
          </a:ln>
        </p:spPr>
      </p:pic>
      <p:pic>
        <p:nvPicPr>
          <p:cNvPr descr="Lovely Professional University - Wikipedia" id="173" name="Google Shape;173;p10"/>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174" name="Google Shape;174;p1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idx="1" type="body"/>
          </p:nvPr>
        </p:nvSpPr>
        <p:spPr>
          <a:xfrm>
            <a:off x="457200" y="404812"/>
            <a:ext cx="8229600" cy="5721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400"/>
              <a:buFont typeface="Arial"/>
              <a:buChar char="•"/>
            </a:pPr>
            <a:r>
              <a:rPr b="1" i="0" lang="en-US" sz="2400" u="none">
                <a:solidFill>
                  <a:srgbClr val="610B4B"/>
                </a:solidFill>
                <a:latin typeface="Times New Roman"/>
                <a:ea typeface="Times New Roman"/>
                <a:cs typeface="Times New Roman"/>
                <a:sym typeface="Times New Roman"/>
              </a:rPr>
              <a:t>File Management</a:t>
            </a:r>
            <a:endParaRPr/>
          </a:p>
          <a:p>
            <a:pPr indent="-342900" lvl="0" marL="342900" marR="0" rtl="0" algn="just">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A file is a set of related information defined by its creator. It commonly represents programs (both source and object forms) and data. Data files can be alphabetic, numeric, or alphanumeric.</a:t>
            </a:r>
            <a:endParaRPr/>
          </a:p>
          <a:p>
            <a:pPr indent="-342900" lvl="0" marL="342900" marR="0" rtl="0" algn="l">
              <a:lnSpc>
                <a:spcPct val="100000"/>
              </a:lnSpc>
              <a:spcBef>
                <a:spcPts val="480"/>
              </a:spcBef>
              <a:spcAft>
                <a:spcPts val="0"/>
              </a:spcAft>
              <a:buClr>
                <a:srgbClr val="333333"/>
              </a:buClr>
              <a:buSzPts val="2400"/>
              <a:buFont typeface="Arial"/>
              <a:buChar char="•"/>
            </a:pPr>
            <a:r>
              <a:rPr b="1" i="0" lang="en-US" sz="2400" u="none">
                <a:solidFill>
                  <a:srgbClr val="333333"/>
                </a:solidFill>
                <a:latin typeface="Times New Roman"/>
                <a:ea typeface="Times New Roman"/>
                <a:cs typeface="Times New Roman"/>
                <a:sym typeface="Times New Roman"/>
              </a:rPr>
              <a:t>Function of file management</a:t>
            </a:r>
            <a:endParaRPr/>
          </a:p>
          <a:p>
            <a:pPr indent="-342900" lvl="0" marL="342900" marR="0" rtl="0" algn="just">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The operating system has the following important activities in connection with file management:</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File and directory creation and deletion.</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For manipulating files and directories.</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Mapping files onto secondary storage.</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Backup files on stable storage media.</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81" name="Google Shape;181;p1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82" name="Google Shape;182;p1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188" name="Google Shape;188;p12"/>
          <p:cNvPicPr preferRelativeResize="0"/>
          <p:nvPr>
            <p:ph idx="1" type="body"/>
          </p:nvPr>
        </p:nvPicPr>
        <p:blipFill rotWithShape="1">
          <a:blip r:embed="rId3">
            <a:alphaModFix/>
          </a:blip>
          <a:srcRect b="0" l="0" r="0" t="0"/>
          <a:stretch/>
        </p:blipFill>
        <p:spPr>
          <a:xfrm>
            <a:off x="666750" y="908050"/>
            <a:ext cx="7810500" cy="4465637"/>
          </a:xfrm>
          <a:prstGeom prst="rect">
            <a:avLst/>
          </a:prstGeom>
          <a:noFill/>
          <a:ln>
            <a:noFill/>
          </a:ln>
        </p:spPr>
      </p:pic>
      <p:pic>
        <p:nvPicPr>
          <p:cNvPr descr="Lovely Professional University - Wikipedia" id="189" name="Google Shape;189;p12"/>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190" name="Google Shape;190;p1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1800"/>
              <a:buFont typeface="Arial"/>
              <a:buChar char="•"/>
            </a:pPr>
            <a:r>
              <a:rPr b="1" i="0" lang="en-US" sz="1800" u="none">
                <a:solidFill>
                  <a:srgbClr val="610B4B"/>
                </a:solidFill>
                <a:latin typeface="Times New Roman"/>
                <a:ea typeface="Times New Roman"/>
                <a:cs typeface="Times New Roman"/>
                <a:sym typeface="Times New Roman"/>
              </a:rPr>
              <a:t>Network Management</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Network management is the process of administering and managing computer networks. It includes performance management, provisioning of networks, fault analysis, and maintaining the quality of service.</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b="0" i="0" sz="18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In this type of system, all the processors have their local memory, and the processors communicate with each other using different communication cables, such as fibre optics or telephone lines.</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b="0" i="0" sz="18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a:p>
          <a:p>
            <a:pPr indent="-228600" lvl="0" marL="342900" marR="0" rtl="0" algn="l">
              <a:spcBef>
                <a:spcPts val="360"/>
              </a:spcBef>
              <a:spcAft>
                <a:spcPts val="0"/>
              </a:spcAft>
              <a:buClr>
                <a:schemeClr val="dk1"/>
              </a:buClr>
              <a:buSzPts val="1800"/>
              <a:buFont typeface="Arial"/>
              <a:buNone/>
            </a:pPr>
            <a:r>
              <a:t/>
            </a:r>
            <a:endParaRPr b="0" i="0" sz="1800" u="none">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97" name="Google Shape;197;p1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98" name="Google Shape;198;p1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ffeccf302_0_7"/>
          <p:cNvSpPr txBox="1"/>
          <p:nvPr>
            <p:ph idx="1" type="body"/>
          </p:nvPr>
        </p:nvSpPr>
        <p:spPr>
          <a:xfrm>
            <a:off x="457200" y="476250"/>
            <a:ext cx="8229600" cy="5649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360"/>
              </a:spcBef>
              <a:spcAft>
                <a:spcPts val="0"/>
              </a:spcAft>
              <a:buClr>
                <a:srgbClr val="333333"/>
              </a:buClr>
              <a:buSzPts val="1800"/>
              <a:buFont typeface="Arial"/>
              <a:buChar char="•"/>
            </a:pPr>
            <a:r>
              <a:rPr b="1" i="0" lang="en-US" sz="1800" u="none">
                <a:solidFill>
                  <a:srgbClr val="333333"/>
                </a:solidFill>
                <a:latin typeface="Times New Roman"/>
                <a:ea typeface="Times New Roman"/>
                <a:cs typeface="Times New Roman"/>
                <a:sym typeface="Times New Roman"/>
              </a:rPr>
              <a:t>Functions of Network management</a:t>
            </a:r>
            <a:endParaRPr b="0" i="0" sz="1800" u="none">
              <a:solidFill>
                <a:srgbClr val="333333"/>
              </a:solidFill>
              <a:latin typeface="Times New Roman"/>
              <a:ea typeface="Times New Roman"/>
              <a:cs typeface="Times New Roman"/>
              <a:sym typeface="Times New Roman"/>
            </a:endParaRPr>
          </a:p>
          <a:p>
            <a:pPr indent="0" lvl="0" marL="342900" marR="0" rtl="0" algn="just">
              <a:lnSpc>
                <a:spcPct val="100000"/>
              </a:lnSpc>
              <a:spcBef>
                <a:spcPts val="36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indent="-228600" lvl="0" marL="342900" marR="0" rtl="0" algn="l">
              <a:spcBef>
                <a:spcPts val="360"/>
              </a:spcBef>
              <a:spcAft>
                <a:spcPts val="0"/>
              </a:spcAft>
              <a:buClr>
                <a:schemeClr val="dk1"/>
              </a:buClr>
              <a:buSzPts val="1800"/>
              <a:buFont typeface="Arial"/>
              <a:buNone/>
            </a:pPr>
            <a:r>
              <a:t/>
            </a:r>
            <a:endParaRPr b="0" i="0" sz="180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05" name="Google Shape;205;g13ffeccf302_0_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06" name="Google Shape;206;g13ffeccf302_0_7"/>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212" name="Google Shape;212;p14"/>
          <p:cNvPicPr preferRelativeResize="0"/>
          <p:nvPr>
            <p:ph idx="1" type="body"/>
          </p:nvPr>
        </p:nvPicPr>
        <p:blipFill rotWithShape="1">
          <a:blip r:embed="rId3">
            <a:alphaModFix/>
          </a:blip>
          <a:srcRect b="0" l="0" r="0" t="0"/>
          <a:stretch/>
        </p:blipFill>
        <p:spPr>
          <a:xfrm>
            <a:off x="279400" y="836612"/>
            <a:ext cx="8253412" cy="4752975"/>
          </a:xfrm>
          <a:prstGeom prst="rect">
            <a:avLst/>
          </a:prstGeom>
          <a:noFill/>
          <a:ln>
            <a:noFill/>
          </a:ln>
        </p:spPr>
      </p:pic>
      <p:pic>
        <p:nvPicPr>
          <p:cNvPr descr="Lovely Professional University - Wikipedia" id="213" name="Google Shape;213;p14"/>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1800"/>
              <a:buFont typeface="Arial"/>
              <a:buChar char="•"/>
            </a:pPr>
            <a:r>
              <a:rPr b="1" i="0" lang="en-US" sz="1800" u="none">
                <a:solidFill>
                  <a:srgbClr val="610B4B"/>
                </a:solidFill>
                <a:latin typeface="Times New Roman"/>
                <a:ea typeface="Times New Roman"/>
                <a:cs typeface="Times New Roman"/>
                <a:sym typeface="Times New Roman"/>
              </a:rPr>
              <a:t>Main Memory management</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Main memory is a large array of storage or bytes, which has an address. </a:t>
            </a:r>
            <a:endParaRPr b="0" i="0" sz="18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The memory management process is conducted by using a sequence of reads or writes of specific memory addresses.</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It should be mapped to absolute addresses and loaded inside the memory to execute a program. The selection of a memory management method depends on several factors</a:t>
            </a:r>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However, it is mainly based on the hardware design of the system. Each algorithm requires corresponding hardware support. </a:t>
            </a:r>
            <a:endParaRPr b="0" i="0" sz="18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Main memory offers fast storage that can be accessed directly by the CPU. It is costly and hence has a lower storage capacity. However, for a program to be executed, it must be in the main memory.</a:t>
            </a:r>
            <a:r>
              <a:rPr b="1" i="0" lang="en-US" sz="1800" u="none">
                <a:solidFill>
                  <a:srgbClr val="333333"/>
                </a:solidFill>
                <a:latin typeface="Times New Roman"/>
                <a:ea typeface="Times New Roman"/>
                <a:cs typeface="Times New Roman"/>
                <a:sym typeface="Times New Roman"/>
              </a:rPr>
              <a:t> </a:t>
            </a:r>
            <a:endParaRPr b="0" i="0" sz="1800" u="none">
              <a:solidFill>
                <a:srgbClr val="000000"/>
              </a:solidFill>
              <a:latin typeface="Times New Roman"/>
              <a:ea typeface="Times New Roman"/>
              <a:cs typeface="Times New Roman"/>
              <a:sym typeface="Times New Roman"/>
            </a:endParaRPr>
          </a:p>
        </p:txBody>
      </p:sp>
      <p:sp>
        <p:nvSpPr>
          <p:cNvPr id="220" name="Google Shape;220;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21" name="Google Shape;221;p1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22" name="Google Shape;222;p1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ffeccf302_0_14"/>
          <p:cNvSpPr txBox="1"/>
          <p:nvPr>
            <p:ph idx="1" type="body"/>
          </p:nvPr>
        </p:nvSpPr>
        <p:spPr>
          <a:xfrm>
            <a:off x="457200" y="476250"/>
            <a:ext cx="8229600" cy="5649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360"/>
              </a:spcBef>
              <a:spcAft>
                <a:spcPts val="0"/>
              </a:spcAft>
              <a:buClr>
                <a:srgbClr val="333333"/>
              </a:buClr>
              <a:buSzPts val="1800"/>
              <a:buFont typeface="Arial"/>
              <a:buChar char="•"/>
            </a:pPr>
            <a:r>
              <a:rPr b="1" i="0" lang="en-US" sz="1800" u="none">
                <a:solidFill>
                  <a:srgbClr val="333333"/>
                </a:solidFill>
                <a:latin typeface="Times New Roman"/>
                <a:ea typeface="Times New Roman"/>
                <a:cs typeface="Times New Roman"/>
                <a:sym typeface="Times New Roman"/>
              </a:rPr>
              <a:t>Functions of Memory management</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An Operating System performs the following functions for Memory Management in the operating system:</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It helps you to keep track of primary memory.</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Determine what part of it are in use by whom, what part is not in use.</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In a multiprogramming system, the OS decides which process will get memory and how much.</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Allocates the memory when a process requests.</a:t>
            </a:r>
            <a:endParaRPr/>
          </a:p>
          <a:p>
            <a:pPr indent="-342900" lvl="0" marL="342900" marR="0" rtl="0" algn="just">
              <a:lnSpc>
                <a:spcPct val="10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It also de-allocates the memory when a process no longer requires or has been terminated.</a:t>
            </a:r>
            <a:endParaRPr/>
          </a:p>
          <a:p>
            <a:pPr indent="-228600" lvl="0" marL="342900" marR="0" rtl="0" algn="l">
              <a:spcBef>
                <a:spcPts val="360"/>
              </a:spcBef>
              <a:spcAft>
                <a:spcPts val="0"/>
              </a:spcAft>
              <a:buClr>
                <a:schemeClr val="dk1"/>
              </a:buClr>
              <a:buSzPts val="1800"/>
              <a:buFont typeface="Arial"/>
              <a:buNone/>
            </a:pPr>
            <a:r>
              <a:t/>
            </a:r>
            <a:endParaRPr b="0" i="0" sz="1800" u="none">
              <a:solidFill>
                <a:srgbClr val="000000"/>
              </a:solidFill>
              <a:latin typeface="Times New Roman"/>
              <a:ea typeface="Times New Roman"/>
              <a:cs typeface="Times New Roman"/>
              <a:sym typeface="Times New Roman"/>
            </a:endParaRPr>
          </a:p>
        </p:txBody>
      </p:sp>
      <p:sp>
        <p:nvSpPr>
          <p:cNvPr id="228" name="Google Shape;228;g13ffeccf302_0_1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29" name="Google Shape;229;g13ffeccf302_0_1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30" name="Google Shape;230;g13ffeccf302_0_14"/>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236" name="Google Shape;236;p16"/>
          <p:cNvPicPr preferRelativeResize="0"/>
          <p:nvPr>
            <p:ph idx="1" type="body"/>
          </p:nvPr>
        </p:nvPicPr>
        <p:blipFill rotWithShape="1">
          <a:blip r:embed="rId3">
            <a:alphaModFix/>
          </a:blip>
          <a:srcRect b="0" l="0" r="0" t="0"/>
          <a:stretch/>
        </p:blipFill>
        <p:spPr>
          <a:xfrm>
            <a:off x="1042987" y="828675"/>
            <a:ext cx="6746875" cy="4837112"/>
          </a:xfrm>
          <a:prstGeom prst="rect">
            <a:avLst/>
          </a:prstGeom>
          <a:noFill/>
          <a:ln>
            <a:noFill/>
          </a:ln>
        </p:spPr>
      </p:pic>
      <p:pic>
        <p:nvPicPr>
          <p:cNvPr descr="Lovely Professional University - Wikipedia" id="237" name="Google Shape;237;p16"/>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238" name="Google Shape;238;p1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Unit-2 (Operating System)</a:t>
            </a:r>
            <a:endParaRPr/>
          </a:p>
        </p:txBody>
      </p:sp>
      <p:sp>
        <p:nvSpPr>
          <p:cNvPr id="97" name="Google Shape;97;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99" name="Google Shape;99;p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00" name="Google Shape;100;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139700" lvl="0" marL="0" marR="0" rtl="0" algn="just">
              <a:lnSpc>
                <a:spcPct val="115000"/>
              </a:lnSpc>
              <a:spcBef>
                <a:spcPts val="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Operating System:</a:t>
            </a:r>
            <a:r>
              <a:rPr b="0" i="0" lang="en-US" sz="2200" u="none" cap="none" strike="noStrike">
                <a:solidFill>
                  <a:schemeClr val="dk1"/>
                </a:solidFill>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a:p>
          <a:p>
            <a:pPr indent="-139700" lvl="0" marL="0" marR="0" rtl="0" algn="just">
              <a:lnSpc>
                <a:spcPct val="115000"/>
              </a:lnSpc>
              <a:spcBef>
                <a:spcPts val="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Linux Operating System:</a:t>
            </a:r>
            <a:r>
              <a:rPr b="0" i="0" lang="en-US" sz="2200" u="none" cap="none" strike="noStrike">
                <a:solidFill>
                  <a:schemeClr val="dk1"/>
                </a:solidFill>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idx="1" type="body"/>
          </p:nvPr>
        </p:nvSpPr>
        <p:spPr>
          <a:xfrm>
            <a:off x="457200" y="404812"/>
            <a:ext cx="8229600" cy="5721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000"/>
              <a:buFont typeface="Arial"/>
              <a:buChar char="•"/>
            </a:pPr>
            <a:r>
              <a:rPr b="1" i="0" lang="en-US" sz="2000" u="none">
                <a:solidFill>
                  <a:srgbClr val="610B4B"/>
                </a:solidFill>
                <a:latin typeface="Times New Roman"/>
                <a:ea typeface="Times New Roman"/>
                <a:cs typeface="Times New Roman"/>
                <a:sym typeface="Times New Roman"/>
              </a:rPr>
              <a:t>Secondary-Storage Management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The most important task of a computer system is to execute programs. These programs help you to access the data from the main memory during execution.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This memory of the computer is very small to store all data and programs permanently. The computer system offers secondary storage to back up the main memory.</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Today modern computers use hard drives/SSD as the primary storage of both programs and data.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However, the secondary storage management also works with storage devices, such as USB flash drives and CD/DVD drives.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Programs like assemblers and compilers are stored on the disk until it is loaded into memory, and then use the disk is used as a source and destination for processing.</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p:txBody>
      </p:sp>
      <p:sp>
        <p:nvSpPr>
          <p:cNvPr id="244" name="Google Shape;244;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45" name="Google Shape;245;p1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46" name="Google Shape;246;p1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3ffeccf302_0_21"/>
          <p:cNvSpPr txBox="1"/>
          <p:nvPr>
            <p:ph idx="1" type="body"/>
          </p:nvPr>
        </p:nvSpPr>
        <p:spPr>
          <a:xfrm>
            <a:off x="457200" y="404812"/>
            <a:ext cx="8229600" cy="5721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40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Functions of Secondary storage management</a:t>
            </a:r>
            <a:endParaRPr/>
          </a:p>
          <a:p>
            <a:pPr indent="0" lvl="0" marL="0" marR="0" rtl="0" algn="just">
              <a:lnSpc>
                <a:spcPct val="100000"/>
              </a:lnSpc>
              <a:spcBef>
                <a:spcPts val="400"/>
              </a:spcBef>
              <a:spcAft>
                <a:spcPts val="0"/>
              </a:spcAft>
              <a:buNone/>
            </a:pPr>
            <a:r>
              <a:rPr b="0" i="0" lang="en-US" sz="2000" u="none">
                <a:solidFill>
                  <a:srgbClr val="333333"/>
                </a:solidFill>
                <a:latin typeface="Times New Roman"/>
                <a:ea typeface="Times New Roman"/>
                <a:cs typeface="Times New Roman"/>
                <a:sym typeface="Times New Roman"/>
              </a:rPr>
              <a:t>Here are some major functions of secondary storage management in the operating system:</a:t>
            </a:r>
            <a:endParaRPr b="0" i="0" sz="2000" u="none">
              <a:solidFill>
                <a:srgbClr val="333333"/>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None/>
            </a:pPr>
            <a:r>
              <a:t/>
            </a:r>
            <a:endParaRPr sz="20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Storage allocation</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40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Free space management</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40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Disk scheduling</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p:txBody>
      </p:sp>
      <p:sp>
        <p:nvSpPr>
          <p:cNvPr id="252" name="Google Shape;252;g13ffeccf302_0_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53" name="Google Shape;253;g13ffeccf302_0_2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54" name="Google Shape;254;g13ffeccf302_0_21"/>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260" name="Google Shape;260;p18"/>
          <p:cNvPicPr preferRelativeResize="0"/>
          <p:nvPr>
            <p:ph idx="1" type="body"/>
          </p:nvPr>
        </p:nvPicPr>
        <p:blipFill rotWithShape="1">
          <a:blip r:embed="rId3">
            <a:alphaModFix/>
          </a:blip>
          <a:srcRect b="0" l="0" r="0" t="0"/>
          <a:stretch/>
        </p:blipFill>
        <p:spPr>
          <a:xfrm>
            <a:off x="1116012" y="1557337"/>
            <a:ext cx="7056437" cy="3671887"/>
          </a:xfrm>
          <a:prstGeom prst="rect">
            <a:avLst/>
          </a:prstGeom>
          <a:noFill/>
          <a:ln>
            <a:noFill/>
          </a:ln>
        </p:spPr>
      </p:pic>
      <p:pic>
        <p:nvPicPr>
          <p:cNvPr descr="Lovely Professional University - Wikipedia" id="261" name="Google Shape;261;p18"/>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262" name="Google Shape;262;p1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idx="1" type="body"/>
          </p:nvPr>
        </p:nvSpPr>
        <p:spPr>
          <a:xfrm>
            <a:off x="457200" y="620712"/>
            <a:ext cx="8229600" cy="55054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400"/>
              <a:buFont typeface="Arial"/>
              <a:buChar char="•"/>
            </a:pPr>
            <a:r>
              <a:rPr b="1" i="0" lang="en-US" sz="2400" u="none">
                <a:solidFill>
                  <a:srgbClr val="610B4B"/>
                </a:solidFill>
                <a:latin typeface="Times New Roman"/>
                <a:ea typeface="Times New Roman"/>
                <a:cs typeface="Times New Roman"/>
                <a:sym typeface="Times New Roman"/>
              </a:rPr>
              <a:t>I/O Device Management</a:t>
            </a:r>
            <a:endParaRPr/>
          </a:p>
          <a:p>
            <a:pPr indent="-342900" lvl="0" marL="342900" marR="0" rtl="0" algn="just">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One of the important use of an operating system that helps to hide the variations of specific hardware devices from the user.</a:t>
            </a:r>
            <a:endParaRPr/>
          </a:p>
          <a:p>
            <a:pPr indent="-342900" lvl="0" marL="342900" marR="0" rtl="0" algn="l">
              <a:lnSpc>
                <a:spcPct val="100000"/>
              </a:lnSpc>
              <a:spcBef>
                <a:spcPts val="480"/>
              </a:spcBef>
              <a:spcAft>
                <a:spcPts val="0"/>
              </a:spcAft>
              <a:buClr>
                <a:srgbClr val="333333"/>
              </a:buClr>
              <a:buSzPts val="2400"/>
              <a:buFont typeface="Arial"/>
              <a:buChar char="•"/>
            </a:pPr>
            <a:r>
              <a:rPr b="1" i="0" lang="en-US" sz="2400" u="none">
                <a:solidFill>
                  <a:srgbClr val="333333"/>
                </a:solidFill>
                <a:latin typeface="Times New Roman"/>
                <a:ea typeface="Times New Roman"/>
                <a:cs typeface="Times New Roman"/>
                <a:sym typeface="Times New Roman"/>
              </a:rPr>
              <a:t>Functions of I/O management</a:t>
            </a:r>
            <a:endParaRPr/>
          </a:p>
          <a:p>
            <a:pPr indent="-342900" lvl="0" marL="342900" marR="0" rtl="0" algn="just">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The I/O management system offers the following functions, such as:</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It offers a buffer caching system</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It provides general device driver code</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It provides drivers for particular hardware devices.</a:t>
            </a:r>
            <a:endParaRPr/>
          </a:p>
          <a:p>
            <a:pPr indent="-342900" lvl="0" marL="342900" marR="0" rtl="0" algn="just">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I/O helps you to know the individualities of a specific device.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000000"/>
              </a:solidFill>
              <a:latin typeface="Times New Roman"/>
              <a:ea typeface="Times New Roman"/>
              <a:cs typeface="Times New Roman"/>
              <a:sym typeface="Times New Roman"/>
            </a:endParaRPr>
          </a:p>
        </p:txBody>
      </p:sp>
      <p:sp>
        <p:nvSpPr>
          <p:cNvPr id="268" name="Google Shape;268;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69" name="Google Shape;269;p1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70" name="Google Shape;270;p1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276" name="Google Shape;276;p20"/>
          <p:cNvPicPr preferRelativeResize="0"/>
          <p:nvPr>
            <p:ph idx="1" type="body"/>
          </p:nvPr>
        </p:nvPicPr>
        <p:blipFill rotWithShape="1">
          <a:blip r:embed="rId3">
            <a:alphaModFix/>
          </a:blip>
          <a:srcRect b="0" l="0" r="0" t="0"/>
          <a:stretch/>
        </p:blipFill>
        <p:spPr>
          <a:xfrm>
            <a:off x="1316037" y="1350962"/>
            <a:ext cx="6511925" cy="4156075"/>
          </a:xfrm>
          <a:prstGeom prst="rect">
            <a:avLst/>
          </a:prstGeom>
          <a:noFill/>
          <a:ln>
            <a:noFill/>
          </a:ln>
        </p:spPr>
      </p:pic>
      <p:pic>
        <p:nvPicPr>
          <p:cNvPr descr="Lovely Professional University - Wikipedia" id="277" name="Google Shape;277;p20"/>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278" name="Google Shape;278;p2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000"/>
              <a:buChar char="•"/>
            </a:pPr>
            <a:r>
              <a:rPr b="1" i="0" lang="en-US" sz="2000" u="none">
                <a:solidFill>
                  <a:srgbClr val="610B4B"/>
                </a:solidFill>
                <a:latin typeface="Times New Roman"/>
                <a:ea typeface="Times New Roman"/>
                <a:cs typeface="Times New Roman"/>
                <a:sym typeface="Times New Roman"/>
              </a:rPr>
              <a:t>Security Management</a:t>
            </a:r>
            <a:endParaRPr b="1"/>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The various processes in an operating system need to be secured from other activities.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The time ensures that no process has control of the CPU without renouncing it.</a:t>
            </a:r>
            <a:endParaRPr b="0" i="0" sz="2000" u="none">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85" name="Google Shape;285;p2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86" name="Google Shape;286;p2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3ffeccf302_0_28"/>
          <p:cNvSpPr txBox="1"/>
          <p:nvPr>
            <p:ph idx="1" type="body"/>
          </p:nvPr>
        </p:nvSpPr>
        <p:spPr>
          <a:xfrm>
            <a:off x="457200" y="692150"/>
            <a:ext cx="8229600" cy="5433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000"/>
              <a:buChar char="•"/>
            </a:pPr>
            <a:r>
              <a:rPr b="1" i="0" lang="en-US" sz="2000" u="none">
                <a:solidFill>
                  <a:srgbClr val="610B4B"/>
                </a:solidFill>
                <a:latin typeface="Times New Roman"/>
                <a:ea typeface="Times New Roman"/>
                <a:cs typeface="Times New Roman"/>
                <a:sym typeface="Times New Roman"/>
              </a:rPr>
              <a:t>Security Management</a:t>
            </a:r>
            <a:endParaRPr b="1"/>
          </a:p>
          <a:p>
            <a:pPr indent="-342900" lvl="0" marL="342900" marR="0" rtl="0" algn="just">
              <a:lnSpc>
                <a:spcPct val="100000"/>
              </a:lnSpc>
              <a:spcBef>
                <a:spcPts val="400"/>
              </a:spcBef>
              <a:spcAft>
                <a:spcPts val="0"/>
              </a:spcAft>
              <a:buClr>
                <a:srgbClr val="333333"/>
              </a:buClr>
              <a:buSzPts val="2000"/>
              <a:buFont typeface="Arial"/>
              <a:buChar char="•"/>
            </a:pPr>
            <a:r>
              <a:rPr lang="en-US" sz="2000">
                <a:solidFill>
                  <a:srgbClr val="333333"/>
                </a:solidFill>
                <a:latin typeface="Times New Roman"/>
                <a:ea typeface="Times New Roman"/>
                <a:cs typeface="Times New Roman"/>
                <a:sym typeface="Times New Roman"/>
              </a:rPr>
              <a:t>N</a:t>
            </a:r>
            <a:r>
              <a:rPr b="0" i="0" lang="en-US" sz="2000" u="none">
                <a:solidFill>
                  <a:srgbClr val="333333"/>
                </a:solidFill>
                <a:latin typeface="Times New Roman"/>
                <a:ea typeface="Times New Roman"/>
                <a:cs typeface="Times New Roman"/>
                <a:sym typeface="Times New Roman"/>
              </a:rPr>
              <a:t>o process is allowed to do its own I/O to protect, which helps you to keep the integrity of the various peripheral devices.</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Security can improve reliability by detecting latent errors at the interfaces between component subsystems.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b="0" i="0" sz="2000" u="non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An unprotected resource cannot misuse by an unauthorized or incompetent user.</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293" name="Google Shape;293;g13ffeccf302_0_2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94" name="Google Shape;294;g13ffeccf302_0_28"/>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300" name="Google Shape;300;p22"/>
          <p:cNvPicPr preferRelativeResize="0"/>
          <p:nvPr>
            <p:ph idx="1" type="body"/>
          </p:nvPr>
        </p:nvPicPr>
        <p:blipFill rotWithShape="1">
          <a:blip r:embed="rId3">
            <a:alphaModFix/>
          </a:blip>
          <a:srcRect b="0" l="0" r="0" t="0"/>
          <a:stretch/>
        </p:blipFill>
        <p:spPr>
          <a:xfrm>
            <a:off x="1763712" y="407987"/>
            <a:ext cx="5903912" cy="5468937"/>
          </a:xfrm>
          <a:prstGeom prst="rect">
            <a:avLst/>
          </a:prstGeom>
          <a:noFill/>
          <a:ln>
            <a:noFill/>
          </a:ln>
        </p:spPr>
      </p:pic>
      <p:pic>
        <p:nvPicPr>
          <p:cNvPr descr="Lovely Professional University - Wikipedia" id="301" name="Google Shape;301;p22"/>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302" name="Google Shape;302;p2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idx="1" type="body"/>
          </p:nvPr>
        </p:nvSpPr>
        <p:spPr>
          <a:xfrm>
            <a:off x="595312" y="463550"/>
            <a:ext cx="8229600" cy="53609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610B4B"/>
              </a:buClr>
              <a:buSzPts val="2000"/>
              <a:buFont typeface="Arial"/>
              <a:buChar char="•"/>
            </a:pPr>
            <a:r>
              <a:rPr b="1" i="0" lang="en-US" sz="2000" u="none">
                <a:solidFill>
                  <a:srgbClr val="610B4B"/>
                </a:solidFill>
                <a:latin typeface="Times New Roman"/>
                <a:ea typeface="Times New Roman"/>
                <a:cs typeface="Times New Roman"/>
                <a:sym typeface="Times New Roman"/>
              </a:rPr>
              <a:t>Command Interpreter System</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One of the most important components of an operating system is its command interpreter. The command interpreter is the primary interface between the user and the rest of the system.</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r>
              <a:rPr lang="en-US" sz="2000">
                <a:solidFill>
                  <a:srgbClr val="333333"/>
                </a:solidFill>
                <a:latin typeface="Times New Roman"/>
                <a:ea typeface="Times New Roman"/>
                <a:cs typeface="Times New Roman"/>
                <a:sym typeface="Times New Roman"/>
              </a:rPr>
              <a:t>:</a:t>
            </a:r>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The control card interpreter,</a:t>
            </a:r>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The command-line interpreter,</a:t>
            </a:r>
            <a:endParaRPr/>
          </a:p>
          <a:p>
            <a:pPr indent="-342900" lvl="0" marL="342900" marR="0" rtl="0" algn="just">
              <a:lnSpc>
                <a:spcPct val="100000"/>
              </a:lnSpc>
              <a:spcBef>
                <a:spcPts val="4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The shell (in UNIX), and so on.</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a:p>
          <a:p>
            <a:pPr indent="-342900" lvl="0" marL="342900" marR="0" rtl="0" algn="l">
              <a:lnSpc>
                <a:spcPct val="100000"/>
              </a:lnSpc>
              <a:spcBef>
                <a:spcPts val="400"/>
              </a:spcBef>
              <a:spcAft>
                <a:spcPts val="0"/>
              </a:spcAft>
              <a:buClr>
                <a:schemeClr val="dk1"/>
              </a:buClr>
              <a:buSzPts val="2000"/>
              <a:buFont typeface="Arial"/>
              <a:buNone/>
            </a:pPr>
            <a:br>
              <a:rPr b="0" i="0" lang="en-US" sz="2000" u="none">
                <a:solidFill>
                  <a:schemeClr val="dk1"/>
                </a:solidFill>
                <a:latin typeface="Times New Roman"/>
                <a:ea typeface="Times New Roman"/>
                <a:cs typeface="Times New Roman"/>
                <a:sym typeface="Times New Roman"/>
              </a:rPr>
            </a:br>
            <a:endParaRPr/>
          </a:p>
        </p:txBody>
      </p:sp>
      <p:sp>
        <p:nvSpPr>
          <p:cNvPr id="308" name="Google Shape;308;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09" name="Google Shape;309;p2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10" name="Google Shape;310;p2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316" name="Google Shape;316;p24"/>
          <p:cNvPicPr preferRelativeResize="0"/>
          <p:nvPr>
            <p:ph idx="1" type="body"/>
          </p:nvPr>
        </p:nvPicPr>
        <p:blipFill rotWithShape="1">
          <a:blip r:embed="rId3">
            <a:alphaModFix/>
          </a:blip>
          <a:srcRect b="0" l="0" r="0" t="0"/>
          <a:stretch/>
        </p:blipFill>
        <p:spPr>
          <a:xfrm>
            <a:off x="1547812" y="923925"/>
            <a:ext cx="5903912" cy="4929187"/>
          </a:xfrm>
          <a:prstGeom prst="rect">
            <a:avLst/>
          </a:prstGeom>
          <a:noFill/>
          <a:ln>
            <a:noFill/>
          </a:ln>
        </p:spPr>
      </p:pic>
      <p:pic>
        <p:nvPicPr>
          <p:cNvPr descr="Lovely Professional University - Wikipedia" id="317" name="Google Shape;317;p24"/>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318" name="Google Shape;318;p2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7812"/>
            <a:ext cx="8229600" cy="773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What is an Operating System?</a:t>
            </a:r>
            <a:endParaRPr/>
          </a:p>
        </p:txBody>
      </p:sp>
      <p:sp>
        <p:nvSpPr>
          <p:cNvPr id="106" name="Google Shape;106;p3"/>
          <p:cNvSpPr txBox="1"/>
          <p:nvPr>
            <p:ph idx="1" type="body"/>
          </p:nvPr>
        </p:nvSpPr>
        <p:spPr>
          <a:xfrm>
            <a:off x="569912" y="1050925"/>
            <a:ext cx="8159750" cy="4751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What is an Operating system?</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A program that acts as an intermediate/ interface between a user of a computer and the computer hardware.</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Resource allocator (Managing the resources efficiently)</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Control Program</a:t>
            </a:r>
            <a:endParaRPr/>
          </a:p>
          <a:p>
            <a:pPr indent="-228600" lvl="0" marL="342900" rtl="0" algn="l">
              <a:lnSpc>
                <a:spcPct val="100000"/>
              </a:lnSpc>
              <a:spcBef>
                <a:spcPts val="36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Operating system goals: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Execute user programs and make problem solving easier.</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Make the computer system convenient to use</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Efficiently use available resources</a:t>
            </a:r>
            <a:endParaRPr/>
          </a:p>
          <a:p>
            <a:pPr indent="-342900" lvl="0" marL="342900" rtl="0" algn="l">
              <a:lnSpc>
                <a:spcPct val="100000"/>
              </a:lnSpc>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An operating system is the one program that is running at all the times on the computer- usually called the kernel.</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Kernel is a program that (allow) let the hardware to recognize and read the program/process.</a:t>
            </a:r>
            <a:endParaRPr/>
          </a:p>
        </p:txBody>
      </p:sp>
      <p:pic>
        <p:nvPicPr>
          <p:cNvPr descr="Lovely Professional University - Wikipedia" id="107" name="Google Shape;107;p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08" name="Google Shape;108;p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Windows Operating Systems</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Versions and features</a:t>
            </a:r>
            <a:endParaRPr/>
          </a:p>
        </p:txBody>
      </p:sp>
      <p:pic>
        <p:nvPicPr>
          <p:cNvPr id="324" name="Google Shape;324;p25"/>
          <p:cNvPicPr preferRelativeResize="0"/>
          <p:nvPr>
            <p:ph idx="1" type="body"/>
          </p:nvPr>
        </p:nvPicPr>
        <p:blipFill rotWithShape="1">
          <a:blip r:embed="rId3">
            <a:alphaModFix/>
          </a:blip>
          <a:srcRect b="0" l="0" r="0" t="0"/>
          <a:stretch/>
        </p:blipFill>
        <p:spPr>
          <a:xfrm>
            <a:off x="457200" y="1949450"/>
            <a:ext cx="8229600" cy="3827462"/>
          </a:xfrm>
          <a:prstGeom prst="rect">
            <a:avLst/>
          </a:prstGeom>
          <a:noFill/>
          <a:ln>
            <a:noFill/>
          </a:ln>
        </p:spPr>
      </p:pic>
      <p:sp>
        <p:nvSpPr>
          <p:cNvPr id="325" name="Google Shape;32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26" name="Google Shape;326;p25"/>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327" name="Google Shape;327;p2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ph idx="1" type="body"/>
          </p:nvPr>
        </p:nvSpPr>
        <p:spPr>
          <a:xfrm>
            <a:off x="457200" y="620712"/>
            <a:ext cx="8229600" cy="55054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1. Windows 1.0</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on November 20, 1985 </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Pure Operating Environment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Used Graphical User Interface</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Simple Graphics</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Offered limited multi-tasking was expected to have a better future potential</a:t>
            </a:r>
            <a:endParaRPr/>
          </a:p>
          <a:p>
            <a:pPr indent="-342900" lvl="0" marL="342900" marR="0" rtl="0" algn="just">
              <a:lnSpc>
                <a:spcPct val="100000"/>
              </a:lnSpc>
              <a:spcBef>
                <a:spcPts val="40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2. Windows 2.0</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on December 9, 1987</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16-bit Graphic User Interface (GUI) based operating environment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Introduced Control Panel, and the first version of MS Word and Excel</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Unlike Windows 1.0, it had the capacity to allow applications to overlap each other</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also the last Windows OS which did not require a hard disk</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Hardware played an important role</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34" name="Google Shape;334;p2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35" name="Google Shape;335;p2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7"/>
          <p:cNvSpPr txBox="1"/>
          <p:nvPr>
            <p:ph idx="1" type="body"/>
          </p:nvPr>
        </p:nvSpPr>
        <p:spPr>
          <a:xfrm>
            <a:off x="427037" y="7508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3. Windows 3.0</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in 1990</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better at multitasking</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Used 8086 microprocessors</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has both, conventional and extendable memory</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First version of Windows to gather critical appreciation</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Better memory/ storage</a:t>
            </a:r>
            <a:endParaRPr/>
          </a:p>
          <a:p>
            <a:pPr indent="-342900" lvl="0" marL="342900" marR="0" rtl="0" algn="just">
              <a:lnSpc>
                <a:spcPct val="100000"/>
              </a:lnSpc>
              <a:spcBef>
                <a:spcPts val="40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Note*</a:t>
            </a:r>
            <a:r>
              <a:rPr b="0" i="0" lang="en-US" sz="2000" u="none">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Windows 95, which was the first Operating System released by Microsoft.</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42" name="Google Shape;342;p2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43" name="Google Shape;343;p2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idx="1" type="body"/>
          </p:nvPr>
        </p:nvSpPr>
        <p:spPr>
          <a:xfrm>
            <a:off x="457200" y="765175"/>
            <a:ext cx="8229600" cy="5360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4. Window 95</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the first complete Operating System </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on August 15, 1995</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merged MS-DOS and Windows products</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simplified plug and play features</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Taskbar and Start menu was introduced with this Windows OS</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Advanced from 16 bit GUI to 32 bit GUI</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Long file names could be saved</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50" name="Google Shape;350;p2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51" name="Google Shape;351;p2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idx="1" type="body"/>
          </p:nvPr>
        </p:nvSpPr>
        <p:spPr>
          <a:xfrm>
            <a:off x="331787" y="762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5. Windows 98</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to manufacturing on May 15, 1998</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a 16 bit and 32 bit product based on MS DOS</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not an entirely new version but just a tuned-up version to Windows 95</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Internet Explorer 4.01 was released along with this Windows version</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did not support USB printers or mass storage devices </a:t>
            </a:r>
            <a:endParaRPr/>
          </a:p>
          <a:p>
            <a:pPr indent="-342900" lvl="0" marL="342900" marR="0" rtl="0" algn="l">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An update to this version “Windows SE” was released in 1999</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58" name="Google Shape;358;p2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59" name="Google Shape;359;p2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0"/>
          <p:cNvSpPr txBox="1"/>
          <p:nvPr>
            <p:ph idx="1" type="body"/>
          </p:nvPr>
        </p:nvSpPr>
        <p:spPr>
          <a:xfrm>
            <a:off x="319087" y="69215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33"/>
              </a:buClr>
              <a:buSzPts val="2400"/>
              <a:buFont typeface="Arial"/>
              <a:buChar char="•"/>
            </a:pPr>
            <a:r>
              <a:rPr b="1" i="0" lang="en-US" sz="2400" u="none">
                <a:solidFill>
                  <a:srgbClr val="333333"/>
                </a:solidFill>
                <a:latin typeface="Times New Roman"/>
                <a:ea typeface="Times New Roman"/>
                <a:cs typeface="Times New Roman"/>
                <a:sym typeface="Times New Roman"/>
              </a:rPr>
              <a:t>6. Windows 2000</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It was officially released on February 17, 2000. However, its manufacturing had begun in late 1999</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Server, Professional, Advanced Server and Datacenter Server</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It was considered as one of the most secure OS ever</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A local disk manager was introduced with these Windows</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Multilingual User Interface – it supported many different languages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66" name="Google Shape;366;p3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67" name="Google Shape;367;p3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idx="1" type="body"/>
          </p:nvPr>
        </p:nvSpPr>
        <p:spPr>
          <a:xfrm>
            <a:off x="333375" y="6207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7. Windows XP</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Advanced portable PC support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Automatic wireless connection support</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Fast start-up</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Better Graphical User Interface (GUI)</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Help and support centre</a:t>
            </a:r>
            <a:endParaRPr/>
          </a:p>
          <a:p>
            <a:pPr indent="-342900" lvl="0" marL="342900" marR="0" rtl="0" algn="just">
              <a:lnSpc>
                <a:spcPct val="100000"/>
              </a:lnSpc>
              <a:spcBef>
                <a:spcPts val="40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8. Windows Vista</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on January 30, 2007</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had an upgraded version of Graphical User Interface</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the first operating system to use DVD-ROM for installation</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74" name="Google Shape;374;p3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75" name="Google Shape;375;p3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9.</a:t>
            </a:r>
            <a:r>
              <a:rPr b="0" i="0" lang="en-US" sz="2000" u="none">
                <a:solidFill>
                  <a:srgbClr val="333333"/>
                </a:solidFill>
                <a:latin typeface="Times New Roman"/>
                <a:ea typeface="Times New Roman"/>
                <a:cs typeface="Times New Roman"/>
                <a:sym typeface="Times New Roman"/>
              </a:rPr>
              <a:t> </a:t>
            </a:r>
            <a:r>
              <a:rPr b="1" i="0" lang="en-US" sz="2000" u="none">
                <a:solidFill>
                  <a:srgbClr val="333333"/>
                </a:solidFill>
                <a:latin typeface="Times New Roman"/>
                <a:ea typeface="Times New Roman"/>
                <a:cs typeface="Times New Roman"/>
                <a:sym typeface="Times New Roman"/>
              </a:rPr>
              <a:t>Windows 7</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on October 22, 2009</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 large number of new features were introduced</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Redesigned Windows shell with an updated taskbar</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Incremental upgrade to the Windows line</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Libraries were added in the file management system</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A few features from the past Windows were removed</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Extended hardware support</a:t>
            </a:r>
            <a:endParaRPr/>
          </a:p>
          <a:p>
            <a:pPr indent="-342900" lvl="0" marL="342900" marR="0" rtl="0" algn="just">
              <a:lnSpc>
                <a:spcPct val="100000"/>
              </a:lnSpc>
              <a:spcBef>
                <a:spcPts val="400"/>
              </a:spcBef>
              <a:spcAft>
                <a:spcPts val="0"/>
              </a:spcAft>
              <a:buClr>
                <a:srgbClr val="333333"/>
              </a:buClr>
              <a:buSzPts val="2000"/>
              <a:buFont typeface="Arial"/>
              <a:buChar char="•"/>
            </a:pPr>
            <a:r>
              <a:rPr b="1" i="0" lang="en-US" sz="2000" u="none">
                <a:solidFill>
                  <a:srgbClr val="333333"/>
                </a:solidFill>
                <a:latin typeface="Times New Roman"/>
                <a:ea typeface="Times New Roman"/>
                <a:cs typeface="Times New Roman"/>
                <a:sym typeface="Times New Roman"/>
              </a:rPr>
              <a:t>10. Windows 8</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It was released for retail on October 26, 2012</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Optimisations for touch-based. Installed in new devices like Laptops, Mobile phones, tablets, etc.</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New security features were introduced</a:t>
            </a:r>
            <a:endParaRPr/>
          </a:p>
          <a:p>
            <a:pPr indent="-342900" lvl="0" marL="342900" marR="0" rtl="0" algn="just">
              <a:lnSpc>
                <a:spcPct val="100000"/>
              </a:lnSpc>
              <a:spcBef>
                <a:spcPts val="400"/>
              </a:spcBef>
              <a:spcAft>
                <a:spcPts val="0"/>
              </a:spcAft>
              <a:buClr>
                <a:srgbClr val="333333"/>
              </a:buClr>
              <a:buSzPts val="2000"/>
              <a:buFont typeface="Arial"/>
              <a:buChar char="•"/>
            </a:pPr>
            <a:r>
              <a:rPr b="0" i="0" lang="en-US" sz="2000" u="none">
                <a:solidFill>
                  <a:srgbClr val="333333"/>
                </a:solidFill>
                <a:latin typeface="Times New Roman"/>
                <a:ea typeface="Times New Roman"/>
                <a:cs typeface="Times New Roman"/>
                <a:sym typeface="Times New Roman"/>
              </a:rPr>
              <a:t>Online Applications could be directly downloaded</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82" name="Google Shape;382;p3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83" name="Google Shape;383;p32"/>
          <p:cNvSpPr txBox="1"/>
          <p:nvPr/>
        </p:nvSpPr>
        <p:spPr>
          <a:xfrm>
            <a:off x="319087" y="6296025"/>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idx="1" type="body"/>
          </p:nvPr>
        </p:nvSpPr>
        <p:spPr>
          <a:xfrm>
            <a:off x="457200" y="6207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33"/>
              </a:buClr>
              <a:buSzPts val="2400"/>
              <a:buFont typeface="Arial"/>
              <a:buChar char="•"/>
            </a:pPr>
            <a:r>
              <a:rPr b="1" i="0" lang="en-US" sz="2400" u="none">
                <a:solidFill>
                  <a:srgbClr val="333333"/>
                </a:solidFill>
                <a:latin typeface="Times New Roman"/>
                <a:ea typeface="Times New Roman"/>
                <a:cs typeface="Times New Roman"/>
                <a:sym typeface="Times New Roman"/>
              </a:rPr>
              <a:t>11. Windows 10</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It was released on July 29, 2015</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Addresses shortcomings in the user interface first introduced with Windows 8</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A virtual desktop system</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Included new icons</a:t>
            </a:r>
            <a:endParaRPr/>
          </a:p>
          <a:p>
            <a:pPr indent="-342900" lvl="0" marL="342900" marR="0" rtl="0" algn="l">
              <a:lnSpc>
                <a:spcPct val="100000"/>
              </a:lnSpc>
              <a:spcBef>
                <a:spcPts val="480"/>
              </a:spcBef>
              <a:spcAft>
                <a:spcPts val="0"/>
              </a:spcAft>
              <a:buClr>
                <a:srgbClr val="333333"/>
              </a:buClr>
              <a:buSzPts val="2400"/>
              <a:buFont typeface="Arial"/>
              <a:buChar char="•"/>
            </a:pPr>
            <a:r>
              <a:rPr b="0" i="0" lang="en-US" sz="2400" u="none">
                <a:solidFill>
                  <a:srgbClr val="333333"/>
                </a:solidFill>
                <a:latin typeface="Times New Roman"/>
                <a:ea typeface="Times New Roman"/>
                <a:cs typeface="Times New Roman"/>
                <a:sym typeface="Times New Roman"/>
              </a:rPr>
              <a:t>To reduce storage shortcomings, Windows 10 automatically compresses the file size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390" name="Google Shape;390;p3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91" name="Google Shape;391;p3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Installation process</a:t>
            </a:r>
            <a:endParaRPr/>
          </a:p>
        </p:txBody>
      </p:sp>
      <p:sp>
        <p:nvSpPr>
          <p:cNvPr id="398" name="Google Shape;398;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Set up the display environment</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Erase the primary boot disk</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Set up the BIOS</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Install the operating system</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400" name="Google Shape;400;p3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01" name="Google Shape;401;p3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315912"/>
            <a:ext cx="8229600" cy="190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br>
              <a:rPr b="0" i="0" lang="en-US" sz="2800" u="none">
                <a:solidFill>
                  <a:schemeClr val="dk1"/>
                </a:solidFill>
                <a:latin typeface="Times New Roman"/>
                <a:ea typeface="Times New Roman"/>
                <a:cs typeface="Times New Roman"/>
                <a:sym typeface="Times New Roman"/>
              </a:rPr>
            </a:br>
            <a:br>
              <a:rPr b="0" i="0" lang="en-US" sz="2800" u="none">
                <a:solidFill>
                  <a:schemeClr val="dk1"/>
                </a:solidFill>
                <a:latin typeface="Times New Roman"/>
                <a:ea typeface="Times New Roman"/>
                <a:cs typeface="Times New Roman"/>
                <a:sym typeface="Times New Roman"/>
              </a:rPr>
            </a:b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Computer System Structure</a:t>
            </a:r>
            <a:endParaRPr/>
          </a:p>
        </p:txBody>
      </p:sp>
      <p:sp>
        <p:nvSpPr>
          <p:cNvPr id="114" name="Google Shape;114;p4"/>
          <p:cNvSpPr txBox="1"/>
          <p:nvPr>
            <p:ph idx="1" type="body"/>
          </p:nvPr>
        </p:nvSpPr>
        <p:spPr>
          <a:xfrm>
            <a:off x="609600" y="1484312"/>
            <a:ext cx="8077200" cy="49053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Computer system can be divided into four components:</a:t>
            </a:r>
            <a:endParaRPr/>
          </a:p>
          <a:p>
            <a:pPr indent="-228600" lvl="0" marL="342900" rtl="0" algn="l">
              <a:lnSpc>
                <a:spcPct val="100000"/>
              </a:lnSpc>
              <a:spcBef>
                <a:spcPts val="36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Hardware</a:t>
            </a:r>
            <a:r>
              <a:rPr b="0" i="0" lang="en-US" sz="1800" u="none">
                <a:solidFill>
                  <a:schemeClr val="dk1"/>
                </a:solidFill>
                <a:latin typeface="Times New Roman"/>
                <a:ea typeface="Times New Roman"/>
                <a:cs typeface="Times New Roman"/>
                <a:sym typeface="Times New Roman"/>
              </a:rPr>
              <a:t> – provides </a:t>
            </a:r>
            <a:r>
              <a:rPr b="1" i="0" lang="en-US" sz="1800" u="none">
                <a:solidFill>
                  <a:schemeClr val="dk1"/>
                </a:solidFill>
                <a:latin typeface="Times New Roman"/>
                <a:ea typeface="Times New Roman"/>
                <a:cs typeface="Times New Roman"/>
                <a:sym typeface="Times New Roman"/>
              </a:rPr>
              <a:t>basic computing resources</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CPU, memory, I/O devices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Operating system</a:t>
            </a:r>
            <a:endParaRPr/>
          </a:p>
          <a:p>
            <a:pPr indent="-228600" lvl="2" marL="11430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Controls and coordinates use of resources</a:t>
            </a:r>
            <a:r>
              <a:rPr b="0" i="0" lang="en-US" sz="1800" u="none">
                <a:solidFill>
                  <a:schemeClr val="dk1"/>
                </a:solidFill>
                <a:latin typeface="Times New Roman"/>
                <a:ea typeface="Times New Roman"/>
                <a:cs typeface="Times New Roman"/>
                <a:sym typeface="Times New Roman"/>
              </a:rPr>
              <a:t> among various applications and users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System/Application programs</a:t>
            </a:r>
            <a:r>
              <a:rPr b="0" i="0" lang="en-US" sz="1800" u="none">
                <a:solidFill>
                  <a:schemeClr val="dk1"/>
                </a:solidFill>
                <a:latin typeface="Times New Roman"/>
                <a:ea typeface="Times New Roman"/>
                <a:cs typeface="Times New Roman"/>
                <a:sym typeface="Times New Roman"/>
              </a:rPr>
              <a:t> – define the ways in which the system resources are used to solving user problems</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Word processors, compilers, web browsers, database systems, video games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Times New Roman"/>
                <a:ea typeface="Times New Roman"/>
                <a:cs typeface="Times New Roman"/>
                <a:sym typeface="Times New Roman"/>
              </a:rPr>
              <a:t>Users</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People, machines, other computers</a:t>
            </a:r>
            <a:endParaRPr/>
          </a:p>
        </p:txBody>
      </p:sp>
      <p:pic>
        <p:nvPicPr>
          <p:cNvPr descr="Lovely Professional University - Wikipedia" id="115" name="Google Shape;115;p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16" name="Google Shape;116;p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nvSpPr>
        <p:spPr>
          <a:xfrm>
            <a:off x="228600" y="381000"/>
            <a:ext cx="7769225" cy="6858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cap="none" strike="noStrike">
                <a:solidFill>
                  <a:srgbClr val="993300"/>
                </a:solidFill>
                <a:latin typeface="Arial"/>
                <a:ea typeface="Arial"/>
                <a:cs typeface="Arial"/>
                <a:sym typeface="Arial"/>
              </a:rPr>
              <a:t>Directory Structure</a:t>
            </a:r>
            <a:endParaRPr/>
          </a:p>
        </p:txBody>
      </p:sp>
      <p:sp>
        <p:nvSpPr>
          <p:cNvPr id="408" name="Google Shape;408;p35"/>
          <p:cNvSpPr txBox="1"/>
          <p:nvPr/>
        </p:nvSpPr>
        <p:spPr>
          <a:xfrm>
            <a:off x="228600" y="1066800"/>
            <a:ext cx="8382000" cy="762000"/>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2200"/>
              <a:buFont typeface="Times New Roman"/>
              <a:buChar char="•"/>
            </a:pPr>
            <a:r>
              <a:rPr b="0" i="0" lang="en-US" sz="2200" u="none" cap="none" strike="noStrike">
                <a:solidFill>
                  <a:srgbClr val="000000"/>
                </a:solidFill>
                <a:latin typeface="Arial"/>
                <a:ea typeface="Arial"/>
                <a:cs typeface="Arial"/>
                <a:sym typeface="Arial"/>
              </a:rPr>
              <a:t>Symbol table of files that stores all related information about a file it holds with its contents</a:t>
            </a:r>
            <a:endParaRPr/>
          </a:p>
        </p:txBody>
      </p:sp>
      <p:grpSp>
        <p:nvGrpSpPr>
          <p:cNvPr id="409" name="Google Shape;409;p35"/>
          <p:cNvGrpSpPr/>
          <p:nvPr/>
        </p:nvGrpSpPr>
        <p:grpSpPr>
          <a:xfrm>
            <a:off x="2819400" y="2057400"/>
            <a:ext cx="3948112" cy="3141662"/>
            <a:chOff x="1776" y="1296"/>
            <a:chExt cx="2487" cy="1979"/>
          </a:xfrm>
        </p:grpSpPr>
        <p:sp>
          <p:nvSpPr>
            <p:cNvPr id="410" name="Google Shape;410;p35"/>
            <p:cNvSpPr/>
            <p:nvPr/>
          </p:nvSpPr>
          <p:spPr>
            <a:xfrm>
              <a:off x="2037" y="1478"/>
              <a:ext cx="303" cy="256"/>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1" name="Google Shape;411;p35"/>
            <p:cNvSpPr/>
            <p:nvPr/>
          </p:nvSpPr>
          <p:spPr>
            <a:xfrm>
              <a:off x="2471" y="1478"/>
              <a:ext cx="303" cy="256"/>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35"/>
            <p:cNvSpPr/>
            <p:nvPr/>
          </p:nvSpPr>
          <p:spPr>
            <a:xfrm>
              <a:off x="2906" y="1478"/>
              <a:ext cx="303" cy="256"/>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35"/>
            <p:cNvSpPr/>
            <p:nvPr/>
          </p:nvSpPr>
          <p:spPr>
            <a:xfrm>
              <a:off x="3341" y="1478"/>
              <a:ext cx="303" cy="256"/>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35"/>
            <p:cNvSpPr/>
            <p:nvPr/>
          </p:nvSpPr>
          <p:spPr>
            <a:xfrm>
              <a:off x="3775" y="1649"/>
              <a:ext cx="303" cy="256"/>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35"/>
            <p:cNvSpPr txBox="1"/>
            <p:nvPr/>
          </p:nvSpPr>
          <p:spPr>
            <a:xfrm>
              <a:off x="2037" y="2591"/>
              <a:ext cx="260" cy="34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 1</a:t>
              </a:r>
              <a:endParaRPr/>
            </a:p>
          </p:txBody>
        </p:sp>
        <p:sp>
          <p:nvSpPr>
            <p:cNvPr id="416" name="Google Shape;416;p35"/>
            <p:cNvSpPr txBox="1"/>
            <p:nvPr/>
          </p:nvSpPr>
          <p:spPr>
            <a:xfrm>
              <a:off x="2471" y="2591"/>
              <a:ext cx="260" cy="299"/>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 2</a:t>
              </a:r>
              <a:endParaRPr/>
            </a:p>
          </p:txBody>
        </p:sp>
        <p:sp>
          <p:nvSpPr>
            <p:cNvPr id="417" name="Google Shape;417;p35"/>
            <p:cNvSpPr txBox="1"/>
            <p:nvPr/>
          </p:nvSpPr>
          <p:spPr>
            <a:xfrm>
              <a:off x="2906" y="2591"/>
              <a:ext cx="260" cy="47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 3</a:t>
              </a:r>
              <a:endParaRPr/>
            </a:p>
          </p:txBody>
        </p:sp>
        <p:sp>
          <p:nvSpPr>
            <p:cNvPr id="418" name="Google Shape;418;p35"/>
            <p:cNvSpPr txBox="1"/>
            <p:nvPr/>
          </p:nvSpPr>
          <p:spPr>
            <a:xfrm>
              <a:off x="3341" y="2591"/>
              <a:ext cx="260" cy="256"/>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 4</a:t>
              </a:r>
              <a:endParaRPr/>
            </a:p>
          </p:txBody>
        </p:sp>
        <p:sp>
          <p:nvSpPr>
            <p:cNvPr id="419" name="Google Shape;419;p35"/>
            <p:cNvSpPr txBox="1"/>
            <p:nvPr/>
          </p:nvSpPr>
          <p:spPr>
            <a:xfrm>
              <a:off x="3775" y="2805"/>
              <a:ext cx="260" cy="34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 n</a:t>
              </a:r>
              <a:endParaRPr/>
            </a:p>
          </p:txBody>
        </p:sp>
        <p:cxnSp>
          <p:nvCxnSpPr>
            <p:cNvPr id="420" name="Google Shape;420;p35"/>
            <p:cNvCxnSpPr/>
            <p:nvPr/>
          </p:nvCxnSpPr>
          <p:spPr>
            <a:xfrm>
              <a:off x="2618" y="1735"/>
              <a:ext cx="0" cy="855"/>
            </a:xfrm>
            <a:prstGeom prst="straightConnector1">
              <a:avLst/>
            </a:prstGeom>
            <a:noFill/>
            <a:ln cap="sq" cmpd="sng" w="9525">
              <a:solidFill>
                <a:srgbClr val="000000"/>
              </a:solidFill>
              <a:prstDash val="solid"/>
              <a:miter lim="800000"/>
              <a:headEnd len="med" w="med" type="none"/>
              <a:tailEnd len="med" w="med" type="stealth"/>
            </a:ln>
          </p:spPr>
        </p:cxnSp>
        <p:cxnSp>
          <p:nvCxnSpPr>
            <p:cNvPr id="421" name="Google Shape;421;p35"/>
            <p:cNvCxnSpPr/>
            <p:nvPr/>
          </p:nvCxnSpPr>
          <p:spPr>
            <a:xfrm>
              <a:off x="3036" y="1735"/>
              <a:ext cx="0" cy="855"/>
            </a:xfrm>
            <a:prstGeom prst="straightConnector1">
              <a:avLst/>
            </a:prstGeom>
            <a:noFill/>
            <a:ln cap="sq" cmpd="sng" w="9525">
              <a:solidFill>
                <a:srgbClr val="000000"/>
              </a:solidFill>
              <a:prstDash val="solid"/>
              <a:miter lim="800000"/>
              <a:headEnd len="med" w="med" type="none"/>
              <a:tailEnd len="med" w="med" type="stealth"/>
            </a:ln>
          </p:spPr>
        </p:cxnSp>
        <p:cxnSp>
          <p:nvCxnSpPr>
            <p:cNvPr id="422" name="Google Shape;422;p35"/>
            <p:cNvCxnSpPr/>
            <p:nvPr/>
          </p:nvCxnSpPr>
          <p:spPr>
            <a:xfrm>
              <a:off x="3905" y="1906"/>
              <a:ext cx="0" cy="898"/>
            </a:xfrm>
            <a:prstGeom prst="straightConnector1">
              <a:avLst/>
            </a:prstGeom>
            <a:noFill/>
            <a:ln cap="sq" cmpd="sng" w="9525">
              <a:solidFill>
                <a:srgbClr val="000000"/>
              </a:solidFill>
              <a:prstDash val="solid"/>
              <a:miter lim="800000"/>
              <a:headEnd len="med" w="med" type="none"/>
              <a:tailEnd len="med" w="med" type="stealth"/>
            </a:ln>
          </p:spPr>
        </p:cxnSp>
        <p:cxnSp>
          <p:nvCxnSpPr>
            <p:cNvPr id="423" name="Google Shape;423;p35"/>
            <p:cNvCxnSpPr/>
            <p:nvPr/>
          </p:nvCxnSpPr>
          <p:spPr>
            <a:xfrm>
              <a:off x="3471" y="1735"/>
              <a:ext cx="0" cy="855"/>
            </a:xfrm>
            <a:prstGeom prst="straightConnector1">
              <a:avLst/>
            </a:prstGeom>
            <a:noFill/>
            <a:ln cap="sq" cmpd="sng" w="9525">
              <a:solidFill>
                <a:srgbClr val="000000"/>
              </a:solidFill>
              <a:prstDash val="solid"/>
              <a:miter lim="800000"/>
              <a:headEnd len="med" w="med" type="none"/>
              <a:tailEnd len="med" w="med" type="stealth"/>
            </a:ln>
          </p:spPr>
        </p:cxnSp>
        <p:cxnSp>
          <p:nvCxnSpPr>
            <p:cNvPr id="424" name="Google Shape;424;p35"/>
            <p:cNvCxnSpPr/>
            <p:nvPr/>
          </p:nvCxnSpPr>
          <p:spPr>
            <a:xfrm>
              <a:off x="2167" y="1735"/>
              <a:ext cx="0" cy="855"/>
            </a:xfrm>
            <a:prstGeom prst="straightConnector1">
              <a:avLst/>
            </a:prstGeom>
            <a:noFill/>
            <a:ln cap="sq" cmpd="sng" w="9525">
              <a:solidFill>
                <a:srgbClr val="000000"/>
              </a:solidFill>
              <a:prstDash val="solid"/>
              <a:miter lim="800000"/>
              <a:headEnd len="med" w="med" type="none"/>
              <a:tailEnd len="med" w="med" type="stealth"/>
            </a:ln>
          </p:spPr>
        </p:cxnSp>
        <p:sp>
          <p:nvSpPr>
            <p:cNvPr id="425" name="Google Shape;425;p35"/>
            <p:cNvSpPr/>
            <p:nvPr/>
          </p:nvSpPr>
          <p:spPr>
            <a:xfrm>
              <a:off x="1877" y="1296"/>
              <a:ext cx="2386" cy="827"/>
            </a:xfrm>
            <a:custGeom>
              <a:rect b="b" l="l" r="r" t="t"/>
              <a:pathLst>
                <a:path extrusionOk="0" h="928" w="2637">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cap="sq"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6" name="Google Shape;426;p35"/>
            <p:cNvSpPr/>
            <p:nvPr/>
          </p:nvSpPr>
          <p:spPr>
            <a:xfrm>
              <a:off x="1776" y="2377"/>
              <a:ext cx="2430" cy="898"/>
            </a:xfrm>
            <a:custGeom>
              <a:rect b="b" l="l" r="r" t="t"/>
              <a:pathLst>
                <a:path extrusionOk="0" h="928" w="2637">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cap="sq"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27" name="Google Shape;427;p35"/>
          <p:cNvSpPr txBox="1"/>
          <p:nvPr/>
        </p:nvSpPr>
        <p:spPr>
          <a:xfrm>
            <a:off x="1189037" y="2770187"/>
            <a:ext cx="1400175" cy="460375"/>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Directory</a:t>
            </a:r>
            <a:endParaRPr/>
          </a:p>
        </p:txBody>
      </p:sp>
      <p:sp>
        <p:nvSpPr>
          <p:cNvPr id="428" name="Google Shape;428;p35"/>
          <p:cNvSpPr txBox="1"/>
          <p:nvPr/>
        </p:nvSpPr>
        <p:spPr>
          <a:xfrm>
            <a:off x="1401762" y="4675187"/>
            <a:ext cx="822325" cy="460375"/>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Files</a:t>
            </a:r>
            <a:endParaRPr/>
          </a:p>
        </p:txBody>
      </p:sp>
      <p:sp>
        <p:nvSpPr>
          <p:cNvPr id="429" name="Google Shape;429;p35"/>
          <p:cNvSpPr txBox="1"/>
          <p:nvPr/>
        </p:nvSpPr>
        <p:spPr>
          <a:xfrm>
            <a:off x="533400" y="5562600"/>
            <a:ext cx="7531100" cy="9874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Both the directory structure and the files reside on disk</a:t>
            </a:r>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Backups of these two structures are kept on tapes</a:t>
            </a:r>
            <a:endParaRPr/>
          </a:p>
        </p:txBody>
      </p:sp>
      <p:pic>
        <p:nvPicPr>
          <p:cNvPr descr="Lovely Professional University - Wikipedia" id="430" name="Google Shape;430;p3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31" name="Google Shape;431;p35"/>
          <p:cNvSpPr txBox="1"/>
          <p:nvPr/>
        </p:nvSpPr>
        <p:spPr>
          <a:xfrm>
            <a:off x="360362" y="6296025"/>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nvSpPr>
        <p:spPr>
          <a:xfrm>
            <a:off x="533400" y="609600"/>
            <a:ext cx="8229600" cy="576262"/>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Operations Performed on Directory</a:t>
            </a:r>
            <a:endParaRPr/>
          </a:p>
        </p:txBody>
      </p:sp>
      <p:sp>
        <p:nvSpPr>
          <p:cNvPr id="440" name="Google Shape;440;p36"/>
          <p:cNvSpPr txBox="1"/>
          <p:nvPr/>
        </p:nvSpPr>
        <p:spPr>
          <a:xfrm>
            <a:off x="457200" y="1371600"/>
            <a:ext cx="8226425" cy="4756150"/>
          </a:xfrm>
          <a:prstGeom prst="rect">
            <a:avLst/>
          </a:prstGeom>
          <a:noFill/>
          <a:ln>
            <a:noFill/>
          </a:ln>
        </p:spPr>
        <p:txBody>
          <a:bodyPr anchorCtr="0" anchor="t" bIns="0" lIns="0" spcFirstLastPara="1" rIns="0" wrap="square" tIns="0">
            <a:noAutofit/>
          </a:bodyPr>
          <a:lstStyle/>
          <a:p>
            <a:pPr indent="-341312" lvl="0" marL="342900" marR="0" rtl="0" algn="l">
              <a:lnSpc>
                <a:spcPct val="93000"/>
              </a:lnSpc>
              <a:spcBef>
                <a:spcPts val="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Directory: collection of files or directories</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A Symbol Table that translates file names into their directory entry.</a:t>
            </a:r>
            <a:endParaRPr/>
          </a:p>
          <a:p>
            <a:pPr indent="-341312" lvl="0" marL="342900" marR="0" rtl="0" algn="l">
              <a:lnSpc>
                <a:spcPct val="93000"/>
              </a:lnSpc>
              <a:spcBef>
                <a:spcPts val="70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341312" lvl="0" marL="342900" marR="0" rtl="0" algn="l">
              <a:lnSpc>
                <a:spcPct val="93000"/>
              </a:lnSpc>
              <a:spcBef>
                <a:spcPts val="700"/>
              </a:spcBef>
              <a:spcAft>
                <a:spcPts val="0"/>
              </a:spcAft>
              <a:buClr>
                <a:srgbClr val="000000"/>
              </a:buClr>
              <a:buSzPts val="2200"/>
              <a:buFont typeface="Arial"/>
              <a:buNone/>
            </a:pPr>
            <a:r>
              <a:rPr b="1" i="0" lang="en-US" sz="2200" u="none">
                <a:solidFill>
                  <a:srgbClr val="000000"/>
                </a:solidFill>
                <a:latin typeface="Arial"/>
                <a:ea typeface="Arial"/>
                <a:cs typeface="Arial"/>
                <a:sym typeface="Arial"/>
              </a:rPr>
              <a:t>Operations:</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Search for a file</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Create a file</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Delete a file</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List a directory</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Rename a file</a:t>
            </a:r>
            <a:endParaRPr/>
          </a:p>
          <a:p>
            <a:pPr indent="-341312" lvl="0" marL="342900" marR="0" rtl="0" algn="l">
              <a:lnSpc>
                <a:spcPct val="93000"/>
              </a:lnSpc>
              <a:spcBef>
                <a:spcPts val="7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Traverse the file system : Search all directories/ sub directories and files</a:t>
            </a:r>
            <a:endParaRPr/>
          </a:p>
        </p:txBody>
      </p:sp>
      <p:pic>
        <p:nvPicPr>
          <p:cNvPr descr="Lovely Professional University - Wikipedia" id="441" name="Google Shape;441;p3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42" name="Google Shape;442;p3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nvSpPr>
        <p:spPr>
          <a:xfrm>
            <a:off x="685800" y="2286000"/>
            <a:ext cx="7769225" cy="1139825"/>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Single-Level Directory</a:t>
            </a:r>
            <a:endParaRPr/>
          </a:p>
        </p:txBody>
      </p:sp>
      <p:sp>
        <p:nvSpPr>
          <p:cNvPr id="451" name="Google Shape;451;p37"/>
          <p:cNvSpPr txBox="1"/>
          <p:nvPr/>
        </p:nvSpPr>
        <p:spPr>
          <a:xfrm>
            <a:off x="771525" y="1482725"/>
            <a:ext cx="7029450" cy="879475"/>
          </a:xfrm>
          <a:prstGeom prst="rect">
            <a:avLst/>
          </a:prstGeom>
          <a:noFill/>
          <a:ln>
            <a:noFill/>
          </a:ln>
        </p:spPr>
        <p:txBody>
          <a:bodyPr anchorCtr="0" anchor="t" bIns="0" lIns="0" spcFirstLastPara="1" rIns="0" wrap="square" tIns="0">
            <a:noAutofit/>
          </a:bodyPr>
          <a:lstStyle/>
          <a:p>
            <a:pPr indent="-455612" lvl="0" marL="455612" marR="0" rtl="0" algn="l">
              <a:lnSpc>
                <a:spcPct val="93000"/>
              </a:lnSpc>
              <a:spcBef>
                <a:spcPts val="0"/>
              </a:spcBef>
              <a:spcAft>
                <a:spcPts val="0"/>
              </a:spcAft>
              <a:buClr>
                <a:srgbClr val="000000"/>
              </a:buClr>
              <a:buSzPts val="2000"/>
              <a:buFont typeface="Times New Roman"/>
              <a:buAutoNum type="arabicPeriod"/>
            </a:pPr>
            <a:r>
              <a:rPr b="1" i="0" lang="en-US" sz="2000" u="none">
                <a:solidFill>
                  <a:srgbClr val="000000"/>
                </a:solidFill>
                <a:latin typeface="Arial"/>
                <a:ea typeface="Arial"/>
                <a:cs typeface="Arial"/>
                <a:sym typeface="Arial"/>
              </a:rPr>
              <a:t>Single Level Directory</a:t>
            </a:r>
            <a:endParaRPr/>
          </a:p>
          <a:p>
            <a:pPr indent="-455612" lvl="0" marL="455612" marR="0" rtl="0" algn="l">
              <a:lnSpc>
                <a:spcPct val="93000"/>
              </a:lnSpc>
              <a:spcBef>
                <a:spcPts val="70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One directory many files</a:t>
            </a:r>
            <a:endParaRPr/>
          </a:p>
        </p:txBody>
      </p:sp>
      <p:sp>
        <p:nvSpPr>
          <p:cNvPr id="452" name="Google Shape;452;p37"/>
          <p:cNvSpPr txBox="1"/>
          <p:nvPr/>
        </p:nvSpPr>
        <p:spPr>
          <a:xfrm>
            <a:off x="1036637" y="4210050"/>
            <a:ext cx="7123112" cy="10191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Easy to support and understand.</a:t>
            </a:r>
            <a:endParaRPr/>
          </a:p>
          <a:p>
            <a:pPr indent="0" lvl="0" marL="0" marR="0" rtl="0" algn="l">
              <a:lnSpc>
                <a:spcPct val="100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Limitation:</a:t>
            </a:r>
            <a:endParaRPr/>
          </a:p>
          <a:p>
            <a:pPr indent="0" lvl="0" marL="0" marR="0" rtl="0" algn="l">
              <a:lnSpc>
                <a:spcPct val="100000"/>
              </a:lnSpc>
              <a:spcBef>
                <a:spcPts val="0"/>
              </a:spcBef>
              <a:spcAft>
                <a:spcPts val="0"/>
              </a:spcAft>
              <a:buClr>
                <a:srgbClr val="FFFFFF"/>
              </a:buClr>
              <a:buSzPts val="2000"/>
              <a:buFont typeface="Arial"/>
              <a:buNone/>
            </a:pPr>
            <a:r>
              <a:rPr b="0" i="0" lang="en-US" sz="2000" u="none">
                <a:solidFill>
                  <a:srgbClr val="FFFFFF"/>
                </a:solidFill>
                <a:latin typeface="Arial"/>
                <a:ea typeface="Arial"/>
                <a:cs typeface="Arial"/>
                <a:sym typeface="Arial"/>
              </a:rPr>
              <a:t>When number of files increases or when the system has more than one user,  then Naming problem occurs. All files should have unique names.</a:t>
            </a:r>
            <a:endParaRPr/>
          </a:p>
        </p:txBody>
      </p:sp>
      <p:pic>
        <p:nvPicPr>
          <p:cNvPr id="453" name="Google Shape;453;p37"/>
          <p:cNvPicPr preferRelativeResize="0"/>
          <p:nvPr/>
        </p:nvPicPr>
        <p:blipFill rotWithShape="1">
          <a:blip r:embed="rId3">
            <a:alphaModFix/>
          </a:blip>
          <a:srcRect b="0" l="0" r="0" t="0"/>
          <a:stretch/>
        </p:blipFill>
        <p:spPr>
          <a:xfrm>
            <a:off x="1219200" y="2743200"/>
            <a:ext cx="7077075" cy="1524000"/>
          </a:xfrm>
          <a:prstGeom prst="rect">
            <a:avLst/>
          </a:prstGeom>
          <a:noFill/>
          <a:ln>
            <a:noFill/>
          </a:ln>
        </p:spPr>
      </p:pic>
      <p:sp>
        <p:nvSpPr>
          <p:cNvPr id="454" name="Google Shape;454;p37"/>
          <p:cNvSpPr txBox="1"/>
          <p:nvPr/>
        </p:nvSpPr>
        <p:spPr>
          <a:xfrm>
            <a:off x="533400" y="609600"/>
            <a:ext cx="8229600" cy="576262"/>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Directory Schemes</a:t>
            </a:r>
            <a:endParaRPr/>
          </a:p>
        </p:txBody>
      </p:sp>
      <p:sp>
        <p:nvSpPr>
          <p:cNvPr id="455" name="Google Shape;455;p37"/>
          <p:cNvSpPr txBox="1"/>
          <p:nvPr/>
        </p:nvSpPr>
        <p:spPr>
          <a:xfrm>
            <a:off x="990600" y="4495800"/>
            <a:ext cx="7924800" cy="2057400"/>
          </a:xfrm>
          <a:prstGeom prst="rect">
            <a:avLst/>
          </a:prstGeom>
          <a:noFill/>
          <a:ln>
            <a:noFill/>
          </a:ln>
        </p:spPr>
        <p:txBody>
          <a:bodyPr anchorCtr="0" anchor="t" bIns="0" lIns="0" spcFirstLastPara="1" rIns="0" wrap="square" tIns="0">
            <a:noAutofit/>
          </a:bodyPr>
          <a:lstStyle/>
          <a:p>
            <a:pPr indent="-341312" lvl="0" marL="342900" marR="0" rtl="0" algn="l">
              <a:lnSpc>
                <a:spcPct val="93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Disadvantage:</a:t>
            </a:r>
            <a:endParaRPr/>
          </a:p>
          <a:p>
            <a:pPr indent="-341312" lvl="0" marL="342900" marR="0" rtl="0" algn="l">
              <a:lnSpc>
                <a:spcPct val="93000"/>
              </a:lnSpc>
              <a:spcBef>
                <a:spcPts val="7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Difficult to remember the name of files when files increases</a:t>
            </a:r>
            <a:endParaRPr/>
          </a:p>
          <a:p>
            <a:pPr indent="-341312" lvl="0" marL="342900" marR="0" rtl="0" algn="l">
              <a:lnSpc>
                <a:spcPct val="93000"/>
              </a:lnSpc>
              <a:spcBef>
                <a:spcPts val="7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Single directory for all users</a:t>
            </a:r>
            <a:endParaRPr/>
          </a:p>
          <a:p>
            <a:pPr indent="-341312" lvl="0" marL="342900" marR="0" rtl="0" algn="l">
              <a:lnSpc>
                <a:spcPct val="93000"/>
              </a:lnSpc>
              <a:spcBef>
                <a:spcPts val="700"/>
              </a:spcBef>
              <a:spcAft>
                <a:spcPts val="0"/>
              </a:spcAft>
              <a:buClr>
                <a:srgbClr val="000000"/>
              </a:buClr>
              <a:buSzPts val="1800"/>
              <a:buFont typeface="Times New Roman"/>
              <a:buAutoNum type="arabicPeriod"/>
            </a:pPr>
            <a:r>
              <a:rPr b="0" i="0" lang="en-US" sz="1800" u="none">
                <a:solidFill>
                  <a:srgbClr val="000000"/>
                </a:solidFill>
                <a:latin typeface="Arial"/>
                <a:ea typeface="Arial"/>
                <a:cs typeface="Arial"/>
                <a:sym typeface="Arial"/>
              </a:rPr>
              <a:t>File names created by different users should be different.</a:t>
            </a:r>
            <a:endParaRPr/>
          </a:p>
        </p:txBody>
      </p:sp>
      <p:pic>
        <p:nvPicPr>
          <p:cNvPr descr="Lovely Professional University - Wikipedia" id="456" name="Google Shape;456;p37"/>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457" name="Google Shape;457;p3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nvSpPr>
        <p:spPr>
          <a:xfrm>
            <a:off x="838200" y="1295400"/>
            <a:ext cx="7869237" cy="1176337"/>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2000"/>
              <a:buFont typeface="Times New Roman"/>
              <a:buChar char="•"/>
            </a:pPr>
            <a:r>
              <a:rPr b="1" i="0" lang="en-US" sz="2000" u="none">
                <a:solidFill>
                  <a:srgbClr val="000000"/>
                </a:solidFill>
                <a:latin typeface="Arial"/>
                <a:ea typeface="Arial"/>
                <a:cs typeface="Arial"/>
                <a:sym typeface="Arial"/>
              </a:rPr>
              <a:t>2.</a:t>
            </a:r>
            <a:r>
              <a:rPr b="0" i="0" lang="en-US" sz="1800" u="none">
                <a:solidFill>
                  <a:srgbClr val="000000"/>
                </a:solidFill>
                <a:latin typeface="Arial"/>
                <a:ea typeface="Arial"/>
                <a:cs typeface="Arial"/>
                <a:sym typeface="Arial"/>
              </a:rPr>
              <a:t> </a:t>
            </a:r>
            <a:r>
              <a:rPr b="1" i="0" lang="en-US" sz="2000" u="none">
                <a:solidFill>
                  <a:srgbClr val="000000"/>
                </a:solidFill>
                <a:latin typeface="Arial"/>
                <a:ea typeface="Arial"/>
                <a:cs typeface="Arial"/>
                <a:sym typeface="Arial"/>
              </a:rPr>
              <a:t>Two level directory</a:t>
            </a:r>
            <a:r>
              <a:rPr b="0" i="0" lang="en-US" sz="1800" u="none">
                <a:solidFill>
                  <a:srgbClr val="000000"/>
                </a:solidFill>
                <a:latin typeface="Arial"/>
                <a:ea typeface="Arial"/>
                <a:cs typeface="Arial"/>
                <a:sym typeface="Arial"/>
              </a:rPr>
              <a:t>, </a:t>
            </a:r>
            <a:r>
              <a:rPr b="1" i="0" lang="en-US" sz="1800" u="none">
                <a:solidFill>
                  <a:srgbClr val="000000"/>
                </a:solidFill>
                <a:latin typeface="Arial"/>
                <a:ea typeface="Arial"/>
                <a:cs typeface="Arial"/>
                <a:sym typeface="Arial"/>
              </a:rPr>
              <a:t>each user has his own user file directory(UFD).</a:t>
            </a:r>
            <a:endParaRPr/>
          </a:p>
          <a:p>
            <a:pPr indent="-341312" lvl="0" marL="341312" marR="0" rtl="0" algn="l">
              <a:lnSpc>
                <a:spcPct val="93000"/>
              </a:lnSpc>
              <a:spcBef>
                <a:spcPts val="700"/>
              </a:spcBef>
              <a:spcAft>
                <a:spcPts val="0"/>
              </a:spcAft>
              <a:buClr>
                <a:schemeClr val="dk1"/>
              </a:buClr>
              <a:buSzPts val="1800"/>
              <a:buFont typeface="Arial"/>
              <a:buNone/>
            </a:pPr>
            <a:r>
              <a:t/>
            </a:r>
            <a:endParaRPr b="1" i="0" sz="1800" u="none">
              <a:solidFill>
                <a:srgbClr val="000000"/>
              </a:solidFill>
              <a:latin typeface="Arial"/>
              <a:ea typeface="Arial"/>
              <a:cs typeface="Arial"/>
              <a:sym typeface="Arial"/>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UFDs have the similar structure, but each </a:t>
            </a:r>
            <a:r>
              <a:rPr b="1" i="0" lang="en-US" sz="1800" u="none">
                <a:solidFill>
                  <a:srgbClr val="000000"/>
                </a:solidFill>
                <a:latin typeface="Arial"/>
                <a:ea typeface="Arial"/>
                <a:cs typeface="Arial"/>
                <a:sym typeface="Arial"/>
              </a:rPr>
              <a:t>lists files of a single user</a:t>
            </a:r>
            <a:r>
              <a:rPr b="0" i="0" lang="en-US" sz="1800" u="none">
                <a:solidFill>
                  <a:srgbClr val="000000"/>
                </a:solidFill>
                <a:latin typeface="Arial"/>
                <a:ea typeface="Arial"/>
                <a:cs typeface="Arial"/>
                <a:sym typeface="Arial"/>
              </a:rPr>
              <a:t>.</a:t>
            </a:r>
            <a:endParaRPr/>
          </a:p>
        </p:txBody>
      </p:sp>
      <p:pic>
        <p:nvPicPr>
          <p:cNvPr id="466" name="Google Shape;466;p38"/>
          <p:cNvPicPr preferRelativeResize="0"/>
          <p:nvPr/>
        </p:nvPicPr>
        <p:blipFill rotWithShape="1">
          <a:blip r:embed="rId3">
            <a:alphaModFix/>
          </a:blip>
          <a:srcRect b="0" l="0" r="0" t="0"/>
          <a:stretch/>
        </p:blipFill>
        <p:spPr>
          <a:xfrm>
            <a:off x="1182687" y="3902075"/>
            <a:ext cx="7102475" cy="2422525"/>
          </a:xfrm>
          <a:prstGeom prst="rect">
            <a:avLst/>
          </a:prstGeom>
          <a:noFill/>
          <a:ln>
            <a:noFill/>
          </a:ln>
        </p:spPr>
      </p:pic>
      <p:sp>
        <p:nvSpPr>
          <p:cNvPr id="467" name="Google Shape;467;p38"/>
          <p:cNvSpPr txBox="1"/>
          <p:nvPr/>
        </p:nvSpPr>
        <p:spPr>
          <a:xfrm>
            <a:off x="152400" y="490537"/>
            <a:ext cx="8229600" cy="576262"/>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Two Level</a:t>
            </a:r>
            <a:endParaRPr/>
          </a:p>
        </p:txBody>
      </p:sp>
      <p:pic>
        <p:nvPicPr>
          <p:cNvPr descr="Lovely Professional University - Wikipedia" id="468" name="Google Shape;468;p38"/>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469" name="Google Shape;469;p3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39"/>
          <p:cNvPicPr preferRelativeResize="0"/>
          <p:nvPr/>
        </p:nvPicPr>
        <p:blipFill rotWithShape="1">
          <a:blip r:embed="rId3">
            <a:alphaModFix/>
          </a:blip>
          <a:srcRect b="0" l="0" r="0" t="0"/>
          <a:stretch/>
        </p:blipFill>
        <p:spPr>
          <a:xfrm>
            <a:off x="1187450" y="1628775"/>
            <a:ext cx="7305675" cy="4651375"/>
          </a:xfrm>
          <a:prstGeom prst="rect">
            <a:avLst/>
          </a:prstGeom>
          <a:noFill/>
          <a:ln>
            <a:noFill/>
          </a:ln>
        </p:spPr>
      </p:pic>
      <p:sp>
        <p:nvSpPr>
          <p:cNvPr id="478" name="Google Shape;478;p39"/>
          <p:cNvSpPr txBox="1"/>
          <p:nvPr/>
        </p:nvSpPr>
        <p:spPr>
          <a:xfrm>
            <a:off x="152400" y="381000"/>
            <a:ext cx="8229600" cy="576262"/>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Tree Structure</a:t>
            </a:r>
            <a:endParaRPr/>
          </a:p>
        </p:txBody>
      </p:sp>
      <p:sp>
        <p:nvSpPr>
          <p:cNvPr id="479" name="Google Shape;479;p39"/>
          <p:cNvSpPr txBox="1"/>
          <p:nvPr/>
        </p:nvSpPr>
        <p:spPr>
          <a:xfrm>
            <a:off x="838200" y="990600"/>
            <a:ext cx="7869237" cy="838200"/>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Users can create their sub directories to manage the files.</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Three has Root directory and files have unique file names</a:t>
            </a:r>
            <a:endParaRPr/>
          </a:p>
        </p:txBody>
      </p:sp>
      <p:pic>
        <p:nvPicPr>
          <p:cNvPr descr="Lovely Professional University - Wikipedia" id="480" name="Google Shape;480;p39"/>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481" name="Google Shape;481;p3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nvSpPr>
        <p:spPr>
          <a:xfrm>
            <a:off x="0" y="152400"/>
            <a:ext cx="7769225" cy="7620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Acyclic-Graph Directories</a:t>
            </a:r>
            <a:endParaRPr/>
          </a:p>
        </p:txBody>
      </p:sp>
      <p:sp>
        <p:nvSpPr>
          <p:cNvPr id="490" name="Google Shape;490;p40"/>
          <p:cNvSpPr txBox="1"/>
          <p:nvPr/>
        </p:nvSpPr>
        <p:spPr>
          <a:xfrm>
            <a:off x="381000" y="1371600"/>
            <a:ext cx="8375650" cy="5029200"/>
          </a:xfrm>
          <a:prstGeom prst="rect">
            <a:avLst/>
          </a:prstGeom>
          <a:noFill/>
          <a:ln>
            <a:noFill/>
          </a:ln>
        </p:spPr>
        <p:txBody>
          <a:bodyPr anchorCtr="0" anchor="t" bIns="0" lIns="0" spcFirstLastPara="1" rIns="0" wrap="square" tIns="0">
            <a:noAutofit/>
          </a:bodyPr>
          <a:lstStyle/>
          <a:p>
            <a:pPr indent="-341312" lvl="0" marL="341312" marR="0" rtl="0" algn="just">
              <a:lnSpc>
                <a:spcPct val="93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Multiple users can Have </a:t>
            </a:r>
            <a:r>
              <a:rPr b="1" i="0" lang="en-US" sz="2400" u="none">
                <a:solidFill>
                  <a:srgbClr val="000000"/>
                </a:solidFill>
                <a:latin typeface="Arial"/>
                <a:ea typeface="Arial"/>
                <a:cs typeface="Arial"/>
                <a:sym typeface="Arial"/>
              </a:rPr>
              <a:t>shared subdirectories and files</a:t>
            </a:r>
            <a:endParaRPr/>
          </a:p>
          <a:p>
            <a:pPr indent="-341312" lvl="0" marL="341312" marR="0" rtl="0" algn="just">
              <a:lnSpc>
                <a:spcPct val="93000"/>
              </a:lnSpc>
              <a:spcBef>
                <a:spcPts val="700"/>
              </a:spcBef>
              <a:spcAft>
                <a:spcPts val="0"/>
              </a:spcAft>
              <a:buClr>
                <a:srgbClr val="000000"/>
              </a:buClr>
              <a:buSzPts val="2400"/>
              <a:buFont typeface="Times New Roman"/>
              <a:buChar char="•"/>
            </a:pPr>
            <a:r>
              <a:rPr b="1" i="0" lang="en-US" sz="2400" u="none">
                <a:solidFill>
                  <a:srgbClr val="000000"/>
                </a:solidFill>
                <a:latin typeface="Arial"/>
                <a:ea typeface="Arial"/>
                <a:cs typeface="Arial"/>
                <a:sym typeface="Arial"/>
              </a:rPr>
              <a:t>Users have their own working directory</a:t>
            </a:r>
            <a:r>
              <a:rPr b="0" i="0" lang="en-US" sz="2400" u="none">
                <a:solidFill>
                  <a:srgbClr val="000000"/>
                </a:solidFill>
                <a:latin typeface="Arial"/>
                <a:ea typeface="Arial"/>
                <a:cs typeface="Arial"/>
                <a:sym typeface="Arial"/>
              </a:rPr>
              <a:t> and may have one shared directory</a:t>
            </a:r>
            <a:endParaRPr/>
          </a:p>
          <a:p>
            <a:pPr indent="-341312" lvl="0" marL="341312" marR="0" rtl="0" algn="just">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Shared subdirectory created by one user in one directory is automatically visible to all users sharing that directory.</a:t>
            </a:r>
            <a:endParaRPr/>
          </a:p>
          <a:p>
            <a:pPr indent="-341312" lvl="0" marL="341312" marR="0" rtl="0" algn="just">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Shared directory or file may exist at multiple places simultaneously</a:t>
            </a:r>
            <a:endParaRPr/>
          </a:p>
          <a:p>
            <a:pPr indent="-341312" lvl="0" marL="341312" marR="0" rtl="0" algn="just">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Because of  sharing, a file may have multiple absolute paths</a:t>
            </a:r>
            <a:endParaRPr/>
          </a:p>
          <a:p>
            <a:pPr indent="-341312" lvl="0" marL="341312" marR="0" rtl="0" algn="just">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So different names can refer to same file</a:t>
            </a:r>
            <a:endParaRPr/>
          </a:p>
        </p:txBody>
      </p:sp>
      <p:pic>
        <p:nvPicPr>
          <p:cNvPr descr="Lovely Professional University - Wikipedia" id="491" name="Google Shape;491;p4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92" name="Google Shape;492;p4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1"/>
          <p:cNvSpPr txBox="1"/>
          <p:nvPr/>
        </p:nvSpPr>
        <p:spPr>
          <a:xfrm>
            <a:off x="0" y="152400"/>
            <a:ext cx="7769225" cy="7620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Acyclic-Graph Directories</a:t>
            </a:r>
            <a:endParaRPr/>
          </a:p>
        </p:txBody>
      </p:sp>
      <p:pic>
        <p:nvPicPr>
          <p:cNvPr id="501" name="Google Shape;501;p41"/>
          <p:cNvPicPr preferRelativeResize="0"/>
          <p:nvPr/>
        </p:nvPicPr>
        <p:blipFill rotWithShape="1">
          <a:blip r:embed="rId3">
            <a:alphaModFix/>
          </a:blip>
          <a:srcRect b="0" l="0" r="0" t="0"/>
          <a:stretch/>
        </p:blipFill>
        <p:spPr>
          <a:xfrm>
            <a:off x="922337" y="1219200"/>
            <a:ext cx="7078662" cy="5105400"/>
          </a:xfrm>
          <a:prstGeom prst="rect">
            <a:avLst/>
          </a:prstGeom>
          <a:noFill/>
          <a:ln>
            <a:noFill/>
          </a:ln>
        </p:spPr>
      </p:pic>
      <p:pic>
        <p:nvPicPr>
          <p:cNvPr descr="Lovely Professional University - Wikipedia" id="502" name="Google Shape;502;p41"/>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503" name="Google Shape;503;p4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2"/>
          <p:cNvSpPr txBox="1"/>
          <p:nvPr/>
        </p:nvSpPr>
        <p:spPr>
          <a:xfrm>
            <a:off x="685800" y="2286000"/>
            <a:ext cx="7769225" cy="1139825"/>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 </a:t>
            </a:r>
            <a:endParaRPr/>
          </a:p>
        </p:txBody>
      </p:sp>
      <p:sp>
        <p:nvSpPr>
          <p:cNvPr id="510" name="Google Shape;510;p42"/>
          <p:cNvSpPr txBox="1"/>
          <p:nvPr/>
        </p:nvSpPr>
        <p:spPr>
          <a:xfrm>
            <a:off x="457200" y="1143000"/>
            <a:ext cx="8226425" cy="4984750"/>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Created by adding links to the existing directory</a:t>
            </a:r>
            <a:endParaRPr/>
          </a:p>
          <a:p>
            <a:pPr indent="-341312" lvl="0" marL="341312" marR="0" rtl="0" algn="l">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Allows cycles in the same directory</a:t>
            </a:r>
            <a:endParaRPr/>
          </a:p>
          <a:p>
            <a:pPr indent="-341312" lvl="0" marL="341312" marR="0" rtl="0" algn="l">
              <a:lnSpc>
                <a:spcPct val="93000"/>
              </a:lnSpc>
              <a:spcBef>
                <a:spcPts val="70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1312" lvl="0" marL="341312" marR="0" rtl="0" algn="l">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As all files are dependent / linked deleting a main file may harm other files</a:t>
            </a:r>
            <a:endParaRPr/>
          </a:p>
          <a:p>
            <a:pPr indent="-341312" lvl="0" marL="341312" marR="0" rtl="0" algn="l">
              <a:lnSpc>
                <a:spcPct val="93000"/>
              </a:lnSpc>
              <a:spcBef>
                <a:spcPts val="70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1312" lvl="0" marL="341312" marR="0" rtl="0" algn="l">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In case of deletion: Garbage Collection is used</a:t>
            </a:r>
            <a:endParaRPr/>
          </a:p>
          <a:p>
            <a:pPr indent="-341312" lvl="0" marL="341312" marR="0" rtl="0" algn="l">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In First Pass: Traversing the entire file and marking everything that can be accessed</a:t>
            </a:r>
            <a:endParaRPr/>
          </a:p>
          <a:p>
            <a:pPr indent="-341312" lvl="0" marL="341312" marR="0" rtl="0" algn="l">
              <a:lnSpc>
                <a:spcPct val="93000"/>
              </a:lnSpc>
              <a:spcBef>
                <a:spcPts val="70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1312" lvl="0" marL="341312" marR="0" rtl="0" algn="l">
              <a:lnSpc>
                <a:spcPct val="93000"/>
              </a:lnSpc>
              <a:spcBef>
                <a:spcPts val="7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In Second Pass: Collect everything that  is not marked as the free space</a:t>
            </a:r>
            <a:endParaRPr/>
          </a:p>
        </p:txBody>
      </p:sp>
      <p:sp>
        <p:nvSpPr>
          <p:cNvPr id="511" name="Google Shape;511;p42"/>
          <p:cNvSpPr txBox="1"/>
          <p:nvPr/>
        </p:nvSpPr>
        <p:spPr>
          <a:xfrm>
            <a:off x="0" y="152400"/>
            <a:ext cx="7769225" cy="7620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General Graph Directories</a:t>
            </a:r>
            <a:endParaRPr/>
          </a:p>
        </p:txBody>
      </p:sp>
      <p:pic>
        <p:nvPicPr>
          <p:cNvPr descr="Lovely Professional University - Wikipedia" id="512" name="Google Shape;512;p4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13" name="Google Shape;513;p4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nvSpPr>
        <p:spPr>
          <a:xfrm>
            <a:off x="685800" y="2286000"/>
            <a:ext cx="7769225" cy="1139825"/>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General Graph Directory</a:t>
            </a:r>
            <a:endParaRPr/>
          </a:p>
        </p:txBody>
      </p:sp>
      <p:pic>
        <p:nvPicPr>
          <p:cNvPr id="522" name="Google Shape;522;p43"/>
          <p:cNvPicPr preferRelativeResize="0"/>
          <p:nvPr/>
        </p:nvPicPr>
        <p:blipFill rotWithShape="1">
          <a:blip r:embed="rId3">
            <a:alphaModFix/>
          </a:blip>
          <a:srcRect b="0" l="0" r="0" t="0"/>
          <a:stretch/>
        </p:blipFill>
        <p:spPr>
          <a:xfrm>
            <a:off x="1258887" y="1447800"/>
            <a:ext cx="6619875" cy="4448175"/>
          </a:xfrm>
          <a:prstGeom prst="rect">
            <a:avLst/>
          </a:prstGeom>
          <a:noFill/>
          <a:ln>
            <a:noFill/>
          </a:ln>
        </p:spPr>
      </p:pic>
      <p:sp>
        <p:nvSpPr>
          <p:cNvPr id="523" name="Google Shape;523;p43"/>
          <p:cNvSpPr txBox="1"/>
          <p:nvPr/>
        </p:nvSpPr>
        <p:spPr>
          <a:xfrm>
            <a:off x="0" y="152400"/>
            <a:ext cx="7769225" cy="7620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General Graph Directories</a:t>
            </a:r>
            <a:endParaRPr/>
          </a:p>
        </p:txBody>
      </p:sp>
      <p:sp>
        <p:nvSpPr>
          <p:cNvPr id="524" name="Google Shape;524;p43"/>
          <p:cNvSpPr txBox="1"/>
          <p:nvPr/>
        </p:nvSpPr>
        <p:spPr>
          <a:xfrm>
            <a:off x="381000" y="990600"/>
            <a:ext cx="8375650" cy="914400"/>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There can be cycle in the directory arrangement </a:t>
            </a:r>
            <a:endParaRPr/>
          </a:p>
        </p:txBody>
      </p:sp>
      <p:pic>
        <p:nvPicPr>
          <p:cNvPr descr="Lovely Professional University - Wikipedia" id="525" name="Google Shape;525;p43"/>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526" name="Google Shape;526;p4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4"/>
          <p:cNvSpPr txBox="1"/>
          <p:nvPr/>
        </p:nvSpPr>
        <p:spPr>
          <a:xfrm>
            <a:off x="304800" y="381000"/>
            <a:ext cx="7769225" cy="609600"/>
          </a:xfrm>
          <a:prstGeom prst="rect">
            <a:avLst/>
          </a:prstGeom>
          <a:noFill/>
          <a:ln>
            <a:noFill/>
          </a:ln>
        </p:spPr>
        <p:txBody>
          <a:bodyPr anchorCtr="0" anchor="b" bIns="46800" lIns="90000" spcFirstLastPara="1" rIns="90000" wrap="square" tIns="46800">
            <a:noAutofit/>
          </a:bodyPr>
          <a:lstStyle/>
          <a:p>
            <a:pPr indent="0" lvl="0" marL="0" marR="0" rtl="0" algn="ctr">
              <a:lnSpc>
                <a:spcPct val="93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Directory Implementation</a:t>
            </a:r>
            <a:endParaRPr/>
          </a:p>
        </p:txBody>
      </p:sp>
      <p:sp>
        <p:nvSpPr>
          <p:cNvPr id="535" name="Google Shape;535;p44"/>
          <p:cNvSpPr txBox="1"/>
          <p:nvPr/>
        </p:nvSpPr>
        <p:spPr>
          <a:xfrm>
            <a:off x="457200" y="1066800"/>
            <a:ext cx="8226425" cy="5334000"/>
          </a:xfrm>
          <a:prstGeom prst="rect">
            <a:avLst/>
          </a:prstGeom>
          <a:noFill/>
          <a:ln>
            <a:noFill/>
          </a:ln>
        </p:spPr>
        <p:txBody>
          <a:bodyPr anchorCtr="0" anchor="t" bIns="0" lIns="0" spcFirstLastPara="1" rIns="0" wrap="square" tIns="0">
            <a:noAutofit/>
          </a:bodyPr>
          <a:lstStyle/>
          <a:p>
            <a:pPr indent="-341312" lvl="0" marL="341312" marR="0" rtl="0" algn="l">
              <a:lnSpc>
                <a:spcPct val="93000"/>
              </a:lnSpc>
              <a:spcBef>
                <a:spcPts val="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Directories need to be fast to search, insert, and delete, with a minimum of wasted disk space.</a:t>
            </a:r>
            <a:endParaRPr/>
          </a:p>
          <a:p>
            <a:pPr indent="-341312" lvl="0" marL="341312" marR="0" rtl="0" algn="l">
              <a:lnSpc>
                <a:spcPct val="93000"/>
              </a:lnSpc>
              <a:spcBef>
                <a:spcPts val="7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 Linear List</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A linear list is the simplest and easiest directory structure </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Finding a file requires a linear search.</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Deletions can be done by moving all or one entry to vacant position and deleting the pointer.</a:t>
            </a:r>
            <a:endParaRPr/>
          </a:p>
          <a:p>
            <a:pPr indent="-341312" lvl="0" marL="341312" marR="0" rtl="0" algn="l">
              <a:lnSpc>
                <a:spcPct val="93000"/>
              </a:lnSpc>
              <a:spcBef>
                <a:spcPts val="700"/>
              </a:spcBef>
              <a:spcAft>
                <a:spcPts val="0"/>
              </a:spcAft>
              <a:buClr>
                <a:schemeClr val="dk1"/>
              </a:buClr>
              <a:buSzPts val="1800"/>
              <a:buFont typeface="Arial"/>
              <a:buNone/>
            </a:pPr>
            <a:r>
              <a:t/>
            </a:r>
            <a:endParaRPr b="1" i="0" sz="1800" u="none">
              <a:solidFill>
                <a:srgbClr val="000000"/>
              </a:solidFill>
              <a:latin typeface="Arial"/>
              <a:ea typeface="Arial"/>
              <a:cs typeface="Arial"/>
              <a:sym typeface="Arial"/>
            </a:endParaRPr>
          </a:p>
          <a:p>
            <a:pPr indent="-341312" lvl="0" marL="341312" marR="0" rtl="0" algn="l">
              <a:lnSpc>
                <a:spcPct val="93000"/>
              </a:lnSpc>
              <a:spcBef>
                <a:spcPts val="7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 Hash Table</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A hash table can also be used to speed up searches.</a:t>
            </a:r>
            <a:endParaRPr/>
          </a:p>
          <a:p>
            <a:pPr indent="-341312" lvl="0" marL="341312" marR="0" rtl="0" algn="l">
              <a:lnSpc>
                <a:spcPct val="93000"/>
              </a:lnSpc>
              <a:spcBef>
                <a:spcPts val="7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Implementation is by using Hash value.</a:t>
            </a:r>
            <a:endParaRPr/>
          </a:p>
          <a:p>
            <a:pPr indent="-341312" lvl="0" marL="341312" marR="0" rtl="0" algn="l">
              <a:lnSpc>
                <a:spcPct val="93000"/>
              </a:lnSpc>
              <a:spcBef>
                <a:spcPts val="700"/>
              </a:spcBef>
              <a:spcAft>
                <a:spcPts val="0"/>
              </a:spcAft>
              <a:buClr>
                <a:srgbClr val="000000"/>
              </a:buClr>
              <a:buSzPts val="1800"/>
              <a:buFont typeface="Times New Roman"/>
              <a:buChar char="•"/>
            </a:pPr>
            <a:r>
              <a:rPr b="1" i="0" lang="en-US" sz="1800" u="none">
                <a:solidFill>
                  <a:srgbClr val="000000"/>
                </a:solidFill>
                <a:latin typeface="Arial"/>
                <a:ea typeface="Arial"/>
                <a:cs typeface="Arial"/>
                <a:sym typeface="Arial"/>
              </a:rPr>
              <a:t>(Division/Variant Method)</a:t>
            </a:r>
            <a:endParaRPr/>
          </a:p>
          <a:p>
            <a:pPr indent="-341312" lvl="0" marL="341312" marR="0" rtl="0" algn="l">
              <a:lnSpc>
                <a:spcPct val="93000"/>
              </a:lnSpc>
              <a:spcBef>
                <a:spcPts val="700"/>
              </a:spcBef>
              <a:spcAft>
                <a:spcPts val="0"/>
              </a:spcAft>
              <a:buClr>
                <a:srgbClr val="000000"/>
              </a:buClr>
              <a:buSzPts val="1800"/>
              <a:buFont typeface="Arial"/>
              <a:buNone/>
            </a:pPr>
            <a:br>
              <a:rPr b="0" i="0" lang="en-US" sz="1800" u="none">
                <a:solidFill>
                  <a:srgbClr val="000000"/>
                </a:solidFill>
                <a:latin typeface="Arial"/>
                <a:ea typeface="Arial"/>
                <a:cs typeface="Arial"/>
                <a:sym typeface="Arial"/>
              </a:rPr>
            </a:br>
            <a:endParaRPr/>
          </a:p>
        </p:txBody>
      </p:sp>
      <p:pic>
        <p:nvPicPr>
          <p:cNvPr descr="Lovely Professional University - Wikipedia" id="536" name="Google Shape;536;p4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37" name="Google Shape;537;p4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611187" y="301625"/>
            <a:ext cx="76533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b="0" l="0" r="0" t="0"/>
          <a:stretch/>
        </p:blipFill>
        <p:spPr>
          <a:xfrm>
            <a:off x="1400962" y="1280312"/>
            <a:ext cx="6342062" cy="4394200"/>
          </a:xfrm>
          <a:prstGeom prst="rect">
            <a:avLst/>
          </a:prstGeom>
          <a:noFill/>
          <a:ln>
            <a:noFill/>
          </a:ln>
        </p:spPr>
      </p:pic>
      <p:pic>
        <p:nvPicPr>
          <p:cNvPr descr="Lovely Professional University - Wikipedia" id="123" name="Google Shape;123;p5"/>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124" name="Google Shape;124;p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5"/>
          <p:cNvSpPr txBox="1"/>
          <p:nvPr>
            <p:ph type="title"/>
          </p:nvPr>
        </p:nvSpPr>
        <p:spPr>
          <a:xfrm>
            <a:off x="457200" y="274637"/>
            <a:ext cx="8229600" cy="5095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Bootloader</a:t>
            </a:r>
            <a:endParaRPr/>
          </a:p>
        </p:txBody>
      </p:sp>
      <p:sp>
        <p:nvSpPr>
          <p:cNvPr id="544" name="Google Shape;544;p45"/>
          <p:cNvSpPr txBox="1"/>
          <p:nvPr>
            <p:ph idx="1" type="body"/>
          </p:nvPr>
        </p:nvSpPr>
        <p:spPr>
          <a:xfrm>
            <a:off x="457200" y="981088"/>
            <a:ext cx="8229600" cy="514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boot loader, also called a boot manager, is a small program that places the operating system (OS) of a computer into memory. </a:t>
            </a:r>
            <a:endParaRPr b="0" i="0" sz="2000" u="none">
              <a:solidFill>
                <a:schemeClr val="dk1"/>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b="0" i="0" sz="2000" u="none">
              <a:solidFill>
                <a:schemeClr val="dk1"/>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Most new computers are shipped with boot loaders for some version of Microsoft Windows or the Mac OS. </a:t>
            </a:r>
            <a:endParaRPr b="0" i="0" sz="2000" u="none">
              <a:solidFill>
                <a:schemeClr val="dk1"/>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If a computer is to be used with Linux, a special boot loader must be installed.</a:t>
            </a:r>
            <a:endParaRPr/>
          </a:p>
          <a:p>
            <a:pPr indent="0" lvl="0" marL="342900" marR="0" rtl="0" algn="just">
              <a:lnSpc>
                <a:spcPct val="100000"/>
              </a:lnSpc>
              <a:spcBef>
                <a:spcPts val="400"/>
              </a:spcBef>
              <a:spcAft>
                <a:spcPts val="0"/>
              </a:spcAft>
              <a:buNone/>
            </a:pPr>
            <a:r>
              <a:t/>
            </a:r>
            <a:endParaRPr/>
          </a:p>
        </p:txBody>
      </p:sp>
      <p:sp>
        <p:nvSpPr>
          <p:cNvPr id="545" name="Google Shape;545;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46" name="Google Shape;546;p4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47" name="Google Shape;547;p45"/>
          <p:cNvSpPr txBox="1"/>
          <p:nvPr/>
        </p:nvSpPr>
        <p:spPr>
          <a:xfrm>
            <a:off x="457200" y="6307137"/>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3ffeccf302_0_35"/>
          <p:cNvSpPr txBox="1"/>
          <p:nvPr>
            <p:ph type="title"/>
          </p:nvPr>
        </p:nvSpPr>
        <p:spPr>
          <a:xfrm>
            <a:off x="457200" y="274637"/>
            <a:ext cx="8229600" cy="50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Bootloader</a:t>
            </a:r>
            <a:endParaRPr/>
          </a:p>
        </p:txBody>
      </p:sp>
      <p:sp>
        <p:nvSpPr>
          <p:cNvPr id="554" name="Google Shape;554;g13ffeccf302_0_35"/>
          <p:cNvSpPr txBox="1"/>
          <p:nvPr>
            <p:ph idx="1" type="body"/>
          </p:nvPr>
        </p:nvSpPr>
        <p:spPr>
          <a:xfrm>
            <a:off x="457200" y="965963"/>
            <a:ext cx="8229600" cy="5160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he two most common boot loaders are known as:</a:t>
            </a:r>
            <a:endParaRPr b="0" i="0" sz="2000" u="none">
              <a:solidFill>
                <a:schemeClr val="dk1"/>
              </a:solidFill>
              <a:latin typeface="Times New Roman"/>
              <a:ea typeface="Times New Roman"/>
              <a:cs typeface="Times New Roman"/>
              <a:sym typeface="Times New Roman"/>
            </a:endParaRPr>
          </a:p>
          <a:p>
            <a:pPr indent="-298450" lvl="1" marL="74295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LILO (LInux LOader) and </a:t>
            </a:r>
            <a:endParaRPr b="0" i="0" sz="2000" u="none">
              <a:solidFill>
                <a:schemeClr val="dk1"/>
              </a:solidFill>
              <a:latin typeface="Times New Roman"/>
              <a:ea typeface="Times New Roman"/>
              <a:cs typeface="Times New Roman"/>
              <a:sym typeface="Times New Roman"/>
            </a:endParaRPr>
          </a:p>
          <a:p>
            <a:pPr indent="-298450" lvl="1" marL="74295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LOADLIN (LOAD LINux).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None/>
            </a:pPr>
            <a:r>
              <a:rPr b="0" i="0" lang="en-US" sz="2000" u="none">
                <a:solidFill>
                  <a:schemeClr val="dk1"/>
                </a:solidFill>
                <a:latin typeface="Times New Roman"/>
                <a:ea typeface="Times New Roman"/>
                <a:cs typeface="Times New Roman"/>
                <a:sym typeface="Times New Roman"/>
              </a:rPr>
              <a:t>An alternative boot loader, called GRUB (GRand Unified Bootloader), is used with Red Hat Linux.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None/>
            </a:pPr>
            <a:r>
              <a:t/>
            </a:r>
            <a:endParaRPr sz="2000">
              <a:latin typeface="Times New Roman"/>
              <a:ea typeface="Times New Roman"/>
              <a:cs typeface="Times New Roman"/>
              <a:sym typeface="Times New Roman"/>
            </a:endParaRPr>
          </a:p>
          <a:p>
            <a:pPr indent="0" lvl="0" marL="0" marR="0" rtl="0" algn="just">
              <a:lnSpc>
                <a:spcPct val="100000"/>
              </a:lnSpc>
              <a:spcBef>
                <a:spcPts val="400"/>
              </a:spcBef>
              <a:spcAft>
                <a:spcPts val="0"/>
              </a:spcAft>
              <a:buNone/>
            </a:pPr>
            <a:r>
              <a:rPr b="0" i="0" lang="en-US" sz="2000" u="none">
                <a:solidFill>
                  <a:schemeClr val="dk1"/>
                </a:solidFill>
                <a:latin typeface="Times New Roman"/>
                <a:ea typeface="Times New Roman"/>
                <a:cs typeface="Times New Roman"/>
                <a:sym typeface="Times New Roman"/>
              </a:rPr>
              <a:t>LILO is the most popular boot loader among computer users that employ Linux as the main, or only, operating system.</a:t>
            </a:r>
            <a:endParaRPr/>
          </a:p>
        </p:txBody>
      </p:sp>
      <p:sp>
        <p:nvSpPr>
          <p:cNvPr id="555" name="Google Shape;555;g13ffeccf302_0_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56" name="Google Shape;556;g13ffeccf302_0_3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57" name="Google Shape;557;g13ffeccf302_0_35"/>
          <p:cNvSpPr txBox="1"/>
          <p:nvPr/>
        </p:nvSpPr>
        <p:spPr>
          <a:xfrm>
            <a:off x="457200" y="6307137"/>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13ffeccf302_0_44"/>
          <p:cNvSpPr txBox="1"/>
          <p:nvPr>
            <p:ph type="title"/>
          </p:nvPr>
        </p:nvSpPr>
        <p:spPr>
          <a:xfrm>
            <a:off x="457200" y="274637"/>
            <a:ext cx="8229600" cy="50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Bootloader</a:t>
            </a:r>
            <a:endParaRPr/>
          </a:p>
        </p:txBody>
      </p:sp>
      <p:sp>
        <p:nvSpPr>
          <p:cNvPr id="564" name="Google Shape;564;g13ffeccf302_0_44"/>
          <p:cNvSpPr txBox="1"/>
          <p:nvPr>
            <p:ph idx="1" type="body"/>
          </p:nvPr>
        </p:nvSpPr>
        <p:spPr>
          <a:xfrm>
            <a:off x="457200" y="965963"/>
            <a:ext cx="8229600" cy="5160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LOADLIN is preferred by some users whose computers have multiple operating systems, and who spend relatively little time in Linux.</a:t>
            </a:r>
            <a:endParaRPr sz="2000">
              <a:latin typeface="Times New Roman"/>
              <a:ea typeface="Times New Roman"/>
              <a:cs typeface="Times New Roman"/>
              <a:sym typeface="Times New Roman"/>
            </a:endParaRPr>
          </a:p>
          <a:p>
            <a:pPr indent="0" lvl="0" marL="342900" marR="0" rtl="0" algn="just">
              <a:lnSpc>
                <a:spcPct val="100000"/>
              </a:lnSpc>
              <a:spcBef>
                <a:spcPts val="400"/>
              </a:spcBef>
              <a:spcAft>
                <a:spcPts val="0"/>
              </a:spcAft>
              <a:buNone/>
            </a:pPr>
            <a:r>
              <a:t/>
            </a:r>
            <a:endParaRPr sz="2000">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LOADLIN is sometimes used as a backup boot loader for Linux in case LILO fails. </a:t>
            </a:r>
            <a:endParaRPr b="0" i="0" sz="2000" u="none">
              <a:solidFill>
                <a:schemeClr val="dk1"/>
              </a:solidFill>
              <a:latin typeface="Times New Roman"/>
              <a:ea typeface="Times New Roman"/>
              <a:cs typeface="Times New Roman"/>
              <a:sym typeface="Times New Roman"/>
            </a:endParaRPr>
          </a:p>
          <a:p>
            <a:pPr indent="0" lvl="0" marL="342900" marR="0" rtl="0" algn="just">
              <a:lnSpc>
                <a:spcPct val="100000"/>
              </a:lnSpc>
              <a:spcBef>
                <a:spcPts val="400"/>
              </a:spcBef>
              <a:spcAft>
                <a:spcPts val="0"/>
              </a:spcAft>
              <a:buNone/>
            </a:pPr>
            <a:r>
              <a:t/>
            </a:r>
            <a:endParaRPr sz="2000">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GRUB is preferred by many users of Red Hat Linux, because it is the default boot loader for that distribution.</a:t>
            </a:r>
            <a:endParaRPr/>
          </a:p>
        </p:txBody>
      </p:sp>
      <p:sp>
        <p:nvSpPr>
          <p:cNvPr id="565" name="Google Shape;565;g13ffeccf302_0_4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66" name="Google Shape;566;g13ffeccf302_0_4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67" name="Google Shape;567;g13ffeccf302_0_44"/>
          <p:cNvSpPr txBox="1"/>
          <p:nvPr/>
        </p:nvSpPr>
        <p:spPr>
          <a:xfrm>
            <a:off x="457200" y="6307137"/>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6"/>
          <p:cNvSpPr txBox="1"/>
          <p:nvPr>
            <p:ph type="title"/>
          </p:nvPr>
        </p:nvSpPr>
        <p:spPr>
          <a:xfrm>
            <a:off x="457200" y="274637"/>
            <a:ext cx="8229600" cy="4714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Linux OS and its features</a:t>
            </a:r>
            <a:endParaRPr/>
          </a:p>
        </p:txBody>
      </p:sp>
      <p:sp>
        <p:nvSpPr>
          <p:cNvPr id="574" name="Google Shape;574;p46"/>
          <p:cNvSpPr txBox="1"/>
          <p:nvPr>
            <p:ph idx="1" type="body"/>
          </p:nvPr>
        </p:nvSpPr>
        <p:spPr>
          <a:xfrm>
            <a:off x="457200" y="746125"/>
            <a:ext cx="8229600" cy="51831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Linux is one of popular version of UNIX operating System. </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It is open source as its source code is freely available. </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It is free to use. </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Linux was designed considering UNIX compatibility. </a:t>
            </a:r>
            <a:endParaRPr b="0" i="0" sz="2000" u="none">
              <a:solidFill>
                <a:srgbClr val="000000"/>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Its functionality list is quite similar to that of UNIX.</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76" name="Google Shape;576;p4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77" name="Google Shape;577;p46"/>
          <p:cNvSpPr txBox="1"/>
          <p:nvPr/>
        </p:nvSpPr>
        <p:spPr>
          <a:xfrm>
            <a:off x="319087" y="6348412"/>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3ffeccf302_0_53"/>
          <p:cNvSpPr txBox="1"/>
          <p:nvPr>
            <p:ph type="title"/>
          </p:nvPr>
        </p:nvSpPr>
        <p:spPr>
          <a:xfrm>
            <a:off x="457200" y="274637"/>
            <a:ext cx="8229600" cy="4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p:nvPr>
            <p:ph idx="1" type="body"/>
          </p:nvPr>
        </p:nvSpPr>
        <p:spPr>
          <a:xfrm>
            <a:off x="457200" y="746125"/>
            <a:ext cx="8229600" cy="5183100"/>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400"/>
              </a:spcBef>
              <a:spcAft>
                <a:spcPts val="0"/>
              </a:spcAft>
              <a:buNone/>
            </a:pPr>
            <a:r>
              <a:rPr b="1" i="0" lang="en-US" sz="2000" u="none">
                <a:solidFill>
                  <a:srgbClr val="000000"/>
                </a:solidFill>
                <a:latin typeface="Times New Roman"/>
                <a:ea typeface="Times New Roman"/>
                <a:cs typeface="Times New Roman"/>
                <a:sym typeface="Times New Roman"/>
              </a:rPr>
              <a:t>Components of Linux System</a:t>
            </a:r>
            <a:endParaRPr b="1"/>
          </a:p>
          <a:p>
            <a:pPr indent="0" lvl="0" marL="0" marR="0" rtl="0" algn="just">
              <a:lnSpc>
                <a:spcPct val="100000"/>
              </a:lnSpc>
              <a:spcBef>
                <a:spcPts val="400"/>
              </a:spcBef>
              <a:spcAft>
                <a:spcPts val="0"/>
              </a:spcAft>
              <a:buNone/>
            </a:pPr>
            <a:r>
              <a:rPr b="0" i="0" lang="en-US" sz="2000" u="none">
                <a:solidFill>
                  <a:srgbClr val="000000"/>
                </a:solidFill>
                <a:latin typeface="Times New Roman"/>
                <a:ea typeface="Times New Roman"/>
                <a:cs typeface="Times New Roman"/>
                <a:sym typeface="Times New Roman"/>
              </a:rPr>
              <a:t>Linux Operating System has primarily three components</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Kernel</a:t>
            </a:r>
            <a:r>
              <a:rPr b="0" i="0" lang="en-US" sz="2000" u="none">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System Library</a:t>
            </a:r>
            <a:r>
              <a:rPr b="0" i="0" lang="en-US" sz="2000" u="none">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System Utility</a:t>
            </a:r>
            <a:r>
              <a:rPr b="0" i="0" lang="en-US" sz="2000" u="none">
                <a:solidFill>
                  <a:srgbClr val="000000"/>
                </a:solidFill>
                <a:latin typeface="Times New Roman"/>
                <a:ea typeface="Times New Roman"/>
                <a:cs typeface="Times New Roman"/>
                <a:sym typeface="Times New Roman"/>
              </a:rPr>
              <a:t> − System Utility programs are responsible to do specialized, individual level tasks.</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86" name="Google Shape;586;g13ffeccf302_0_5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87" name="Google Shape;587;g13ffeccf302_0_53"/>
          <p:cNvSpPr txBox="1"/>
          <p:nvPr/>
        </p:nvSpPr>
        <p:spPr>
          <a:xfrm>
            <a:off x="319087" y="6348412"/>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7"/>
          <p:cNvSpPr txBox="1"/>
          <p:nvPr>
            <p:ph idx="1" type="body"/>
          </p:nvPr>
        </p:nvSpPr>
        <p:spPr>
          <a:xfrm>
            <a:off x="457200" y="260350"/>
            <a:ext cx="8229600" cy="58658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Kernel Mode vs User Mode</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Kernel component code executes in a special privileged mode called kernel mode with full access to all resources of the computer. This code represents a single process, executes in single address space and do not require any context switch and hence is very efficient and fast. Kernel runs each processes and provides system services to processes, provides protected access to hardware to processes.</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Support code which is not required to run in kernel mode is in System Library. User programs and other system programs works in User Mode which has no access to system hardware and kernel code. User programs/ utilities use System libraries to access Kernel functions to get system's low level tasks.</a:t>
            </a:r>
            <a:endParaRPr/>
          </a:p>
        </p:txBody>
      </p:sp>
      <p:sp>
        <p:nvSpPr>
          <p:cNvPr id="593" name="Google Shape;593;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94" name="Google Shape;594;p4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95" name="Google Shape;595;p4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inux Operating System" id="601" name="Google Shape;601;p48"/>
          <p:cNvPicPr preferRelativeResize="0"/>
          <p:nvPr/>
        </p:nvPicPr>
        <p:blipFill rotWithShape="1">
          <a:blip r:embed="rId3">
            <a:alphaModFix/>
          </a:blip>
          <a:srcRect b="0" l="0" r="0" t="0"/>
          <a:stretch/>
        </p:blipFill>
        <p:spPr>
          <a:xfrm>
            <a:off x="1331912" y="723900"/>
            <a:ext cx="6408737" cy="5226050"/>
          </a:xfrm>
          <a:prstGeom prst="rect">
            <a:avLst/>
          </a:prstGeom>
          <a:noFill/>
          <a:ln>
            <a:noFill/>
          </a:ln>
        </p:spPr>
      </p:pic>
      <p:pic>
        <p:nvPicPr>
          <p:cNvPr descr="Lovely Professional University - Wikipedia" id="602" name="Google Shape;602;p48"/>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603" name="Google Shape;603;p4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9"/>
          <p:cNvSpPr txBox="1"/>
          <p:nvPr>
            <p:ph idx="1" type="body"/>
          </p:nvPr>
        </p:nvSpPr>
        <p:spPr>
          <a:xfrm>
            <a:off x="457200" y="136525"/>
            <a:ext cx="8229600" cy="59896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7030A0"/>
              </a:buClr>
              <a:buSzPts val="2000"/>
              <a:buFont typeface="Arial"/>
              <a:buChar char="•"/>
            </a:pPr>
            <a:r>
              <a:rPr b="1" i="0" lang="en-US" sz="2000" u="none">
                <a:solidFill>
                  <a:srgbClr val="7030A0"/>
                </a:solidFill>
                <a:latin typeface="Times New Roman"/>
                <a:ea typeface="Times New Roman"/>
                <a:cs typeface="Times New Roman"/>
                <a:sym typeface="Times New Roman"/>
              </a:rPr>
              <a:t>Basic Features</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Portable</a:t>
            </a:r>
            <a:r>
              <a:rPr b="0" i="0" lang="en-US" sz="2000" u="none">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Open Source</a:t>
            </a:r>
            <a:r>
              <a:rPr b="0" i="0" lang="en-US" sz="2000" u="none">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Multi-User</a:t>
            </a:r>
            <a:r>
              <a:rPr b="0" i="0" lang="en-US" sz="2000" u="none">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Multiprogramming</a:t>
            </a:r>
            <a:r>
              <a:rPr b="0" i="0" lang="en-US" sz="2000" u="none">
                <a:solidFill>
                  <a:srgbClr val="000000"/>
                </a:solidFill>
                <a:latin typeface="Times New Roman"/>
                <a:ea typeface="Times New Roman"/>
                <a:cs typeface="Times New Roman"/>
                <a:sym typeface="Times New Roman"/>
              </a:rPr>
              <a:t> − Linux is a multiprogramming system means multiple applications can run at same time.</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Hierarchical File System</a:t>
            </a:r>
            <a:r>
              <a:rPr b="0" i="0" lang="en-US" sz="2000" u="none">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Shell</a:t>
            </a:r>
            <a:r>
              <a:rPr b="0" i="0" lang="en-US" sz="2000" u="none">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indent="-342900" lvl="0" marL="342900" marR="0" rtl="0" algn="just">
              <a:lnSpc>
                <a:spcPct val="100000"/>
              </a:lnSpc>
              <a:spcBef>
                <a:spcPts val="40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Security</a:t>
            </a:r>
            <a:r>
              <a:rPr b="0" i="0" lang="en-US" sz="2000" u="none">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indent="-215900" lvl="0" marL="342900" marR="0" rtl="0" algn="l">
              <a:spcBef>
                <a:spcPts val="40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610" name="Google Shape;610;p4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611" name="Google Shape;611;p49"/>
          <p:cNvSpPr txBox="1"/>
          <p:nvPr/>
        </p:nvSpPr>
        <p:spPr>
          <a:xfrm>
            <a:off x="425450" y="637540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457200" y="274637"/>
            <a:ext cx="8229600" cy="850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Top 10 Linux Distributions | Atlantic.Net" id="618" name="Google Shape;618;p50"/>
          <p:cNvPicPr preferRelativeResize="0"/>
          <p:nvPr>
            <p:ph idx="1" type="body"/>
          </p:nvPr>
        </p:nvPicPr>
        <p:blipFill rotWithShape="1">
          <a:blip r:embed="rId3">
            <a:alphaModFix/>
          </a:blip>
          <a:srcRect b="0" l="0" r="0" t="0"/>
          <a:stretch/>
        </p:blipFill>
        <p:spPr>
          <a:xfrm>
            <a:off x="1835150" y="1125537"/>
            <a:ext cx="6049962" cy="5000625"/>
          </a:xfrm>
          <a:prstGeom prst="rect">
            <a:avLst/>
          </a:prstGeom>
          <a:noFill/>
          <a:ln>
            <a:noFill/>
          </a:ln>
        </p:spPr>
      </p:pic>
      <p:pic>
        <p:nvPicPr>
          <p:cNvPr descr="Lovely Professional University - Wikipedia" id="619" name="Google Shape;619;p50"/>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620" name="Google Shape;620;p5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Installation </a:t>
            </a:r>
            <a:endParaRPr/>
          </a:p>
        </p:txBody>
      </p:sp>
      <p:sp>
        <p:nvSpPr>
          <p:cNvPr id="627" name="Google Shape;627;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Insert a bootable Linux USB drive</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Click the start menu</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Then hold down the SHIFT key while clicking Restart</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Then select Use a Device</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Find your device in the list</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Your computer will now boot Linux</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Select Install Linux</a:t>
            </a:r>
            <a:endParaRPr/>
          </a:p>
          <a:p>
            <a:pPr indent="-342900" lvl="0" marL="342900" marR="0" rtl="0" algn="l">
              <a:lnSpc>
                <a:spcPct val="100000"/>
              </a:lnSpc>
              <a:spcBef>
                <a:spcPts val="480"/>
              </a:spcBef>
              <a:spcAft>
                <a:spcPts val="0"/>
              </a:spcAft>
              <a:buClr>
                <a:srgbClr val="202124"/>
              </a:buClr>
              <a:buSzPts val="2400"/>
              <a:buFont typeface="Calibri"/>
              <a:buAutoNum type="arabicPeriod"/>
            </a:pPr>
            <a:r>
              <a:rPr b="0" i="0" lang="en-US" sz="2400" u="none">
                <a:solidFill>
                  <a:srgbClr val="202124"/>
                </a:solidFill>
                <a:latin typeface="Times New Roman"/>
                <a:ea typeface="Times New Roman"/>
                <a:cs typeface="Times New Roman"/>
                <a:sym typeface="Times New Roman"/>
              </a:rPr>
              <a:t>Go through the installation process</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202124"/>
              </a:solidFill>
              <a:latin typeface="Times New Roman"/>
              <a:ea typeface="Times New Roman"/>
              <a:cs typeface="Times New Roman"/>
              <a:sym typeface="Times New Roman"/>
            </a:endParaRPr>
          </a:p>
        </p:txBody>
      </p:sp>
      <p:sp>
        <p:nvSpPr>
          <p:cNvPr id="628" name="Google Shape;628;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29" name="Google Shape;629;p5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30" name="Google Shape;630;p5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19087" y="15557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Computer System Organization</a:t>
            </a:r>
            <a:endParaRPr/>
          </a:p>
        </p:txBody>
      </p:sp>
      <p:sp>
        <p:nvSpPr>
          <p:cNvPr id="130" name="Google Shape;130;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Computer-system operation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One or more CPUs, device controllers connect through common bus providing access to shared memory</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Concurrent execution of CPUs and devices competing for memory cycles</a:t>
            </a:r>
            <a:endParaRPr/>
          </a:p>
          <a:p>
            <a:pPr indent="-228600" lvl="0" marL="342900" rtl="0" algn="l">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b="0" l="0" r="0" t="0"/>
          <a:stretch/>
        </p:blipFill>
        <p:spPr>
          <a:xfrm>
            <a:off x="1187450" y="3146425"/>
            <a:ext cx="6737350" cy="2930525"/>
          </a:xfrm>
          <a:prstGeom prst="rect">
            <a:avLst/>
          </a:prstGeom>
          <a:noFill/>
          <a:ln>
            <a:noFill/>
          </a:ln>
        </p:spPr>
      </p:pic>
      <p:pic>
        <p:nvPicPr>
          <p:cNvPr descr="Lovely Professional University - Wikipedia" id="132" name="Google Shape;132;p6"/>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133" name="Google Shape;133;p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nvGraphicFramePr>
        <p:xfrm>
          <a:off x="1187450" y="1033462"/>
          <a:ext cx="3000000" cy="3000000"/>
        </p:xfrm>
        <a:graphic>
          <a:graphicData uri="http://schemas.openxmlformats.org/drawingml/2006/table">
            <a:tbl>
              <a:tblPr>
                <a:noFill/>
                <a:tableStyleId>{AE6FABC2-2F31-40BF-AE58-049FE1229BE6}</a:tableStyleId>
              </a:tblPr>
              <a:tblGrid>
                <a:gridCol w="3154350"/>
                <a:gridCol w="3152775"/>
              </a:tblGrid>
              <a:tr h="354000">
                <a:tc>
                  <a:txBody>
                    <a:bodyPr/>
                    <a:lstStyle/>
                    <a:p>
                      <a:pPr indent="0" lvl="0" marL="0"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Dir</a:t>
                      </a:r>
                      <a:endParaRPr/>
                    </a:p>
                  </a:txBody>
                  <a:tcPr marT="62875" marB="62875" marR="62850" marL="62850" anchor="ctr">
                    <a:lnL cap="flat" cmpd="sng" w="9525">
                      <a:solidFill>
                        <a:srgbClr val="A06664"/>
                      </a:solidFill>
                      <a:prstDash val="solid"/>
                      <a:round/>
                      <a:headEnd len="sm" w="sm" type="none"/>
                      <a:tailEnd len="sm" w="sm" type="none"/>
                    </a:lnL>
                    <a:lnR cap="flat" cmpd="sng" w="9525">
                      <a:solidFill>
                        <a:srgbClr val="E06564"/>
                      </a:solidFill>
                      <a:prstDash val="solid"/>
                      <a:round/>
                      <a:headEnd len="sm" w="sm" type="none"/>
                      <a:tailEnd len="sm" w="sm" type="none"/>
                    </a:lnR>
                    <a:lnT cap="flat" cmpd="sng" w="9525">
                      <a:solidFill>
                        <a:srgbClr val="A06664"/>
                      </a:solidFill>
                      <a:prstDash val="solid"/>
                      <a:round/>
                      <a:headEnd len="sm" w="sm" type="none"/>
                      <a:tailEnd len="sm" w="sm" type="none"/>
                    </a:lnT>
                    <a:lnB cap="flat" cmpd="sng" w="9525">
                      <a:solidFill>
                        <a:srgbClr val="A066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1" i="0" lang="en-US" sz="1500" u="none" cap="none" strike="noStrike">
                          <a:solidFill>
                            <a:schemeClr val="dk1"/>
                          </a:solidFill>
                          <a:latin typeface="Calibri"/>
                          <a:ea typeface="Calibri"/>
                          <a:cs typeface="Calibri"/>
                          <a:sym typeface="Calibri"/>
                        </a:rPr>
                        <a:t>Description</a:t>
                      </a:r>
                      <a:endParaRPr/>
                    </a:p>
                  </a:txBody>
                  <a:tcPr marT="62875" marB="62875" marR="62850" marL="62850" anchor="ctr">
                    <a:lnL cap="flat" cmpd="sng" w="9525">
                      <a:solidFill>
                        <a:srgbClr val="E06564"/>
                      </a:solidFill>
                      <a:prstDash val="solid"/>
                      <a:round/>
                      <a:headEnd len="sm" w="sm" type="none"/>
                      <a:tailEnd len="sm" w="sm" type="none"/>
                    </a:lnL>
                    <a:lnR cap="flat" cmpd="sng" w="9525">
                      <a:solidFill>
                        <a:srgbClr val="E06564"/>
                      </a:solidFill>
                      <a:prstDash val="solid"/>
                      <a:round/>
                      <a:headEnd len="sm" w="sm" type="none"/>
                      <a:tailEnd len="sm" w="sm" type="none"/>
                    </a:lnR>
                    <a:lnT cap="flat" cmpd="sng" w="9525">
                      <a:solidFill>
                        <a:srgbClr val="E06564"/>
                      </a:solidFill>
                      <a:prstDash val="solid"/>
                      <a:round/>
                      <a:headEnd len="sm" w="sm" type="none"/>
                      <a:tailEnd len="sm" w="sm" type="none"/>
                    </a:lnT>
                    <a:lnB cap="flat" cmpd="sng" w="9525">
                      <a:solidFill>
                        <a:srgbClr val="006A64"/>
                      </a:solidFill>
                      <a:prstDash val="solid"/>
                      <a:round/>
                      <a:headEnd len="sm" w="sm" type="none"/>
                      <a:tailEnd len="sm" w="sm" type="none"/>
                    </a:lnB>
                    <a:solidFill>
                      <a:srgbClr val="FFFFFF"/>
                    </a:solidFill>
                  </a:tcPr>
                </a:tc>
              </a:tr>
              <a:tr h="12573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a:t>
                      </a:r>
                      <a:endParaRPr/>
                    </a:p>
                  </a:txBody>
                  <a:tcPr marT="62875" marB="62875" marR="62850" marL="62850" anchor="ctr">
                    <a:lnL cap="flat" cmpd="sng" w="9525">
                      <a:solidFill>
                        <a:srgbClr val="A06664"/>
                      </a:solidFill>
                      <a:prstDash val="solid"/>
                      <a:round/>
                      <a:headEnd len="sm" w="sm" type="none"/>
                      <a:tailEnd len="sm" w="sm" type="none"/>
                    </a:lnL>
                    <a:lnR cap="flat" cmpd="sng" w="9525">
                      <a:solidFill>
                        <a:srgbClr val="006A64"/>
                      </a:solidFill>
                      <a:prstDash val="solid"/>
                      <a:round/>
                      <a:headEnd len="sm" w="sm" type="none"/>
                      <a:tailEnd len="sm" w="sm" type="none"/>
                    </a:lnR>
                    <a:lnT cap="flat" cmpd="sng" w="9525">
                      <a:solidFill>
                        <a:srgbClr val="A06664"/>
                      </a:solidFill>
                      <a:prstDash val="solid"/>
                      <a:round/>
                      <a:headEnd len="sm" w="sm" type="none"/>
                      <a:tailEnd len="sm" w="sm" type="none"/>
                    </a:lnT>
                    <a:lnB cap="flat" cmpd="sng" w="9525">
                      <a:solidFill>
                        <a:srgbClr val="A066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The directory called "root." It is the starting point for the file system hierarchy. Note that this is not related to the root, or superuser, account.</a:t>
                      </a:r>
                      <a:endParaRPr/>
                    </a:p>
                  </a:txBody>
                  <a:tcPr marT="62875" marB="62875" marR="62850" marL="62850" anchor="ctr">
                    <a:lnL cap="flat" cmpd="sng" w="9525">
                      <a:solidFill>
                        <a:srgbClr val="006A64"/>
                      </a:solidFill>
                      <a:prstDash val="solid"/>
                      <a:round/>
                      <a:headEnd len="sm" w="sm" type="none"/>
                      <a:tailEnd len="sm" w="sm" type="none"/>
                    </a:lnL>
                    <a:lnR cap="flat" cmpd="sng" w="9525">
                      <a:solidFill>
                        <a:srgbClr val="006A64"/>
                      </a:solidFill>
                      <a:prstDash val="solid"/>
                      <a:round/>
                      <a:headEnd len="sm" w="sm" type="none"/>
                      <a:tailEnd len="sm" w="sm" type="none"/>
                    </a:lnR>
                    <a:lnT cap="flat" cmpd="sng" w="9525">
                      <a:solidFill>
                        <a:srgbClr val="006A64"/>
                      </a:solidFill>
                      <a:prstDash val="solid"/>
                      <a:round/>
                      <a:headEnd len="sm" w="sm" type="none"/>
                      <a:tailEnd len="sm" w="sm" type="none"/>
                    </a:lnT>
                    <a:lnB cap="flat" cmpd="sng" w="9525">
                      <a:solidFill>
                        <a:srgbClr val="006764"/>
                      </a:solidFill>
                      <a:prstDash val="solid"/>
                      <a:round/>
                      <a:headEnd len="sm" w="sm" type="none"/>
                      <a:tailEnd len="sm" w="sm" type="none"/>
                    </a:lnB>
                    <a:solidFill>
                      <a:srgbClr val="FFFFFF"/>
                    </a:solidFill>
                  </a:tcPr>
                </a:tc>
              </a:tr>
              <a:tr h="5842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/bin</a:t>
                      </a:r>
                      <a:endParaRPr/>
                    </a:p>
                  </a:txBody>
                  <a:tcPr marT="62875" marB="62875" marR="62850" marL="62850" anchor="ctr">
                    <a:lnL cap="flat" cmpd="sng" w="9525">
                      <a:solidFill>
                        <a:srgbClr val="A06664"/>
                      </a:solidFill>
                      <a:prstDash val="solid"/>
                      <a:round/>
                      <a:headEnd len="sm" w="sm" type="none"/>
                      <a:tailEnd len="sm" w="sm" type="none"/>
                    </a:lnL>
                    <a:lnR cap="flat" cmpd="sng" w="9525">
                      <a:solidFill>
                        <a:srgbClr val="006764"/>
                      </a:solidFill>
                      <a:prstDash val="solid"/>
                      <a:round/>
                      <a:headEnd len="sm" w="sm" type="none"/>
                      <a:tailEnd len="sm" w="sm" type="none"/>
                    </a:lnR>
                    <a:lnT cap="flat" cmpd="sng" w="9525">
                      <a:solidFill>
                        <a:srgbClr val="A06664"/>
                      </a:solidFill>
                      <a:prstDash val="solid"/>
                      <a:round/>
                      <a:headEnd len="sm" w="sm" type="none"/>
                      <a:tailEnd len="sm" w="sm" type="none"/>
                    </a:lnT>
                    <a:lnB cap="flat" cmpd="sng" w="9525">
                      <a:solidFill>
                        <a:srgbClr val="3070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Binaries and other executable programs.</a:t>
                      </a:r>
                      <a:endParaRPr/>
                    </a:p>
                  </a:txBody>
                  <a:tcPr marT="62875" marB="62875" marR="62850" marL="62850" anchor="ctr">
                    <a:lnL cap="flat" cmpd="sng" w="9525">
                      <a:solidFill>
                        <a:srgbClr val="006764"/>
                      </a:solidFill>
                      <a:prstDash val="solid"/>
                      <a:round/>
                      <a:headEnd len="sm" w="sm" type="none"/>
                      <a:tailEnd len="sm" w="sm" type="none"/>
                    </a:lnL>
                    <a:lnR cap="flat" cmpd="sng" w="9525">
                      <a:solidFill>
                        <a:srgbClr val="006764"/>
                      </a:solidFill>
                      <a:prstDash val="solid"/>
                      <a:round/>
                      <a:headEnd len="sm" w="sm" type="none"/>
                      <a:tailEnd len="sm" w="sm" type="none"/>
                    </a:lnR>
                    <a:lnT cap="flat" cmpd="sng" w="9525">
                      <a:solidFill>
                        <a:srgbClr val="006764"/>
                      </a:solidFill>
                      <a:prstDash val="solid"/>
                      <a:round/>
                      <a:headEnd len="sm" w="sm" type="none"/>
                      <a:tailEnd len="sm" w="sm" type="none"/>
                    </a:lnT>
                    <a:lnB cap="flat" cmpd="sng" w="9525">
                      <a:solidFill>
                        <a:srgbClr val="007064"/>
                      </a:solidFill>
                      <a:prstDash val="solid"/>
                      <a:round/>
                      <a:headEnd len="sm" w="sm" type="none"/>
                      <a:tailEnd len="sm" w="sm" type="none"/>
                    </a:lnB>
                    <a:solidFill>
                      <a:srgbClr val="FFFFFF"/>
                    </a:solidFill>
                  </a:tcPr>
                </a:tc>
              </a:tr>
              <a:tr h="3540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/etc</a:t>
                      </a:r>
                      <a:endParaRPr/>
                    </a:p>
                  </a:txBody>
                  <a:tcPr marT="62875" marB="62875" marR="62850" marL="62850" anchor="ctr">
                    <a:lnL cap="flat" cmpd="sng" w="9525">
                      <a:solidFill>
                        <a:srgbClr val="307064"/>
                      </a:solidFill>
                      <a:prstDash val="solid"/>
                      <a:round/>
                      <a:headEnd len="sm" w="sm" type="none"/>
                      <a:tailEnd len="sm" w="sm" type="none"/>
                    </a:lnL>
                    <a:lnR cap="flat" cmpd="sng" w="9525">
                      <a:solidFill>
                        <a:srgbClr val="007064"/>
                      </a:solidFill>
                      <a:prstDash val="solid"/>
                      <a:round/>
                      <a:headEnd len="sm" w="sm" type="none"/>
                      <a:tailEnd len="sm" w="sm" type="none"/>
                    </a:lnR>
                    <a:lnT cap="flat" cmpd="sng" w="9525">
                      <a:solidFill>
                        <a:srgbClr val="307064"/>
                      </a:solidFill>
                      <a:prstDash val="solid"/>
                      <a:round/>
                      <a:headEnd len="sm" w="sm" type="none"/>
                      <a:tailEnd len="sm" w="sm" type="none"/>
                    </a:lnT>
                    <a:lnB cap="flat" cmpd="sng" w="9525">
                      <a:solidFill>
                        <a:srgbClr val="206B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System configuration files.</a:t>
                      </a:r>
                      <a:endParaRPr/>
                    </a:p>
                  </a:txBody>
                  <a:tcPr marT="62875" marB="62875" marR="62850" marL="62850" anchor="ctr">
                    <a:lnL cap="flat" cmpd="sng" w="9525">
                      <a:solidFill>
                        <a:srgbClr val="007064"/>
                      </a:solidFill>
                      <a:prstDash val="solid"/>
                      <a:round/>
                      <a:headEnd len="sm" w="sm" type="none"/>
                      <a:tailEnd len="sm" w="sm" type="none"/>
                    </a:lnL>
                    <a:lnR cap="flat" cmpd="sng" w="9525">
                      <a:solidFill>
                        <a:srgbClr val="007064"/>
                      </a:solidFill>
                      <a:prstDash val="solid"/>
                      <a:round/>
                      <a:headEnd len="sm" w="sm" type="none"/>
                      <a:tailEnd len="sm" w="sm" type="none"/>
                    </a:lnR>
                    <a:lnT cap="flat" cmpd="sng" w="9525">
                      <a:solidFill>
                        <a:srgbClr val="007064"/>
                      </a:solidFill>
                      <a:prstDash val="solid"/>
                      <a:round/>
                      <a:headEnd len="sm" w="sm" type="none"/>
                      <a:tailEnd len="sm" w="sm" type="none"/>
                    </a:lnT>
                    <a:lnB cap="flat" cmpd="sng" w="9525">
                      <a:solidFill>
                        <a:srgbClr val="506B64"/>
                      </a:solidFill>
                      <a:prstDash val="solid"/>
                      <a:round/>
                      <a:headEnd len="sm" w="sm" type="none"/>
                      <a:tailEnd len="sm" w="sm" type="none"/>
                    </a:lnB>
                    <a:solidFill>
                      <a:srgbClr val="FFFFFF"/>
                    </a:solidFill>
                  </a:tcPr>
                </a:tc>
              </a:tr>
              <a:tr h="3540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/home</a:t>
                      </a:r>
                      <a:endParaRPr/>
                    </a:p>
                  </a:txBody>
                  <a:tcPr marT="62875" marB="62875" marR="62850" marL="62850" anchor="ctr">
                    <a:lnL cap="flat" cmpd="sng" w="9525">
                      <a:solidFill>
                        <a:srgbClr val="206B64"/>
                      </a:solidFill>
                      <a:prstDash val="solid"/>
                      <a:round/>
                      <a:headEnd len="sm" w="sm" type="none"/>
                      <a:tailEnd len="sm" w="sm" type="none"/>
                    </a:lnL>
                    <a:lnR cap="flat" cmpd="sng" w="9525">
                      <a:solidFill>
                        <a:srgbClr val="506B64"/>
                      </a:solidFill>
                      <a:prstDash val="solid"/>
                      <a:round/>
                      <a:headEnd len="sm" w="sm" type="none"/>
                      <a:tailEnd len="sm" w="sm" type="none"/>
                    </a:lnR>
                    <a:lnT cap="flat" cmpd="sng" w="9525">
                      <a:solidFill>
                        <a:srgbClr val="206B64"/>
                      </a:solidFill>
                      <a:prstDash val="solid"/>
                      <a:round/>
                      <a:headEnd len="sm" w="sm" type="none"/>
                      <a:tailEnd len="sm" w="sm" type="none"/>
                    </a:lnT>
                    <a:lnB cap="flat" cmpd="sng" w="9525">
                      <a:solidFill>
                        <a:srgbClr val="0070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Home directories.</a:t>
                      </a:r>
                      <a:endParaRPr/>
                    </a:p>
                  </a:txBody>
                  <a:tcPr marT="62875" marB="62875" marR="62850" marL="62850" anchor="ctr">
                    <a:lnL cap="flat" cmpd="sng" w="9525">
                      <a:solidFill>
                        <a:srgbClr val="506B64"/>
                      </a:solidFill>
                      <a:prstDash val="solid"/>
                      <a:round/>
                      <a:headEnd len="sm" w="sm" type="none"/>
                      <a:tailEnd len="sm" w="sm" type="none"/>
                    </a:lnL>
                    <a:lnR cap="flat" cmpd="sng" w="9525">
                      <a:solidFill>
                        <a:srgbClr val="506B64"/>
                      </a:solidFill>
                      <a:prstDash val="solid"/>
                      <a:round/>
                      <a:headEnd len="sm" w="sm" type="none"/>
                      <a:tailEnd len="sm" w="sm" type="none"/>
                    </a:lnR>
                    <a:lnT cap="flat" cmpd="sng" w="9525">
                      <a:solidFill>
                        <a:srgbClr val="506B64"/>
                      </a:solidFill>
                      <a:prstDash val="solid"/>
                      <a:round/>
                      <a:headEnd len="sm" w="sm" type="none"/>
                      <a:tailEnd len="sm" w="sm" type="none"/>
                    </a:lnT>
                    <a:lnB cap="flat" cmpd="sng" w="9525">
                      <a:solidFill>
                        <a:srgbClr val="606D64"/>
                      </a:solidFill>
                      <a:prstDash val="solid"/>
                      <a:round/>
                      <a:headEnd len="sm" w="sm" type="none"/>
                      <a:tailEnd len="sm" w="sm" type="none"/>
                    </a:lnB>
                    <a:solidFill>
                      <a:srgbClr val="FFFFFF"/>
                    </a:solidFill>
                  </a:tcPr>
                </a:tc>
              </a:tr>
              <a:tr h="3540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/opt</a:t>
                      </a:r>
                      <a:endParaRPr/>
                    </a:p>
                  </a:txBody>
                  <a:tcPr marT="62875" marB="62875" marR="62850" marL="62850" anchor="ctr">
                    <a:lnL cap="flat" cmpd="sng" w="9525">
                      <a:solidFill>
                        <a:srgbClr val="007064"/>
                      </a:solidFill>
                      <a:prstDash val="solid"/>
                      <a:round/>
                      <a:headEnd len="sm" w="sm" type="none"/>
                      <a:tailEnd len="sm" w="sm" type="none"/>
                    </a:lnL>
                    <a:lnR cap="flat" cmpd="sng" w="9525">
                      <a:solidFill>
                        <a:srgbClr val="606D64"/>
                      </a:solidFill>
                      <a:prstDash val="solid"/>
                      <a:round/>
                      <a:headEnd len="sm" w="sm" type="none"/>
                      <a:tailEnd len="sm" w="sm" type="none"/>
                    </a:lnR>
                    <a:lnT cap="flat" cmpd="sng" w="9525">
                      <a:solidFill>
                        <a:srgbClr val="007064"/>
                      </a:solidFill>
                      <a:prstDash val="solid"/>
                      <a:round/>
                      <a:headEnd len="sm" w="sm" type="none"/>
                      <a:tailEnd len="sm" w="sm" type="none"/>
                    </a:lnT>
                    <a:lnB cap="flat" cmpd="sng" w="9525">
                      <a:solidFill>
                        <a:srgbClr val="6070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Optional or third party software.</a:t>
                      </a:r>
                      <a:endParaRPr/>
                    </a:p>
                  </a:txBody>
                  <a:tcPr marT="62875" marB="62875" marR="62850" marL="62850" anchor="ctr">
                    <a:lnL cap="flat" cmpd="sng" w="9525">
                      <a:solidFill>
                        <a:srgbClr val="606D64"/>
                      </a:solidFill>
                      <a:prstDash val="solid"/>
                      <a:round/>
                      <a:headEnd len="sm" w="sm" type="none"/>
                      <a:tailEnd len="sm" w="sm" type="none"/>
                    </a:lnL>
                    <a:lnR cap="flat" cmpd="sng" w="9525">
                      <a:solidFill>
                        <a:srgbClr val="606D64"/>
                      </a:solidFill>
                      <a:prstDash val="solid"/>
                      <a:round/>
                      <a:headEnd len="sm" w="sm" type="none"/>
                      <a:tailEnd len="sm" w="sm" type="none"/>
                    </a:lnR>
                    <a:lnT cap="flat" cmpd="sng" w="9525">
                      <a:solidFill>
                        <a:srgbClr val="606D64"/>
                      </a:solidFill>
                      <a:prstDash val="solid"/>
                      <a:round/>
                      <a:headEnd len="sm" w="sm" type="none"/>
                      <a:tailEnd len="sm" w="sm" type="none"/>
                    </a:lnT>
                    <a:lnB cap="flat" cmpd="sng" w="9525">
                      <a:solidFill>
                        <a:srgbClr val="706F64"/>
                      </a:solidFill>
                      <a:prstDash val="solid"/>
                      <a:round/>
                      <a:headEnd len="sm" w="sm" type="none"/>
                      <a:tailEnd len="sm" w="sm" type="none"/>
                    </a:lnB>
                    <a:solidFill>
                      <a:srgbClr val="FFFFFF"/>
                    </a:solidFill>
                  </a:tcPr>
                </a:tc>
              </a:tr>
              <a:tr h="5842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/tmp</a:t>
                      </a:r>
                      <a:endParaRPr/>
                    </a:p>
                  </a:txBody>
                  <a:tcPr marT="62875" marB="62875" marR="62850" marL="62850" anchor="ctr">
                    <a:lnL cap="flat" cmpd="sng" w="9525">
                      <a:solidFill>
                        <a:srgbClr val="607064"/>
                      </a:solidFill>
                      <a:prstDash val="solid"/>
                      <a:round/>
                      <a:headEnd len="sm" w="sm" type="none"/>
                      <a:tailEnd len="sm" w="sm" type="none"/>
                    </a:lnL>
                    <a:lnR cap="flat" cmpd="sng" w="9525">
                      <a:solidFill>
                        <a:srgbClr val="706F64"/>
                      </a:solidFill>
                      <a:prstDash val="solid"/>
                      <a:round/>
                      <a:headEnd len="sm" w="sm" type="none"/>
                      <a:tailEnd len="sm" w="sm" type="none"/>
                    </a:lnR>
                    <a:lnT cap="flat" cmpd="sng" w="9525">
                      <a:solidFill>
                        <a:srgbClr val="607064"/>
                      </a:solidFill>
                      <a:prstDash val="solid"/>
                      <a:round/>
                      <a:headEnd len="sm" w="sm" type="none"/>
                      <a:tailEnd len="sm" w="sm" type="none"/>
                    </a:lnT>
                    <a:lnB cap="flat" cmpd="sng" w="9525">
                      <a:solidFill>
                        <a:srgbClr val="506B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Temporary space, typically cleared on reboot.</a:t>
                      </a:r>
                      <a:endParaRPr/>
                    </a:p>
                  </a:txBody>
                  <a:tcPr marT="62875" marB="62875" marR="62850" marL="62850" anchor="ctr">
                    <a:lnL cap="flat" cmpd="sng" w="9525">
                      <a:solidFill>
                        <a:srgbClr val="706F64"/>
                      </a:solidFill>
                      <a:prstDash val="solid"/>
                      <a:round/>
                      <a:headEnd len="sm" w="sm" type="none"/>
                      <a:tailEnd len="sm" w="sm" type="none"/>
                    </a:lnL>
                    <a:lnR cap="flat" cmpd="sng" w="9525">
                      <a:solidFill>
                        <a:srgbClr val="706F64"/>
                      </a:solidFill>
                      <a:prstDash val="solid"/>
                      <a:round/>
                      <a:headEnd len="sm" w="sm" type="none"/>
                      <a:tailEnd len="sm" w="sm" type="none"/>
                    </a:lnR>
                    <a:lnT cap="flat" cmpd="sng" w="9525">
                      <a:solidFill>
                        <a:srgbClr val="706F64"/>
                      </a:solidFill>
                      <a:prstDash val="solid"/>
                      <a:round/>
                      <a:headEnd len="sm" w="sm" type="none"/>
                      <a:tailEnd len="sm" w="sm" type="none"/>
                    </a:lnT>
                    <a:lnB cap="flat" cmpd="sng" w="9525">
                      <a:solidFill>
                        <a:srgbClr val="706F64"/>
                      </a:solidFill>
                      <a:prstDash val="solid"/>
                      <a:round/>
                      <a:headEnd len="sm" w="sm" type="none"/>
                      <a:tailEnd len="sm" w="sm" type="none"/>
                    </a:lnB>
                    <a:solidFill>
                      <a:srgbClr val="FFFFFF"/>
                    </a:solidFill>
                  </a:tcPr>
                </a:tc>
              </a:tr>
              <a:tr h="3540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/usr</a:t>
                      </a:r>
                      <a:endParaRPr/>
                    </a:p>
                  </a:txBody>
                  <a:tcPr marT="62875" marB="62875" marR="62850" marL="62850" anchor="ctr">
                    <a:lnL cap="flat" cmpd="sng" w="9525">
                      <a:solidFill>
                        <a:srgbClr val="506B64"/>
                      </a:solidFill>
                      <a:prstDash val="solid"/>
                      <a:round/>
                      <a:headEnd len="sm" w="sm" type="none"/>
                      <a:tailEnd len="sm" w="sm" type="none"/>
                    </a:lnL>
                    <a:lnR cap="flat" cmpd="sng" w="9525">
                      <a:solidFill>
                        <a:srgbClr val="706F64"/>
                      </a:solidFill>
                      <a:prstDash val="solid"/>
                      <a:round/>
                      <a:headEnd len="sm" w="sm" type="none"/>
                      <a:tailEnd len="sm" w="sm" type="none"/>
                    </a:lnR>
                    <a:lnT cap="flat" cmpd="sng" w="9525">
                      <a:solidFill>
                        <a:srgbClr val="506B64"/>
                      </a:solidFill>
                      <a:prstDash val="solid"/>
                      <a:round/>
                      <a:headEnd len="sm" w="sm" type="none"/>
                      <a:tailEnd len="sm" w="sm" type="none"/>
                    </a:lnT>
                    <a:lnB cap="flat" cmpd="sng" w="9525">
                      <a:solidFill>
                        <a:srgbClr val="606D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User related programs.</a:t>
                      </a:r>
                      <a:endParaRPr/>
                    </a:p>
                  </a:txBody>
                  <a:tcPr marT="62875" marB="62875" marR="62850" marL="62850" anchor="ctr">
                    <a:lnL cap="flat" cmpd="sng" w="9525">
                      <a:solidFill>
                        <a:srgbClr val="706F64"/>
                      </a:solidFill>
                      <a:prstDash val="solid"/>
                      <a:round/>
                      <a:headEnd len="sm" w="sm" type="none"/>
                      <a:tailEnd len="sm" w="sm" type="none"/>
                    </a:lnL>
                    <a:lnR cap="flat" cmpd="sng" w="9525">
                      <a:solidFill>
                        <a:srgbClr val="706F64"/>
                      </a:solidFill>
                      <a:prstDash val="solid"/>
                      <a:round/>
                      <a:headEnd len="sm" w="sm" type="none"/>
                      <a:tailEnd len="sm" w="sm" type="none"/>
                    </a:lnR>
                    <a:lnT cap="flat" cmpd="sng" w="9525">
                      <a:solidFill>
                        <a:srgbClr val="706F64"/>
                      </a:solidFill>
                      <a:prstDash val="solid"/>
                      <a:round/>
                      <a:headEnd len="sm" w="sm" type="none"/>
                      <a:tailEnd len="sm" w="sm" type="none"/>
                    </a:lnT>
                    <a:lnB cap="flat" cmpd="sng" w="9525">
                      <a:solidFill>
                        <a:srgbClr val="806B64"/>
                      </a:solidFill>
                      <a:prstDash val="solid"/>
                      <a:round/>
                      <a:headEnd len="sm" w="sm" type="none"/>
                      <a:tailEnd len="sm" w="sm" type="none"/>
                    </a:lnB>
                    <a:solidFill>
                      <a:srgbClr val="FFFFFF"/>
                    </a:solidFill>
                  </a:tcPr>
                </a:tc>
              </a:tr>
              <a:tr h="354000">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/var</a:t>
                      </a:r>
                      <a:endParaRPr/>
                    </a:p>
                  </a:txBody>
                  <a:tcPr marT="62875" marB="62875" marR="62850" marL="62850" anchor="ctr">
                    <a:lnL cap="flat" cmpd="sng" w="9525">
                      <a:solidFill>
                        <a:srgbClr val="606D64"/>
                      </a:solidFill>
                      <a:prstDash val="solid"/>
                      <a:round/>
                      <a:headEnd len="sm" w="sm" type="none"/>
                      <a:tailEnd len="sm" w="sm" type="none"/>
                    </a:lnL>
                    <a:lnR cap="flat" cmpd="sng" w="9525">
                      <a:solidFill>
                        <a:srgbClr val="806B64"/>
                      </a:solidFill>
                      <a:prstDash val="solid"/>
                      <a:round/>
                      <a:headEnd len="sm" w="sm" type="none"/>
                      <a:tailEnd len="sm" w="sm" type="none"/>
                    </a:lnR>
                    <a:lnT cap="flat" cmpd="sng" w="9525">
                      <a:solidFill>
                        <a:srgbClr val="606D64"/>
                      </a:solidFill>
                      <a:prstDash val="solid"/>
                      <a:round/>
                      <a:headEnd len="sm" w="sm" type="none"/>
                      <a:tailEnd len="sm" w="sm" type="none"/>
                    </a:lnT>
                    <a:lnB cap="flat" cmpd="sng" w="9525">
                      <a:solidFill>
                        <a:srgbClr val="606D6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Variable data, most notably log files.</a:t>
                      </a:r>
                      <a:endParaRPr/>
                    </a:p>
                  </a:txBody>
                  <a:tcPr marT="62875" marB="62875" marR="62850" marL="62850" anchor="ctr">
                    <a:lnL cap="flat" cmpd="sng" w="9525">
                      <a:solidFill>
                        <a:srgbClr val="806B64"/>
                      </a:solidFill>
                      <a:prstDash val="solid"/>
                      <a:round/>
                      <a:headEnd len="sm" w="sm" type="none"/>
                      <a:tailEnd len="sm" w="sm" type="none"/>
                    </a:lnL>
                    <a:lnR cap="flat" cmpd="sng" w="9525">
                      <a:solidFill>
                        <a:srgbClr val="806B64"/>
                      </a:solidFill>
                      <a:prstDash val="solid"/>
                      <a:round/>
                      <a:headEnd len="sm" w="sm" type="none"/>
                      <a:tailEnd len="sm" w="sm" type="none"/>
                    </a:lnR>
                    <a:lnT cap="flat" cmpd="sng" w="9525">
                      <a:solidFill>
                        <a:srgbClr val="806B64"/>
                      </a:solidFill>
                      <a:prstDash val="solid"/>
                      <a:round/>
                      <a:headEnd len="sm" w="sm" type="none"/>
                      <a:tailEnd len="sm" w="sm" type="none"/>
                    </a:lnT>
                    <a:lnB cap="flat" cmpd="sng" w="9525">
                      <a:solidFill>
                        <a:srgbClr val="806B64"/>
                      </a:solidFill>
                      <a:prstDash val="solid"/>
                      <a:round/>
                      <a:headEnd len="sm" w="sm" type="none"/>
                      <a:tailEnd len="sm" w="sm" type="none"/>
                    </a:lnB>
                    <a:solidFill>
                      <a:srgbClr val="FFFFFF"/>
                    </a:solidFill>
                  </a:tcPr>
                </a:tc>
              </a:tr>
            </a:tbl>
          </a:graphicData>
        </a:graphic>
      </p:graphicFrame>
      <p:sp>
        <p:nvSpPr>
          <p:cNvPr id="637" name="Google Shape;637;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638" name="Google Shape;638;p5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639" name="Google Shape;639;p5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inux Folders" id="647" name="Google Shape;647;p53"/>
          <p:cNvPicPr preferRelativeResize="0"/>
          <p:nvPr>
            <p:ph idx="1" type="body"/>
          </p:nvPr>
        </p:nvPicPr>
        <p:blipFill rotWithShape="1">
          <a:blip r:embed="rId3">
            <a:alphaModFix/>
          </a:blip>
          <a:srcRect b="0" l="0" r="0" t="0"/>
          <a:stretch/>
        </p:blipFill>
        <p:spPr>
          <a:xfrm>
            <a:off x="549275" y="1600200"/>
            <a:ext cx="8045450" cy="4525962"/>
          </a:xfrm>
          <a:prstGeom prst="rect">
            <a:avLst/>
          </a:prstGeom>
          <a:noFill/>
          <a:ln>
            <a:noFill/>
          </a:ln>
        </p:spPr>
      </p:pic>
      <p:pic>
        <p:nvPicPr>
          <p:cNvPr descr="Lovely Professional University - Wikipedia" id="648" name="Google Shape;648;p53"/>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649" name="Google Shape;649;p5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4"/>
          <p:cNvSpPr txBox="1"/>
          <p:nvPr>
            <p:ph type="title"/>
          </p:nvPr>
        </p:nvSpPr>
        <p:spPr>
          <a:xfrm>
            <a:off x="457200" y="274637"/>
            <a:ext cx="8229600" cy="7318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How to partition a disk in Linux</a:t>
            </a:r>
            <a:br>
              <a:rPr b="1" i="0" lang="en-US" sz="2400" u="none">
                <a:solidFill>
                  <a:srgbClr val="000000"/>
                </a:solidFill>
                <a:latin typeface="Times New Roman"/>
                <a:ea typeface="Times New Roman"/>
                <a:cs typeface="Times New Roman"/>
                <a:sym typeface="Times New Roman"/>
              </a:rPr>
            </a:br>
            <a:endParaRPr/>
          </a:p>
        </p:txBody>
      </p:sp>
      <p:sp>
        <p:nvSpPr>
          <p:cNvPr id="656" name="Google Shape;656;p54"/>
          <p:cNvSpPr txBox="1"/>
          <p:nvPr>
            <p:ph idx="1" type="body"/>
          </p:nvPr>
        </p:nvSpPr>
        <p:spPr>
          <a:xfrm>
            <a:off x="457200" y="976312"/>
            <a:ext cx="8229600" cy="51498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Creating and deleting partitions in Linux is a regular practice because storage devices (such as hard drives and USB drives) must be structured in some way before they can be used. </a:t>
            </a:r>
            <a:endParaRPr b="0" i="0" sz="2200" u="none">
              <a:solidFill>
                <a:schemeClr val="dk1"/>
              </a:solidFill>
              <a:latin typeface="Times New Roman"/>
              <a:ea typeface="Times New Roman"/>
              <a:cs typeface="Times New Roman"/>
              <a:sym typeface="Times New Roman"/>
            </a:endParaRPr>
          </a:p>
          <a:p>
            <a:pPr indent="0" lvl="0" marL="3429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In most cases, large storage devices are divided into separate sections called partitions. Partitioning also allows you to divide your hard drive into isolated sections, where each section behaves as its own hard drive. </a:t>
            </a:r>
            <a:endParaRPr/>
          </a:p>
        </p:txBody>
      </p:sp>
      <p:sp>
        <p:nvSpPr>
          <p:cNvPr id="657" name="Google Shape;657;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58" name="Google Shape;658;p5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59" name="Google Shape;659;p5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13ffeccf302_0_62"/>
          <p:cNvSpPr txBox="1"/>
          <p:nvPr>
            <p:ph type="title"/>
          </p:nvPr>
        </p:nvSpPr>
        <p:spPr>
          <a:xfrm>
            <a:off x="457200" y="274637"/>
            <a:ext cx="8229600" cy="731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How to partition a disk in Linux</a:t>
            </a:r>
            <a:br>
              <a:rPr b="1" i="0" lang="en-US" sz="2400" u="none">
                <a:solidFill>
                  <a:srgbClr val="000000"/>
                </a:solidFill>
                <a:latin typeface="Times New Roman"/>
                <a:ea typeface="Times New Roman"/>
                <a:cs typeface="Times New Roman"/>
                <a:sym typeface="Times New Roman"/>
              </a:rPr>
            </a:br>
            <a:endParaRPr/>
          </a:p>
        </p:txBody>
      </p:sp>
      <p:sp>
        <p:nvSpPr>
          <p:cNvPr id="666" name="Google Shape;666;g13ffeccf302_0_62"/>
          <p:cNvSpPr txBox="1"/>
          <p:nvPr>
            <p:ph idx="1" type="body"/>
          </p:nvPr>
        </p:nvSpPr>
        <p:spPr>
          <a:xfrm>
            <a:off x="457200" y="976312"/>
            <a:ext cx="8229600" cy="51498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440"/>
              </a:spcBef>
              <a:spcAft>
                <a:spcPts val="0"/>
              </a:spcAft>
              <a:buNone/>
            </a:pPr>
            <a:r>
              <a:rPr b="0" i="0" lang="en-US" sz="2200" u="none">
                <a:solidFill>
                  <a:schemeClr val="dk1"/>
                </a:solidFill>
                <a:latin typeface="Times New Roman"/>
                <a:ea typeface="Times New Roman"/>
                <a:cs typeface="Times New Roman"/>
                <a:sym typeface="Times New Roman"/>
              </a:rPr>
              <a:t>The following explains the process of partitioning a storage device with the parted command.</a:t>
            </a:r>
            <a:endParaRPr/>
          </a:p>
          <a:p>
            <a:pPr indent="0" lvl="0" marL="342900" marR="0" rtl="0" algn="just">
              <a:lnSpc>
                <a:spcPct val="100000"/>
              </a:lnSpc>
              <a:spcBef>
                <a:spcPts val="440"/>
              </a:spcBef>
              <a:spcAft>
                <a:spcPts val="0"/>
              </a:spcAft>
              <a:buNone/>
            </a:pPr>
            <a:r>
              <a:t/>
            </a:r>
            <a:endParaRPr b="1" sz="2200">
              <a:latin typeface="Times New Roman"/>
              <a:ea typeface="Times New Roman"/>
              <a:cs typeface="Times New Roman"/>
              <a:sym typeface="Times New Roman"/>
            </a:endParaRPr>
          </a:p>
          <a:p>
            <a:pPr indent="-342900" lvl="0" marL="342900" marR="0" rtl="0" algn="just">
              <a:lnSpc>
                <a:spcPct val="100000"/>
              </a:lnSpc>
              <a:spcBef>
                <a:spcPts val="440"/>
              </a:spcBef>
              <a:spcAft>
                <a:spcPts val="0"/>
              </a:spcAft>
              <a:buClr>
                <a:schemeClr val="dk1"/>
              </a:buClr>
              <a:buSzPts val="2200"/>
              <a:buFont typeface="Arial"/>
              <a:buChar char="•"/>
            </a:pPr>
            <a:r>
              <a:rPr b="1" i="0" lang="en-US" sz="2200" u="none">
                <a:solidFill>
                  <a:schemeClr val="dk1"/>
                </a:solidFill>
                <a:latin typeface="Times New Roman"/>
                <a:ea typeface="Times New Roman"/>
                <a:cs typeface="Times New Roman"/>
                <a:sym typeface="Times New Roman"/>
              </a:rPr>
              <a:t>List the partitions:</a:t>
            </a:r>
            <a:r>
              <a:rPr b="0" i="0" lang="en-US" sz="2200" u="none">
                <a:solidFill>
                  <a:schemeClr val="dk1"/>
                </a:solidFill>
                <a:latin typeface="Times New Roman"/>
                <a:ea typeface="Times New Roman"/>
                <a:cs typeface="Times New Roman"/>
                <a:sym typeface="Times New Roman"/>
              </a:rPr>
              <a:t> Use parted -l to identify the storage device you want to partition. </a:t>
            </a:r>
            <a:endParaRPr b="0" i="0" sz="22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Typically, the first hard disk (/dev/sda or /dev/vda) will contain the operating system, so look for another disk to find the one you want (e.g., /dev/sdb, /dev/sdc, /dev/vdb, /dev/vdc, etc.).</a:t>
            </a:r>
            <a:endParaRPr/>
          </a:p>
        </p:txBody>
      </p:sp>
      <p:sp>
        <p:nvSpPr>
          <p:cNvPr id="667" name="Google Shape;667;g13ffeccf302_0_6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68" name="Google Shape;668;g13ffeccf302_0_62"/>
          <p:cNvSpPr txBox="1"/>
          <p:nvPr/>
        </p:nvSpPr>
        <p:spPr>
          <a:xfrm>
            <a:off x="319087" y="607695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69" name="Google Shape;669;g13ffeccf302_0_6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5"/>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2. Open the storage device: </a:t>
            </a:r>
            <a:r>
              <a:rPr b="0" i="0" lang="en-US" sz="2400" u="none">
                <a:solidFill>
                  <a:schemeClr val="dk1"/>
                </a:solidFill>
                <a:latin typeface="Times New Roman"/>
                <a:ea typeface="Times New Roman"/>
                <a:cs typeface="Times New Roman"/>
                <a:sym typeface="Times New Roman"/>
              </a:rPr>
              <a:t>Use parted to begin working with the selected storage device. It is important to indicate the specific device you want to use. If you just type parted with no device name, it will randomly select a storage device to modify.</a:t>
            </a:r>
            <a:endParaRPr/>
          </a:p>
          <a:p>
            <a:pPr indent="-342900" lvl="0" marL="342900" marR="0" rtl="0" algn="just">
              <a:lnSpc>
                <a:spcPct val="100000"/>
              </a:lnSpc>
              <a:spcBef>
                <a:spcPts val="48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3. Set the partition table:</a:t>
            </a:r>
            <a:r>
              <a:rPr b="0" i="0" lang="en-US" sz="2400" u="none">
                <a:solidFill>
                  <a:srgbClr val="000000"/>
                </a:solidFill>
                <a:latin typeface="Times New Roman"/>
                <a:ea typeface="Times New Roman"/>
                <a:cs typeface="Times New Roman"/>
                <a:sym typeface="Times New Roman"/>
              </a:rPr>
              <a:t> Set the partition table type to GPT, then type "Yes" to accept it. </a:t>
            </a:r>
            <a:r>
              <a:rPr b="0" i="0" lang="en-US" sz="2400" u="none">
                <a:solidFill>
                  <a:schemeClr val="dk1"/>
                </a:solidFill>
                <a:latin typeface="Times New Roman"/>
                <a:ea typeface="Times New Roman"/>
                <a:cs typeface="Times New Roman"/>
                <a:sym typeface="Times New Roman"/>
              </a:rPr>
              <a:t>The mklabel and mktable commands are used for the same purpose (making a partition table on a storage device). The supported partition tables are: aix, amiga, bsd, dvh, gpt, mac, ms-dos, pc98, sun, and loop. Remember mklabel will not make a partition, rather it will make a partition table.</a:t>
            </a:r>
            <a:endParaRPr/>
          </a:p>
        </p:txBody>
      </p:sp>
      <p:sp>
        <p:nvSpPr>
          <p:cNvPr id="675" name="Google Shape;675;p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76" name="Google Shape;676;p5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77" name="Google Shape;677;p5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6"/>
          <p:cNvSpPr txBox="1"/>
          <p:nvPr>
            <p:ph idx="1" type="body"/>
          </p:nvPr>
        </p:nvSpPr>
        <p:spPr>
          <a:xfrm>
            <a:off x="457200" y="765175"/>
            <a:ext cx="8229600" cy="53609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400"/>
              <a:buFont typeface="Arial"/>
              <a:buChar char="•"/>
            </a:pPr>
            <a:r>
              <a:rPr b="1" i="0" lang="en-US" sz="2400" u="none">
                <a:solidFill>
                  <a:srgbClr val="000000"/>
                </a:solidFill>
                <a:latin typeface="Times New Roman"/>
                <a:ea typeface="Times New Roman"/>
                <a:cs typeface="Times New Roman"/>
                <a:sym typeface="Times New Roman"/>
              </a:rPr>
              <a:t>4. Review the partition table:</a:t>
            </a:r>
            <a:r>
              <a:rPr b="0" i="0" lang="en-US" sz="2400" u="none">
                <a:solidFill>
                  <a:srgbClr val="000000"/>
                </a:solidFill>
                <a:latin typeface="Times New Roman"/>
                <a:ea typeface="Times New Roman"/>
                <a:cs typeface="Times New Roman"/>
                <a:sym typeface="Times New Roman"/>
              </a:rPr>
              <a:t> Show information about the storage device.</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5.</a:t>
            </a: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Get help: </a:t>
            </a:r>
            <a:r>
              <a:rPr b="0" i="0" lang="en-US" sz="2400" u="none">
                <a:solidFill>
                  <a:schemeClr val="dk1"/>
                </a:solidFill>
                <a:latin typeface="Times New Roman"/>
                <a:ea typeface="Times New Roman"/>
                <a:cs typeface="Times New Roman"/>
                <a:sym typeface="Times New Roman"/>
              </a:rPr>
              <a:t>To find out how to make a new partition, type: (parted) help mkpart.</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6.</a:t>
            </a: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Make a partition: </a:t>
            </a:r>
            <a:r>
              <a:rPr b="0" i="0" lang="en-US" sz="2400" u="none">
                <a:solidFill>
                  <a:schemeClr val="dk1"/>
                </a:solidFill>
                <a:latin typeface="Times New Roman"/>
                <a:ea typeface="Times New Roman"/>
                <a:cs typeface="Times New Roman"/>
                <a:sym typeface="Times New Roman"/>
              </a:rPr>
              <a:t>To make a new partition (in this example, 1,396MB on partition 0), type the following:</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(parted) mkpart primary 0 1396MB</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683" name="Google Shape;683;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84" name="Google Shape;684;p5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85" name="Google Shape;685;p5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7"/>
          <p:cNvSpPr txBox="1"/>
          <p:nvPr>
            <p:ph type="title"/>
          </p:nvPr>
        </p:nvSpPr>
        <p:spPr>
          <a:xfrm>
            <a:off x="457200" y="274637"/>
            <a:ext cx="8229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1187450" y="730250"/>
          <a:ext cx="3000000" cy="3000000"/>
        </p:xfrm>
        <a:graphic>
          <a:graphicData uri="http://schemas.openxmlformats.org/drawingml/2006/table">
            <a:tbl>
              <a:tblPr>
                <a:noFill/>
                <a:tableStyleId>{AE6FABC2-2F31-40BF-AE58-049FE1229BE6}</a:tableStyleId>
              </a:tblPr>
              <a:tblGrid>
                <a:gridCol w="792150"/>
                <a:gridCol w="3097200"/>
                <a:gridCol w="3095625"/>
              </a:tblGrid>
              <a:tr h="285750">
                <a:tc>
                  <a:txBody>
                    <a:bodyPr/>
                    <a:lstStyle/>
                    <a:p>
                      <a:pPr indent="0" lvl="0" marL="0" marR="0" rtl="0" algn="just">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S.NO</a:t>
                      </a:r>
                      <a:endParaRPr/>
                    </a:p>
                  </a:txBody>
                  <a:tcPr marT="66925" marB="66925"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Linux</a:t>
                      </a:r>
                      <a:endParaRPr/>
                    </a:p>
                  </a:txBody>
                  <a:tcPr marT="66925" marB="66925"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Windows</a:t>
                      </a:r>
                      <a:endParaRPr/>
                    </a:p>
                  </a:txBody>
                  <a:tcPr marT="66925" marB="66925" marR="66925" marL="66925" anchor="ctr">
                    <a:solidFill>
                      <a:srgbClr val="FFFFFF"/>
                    </a:solidFill>
                  </a:tcPr>
                </a:tc>
              </a:tr>
              <a:tr h="45560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1.</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is a open source operating system.</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windows are the not the open source operating system.</a:t>
                      </a:r>
                      <a:endParaRPr/>
                    </a:p>
                  </a:txBody>
                  <a:tcPr marT="93700" marB="93700" marR="66925" marL="66925" anchor="ctr">
                    <a:solidFill>
                      <a:srgbClr val="FFFFFF"/>
                    </a:solidFill>
                  </a:tcPr>
                </a:tc>
              </a:tr>
              <a:tr h="32385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2.</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is free of cost.</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it is costly.</a:t>
                      </a:r>
                      <a:endParaRPr/>
                    </a:p>
                  </a:txBody>
                  <a:tcPr marT="93700" marB="93700" marR="66925" marL="66925" anchor="ctr">
                    <a:solidFill>
                      <a:srgbClr val="FFFFFF"/>
                    </a:solidFill>
                  </a:tcPr>
                </a:tc>
              </a:tr>
              <a:tr h="325425">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3.</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It’s file name case-sensitive.</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it’s file name is case-insensitive.</a:t>
                      </a:r>
                      <a:endParaRPr/>
                    </a:p>
                  </a:txBody>
                  <a:tcPr marT="93700" marB="93700" marR="66925" marL="66925" anchor="ctr">
                    <a:solidFill>
                      <a:srgbClr val="FFFFFF"/>
                    </a:solidFill>
                  </a:tcPr>
                </a:tc>
              </a:tr>
              <a:tr h="32385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4.</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In linux, monolithic kernel is used.</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in this, micro kernel is used.</a:t>
                      </a:r>
                      <a:endParaRPr/>
                    </a:p>
                  </a:txBody>
                  <a:tcPr marT="93700" marB="93700" marR="66925" marL="66925" anchor="ctr">
                    <a:solidFill>
                      <a:srgbClr val="FFFFFF"/>
                    </a:solidFill>
                  </a:tcPr>
                </a:tc>
              </a:tr>
              <a:tr h="45560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5.</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is more efficient in comparison of windows.</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windows are less efficient.</a:t>
                      </a:r>
                      <a:endParaRPr/>
                    </a:p>
                  </a:txBody>
                  <a:tcPr marT="93700" marB="93700" marR="66925" marL="66925" anchor="ctr">
                    <a:solidFill>
                      <a:srgbClr val="FFFFFF"/>
                    </a:solidFill>
                  </a:tcPr>
                </a:tc>
              </a:tr>
              <a:tr h="45560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6.</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There is forward slash is used for Separating the directories.</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there is back slash is used for Separating the directories.</a:t>
                      </a:r>
                      <a:endParaRPr/>
                    </a:p>
                  </a:txBody>
                  <a:tcPr marT="93700" marB="93700" marR="66925" marL="66925" anchor="ctr">
                    <a:solidFill>
                      <a:srgbClr val="FFFFFF"/>
                    </a:solidFill>
                  </a:tcPr>
                </a:tc>
              </a:tr>
              <a:tr h="454025">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7.</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provides more security than windows.</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it provides less security than linux.</a:t>
                      </a:r>
                      <a:endParaRPr/>
                    </a:p>
                  </a:txBody>
                  <a:tcPr marT="93700" marB="93700" marR="66925" marL="66925" anchor="ctr">
                    <a:solidFill>
                      <a:srgbClr val="FFFFFF"/>
                    </a:solidFill>
                  </a:tcPr>
                </a:tc>
              </a:tr>
              <a:tr h="45560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8.</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is widely used in hacking purpose based systems.</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While windows does not provide much efficiency in hacking.</a:t>
                      </a:r>
                      <a:endParaRPr/>
                    </a:p>
                  </a:txBody>
                  <a:tcPr marT="93700" marB="93700" marR="66925" marL="66925" anchor="ctr">
                    <a:solidFill>
                      <a:srgbClr val="FFFFFF"/>
                    </a:solidFill>
                  </a:tcPr>
                </a:tc>
              </a:tr>
              <a:tr h="58895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9.</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There are 3 types of user account – </a:t>
                      </a:r>
                      <a:endParaRPr/>
                    </a:p>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(1) Regular , (2) Root , (3) Service account</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There are 4 types of user account – </a:t>
                      </a:r>
                      <a:endParaRPr/>
                    </a:p>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(1) Administrator , (2) Standard , (3) Child , (4) Guest</a:t>
                      </a:r>
                      <a:endParaRPr/>
                    </a:p>
                  </a:txBody>
                  <a:tcPr marT="93700" marB="93700" marR="66925" marL="66925" anchor="ctr">
                    <a:solidFill>
                      <a:srgbClr val="FFFFFF"/>
                    </a:solidFill>
                  </a:tcPr>
                </a:tc>
              </a:tr>
              <a:tr h="46195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10.</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Root user is the super user and has all administrative privileges.</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Administrator user has all administrative privileges of computers.</a:t>
                      </a:r>
                      <a:endParaRPr/>
                    </a:p>
                  </a:txBody>
                  <a:tcPr marT="93700" marB="93700" marR="66925" marL="66925" anchor="ctr">
                    <a:solidFill>
                      <a:srgbClr val="FFFFFF"/>
                    </a:solidFill>
                  </a:tcPr>
                </a:tc>
              </a:tr>
              <a:tr h="722300">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11.</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T="93700" marB="93700" marR="66925" marL="66925" anchor="ctr">
                    <a:solidFill>
                      <a:srgbClr val="FFFFFF"/>
                    </a:solidFill>
                  </a:tcPr>
                </a:tc>
                <a:tc>
                  <a:txBody>
                    <a:bodyPr/>
                    <a:lstStyle/>
                    <a:p>
                      <a:pPr indent="0" lvl="0" marL="0" marR="0" rtl="0" algn="just">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In Windows, you cannot have 2 files with the same name in the same folder.</a:t>
                      </a:r>
                      <a:endParaRPr/>
                    </a:p>
                  </a:txBody>
                  <a:tcPr marT="93700" marB="93700" marR="66925" marL="66925" anchor="ctr">
                    <a:solidFill>
                      <a:srgbClr val="FFFFFF"/>
                    </a:solidFill>
                  </a:tcPr>
                </a:tc>
              </a:tr>
            </a:tbl>
          </a:graphicData>
        </a:graphic>
      </p:graphicFrame>
      <p:sp>
        <p:nvSpPr>
          <p:cNvPr id="693" name="Google Shape;693;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694" name="Google Shape;694;p5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695" name="Google Shape;695;p5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8"/>
          <p:cNvSpPr txBox="1"/>
          <p:nvPr>
            <p:ph type="title"/>
          </p:nvPr>
        </p:nvSpPr>
        <p:spPr>
          <a:xfrm>
            <a:off x="457200" y="274637"/>
            <a:ext cx="8229600" cy="7778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04" name="Google Shape;704;p5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705" name="Google Shape;705;p5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idx="1" type="body"/>
          </p:nvPr>
        </p:nvSpPr>
        <p:spPr>
          <a:xfrm>
            <a:off x="457200" y="476250"/>
            <a:ext cx="8229600" cy="564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What are virtual machines used for?</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12" name="Google Shape;712;p59"/>
          <p:cNvSpPr txBox="1"/>
          <p:nvPr/>
        </p:nvSpPr>
        <p:spPr>
          <a:xfrm>
            <a:off x="457200" y="633730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713" name="Google Shape;713;p5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g13ffeccf302_0_71"/>
          <p:cNvSpPr txBox="1"/>
          <p:nvPr>
            <p:ph idx="1" type="body"/>
          </p:nvPr>
        </p:nvSpPr>
        <p:spPr>
          <a:xfrm>
            <a:off x="457200" y="476250"/>
            <a:ext cx="8229600" cy="56499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What are virtual machines used for?</a:t>
            </a:r>
            <a:endParaRPr/>
          </a:p>
          <a:p>
            <a:pPr indent="0" lvl="0" marL="0" marR="0" rtl="0" algn="just">
              <a:lnSpc>
                <a:spcPct val="100000"/>
              </a:lnSpc>
              <a:spcBef>
                <a:spcPts val="400"/>
              </a:spcBef>
              <a:spcAft>
                <a:spcPts val="0"/>
              </a:spcAft>
              <a:buNone/>
            </a:pPr>
            <a:r>
              <a:rPr b="0" i="0" lang="en-US" sz="200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How do virtual machines work?</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20" name="Google Shape;720;g13ffeccf302_0_71"/>
          <p:cNvSpPr txBox="1"/>
          <p:nvPr/>
        </p:nvSpPr>
        <p:spPr>
          <a:xfrm>
            <a:off x="457200" y="6337300"/>
            <a:ext cx="8505900" cy="461700"/>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721" name="Google Shape;721;g13ffeccf302_0_7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319087" y="0"/>
            <a:ext cx="8229600" cy="10953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02124"/>
              </a:buClr>
              <a:buSzPts val="3200"/>
              <a:buFont typeface="Times New Roman"/>
              <a:buNone/>
            </a:pPr>
            <a:r>
              <a:rPr b="1" i="0" lang="en-US" sz="3200" u="none">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Process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File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Network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Main Memory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Secondary Storage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I/O Device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Security Management</a:t>
            </a:r>
            <a:endParaRPr/>
          </a:p>
          <a:p>
            <a:pPr indent="-342900" lvl="0" marL="342900" marR="0" rtl="0" algn="just">
              <a:lnSpc>
                <a:spcPct val="100000"/>
              </a:lnSpc>
              <a:spcBef>
                <a:spcPts val="560"/>
              </a:spcBef>
              <a:spcAft>
                <a:spcPts val="0"/>
              </a:spcAft>
              <a:buClr>
                <a:srgbClr val="000000"/>
              </a:buClr>
              <a:buSzPts val="2800"/>
              <a:buFont typeface="Calibri"/>
              <a:buAutoNum type="arabicPeriod"/>
            </a:pPr>
            <a:r>
              <a:rPr b="0" i="0" lang="en-US" sz="2800" u="none">
                <a:solidFill>
                  <a:srgbClr val="000000"/>
                </a:solidFill>
                <a:latin typeface="Times New Roman"/>
                <a:ea typeface="Times New Roman"/>
                <a:cs typeface="Times New Roman"/>
                <a:sym typeface="Times New Roman"/>
              </a:rPr>
              <a:t>Command Interpreter System</a:t>
            </a:r>
            <a:endParaRPr/>
          </a:p>
          <a:p>
            <a:pPr indent="-165100" lvl="0" marL="342900" marR="0" rtl="0" algn="l">
              <a:spcBef>
                <a:spcPts val="560"/>
              </a:spcBef>
              <a:spcAft>
                <a:spcPts val="0"/>
              </a:spcAft>
              <a:buClr>
                <a:schemeClr val="dk1"/>
              </a:buClr>
              <a:buSzPts val="2800"/>
              <a:buFont typeface="Arial"/>
              <a:buNone/>
            </a:pPr>
            <a:r>
              <a:t/>
            </a:r>
            <a:endParaRPr b="0" i="0" sz="2800" u="none">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41" name="Google Shape;141;p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42" name="Google Shape;142;p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omponents of Operating System" id="148" name="Google Shape;148;p8"/>
          <p:cNvPicPr preferRelativeResize="0"/>
          <p:nvPr>
            <p:ph idx="1" type="body"/>
          </p:nvPr>
        </p:nvPicPr>
        <p:blipFill rotWithShape="1">
          <a:blip r:embed="rId3">
            <a:alphaModFix/>
          </a:blip>
          <a:srcRect b="0" l="0" r="0" t="0"/>
          <a:stretch/>
        </p:blipFill>
        <p:spPr>
          <a:xfrm>
            <a:off x="755650" y="549275"/>
            <a:ext cx="7561262" cy="5538787"/>
          </a:xfrm>
          <a:prstGeom prst="rect">
            <a:avLst/>
          </a:prstGeom>
          <a:noFill/>
          <a:ln>
            <a:noFill/>
          </a:ln>
        </p:spPr>
      </p:pic>
      <p:pic>
        <p:nvPicPr>
          <p:cNvPr descr="Lovely Professional University - Wikipedia" id="149" name="Google Shape;149;p8"/>
          <p:cNvPicPr preferRelativeResize="0"/>
          <p:nvPr/>
        </p:nvPicPr>
        <p:blipFill rotWithShape="1">
          <a:blip r:embed="rId4">
            <a:alphaModFix/>
          </a:blip>
          <a:srcRect b="0" l="0" r="0" t="0"/>
          <a:stretch/>
        </p:blipFill>
        <p:spPr>
          <a:xfrm>
            <a:off x="8388350" y="74612"/>
            <a:ext cx="704850" cy="701675"/>
          </a:xfrm>
          <a:prstGeom prst="rect">
            <a:avLst/>
          </a:prstGeom>
          <a:noFill/>
          <a:ln>
            <a:noFill/>
          </a:ln>
        </p:spPr>
      </p:pic>
      <p:sp>
        <p:nvSpPr>
          <p:cNvPr id="150" name="Google Shape;150;p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idx="1" type="body"/>
          </p:nvPr>
        </p:nvSpPr>
        <p:spPr>
          <a:xfrm>
            <a:off x="457200" y="692150"/>
            <a:ext cx="8229600" cy="5434012"/>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None/>
            </a:pPr>
            <a:r>
              <a:rPr b="1" i="0" lang="en-US" sz="1800" u="none">
                <a:solidFill>
                  <a:srgbClr val="610B4B"/>
                </a:solidFill>
                <a:latin typeface="Times New Roman"/>
                <a:ea typeface="Times New Roman"/>
                <a:cs typeface="Times New Roman"/>
                <a:sym typeface="Times New Roman"/>
              </a:rPr>
              <a:t>Process Management</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The process management component is a procedure for managing many processes running simultaneously on the operating system. Every running software application program has one or more processes associated with them.</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For example, when you use a search engine like Chrome, there is a process running for that browser program.</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Process management keeps processes running efficiently. It also uses memory allocated to them and shutting them down when needed.</a:t>
            </a:r>
            <a:endParaRPr/>
          </a:p>
          <a:p>
            <a:pPr indent="0" lvl="0" marL="342900" marR="0" rtl="0" algn="just">
              <a:lnSpc>
                <a:spcPct val="100000"/>
              </a:lnSpc>
              <a:spcBef>
                <a:spcPts val="360"/>
              </a:spcBef>
              <a:spcAft>
                <a:spcPts val="0"/>
              </a:spcAft>
              <a:buNone/>
            </a:pPr>
            <a:r>
              <a:t/>
            </a:r>
            <a:endParaRPr sz="1800">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rgbClr val="333333"/>
              </a:buClr>
              <a:buSzPts val="1800"/>
              <a:buFont typeface="Arial"/>
              <a:buChar char="•"/>
            </a:pPr>
            <a:r>
              <a:rPr b="0" i="0" lang="en-US" sz="1800" u="none">
                <a:solidFill>
                  <a:srgbClr val="333333"/>
                </a:solidFill>
                <a:latin typeface="Times New Roman"/>
                <a:ea typeface="Times New Roman"/>
                <a:cs typeface="Times New Roman"/>
                <a:sym typeface="Times New Roman"/>
              </a:rPr>
              <a:t>The execution of a process must be sequential so, at least one instruction should be executed on behalf of the process.</a:t>
            </a:r>
            <a:endParaRPr/>
          </a:p>
          <a:p>
            <a:pPr indent="-228600" lvl="0" marL="342900" marR="0" rtl="0" algn="l">
              <a:spcBef>
                <a:spcPts val="360"/>
              </a:spcBef>
              <a:spcAft>
                <a:spcPts val="0"/>
              </a:spcAft>
              <a:buClr>
                <a:schemeClr val="dk1"/>
              </a:buClr>
              <a:buSzPts val="1800"/>
              <a:buFont typeface="Arial"/>
              <a:buNone/>
            </a:pPr>
            <a:r>
              <a:t/>
            </a:r>
            <a:endParaRPr b="0" i="0" sz="1800" u="none">
              <a:solidFill>
                <a:srgbClr val="333333"/>
              </a:solidFill>
              <a:latin typeface="Times New Roman"/>
              <a:ea typeface="Times New Roman"/>
              <a:cs typeface="Times New Roman"/>
              <a:sym typeface="Times New Roman"/>
            </a:endParaRPr>
          </a:p>
        </p:txBody>
      </p:sp>
      <p:sp>
        <p:nvSpPr>
          <p:cNvPr id="156" name="Google Shape;156;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57" name="Google Shape;157;p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58" name="Google Shape;158;p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