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4" roundtripDataSignature="AMtx7mim0y7BggWmoVa50UHsyClg01nYG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40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8"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5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2" name="Google Shape;452;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7" name="Google Shape;497;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6" name="Google Shape;506;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5" name="Google Shape;515;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24" name="Google Shape;524;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https://en.wikipedia.org/wiki/Monolithic_kernel#/media/File:OS-structure2.svg</a:t>
            </a:r>
            <a:endParaRPr/>
          </a:p>
        </p:txBody>
      </p:sp>
      <p:sp>
        <p:nvSpPr>
          <p:cNvPr id="525" name="Google Shape;525;p4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46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5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5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5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5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5" name="Google Shape;75;p5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5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6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6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81" name="Google Shape;81;p6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6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
        <p:cNvGrpSpPr/>
        <p:nvPr/>
      </p:nvGrpSpPr>
      <p:grpSpPr>
        <a:xfrm>
          <a:off x="0" y="0"/>
          <a:ext cx="0" cy="0"/>
          <a:chOff x="0" y="0"/>
          <a:chExt cx="0" cy="0"/>
        </a:xfrm>
      </p:grpSpPr>
      <p:sp>
        <p:nvSpPr>
          <p:cNvPr id="22" name="Google Shape;22;p5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5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
        <p:cNvGrpSpPr/>
        <p:nvPr/>
      </p:nvGrpSpPr>
      <p:grpSpPr>
        <a:xfrm>
          <a:off x="0" y="0"/>
          <a:ext cx="0" cy="0"/>
          <a:chOff x="0" y="0"/>
          <a:chExt cx="0" cy="0"/>
        </a:xfrm>
      </p:grpSpPr>
      <p:sp>
        <p:nvSpPr>
          <p:cNvPr id="28" name="Google Shape;28;p5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52"/>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3"/>
        <p:cNvGrpSpPr/>
        <p:nvPr/>
      </p:nvGrpSpPr>
      <p:grpSpPr>
        <a:xfrm>
          <a:off x="0" y="0"/>
          <a:ext cx="0" cy="0"/>
          <a:chOff x="0" y="0"/>
          <a:chExt cx="0" cy="0"/>
        </a:xfrm>
      </p:grpSpPr>
      <p:sp>
        <p:nvSpPr>
          <p:cNvPr id="34" name="Google Shape;34;p5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53"/>
          <p:cNvSpPr>
            <a:spLocks noGrp="1"/>
          </p:cNvSpPr>
          <p:nvPr>
            <p:ph type="pic" idx="2"/>
          </p:nvPr>
        </p:nvSpPr>
        <p:spPr>
          <a:xfrm>
            <a:off x="1792288" y="612775"/>
            <a:ext cx="5486400" cy="4114800"/>
          </a:xfrm>
          <a:prstGeom prst="rect">
            <a:avLst/>
          </a:prstGeom>
          <a:noFill/>
          <a:ln>
            <a:noFill/>
          </a:ln>
        </p:spPr>
      </p:sp>
      <p:sp>
        <p:nvSpPr>
          <p:cNvPr id="36" name="Google Shape;36;p5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7" name="Google Shape;37;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5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5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3" name="Google Shape;43;p5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4" name="Google Shape;44;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5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5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5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5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5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5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9" name="Google Shape;59;p5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0" name="Google Shape;60;p5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1" name="Google Shape;61;p5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2" name="Google Shape;62;p5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5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5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5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8" name="Google Shape;68;p5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9" name="Google Shape;69;p5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5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5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4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www.lifewire.com/what-is-a-file-extension-2625879"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linux.die.net/man/1/l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hyperlink" Target="https://linux.die.net/man/1/echo"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a:t>
            </a:fld>
            <a:endParaRPr/>
          </a:p>
        </p:txBody>
      </p:sp>
      <p:sp>
        <p:nvSpPr>
          <p:cNvPr id="89" name="Google Shape;89;p1"/>
          <p:cNvSpPr txBox="1">
            <a:spLocks noGrp="1"/>
          </p:cNvSpPr>
          <p:nvPr>
            <p:ph type="body" idx="1"/>
          </p:nvPr>
        </p:nvSpPr>
        <p:spPr>
          <a:xfrm>
            <a:off x="457200" y="1844675"/>
            <a:ext cx="8229600" cy="3168650"/>
          </a:xfrm>
          <a:prstGeom prst="rect">
            <a:avLst/>
          </a:prstGeom>
          <a:solidFill>
            <a:srgbClr val="EBF1DE"/>
          </a:solid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chemeClr val="dk1"/>
              </a:buClr>
              <a:buSzPts val="4000"/>
              <a:buFont typeface="Arial"/>
              <a:buNone/>
            </a:pPr>
            <a:endParaRPr sz="4000" b="1" i="0" u="none" strike="noStrike" cap="none">
              <a:solidFill>
                <a:schemeClr val="dk1"/>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chemeClr val="dk1"/>
              </a:buClr>
              <a:buSzPts val="4000"/>
              <a:buFont typeface="Arial"/>
              <a:buNone/>
            </a:pPr>
            <a:r>
              <a:rPr lang="en-US" sz="4000" b="1" i="0" u="none" strike="noStrike" cap="none">
                <a:solidFill>
                  <a:schemeClr val="dk1"/>
                </a:solidFill>
                <a:latin typeface="Times New Roman"/>
                <a:ea typeface="Times New Roman"/>
                <a:cs typeface="Times New Roman"/>
                <a:sym typeface="Times New Roman"/>
              </a:rPr>
              <a:t>Orientation to Computing-I</a:t>
            </a:r>
            <a:endParaRPr/>
          </a:p>
          <a:p>
            <a:pPr marL="342900" marR="0" lvl="0" indent="-342900" algn="ctr" rtl="0">
              <a:lnSpc>
                <a:spcPct val="100000"/>
              </a:lnSpc>
              <a:spcBef>
                <a:spcPts val="0"/>
              </a:spcBef>
              <a:spcAft>
                <a:spcPts val="0"/>
              </a:spcAft>
              <a:buClr>
                <a:schemeClr val="dk1"/>
              </a:buClr>
              <a:buSzPts val="4000"/>
              <a:buFont typeface="Arial"/>
              <a:buNone/>
            </a:pPr>
            <a:endParaRPr sz="4000" b="1" i="0" u="none" strike="noStrike" cap="none">
              <a:solidFill>
                <a:schemeClr val="dk1"/>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chemeClr val="dk1"/>
              </a:buClr>
              <a:buSzPts val="4000"/>
              <a:buFont typeface="Arial"/>
              <a:buNone/>
            </a:pPr>
            <a:endParaRPr sz="4000" b="1" i="0" u="none" strike="noStrike" cap="none">
              <a:solidFill>
                <a:schemeClr val="dk1"/>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chemeClr val="dk1"/>
              </a:buClr>
              <a:buSzPts val="4000"/>
              <a:buFont typeface="Arial"/>
              <a:buNone/>
            </a:pPr>
            <a:r>
              <a:rPr lang="en-US" sz="4000" b="1" i="0" u="none" strike="noStrike" cap="none">
                <a:solidFill>
                  <a:schemeClr val="dk1"/>
                </a:solidFill>
                <a:latin typeface="Times New Roman"/>
                <a:ea typeface="Times New Roman"/>
                <a:cs typeface="Times New Roman"/>
                <a:sym typeface="Times New Roman"/>
              </a:rPr>
              <a:t>L T P :2 0 0</a:t>
            </a:r>
            <a:endParaRPr/>
          </a:p>
        </p:txBody>
      </p:sp>
      <p:pic>
        <p:nvPicPr>
          <p:cNvPr id="90" name="Google Shape;90;p1" descr="India's Best Private University in Punjab - LPU"/>
          <p:cNvPicPr preferRelativeResize="0"/>
          <p:nvPr/>
        </p:nvPicPr>
        <p:blipFill rotWithShape="1">
          <a:blip r:embed="rId3">
            <a:alphaModFix/>
          </a:blip>
          <a:srcRect/>
          <a:stretch/>
        </p:blipFill>
        <p:spPr>
          <a:xfrm>
            <a:off x="5962650" y="0"/>
            <a:ext cx="2724150" cy="1676400"/>
          </a:xfrm>
          <a:prstGeom prst="rect">
            <a:avLst/>
          </a:prstGeom>
          <a:noFill/>
          <a:ln>
            <a:noFill/>
          </a:ln>
        </p:spPr>
      </p:pic>
      <p:sp>
        <p:nvSpPr>
          <p:cNvPr id="91" name="Google Shape;91;p1"/>
          <p:cNvSpPr txBox="1"/>
          <p:nvPr/>
        </p:nvSpPr>
        <p:spPr>
          <a:xfrm>
            <a:off x="179387" y="583406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FAT File System</a:t>
            </a:r>
            <a:endParaRPr/>
          </a:p>
        </p:txBody>
      </p:sp>
      <p:sp>
        <p:nvSpPr>
          <p:cNvPr id="171" name="Google Shape;171;p1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10</a:t>
            </a:fld>
            <a:endParaRPr/>
          </a:p>
        </p:txBody>
      </p:sp>
      <p:pic>
        <p:nvPicPr>
          <p:cNvPr id="172" name="Google Shape;172;p10"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73" name="Google Shape;173;p1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174" name="Google Shape;174;p10"/>
          <p:cNvSpPr txBox="1">
            <a:spLocks noGrp="1"/>
          </p:cNvSpPr>
          <p:nvPr>
            <p:ph type="body" idx="1"/>
          </p:nvPr>
        </p:nvSpPr>
        <p:spPr>
          <a:xfrm>
            <a:off x="428625" y="1357312"/>
            <a:ext cx="8229600" cy="30718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FAT32</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Full form is </a:t>
            </a:r>
            <a:r>
              <a:rPr lang="en-US" sz="2000" b="1" i="0" u="none" strike="noStrike" cap="none">
                <a:solidFill>
                  <a:schemeClr val="dk1"/>
                </a:solidFill>
                <a:latin typeface="Times New Roman"/>
                <a:ea typeface="Times New Roman"/>
                <a:cs typeface="Times New Roman"/>
                <a:sym typeface="Times New Roman"/>
              </a:rPr>
              <a:t>file allocation table</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One of the oldest file systems available on the windows machine.</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Introduced on ms-dos 7.1 / windows 95 in 1996</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Developed for floppy disks but later used on hard drive, USB flash drives, and SSD cards.</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Until windows xp, it was default file system </a:t>
            </a:r>
            <a:endParaRPr/>
          </a:p>
          <a:p>
            <a:pPr marL="742950" marR="0" lvl="1" indent="-285750" algn="l" rtl="0">
              <a:lnSpc>
                <a:spcPct val="100000"/>
              </a:lnSpc>
              <a:spcBef>
                <a:spcPts val="56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FAT8, FAT12, and FAT16, FAT32 are its variat</a:t>
            </a:r>
            <a:r>
              <a:rPr lang="en-US" sz="2800" b="0" i="0" u="none" strike="noStrike" cap="none">
                <a:solidFill>
                  <a:schemeClr val="dk1"/>
                </a:solidFill>
                <a:latin typeface="Calibri"/>
                <a:ea typeface="Calibri"/>
                <a:cs typeface="Calibri"/>
                <a:sym typeface="Calibri"/>
              </a:rPr>
              <a:t>ions.</a:t>
            </a:r>
            <a:endParaRPr/>
          </a:p>
          <a:p>
            <a:pPr marL="342900" marR="0" lvl="0" indent="-16510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
        <p:nvSpPr>
          <p:cNvPr id="176" name="Google Shape;176;p10"/>
          <p:cNvSpPr txBox="1"/>
          <p:nvPr/>
        </p:nvSpPr>
        <p:spPr>
          <a:xfrm>
            <a:off x="2428875" y="5643562"/>
            <a:ext cx="5072062" cy="4286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Structure of FAT32 File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FAT32 contd..</a:t>
            </a:r>
            <a:endParaRPr/>
          </a:p>
        </p:txBody>
      </p:sp>
      <p:sp>
        <p:nvSpPr>
          <p:cNvPr id="182" name="Google Shape;182;p1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11</a:t>
            </a:fld>
            <a:endParaRPr/>
          </a:p>
        </p:txBody>
      </p:sp>
      <p:pic>
        <p:nvPicPr>
          <p:cNvPr id="183" name="Google Shape;183;p1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84" name="Google Shape;184;p1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185" name="Google Shape;185;p11"/>
          <p:cNvSpPr txBox="1">
            <a:spLocks noGrp="1"/>
          </p:cNvSpPr>
          <p:nvPr>
            <p:ph type="body" idx="1"/>
          </p:nvPr>
        </p:nvSpPr>
        <p:spPr>
          <a:xfrm>
            <a:off x="457200" y="1214437"/>
            <a:ext cx="8229600" cy="50720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None/>
            </a:pPr>
            <a:r>
              <a:rPr lang="en-US" sz="2000" b="1" i="0" u="none">
                <a:solidFill>
                  <a:schemeClr val="dk1"/>
                </a:solidFill>
                <a:latin typeface="Times New Roman"/>
                <a:ea typeface="Times New Roman"/>
                <a:cs typeface="Times New Roman"/>
                <a:sym typeface="Times New Roman"/>
              </a:rPr>
              <a:t>Advantages:</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Can hold up to 268,173,300 files</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backup FAT table copy gets automatically relocated to the root folder in FAT32 systems, which further can be used for the restoration of files.</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Drive sizes are between 2 and 16 tb with 64kb clusters.</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Is the official format for sd and sdhc cards.</a:t>
            </a:r>
            <a:endParaRPr/>
          </a:p>
          <a:p>
            <a:pPr marL="342900" marR="0" lvl="0" indent="-215900" algn="l" rtl="0">
              <a:lnSpc>
                <a:spcPct val="100000"/>
              </a:lnSpc>
              <a:spcBef>
                <a:spcPts val="400"/>
              </a:spcBef>
              <a:spcAft>
                <a:spcPts val="0"/>
              </a:spcAft>
              <a:buClr>
                <a:schemeClr val="dk1"/>
              </a:buClr>
              <a:buSzPts val="2000"/>
              <a:buFont typeface="Arial"/>
              <a:buNone/>
            </a:pPr>
            <a:endParaRPr sz="2000" b="1"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Arial"/>
              <a:buNone/>
            </a:pPr>
            <a:r>
              <a:rPr lang="en-US" sz="2000" b="1" i="0" u="none">
                <a:solidFill>
                  <a:schemeClr val="dk1"/>
                </a:solidFill>
                <a:latin typeface="Times New Roman"/>
                <a:ea typeface="Times New Roman"/>
                <a:cs typeface="Times New Roman"/>
                <a:sym typeface="Times New Roman"/>
              </a:rPr>
              <a:t>Limitations:</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Each file can have a maximum size of 4GB (GigaBytes).</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No control over file permissions and data security.</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native disk’s maximum disk size for FAT32 is 32 GB. It is possible to expand it up to 2TB.</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FAT32 is no longer used on modern, internal Windows hard drives as most systems have adopted the NTFS standard. </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GFS File System</a:t>
            </a:r>
            <a:endParaRPr/>
          </a:p>
        </p:txBody>
      </p:sp>
      <p:sp>
        <p:nvSpPr>
          <p:cNvPr id="191" name="Google Shape;191;p1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12</a:t>
            </a:fld>
            <a:endParaRPr/>
          </a:p>
        </p:txBody>
      </p:sp>
      <p:pic>
        <p:nvPicPr>
          <p:cNvPr id="192" name="Google Shape;192;p1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93" name="Google Shape;193;p12"/>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194" name="Google Shape;194;p12"/>
          <p:cNvSpPr txBox="1">
            <a:spLocks noGrp="1"/>
          </p:cNvSpPr>
          <p:nvPr>
            <p:ph type="body" idx="1"/>
          </p:nvPr>
        </p:nvSpPr>
        <p:spPr>
          <a:xfrm>
            <a:off x="457200" y="1357312"/>
            <a:ext cx="3757612" cy="4429125"/>
          </a:xfrm>
          <a:prstGeom prst="rect">
            <a:avLst/>
          </a:prstGeom>
          <a:noFill/>
          <a:ln>
            <a:noFill/>
          </a:ln>
        </p:spPr>
        <p:txBody>
          <a:bodyPr spcFirstLastPara="1" wrap="square" lIns="91425" tIns="45700" rIns="91425" bIns="45700" anchor="t" anchorCtr="0">
            <a:noAutofit/>
          </a:bodyPr>
          <a:lstStyle/>
          <a:p>
            <a:pPr marL="742950" marR="0" lvl="1"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Full Form is </a:t>
            </a:r>
            <a:r>
              <a:rPr lang="en-US" sz="2000" b="1" i="0" u="none" strike="noStrike" cap="none">
                <a:solidFill>
                  <a:schemeClr val="dk1"/>
                </a:solidFill>
                <a:latin typeface="Times New Roman"/>
                <a:ea typeface="Times New Roman"/>
                <a:cs typeface="Times New Roman"/>
                <a:sym typeface="Times New Roman"/>
              </a:rPr>
              <a:t>Global File System</a:t>
            </a:r>
            <a:endParaRPr/>
          </a:p>
          <a:p>
            <a:pPr marL="742950" marR="0" lvl="1" indent="-28575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Is cluster of files that are shared between a number of computers and end systems from which data or services are accessed, stored and fetched. </a:t>
            </a:r>
            <a:endParaRPr/>
          </a:p>
          <a:p>
            <a:pPr marL="742950" marR="0" lvl="1" indent="-28575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A GFS reads and writes to the remote device</a:t>
            </a:r>
            <a:endParaRPr/>
          </a:p>
        </p:txBody>
      </p:sp>
      <p:pic>
        <p:nvPicPr>
          <p:cNvPr id="195" name="Google Shape;195;p12" descr="fig-gfs-gnbd-san.png"/>
          <p:cNvPicPr preferRelativeResize="0"/>
          <p:nvPr/>
        </p:nvPicPr>
        <p:blipFill rotWithShape="1">
          <a:blip r:embed="rId4">
            <a:alphaModFix/>
          </a:blip>
          <a:srcRect/>
          <a:stretch/>
        </p:blipFill>
        <p:spPr>
          <a:xfrm>
            <a:off x="4387850" y="1428750"/>
            <a:ext cx="4159250" cy="4071937"/>
          </a:xfrm>
          <a:prstGeom prst="rect">
            <a:avLst/>
          </a:prstGeom>
          <a:noFill/>
          <a:ln>
            <a:noFill/>
          </a:ln>
        </p:spPr>
      </p:pic>
      <p:sp>
        <p:nvSpPr>
          <p:cNvPr id="196" name="Google Shape;196;p12"/>
          <p:cNvSpPr txBox="1"/>
          <p:nvPr/>
        </p:nvSpPr>
        <p:spPr>
          <a:xfrm>
            <a:off x="4786312" y="5572125"/>
            <a:ext cx="3357562" cy="357187"/>
          </a:xfrm>
          <a:prstGeom prst="rect">
            <a:avLst/>
          </a:prstGeom>
          <a:noFill/>
          <a:ln>
            <a:noFill/>
          </a:ln>
        </p:spPr>
        <p:txBody>
          <a:bodyPr spcFirstLastPara="1" wrap="square" lIns="91425" tIns="45700" rIns="91425" bIns="45700" anchor="t" anchorCtr="0">
            <a:noAutofit/>
          </a:bodyPr>
          <a:lstStyle/>
          <a:p>
            <a:pPr marL="742950" marR="0" lvl="1" indent="-285750" algn="just"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GFS Overview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NTFS	(New Technology File System)</a:t>
            </a:r>
            <a:endParaRPr/>
          </a:p>
        </p:txBody>
      </p:sp>
      <p:sp>
        <p:nvSpPr>
          <p:cNvPr id="202" name="Google Shape;202;p1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13</a:t>
            </a:fld>
            <a:endParaRPr/>
          </a:p>
        </p:txBody>
      </p:sp>
      <p:pic>
        <p:nvPicPr>
          <p:cNvPr id="203" name="Google Shape;203;p1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04" name="Google Shape;204;p1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205" name="Google Shape;205;p13"/>
          <p:cNvSpPr txBox="1">
            <a:spLocks noGrp="1"/>
          </p:cNvSpPr>
          <p:nvPr>
            <p:ph type="body" idx="1"/>
          </p:nvPr>
        </p:nvSpPr>
        <p:spPr>
          <a:xfrm>
            <a:off x="457200" y="1600200"/>
            <a:ext cx="440055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1" i="0" u="none">
                <a:solidFill>
                  <a:schemeClr val="dk1"/>
                </a:solidFill>
                <a:latin typeface="Times New Roman"/>
                <a:ea typeface="Times New Roman"/>
                <a:cs typeface="Times New Roman"/>
                <a:sym typeface="Times New Roman"/>
              </a:rPr>
              <a:t>NTFS:- </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Current Windows versions beginning with Windows XP — use the NTFS file system to partition their code. </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It is possible to format external drives with either FAT32 or NTFS.</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pic>
        <p:nvPicPr>
          <p:cNvPr id="206" name="Google Shape;206;p13" descr="ntfs.png"/>
          <p:cNvPicPr preferRelativeResize="0"/>
          <p:nvPr/>
        </p:nvPicPr>
        <p:blipFill rotWithShape="1">
          <a:blip r:embed="rId4">
            <a:alphaModFix/>
          </a:blip>
          <a:srcRect/>
          <a:stretch/>
        </p:blipFill>
        <p:spPr>
          <a:xfrm>
            <a:off x="4718050" y="1857375"/>
            <a:ext cx="4425950" cy="2508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Differences between FAT32, exFAT, and NTFS File Systems.</a:t>
            </a:r>
            <a:endParaRPr/>
          </a:p>
        </p:txBody>
      </p:sp>
      <p:sp>
        <p:nvSpPr>
          <p:cNvPr id="212" name="Google Shape;212;p1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14</a:t>
            </a:fld>
            <a:endParaRPr/>
          </a:p>
        </p:txBody>
      </p:sp>
      <p:pic>
        <p:nvPicPr>
          <p:cNvPr id="213" name="Google Shape;213;p1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14" name="Google Shape;214;p1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215" name="Google Shape;215;p14"/>
          <p:cNvPicPr preferRelativeResize="0">
            <a:picLocks noGrp="1"/>
          </p:cNvPicPr>
          <p:nvPr>
            <p:ph type="body" idx="1"/>
          </p:nvPr>
        </p:nvPicPr>
        <p:blipFill rotWithShape="1">
          <a:blip r:embed="rId4">
            <a:alphaModFix/>
          </a:blip>
          <a:srcRect/>
          <a:stretch/>
        </p:blipFill>
        <p:spPr>
          <a:xfrm>
            <a:off x="857250" y="1643062"/>
            <a:ext cx="7215187" cy="4083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HFS File System</a:t>
            </a:r>
            <a:endParaRPr/>
          </a:p>
        </p:txBody>
      </p:sp>
      <p:sp>
        <p:nvSpPr>
          <p:cNvPr id="221" name="Google Shape;221;p1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15</a:t>
            </a:fld>
            <a:endParaRPr/>
          </a:p>
        </p:txBody>
      </p:sp>
      <p:pic>
        <p:nvPicPr>
          <p:cNvPr id="222" name="Google Shape;222;p1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23" name="Google Shape;223;p15"/>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224" name="Google Shape;224;p1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 file with the HFS </a:t>
            </a:r>
            <a:r>
              <a:rPr lang="en-US" sz="2000" b="0" i="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file extension</a:t>
            </a:r>
            <a:r>
              <a:rPr lang="en-US" sz="2000" b="0" i="0" u="none">
                <a:solidFill>
                  <a:schemeClr val="dk1"/>
                </a:solidFill>
                <a:latin typeface="Times New Roman"/>
                <a:ea typeface="Times New Roman"/>
                <a:cs typeface="Times New Roman"/>
                <a:sym typeface="Times New Roman"/>
              </a:rPr>
              <a:t> is an HFS disk image file.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Known as Hierarchical File System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Used to store the files on floppy disks, CD-ROM discs, and hard drives of older Apple Macintosh computers.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Btrfs</a:t>
            </a:r>
            <a:endParaRPr/>
          </a:p>
        </p:txBody>
      </p:sp>
      <p:sp>
        <p:nvSpPr>
          <p:cNvPr id="230" name="Google Shape;230;p1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16</a:t>
            </a:fld>
            <a:endParaRPr/>
          </a:p>
        </p:txBody>
      </p:sp>
      <p:pic>
        <p:nvPicPr>
          <p:cNvPr id="231" name="Google Shape;231;p1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32" name="Google Shape;232;p1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233" name="Google Shape;233;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Btrfs — "better file system" — is a newer, still in development, Linux file system.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It is a copy-on-write (CoW) filesystem.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goal is to provide additional features that allow Linux to scale up to larger storage amounts.</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Concept of Pipes and Redirection</a:t>
            </a:r>
            <a:r>
              <a:rPr lang="en-US" sz="4200" b="1" i="0" u="none">
                <a:solidFill>
                  <a:schemeClr val="dk1"/>
                </a:solidFill>
                <a:latin typeface="Times New Roman"/>
                <a:ea typeface="Times New Roman"/>
                <a:cs typeface="Times New Roman"/>
                <a:sym typeface="Times New Roman"/>
              </a:rPr>
              <a:t>	</a:t>
            </a:r>
            <a:endParaRPr/>
          </a:p>
        </p:txBody>
      </p:sp>
      <p:sp>
        <p:nvSpPr>
          <p:cNvPr id="249" name="Google Shape;249;p1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17</a:t>
            </a:fld>
            <a:endParaRPr/>
          </a:p>
        </p:txBody>
      </p:sp>
      <p:pic>
        <p:nvPicPr>
          <p:cNvPr id="250" name="Google Shape;250;p18"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51" name="Google Shape;251;p1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252" name="Google Shape;252;p1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None/>
            </a:pPr>
            <a:r>
              <a:rPr lang="en-US" sz="2000" b="1" i="0" u="none">
                <a:solidFill>
                  <a:schemeClr val="dk1"/>
                </a:solidFill>
                <a:latin typeface="Times New Roman"/>
                <a:ea typeface="Times New Roman"/>
                <a:cs typeface="Times New Roman"/>
                <a:sym typeface="Times New Roman"/>
              </a:rPr>
              <a:t>A pipe </a:t>
            </a:r>
            <a:r>
              <a:rPr lang="en-US" sz="2000" b="0" i="0" u="none">
                <a:solidFill>
                  <a:schemeClr val="dk1"/>
                </a:solidFill>
                <a:latin typeface="Times New Roman"/>
                <a:ea typeface="Times New Roman"/>
                <a:cs typeface="Times New Roman"/>
                <a:sym typeface="Times New Roman"/>
              </a:rPr>
              <a:t>is a connection between two processes, such that the standard output from one process becomes the standard input of the other process. </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In UNIX Operating System, Pipes are useful for communication between related processes(inter-process communication). </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Although pipe can be accessed like an ordinary file, the system actually manages it as FIFO queue.</a:t>
            </a:r>
            <a:endParaRPr/>
          </a:p>
          <a:p>
            <a:pPr marL="342900" marR="0" lvl="0" indent="-342900" algn="just"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pic>
        <p:nvPicPr>
          <p:cNvPr id="253" name="Google Shape;253;p18" descr="ipc.PNG"/>
          <p:cNvPicPr preferRelativeResize="0"/>
          <p:nvPr/>
        </p:nvPicPr>
        <p:blipFill rotWithShape="1">
          <a:blip r:embed="rId4">
            <a:alphaModFix/>
          </a:blip>
          <a:srcRect/>
          <a:stretch/>
        </p:blipFill>
        <p:spPr>
          <a:xfrm>
            <a:off x="928687" y="3929062"/>
            <a:ext cx="7312025" cy="21986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Concept of Redirection</a:t>
            </a:r>
            <a:endParaRPr/>
          </a:p>
        </p:txBody>
      </p:sp>
      <p:sp>
        <p:nvSpPr>
          <p:cNvPr id="259" name="Google Shape;259;p1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18</a:t>
            </a:fld>
            <a:endParaRPr/>
          </a:p>
        </p:txBody>
      </p:sp>
      <p:pic>
        <p:nvPicPr>
          <p:cNvPr id="260" name="Google Shape;260;p1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61" name="Google Shape;261;p1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262" name="Google Shape;262;p19"/>
          <p:cNvSpPr txBox="1"/>
          <p:nvPr/>
        </p:nvSpPr>
        <p:spPr>
          <a:xfrm>
            <a:off x="928687" y="1582737"/>
            <a:ext cx="7215187" cy="286226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Redirection is for files (you redirect streams to/from files). </a:t>
            </a:r>
            <a:endParaRPr/>
          </a:p>
          <a:p>
            <a:pPr marL="0" marR="0" lvl="0" indent="0" algn="just"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One common need when we run applications is to direct the output into a file instead of the terminal. A redirect sends a channel of output to a file. </a:t>
            </a:r>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This is typically done with the </a:t>
            </a:r>
            <a:r>
              <a:rPr lang="en-US" sz="2000" b="0" i="1" u="none">
                <a:solidFill>
                  <a:schemeClr val="dk1"/>
                </a:solidFill>
                <a:latin typeface="Times New Roman"/>
                <a:ea typeface="Times New Roman"/>
                <a:cs typeface="Times New Roman"/>
                <a:sym typeface="Times New Roman"/>
              </a:rPr>
              <a:t>&gt;</a:t>
            </a:r>
            <a:r>
              <a:rPr lang="en-US" sz="2000" b="0" i="0" u="none">
                <a:solidFill>
                  <a:schemeClr val="dk1"/>
                </a:solidFill>
                <a:latin typeface="Times New Roman"/>
                <a:ea typeface="Times New Roman"/>
                <a:cs typeface="Times New Roman"/>
                <a:sym typeface="Times New Roman"/>
              </a:rPr>
              <a:t> operator between the application to run and the file to write the output into. For example, we can send the output of the </a:t>
            </a:r>
            <a:r>
              <a:rPr lang="en-US" sz="2000" b="0" i="1"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ls</a:t>
            </a:r>
            <a:r>
              <a:rPr lang="en-US" sz="2000" b="0" i="0" u="none">
                <a:solidFill>
                  <a:schemeClr val="dk1"/>
                </a:solidFill>
                <a:latin typeface="Times New Roman"/>
                <a:ea typeface="Times New Roman"/>
                <a:cs typeface="Times New Roman"/>
                <a:sym typeface="Times New Roman"/>
              </a:rPr>
              <a:t> command into a file called </a:t>
            </a:r>
            <a:r>
              <a:rPr lang="en-US" sz="2000" b="0" i="1" u="none">
                <a:solidFill>
                  <a:schemeClr val="dk1"/>
                </a:solidFill>
                <a:latin typeface="Times New Roman"/>
                <a:ea typeface="Times New Roman"/>
                <a:cs typeface="Times New Roman"/>
                <a:sym typeface="Times New Roman"/>
              </a:rPr>
              <a:t>files</a:t>
            </a:r>
            <a:r>
              <a:rPr lang="en-US" sz="2000" b="0" i="0" u="none">
                <a:solidFill>
                  <a:schemeClr val="dk1"/>
                </a:solidFill>
                <a:latin typeface="Times New Roman"/>
                <a:ea typeface="Times New Roman"/>
                <a:cs typeface="Times New Roman"/>
                <a:sym typeface="Times New Roman"/>
              </a:rPr>
              <a:t> as follows:</a:t>
            </a:r>
            <a:endParaRPr/>
          </a:p>
          <a:p>
            <a:pPr marL="0" marR="0" lvl="0" indent="0" algn="just"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ls &gt; files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Searching the File System</a:t>
            </a:r>
            <a:endParaRPr/>
          </a:p>
        </p:txBody>
      </p:sp>
      <p:sp>
        <p:nvSpPr>
          <p:cNvPr id="268" name="Google Shape;268;p2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19</a:t>
            </a:fld>
            <a:endParaRPr/>
          </a:p>
        </p:txBody>
      </p:sp>
      <p:pic>
        <p:nvPicPr>
          <p:cNvPr id="269" name="Google Shape;269;p20"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70" name="Google Shape;270;p2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271" name="Google Shape;271;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Times New Roman"/>
                <a:ea typeface="Times New Roman"/>
                <a:cs typeface="Times New Roman"/>
                <a:sym typeface="Times New Roman"/>
              </a:rPr>
              <a:t>Use command- </a:t>
            </a:r>
            <a:r>
              <a:rPr lang="en-US" sz="2800" b="1" i="0" u="none">
                <a:solidFill>
                  <a:schemeClr val="dk1"/>
                </a:solidFill>
                <a:latin typeface="Times New Roman"/>
                <a:ea typeface="Times New Roman"/>
                <a:cs typeface="Times New Roman"/>
                <a:sym typeface="Times New Roman"/>
              </a:rPr>
              <a:t>find</a:t>
            </a:r>
            <a:endParaRPr/>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It search for files in a directory hierarchy under Linux and all other UNIX like operating systems.</a:t>
            </a:r>
            <a:endParaRPr/>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Examples:</a:t>
            </a:r>
            <a:endParaRPr/>
          </a:p>
          <a:p>
            <a:pPr marL="1143000" marR="0" lvl="2" indent="-22860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find . - name thisfile.txt. ... </a:t>
            </a:r>
            <a:endParaRPr/>
          </a:p>
          <a:p>
            <a:pPr marL="1143000" marR="0" lvl="2" indent="-22860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find /home -name *.jpg. Look for all . ... </a:t>
            </a:r>
            <a:endParaRPr/>
          </a:p>
          <a:p>
            <a:pPr marL="1143000" marR="0" lvl="2" indent="-228600" algn="l"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342900" marR="0" lvl="0" indent="-215900" algn="l" rtl="0">
              <a:spcBef>
                <a:spcPts val="4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Unit 3</a:t>
            </a:r>
            <a:br>
              <a:rPr lang="en-US" sz="4000" b="0" i="0" u="none">
                <a:solidFill>
                  <a:schemeClr val="dk1"/>
                </a:solidFill>
                <a:latin typeface="Times New Roman"/>
                <a:ea typeface="Times New Roman"/>
                <a:cs typeface="Times New Roman"/>
                <a:sym typeface="Times New Roman"/>
              </a:rPr>
            </a:br>
            <a:r>
              <a:rPr lang="en-US" sz="4000" b="1" i="0" u="none">
                <a:solidFill>
                  <a:schemeClr val="dk1"/>
                </a:solidFill>
                <a:latin typeface="Times New Roman"/>
                <a:ea typeface="Times New Roman"/>
                <a:cs typeface="Times New Roman"/>
                <a:sym typeface="Times New Roman"/>
              </a:rPr>
              <a:t>File system management </a:t>
            </a:r>
            <a:endParaRPr/>
          </a:p>
        </p:txBody>
      </p:sp>
      <p:sp>
        <p:nvSpPr>
          <p:cNvPr id="97" name="Google Shape;97;p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a:t>
            </a:fld>
            <a:endParaRPr/>
          </a:p>
        </p:txBody>
      </p:sp>
      <p:sp>
        <p:nvSpPr>
          <p:cNvPr id="98" name="Google Shape;98;p2"/>
          <p:cNvSpPr txBox="1"/>
          <p:nvPr/>
        </p:nvSpPr>
        <p:spPr>
          <a:xfrm>
            <a:off x="179387" y="583406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pic>
        <p:nvPicPr>
          <p:cNvPr id="99" name="Google Shape;99;p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00" name="Google Shape;100;p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File system management :</a:t>
            </a:r>
            <a:r>
              <a:rPr lang="en-US" sz="2000" b="0" i="0" u="none" strike="noStrike" cap="none">
                <a:solidFill>
                  <a:schemeClr val="dk1"/>
                </a:solidFill>
                <a:latin typeface="Times New Roman"/>
                <a:ea typeface="Times New Roman"/>
                <a:cs typeface="Times New Roman"/>
                <a:sym typeface="Times New Roman"/>
              </a:rPr>
              <a:t> </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	File system basics, Types of file systems( FAT, GFT, HFS, NDFS, UDF, Extended file systems), Pipes and redirection, Searching the file system using find and grep with simple regular expressions, Basic process control using signals, pausing and resuming process from a Linux terminal, terminating a process, Adding/removing from search path using PATH variable.</a:t>
            </a:r>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Other Shell commands:</a:t>
            </a:r>
            <a:endParaRPr/>
          </a:p>
          <a:p>
            <a:pPr marL="342900" marR="0" lvl="0" indent="-342900" algn="just" rtl="0">
              <a:lnSpc>
                <a:spcPct val="100000"/>
              </a:lnSpc>
              <a:spcBef>
                <a:spcPts val="400"/>
              </a:spcBef>
              <a:spcAft>
                <a:spcPts val="0"/>
              </a:spcAft>
              <a:buClr>
                <a:schemeClr val="dk1"/>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ls, cat, man, cd, touch, cp, mv, rmdir, mkdir, rm, chmod, pwd, ps, kill, etc, Kernel and types of kernels.</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Searching the File System contd..</a:t>
            </a:r>
            <a:endParaRPr/>
          </a:p>
        </p:txBody>
      </p:sp>
      <p:sp>
        <p:nvSpPr>
          <p:cNvPr id="277" name="Google Shape;277;p2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20</a:t>
            </a:fld>
            <a:endParaRPr/>
          </a:p>
        </p:txBody>
      </p:sp>
      <p:pic>
        <p:nvPicPr>
          <p:cNvPr id="278" name="Google Shape;278;p2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79" name="Google Shape;279;p2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280" name="Google Shape;280;p2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1143000" marR="0" lvl="2" indent="-2286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Use command- </a:t>
            </a:r>
            <a:r>
              <a:rPr lang="en-US" sz="2000" b="1" i="0" u="none" strike="noStrike" cap="none">
                <a:solidFill>
                  <a:schemeClr val="dk1"/>
                </a:solidFill>
                <a:latin typeface="Times New Roman"/>
                <a:ea typeface="Times New Roman"/>
                <a:cs typeface="Times New Roman"/>
                <a:sym typeface="Times New Roman"/>
              </a:rPr>
              <a:t>grep</a:t>
            </a:r>
            <a:endParaRPr/>
          </a:p>
          <a:p>
            <a:pPr marL="1143000" marR="0" lvl="2" indent="-228600" algn="just" rtl="0">
              <a:lnSpc>
                <a:spcPct val="100000"/>
              </a:lnSpc>
              <a:spcBef>
                <a:spcPts val="400"/>
              </a:spcBef>
              <a:spcAft>
                <a:spcPts val="0"/>
              </a:spcAft>
              <a:buClr>
                <a:schemeClr val="dk1"/>
              </a:buClr>
              <a:buSzPts val="2000"/>
              <a:buFont typeface="Arial"/>
              <a:buChar char="•"/>
            </a:pPr>
            <a:r>
              <a:rPr lang="en-US" sz="2000" b="1" i="0" u="none" strike="noStrike" cap="none">
                <a:solidFill>
                  <a:schemeClr val="dk1"/>
                </a:solidFill>
                <a:latin typeface="Times New Roman"/>
                <a:ea typeface="Times New Roman"/>
                <a:cs typeface="Times New Roman"/>
                <a:sym typeface="Times New Roman"/>
              </a:rPr>
              <a:t>Grep </a:t>
            </a:r>
            <a:r>
              <a:rPr lang="en-US" sz="2000" b="0" i="0" u="none" strike="noStrike" cap="none">
                <a:solidFill>
                  <a:schemeClr val="dk1"/>
                </a:solidFill>
                <a:latin typeface="Times New Roman"/>
                <a:ea typeface="Times New Roman"/>
                <a:cs typeface="Times New Roman"/>
                <a:sym typeface="Times New Roman"/>
              </a:rPr>
              <a:t>is an acronym that stands for </a:t>
            </a:r>
            <a:r>
              <a:rPr lang="en-US" sz="2000" b="1" i="0" u="none" strike="noStrike" cap="none">
                <a:solidFill>
                  <a:schemeClr val="dk1"/>
                </a:solidFill>
                <a:latin typeface="Times New Roman"/>
                <a:ea typeface="Times New Roman"/>
                <a:cs typeface="Times New Roman"/>
                <a:sym typeface="Times New Roman"/>
              </a:rPr>
              <a:t>G</a:t>
            </a:r>
            <a:r>
              <a:rPr lang="en-US" sz="2000" b="0" i="0" u="none" strike="noStrike" cap="none">
                <a:solidFill>
                  <a:schemeClr val="dk1"/>
                </a:solidFill>
                <a:latin typeface="Times New Roman"/>
                <a:ea typeface="Times New Roman"/>
                <a:cs typeface="Times New Roman"/>
                <a:sym typeface="Times New Roman"/>
              </a:rPr>
              <a:t>lobal </a:t>
            </a:r>
            <a:r>
              <a:rPr lang="en-US" sz="2000" b="1" i="0" u="none" strike="noStrike" cap="none">
                <a:solidFill>
                  <a:schemeClr val="dk1"/>
                </a:solidFill>
                <a:latin typeface="Times New Roman"/>
                <a:ea typeface="Times New Roman"/>
                <a:cs typeface="Times New Roman"/>
                <a:sym typeface="Times New Roman"/>
              </a:rPr>
              <a:t>R</a:t>
            </a:r>
            <a:r>
              <a:rPr lang="en-US" sz="2000" b="0" i="0" u="none" strike="noStrike" cap="none">
                <a:solidFill>
                  <a:schemeClr val="dk1"/>
                </a:solidFill>
                <a:latin typeface="Times New Roman"/>
                <a:ea typeface="Times New Roman"/>
                <a:cs typeface="Times New Roman"/>
                <a:sym typeface="Times New Roman"/>
              </a:rPr>
              <a:t>egular </a:t>
            </a:r>
            <a:r>
              <a:rPr lang="en-US" sz="2000" b="1" i="0" u="none" strike="noStrike" cap="none">
                <a:solidFill>
                  <a:schemeClr val="dk1"/>
                </a:solidFill>
                <a:latin typeface="Times New Roman"/>
                <a:ea typeface="Times New Roman"/>
                <a:cs typeface="Times New Roman"/>
                <a:sym typeface="Times New Roman"/>
              </a:rPr>
              <a:t>E</a:t>
            </a:r>
            <a:r>
              <a:rPr lang="en-US" sz="2000" b="0" i="0" u="none" strike="noStrike" cap="none">
                <a:solidFill>
                  <a:schemeClr val="dk1"/>
                </a:solidFill>
                <a:latin typeface="Times New Roman"/>
                <a:ea typeface="Times New Roman"/>
                <a:cs typeface="Times New Roman"/>
                <a:sym typeface="Times New Roman"/>
              </a:rPr>
              <a:t>xpression </a:t>
            </a:r>
            <a:r>
              <a:rPr lang="en-US" sz="2000" b="1" i="0" u="none" strike="noStrike" cap="none">
                <a:solidFill>
                  <a:schemeClr val="dk1"/>
                </a:solidFill>
                <a:latin typeface="Times New Roman"/>
                <a:ea typeface="Times New Roman"/>
                <a:cs typeface="Times New Roman"/>
                <a:sym typeface="Times New Roman"/>
              </a:rPr>
              <a:t>P</a:t>
            </a:r>
            <a:r>
              <a:rPr lang="en-US" sz="2000" b="0" i="0" u="none" strike="noStrike" cap="none">
                <a:solidFill>
                  <a:schemeClr val="dk1"/>
                </a:solidFill>
                <a:latin typeface="Times New Roman"/>
                <a:ea typeface="Times New Roman"/>
                <a:cs typeface="Times New Roman"/>
                <a:sym typeface="Times New Roman"/>
              </a:rPr>
              <a:t>rint.</a:t>
            </a:r>
            <a:endParaRPr sz="2000" b="1" i="0" u="none" strike="noStrike" cap="none">
              <a:solidFill>
                <a:schemeClr val="dk1"/>
              </a:solidFill>
              <a:latin typeface="Times New Roman"/>
              <a:ea typeface="Times New Roman"/>
              <a:cs typeface="Times New Roman"/>
              <a:sym typeface="Times New Roman"/>
            </a:endParaRPr>
          </a:p>
          <a:p>
            <a:pPr marL="1143000" marR="0" lvl="2" indent="-228600" algn="just" rtl="0">
              <a:lnSpc>
                <a:spcPct val="100000"/>
              </a:lnSpc>
              <a:spcBef>
                <a:spcPts val="40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The grep command searches through the file, looking for matches to the pattern specified. </a:t>
            </a:r>
            <a:endParaRPr/>
          </a:p>
          <a:p>
            <a:pPr marL="1143000" marR="0" lvl="2" indent="-228600" algn="just" rtl="0">
              <a:lnSpc>
                <a:spcPct val="100000"/>
              </a:lnSpc>
              <a:spcBef>
                <a:spcPts val="40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Grep is case-sensitive. </a:t>
            </a:r>
            <a:endParaRPr sz="2000" b="1" i="0" u="none" strike="noStrike" cap="none">
              <a:solidFill>
                <a:schemeClr val="dk1"/>
              </a:solidFill>
              <a:latin typeface="Times New Roman"/>
              <a:ea typeface="Times New Roman"/>
              <a:cs typeface="Times New Roman"/>
              <a:sym typeface="Times New Roman"/>
            </a:endParaRPr>
          </a:p>
          <a:p>
            <a:pPr marL="1143000" marR="0" lvl="2" indent="-228600" algn="just"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1143000" marR="0" lvl="2" indent="-228600" algn="just" rtl="0">
              <a:lnSpc>
                <a:spcPct val="100000"/>
              </a:lnSpc>
              <a:spcBef>
                <a:spcPts val="40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Example:</a:t>
            </a:r>
            <a:endParaRPr/>
          </a:p>
          <a:p>
            <a:pPr marL="742950" marR="0" lvl="1" indent="-285750" algn="just" rtl="0">
              <a:lnSpc>
                <a:spcPct val="100000"/>
              </a:lnSpc>
              <a:spcBef>
                <a:spcPts val="40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		grep  myname biodata</a:t>
            </a:r>
            <a:endParaRPr/>
          </a:p>
          <a:p>
            <a:pPr marL="1143000" marR="0" lvl="2" indent="-22860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Here biodata is file and myname is specific pattern for searching in biodata file</a:t>
            </a:r>
            <a:endParaRPr/>
          </a:p>
          <a:p>
            <a:pPr marL="342900" marR="0" lvl="0" indent="-215900" algn="l" rtl="0">
              <a:spcBef>
                <a:spcPts val="4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2"/>
          <p:cNvSpPr txBox="1">
            <a:spLocks noGrp="1"/>
          </p:cNvSpPr>
          <p:nvPr>
            <p:ph type="title"/>
          </p:nvPr>
        </p:nvSpPr>
        <p:spPr>
          <a:xfrm>
            <a:off x="428625" y="28575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Use of grep</a:t>
            </a:r>
            <a:endParaRPr/>
          </a:p>
        </p:txBody>
      </p:sp>
      <p:sp>
        <p:nvSpPr>
          <p:cNvPr id="286" name="Google Shape;286;p2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21</a:t>
            </a:fld>
            <a:endParaRPr/>
          </a:p>
        </p:txBody>
      </p:sp>
      <p:pic>
        <p:nvPicPr>
          <p:cNvPr id="287" name="Google Shape;287;p2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88" name="Google Shape;288;p22"/>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289" name="Google Shape;289;p22"/>
          <p:cNvPicPr preferRelativeResize="0">
            <a:picLocks noGrp="1"/>
          </p:cNvPicPr>
          <p:nvPr>
            <p:ph type="body" idx="1"/>
          </p:nvPr>
        </p:nvPicPr>
        <p:blipFill rotWithShape="1">
          <a:blip r:embed="rId4">
            <a:alphaModFix/>
          </a:blip>
          <a:srcRect/>
          <a:stretch/>
        </p:blipFill>
        <p:spPr>
          <a:xfrm>
            <a:off x="1149350" y="1600200"/>
            <a:ext cx="6845300" cy="45259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3"/>
          <p:cNvSpPr txBox="1">
            <a:spLocks noGrp="1"/>
          </p:cNvSpPr>
          <p:nvPr>
            <p:ph type="title"/>
          </p:nvPr>
        </p:nvSpPr>
        <p:spPr>
          <a:xfrm>
            <a:off x="428625" y="28575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Use of grep contd..</a:t>
            </a:r>
            <a:endParaRPr/>
          </a:p>
        </p:txBody>
      </p:sp>
      <p:sp>
        <p:nvSpPr>
          <p:cNvPr id="295" name="Google Shape;295;p2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22</a:t>
            </a:fld>
            <a:endParaRPr/>
          </a:p>
        </p:txBody>
      </p:sp>
      <p:pic>
        <p:nvPicPr>
          <p:cNvPr id="296" name="Google Shape;296;p2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97" name="Google Shape;297;p2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298" name="Google Shape;298;p23"/>
          <p:cNvPicPr preferRelativeResize="0"/>
          <p:nvPr/>
        </p:nvPicPr>
        <p:blipFill rotWithShape="1">
          <a:blip r:embed="rId4">
            <a:alphaModFix/>
          </a:blip>
          <a:srcRect/>
          <a:stretch/>
        </p:blipFill>
        <p:spPr>
          <a:xfrm>
            <a:off x="714375" y="1571625"/>
            <a:ext cx="7448550" cy="4508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Process Signals</a:t>
            </a:r>
            <a:endParaRPr/>
          </a:p>
        </p:txBody>
      </p:sp>
      <p:sp>
        <p:nvSpPr>
          <p:cNvPr id="304" name="Google Shape;304;p2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23</a:t>
            </a:fld>
            <a:endParaRPr/>
          </a:p>
        </p:txBody>
      </p:sp>
      <p:pic>
        <p:nvPicPr>
          <p:cNvPr id="305" name="Google Shape;305;p2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06" name="Google Shape;306;p2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307" name="Google Shape;307;p2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 signal is basically a one-way notification.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 signal can be sent by the kernel to a process, by a process to another process, or a process to itself.</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Signals are one of the ways process communicate among themselves and with the kernel.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list of the most commonly used signals follow:</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SIGTERM:</a:t>
            </a:r>
            <a:r>
              <a:rPr lang="en-US" sz="2000" b="0" i="0" u="none">
                <a:solidFill>
                  <a:schemeClr val="dk1"/>
                </a:solidFill>
                <a:latin typeface="Times New Roman"/>
                <a:ea typeface="Times New Roman"/>
                <a:cs typeface="Times New Roman"/>
                <a:sym typeface="Times New Roman"/>
              </a:rPr>
              <a:t> Surprisingly, the default signal sent by kill command.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Asks the process to terminate voluntarily.</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SIGKILL:</a:t>
            </a:r>
            <a:r>
              <a:rPr lang="en-US" sz="2000" b="0" i="0" u="none">
                <a:solidFill>
                  <a:schemeClr val="dk1"/>
                </a:solidFill>
                <a:latin typeface="Times New Roman"/>
                <a:ea typeface="Times New Roman"/>
                <a:cs typeface="Times New Roman"/>
                <a:sym typeface="Times New Roman"/>
              </a:rPr>
              <a:t> unlike </a:t>
            </a:r>
            <a:r>
              <a:rPr lang="en-US" sz="2000" b="1" i="0" u="none">
                <a:solidFill>
                  <a:schemeClr val="dk1"/>
                </a:solidFill>
                <a:latin typeface="Times New Roman"/>
                <a:ea typeface="Times New Roman"/>
                <a:cs typeface="Times New Roman"/>
                <a:sym typeface="Times New Roman"/>
              </a:rPr>
              <a:t>SIGTERM,</a:t>
            </a:r>
            <a:r>
              <a:rPr lang="en-US" sz="2000" b="0" i="0" u="none">
                <a:solidFill>
                  <a:schemeClr val="dk1"/>
                </a:solidFill>
                <a:latin typeface="Times New Roman"/>
                <a:ea typeface="Times New Roman"/>
                <a:cs typeface="Times New Roman"/>
                <a:sym typeface="Times New Roman"/>
              </a:rPr>
              <a:t> forces the process to terminate.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Can't be blocked or handled.</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SIGSTOP: </a:t>
            </a:r>
            <a:r>
              <a:rPr lang="en-US" sz="2000" b="0" i="0" u="none">
                <a:solidFill>
                  <a:schemeClr val="dk1"/>
                </a:solidFill>
                <a:latin typeface="Times New Roman"/>
                <a:ea typeface="Times New Roman"/>
                <a:cs typeface="Times New Roman"/>
                <a:sym typeface="Times New Roman"/>
              </a:rPr>
              <a:t>suspend the process execution. </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24</a:t>
            </a:fld>
            <a:endParaRPr/>
          </a:p>
        </p:txBody>
      </p:sp>
      <p:pic>
        <p:nvPicPr>
          <p:cNvPr id="323" name="Google Shape;323;p2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24" name="Google Shape;324;p2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325" name="Google Shape;325;p2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a:solidFill>
                  <a:schemeClr val="dk1"/>
                </a:solidFill>
                <a:latin typeface="Times New Roman"/>
                <a:ea typeface="Times New Roman"/>
                <a:cs typeface="Times New Roman"/>
                <a:sym typeface="Times New Roman"/>
              </a:rPr>
              <a:t>Description of Signals </a:t>
            </a:r>
            <a:endParaRPr/>
          </a:p>
        </p:txBody>
      </p:sp>
      <p:pic>
        <p:nvPicPr>
          <p:cNvPr id="326" name="Google Shape;326;p26"/>
          <p:cNvPicPr preferRelativeResize="0"/>
          <p:nvPr/>
        </p:nvPicPr>
        <p:blipFill rotWithShape="1">
          <a:blip r:embed="rId4">
            <a:alphaModFix/>
          </a:blip>
          <a:srcRect/>
          <a:stretch/>
        </p:blipFill>
        <p:spPr>
          <a:xfrm>
            <a:off x="928687" y="1428750"/>
            <a:ext cx="7358062" cy="414496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25</a:t>
            </a:fld>
            <a:endParaRPr/>
          </a:p>
        </p:txBody>
      </p:sp>
      <p:pic>
        <p:nvPicPr>
          <p:cNvPr id="332" name="Google Shape;332;p2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33" name="Google Shape;333;p2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334" name="Google Shape;334;p27"/>
          <p:cNvPicPr preferRelativeResize="0"/>
          <p:nvPr/>
        </p:nvPicPr>
        <p:blipFill rotWithShape="1">
          <a:blip r:embed="rId4">
            <a:alphaModFix/>
          </a:blip>
          <a:srcRect t="16858"/>
          <a:stretch/>
        </p:blipFill>
        <p:spPr>
          <a:xfrm>
            <a:off x="1214437" y="1143000"/>
            <a:ext cx="6610350" cy="4579937"/>
          </a:xfrm>
          <a:prstGeom prst="rect">
            <a:avLst/>
          </a:prstGeom>
          <a:noFill/>
          <a:ln>
            <a:noFill/>
          </a:ln>
        </p:spPr>
      </p:pic>
      <p:sp>
        <p:nvSpPr>
          <p:cNvPr id="335" name="Google Shape;335;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a:solidFill>
                  <a:schemeClr val="dk1"/>
                </a:solidFill>
                <a:latin typeface="Times New Roman"/>
                <a:ea typeface="Times New Roman"/>
                <a:cs typeface="Times New Roman"/>
                <a:sym typeface="Times New Roman"/>
              </a:rPr>
              <a:t>Linux Signals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341" name="Google Shape;341;p2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26</a:t>
            </a:fld>
            <a:endParaRPr/>
          </a:p>
        </p:txBody>
      </p:sp>
      <p:pic>
        <p:nvPicPr>
          <p:cNvPr id="342" name="Google Shape;342;p28"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43" name="Google Shape;343;p2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344" name="Google Shape;344;p28"/>
          <p:cNvSpPr txBox="1">
            <a:spLocks noGrp="1"/>
          </p:cNvSpPr>
          <p:nvPr>
            <p:ph type="body" idx="1"/>
          </p:nvPr>
        </p:nvSpPr>
        <p:spPr>
          <a:xfrm>
            <a:off x="357187" y="1643062"/>
            <a:ext cx="8229600" cy="4525962"/>
          </a:xfrm>
          <a:prstGeom prst="rect">
            <a:avLst/>
          </a:prstGeom>
          <a:noFill/>
          <a:ln>
            <a:noFill/>
          </a:ln>
        </p:spPr>
        <p:txBody>
          <a:bodyPr spcFirstLastPara="1" wrap="square" lIns="91425" tIns="45700" rIns="91425" bIns="45700" anchor="t" anchorCtr="0">
            <a:noAutofit/>
          </a:bodyPr>
          <a:lstStyle/>
          <a:p>
            <a:pPr marL="742950" marR="0" lvl="1" indent="-28575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Activity</a:t>
            </a:r>
            <a:endParaRPr/>
          </a:p>
          <a:p>
            <a:pPr marL="742950" marR="0" lvl="1" indent="-285750" algn="just"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	Pausing and resuming process from a Linux terminal,</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Kill command</a:t>
            </a:r>
            <a:endParaRPr/>
          </a:p>
        </p:txBody>
      </p:sp>
      <p:sp>
        <p:nvSpPr>
          <p:cNvPr id="350" name="Google Shape;350;p2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27</a:t>
            </a:fld>
            <a:endParaRPr/>
          </a:p>
        </p:txBody>
      </p:sp>
      <p:pic>
        <p:nvPicPr>
          <p:cNvPr id="351" name="Google Shape;351;p2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52" name="Google Shape;352;p2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353" name="Google Shape;353;p29"/>
          <p:cNvSpPr txBox="1">
            <a:spLocks noGrp="1"/>
          </p:cNvSpPr>
          <p:nvPr>
            <p:ph type="body" idx="1"/>
          </p:nvPr>
        </p:nvSpPr>
        <p:spPr>
          <a:xfrm>
            <a:off x="357187" y="1643062"/>
            <a:ext cx="8229600" cy="4525962"/>
          </a:xfrm>
          <a:prstGeom prst="rect">
            <a:avLst/>
          </a:prstGeom>
          <a:noFill/>
          <a:ln>
            <a:noFill/>
          </a:ln>
        </p:spPr>
        <p:txBody>
          <a:bodyPr spcFirstLastPara="1" wrap="square" lIns="91425" tIns="45700" rIns="91425" bIns="45700" anchor="t" anchorCtr="0">
            <a:noAutofit/>
          </a:bodyPr>
          <a:lstStyle/>
          <a:p>
            <a:pPr marL="742950" marR="0" lvl="1"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The </a:t>
            </a:r>
            <a:r>
              <a:rPr lang="en-US" sz="2000" b="1" i="0" u="none" strike="noStrike" cap="none">
                <a:solidFill>
                  <a:schemeClr val="dk1"/>
                </a:solidFill>
                <a:latin typeface="Times New Roman"/>
                <a:ea typeface="Times New Roman"/>
                <a:cs typeface="Times New Roman"/>
                <a:sym typeface="Times New Roman"/>
              </a:rPr>
              <a:t>killall</a:t>
            </a:r>
            <a:r>
              <a:rPr lang="en-US" sz="2000" b="0" i="0" u="none" strike="noStrike" cap="none">
                <a:solidFill>
                  <a:schemeClr val="dk1"/>
                </a:solidFill>
                <a:latin typeface="Times New Roman"/>
                <a:ea typeface="Times New Roman"/>
                <a:cs typeface="Times New Roman"/>
                <a:sym typeface="Times New Roman"/>
              </a:rPr>
              <a:t> is a Linux only command. It kills processes by names.</a:t>
            </a:r>
            <a:endParaRPr/>
          </a:p>
          <a:p>
            <a:pPr marL="742950" marR="0" lvl="1" indent="-28575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Examples: </a:t>
            </a:r>
            <a:endParaRPr/>
          </a:p>
          <a:p>
            <a:pPr marL="1143000" marR="0" lvl="2" indent="-22860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killall {Process-Name-Here} </a:t>
            </a:r>
            <a:endParaRPr/>
          </a:p>
          <a:p>
            <a:pPr marL="1143000" marR="0" lvl="2" indent="-22860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killall -9 {Process-Name-Here} </a:t>
            </a:r>
            <a:endParaRPr/>
          </a:p>
          <a:p>
            <a:pPr marL="1143000" marR="0" lvl="2" indent="-22860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killall -15 {Process-Name-Here}</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kill the process using a PID (Process ID)</a:t>
            </a:r>
            <a:endParaRPr/>
          </a:p>
          <a:p>
            <a:pPr marL="742950" marR="0" lvl="1" indent="-28575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 kill 3486</a:t>
            </a:r>
            <a:endParaRPr/>
          </a:p>
          <a:p>
            <a:pPr marL="742950" marR="0" lvl="1" indent="-285750" algn="just" rtl="0">
              <a:lnSpc>
                <a:spcPct val="100000"/>
              </a:lnSpc>
              <a:spcBef>
                <a:spcPts val="400"/>
              </a:spcBef>
              <a:spcAft>
                <a:spcPts val="0"/>
              </a:spcAft>
              <a:buClr>
                <a:schemeClr val="dk1"/>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PID can be searched using pgrep command</a:t>
            </a:r>
            <a:endParaRPr/>
          </a:p>
          <a:p>
            <a:pPr marL="342900" marR="0" lvl="0" indent="-215900" algn="l" rtl="0">
              <a:spcBef>
                <a:spcPts val="400"/>
              </a:spcBef>
              <a:spcAft>
                <a:spcPts val="0"/>
              </a:spcAft>
              <a:buClr>
                <a:schemeClr val="dk1"/>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Path Variable	</a:t>
            </a:r>
            <a:endParaRPr/>
          </a:p>
        </p:txBody>
      </p:sp>
      <p:sp>
        <p:nvSpPr>
          <p:cNvPr id="359" name="Google Shape;359;p3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28</a:t>
            </a:fld>
            <a:endParaRPr/>
          </a:p>
        </p:txBody>
      </p:sp>
      <p:pic>
        <p:nvPicPr>
          <p:cNvPr id="360" name="Google Shape;360;p30"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61" name="Google Shape;361;p3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362" name="Google Shape;362;p3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It displays or set a search path for executable files at the command line.</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Syntax PATH </a:t>
            </a:r>
            <a:r>
              <a:rPr lang="en-US" sz="2000" b="0" i="1" u="none">
                <a:solidFill>
                  <a:schemeClr val="dk1"/>
                </a:solidFill>
                <a:latin typeface="Times New Roman"/>
                <a:ea typeface="Times New Roman"/>
                <a:cs typeface="Times New Roman"/>
                <a:sym typeface="Times New Roman"/>
              </a:rPr>
              <a:t>pathname</a:t>
            </a:r>
            <a:r>
              <a:rPr lang="en-US" sz="2000" b="0" i="0" u="none">
                <a:solidFill>
                  <a:schemeClr val="dk1"/>
                </a:solidFill>
                <a:latin typeface="Times New Roman"/>
                <a:ea typeface="Times New Roman"/>
                <a:cs typeface="Times New Roman"/>
                <a:sym typeface="Times New Roman"/>
              </a:rPr>
              <a:t> [;</a:t>
            </a:r>
            <a:r>
              <a:rPr lang="en-US" sz="2000" b="0" i="1" u="none">
                <a:solidFill>
                  <a:schemeClr val="dk1"/>
                </a:solidFill>
                <a:latin typeface="Times New Roman"/>
                <a:ea typeface="Times New Roman"/>
                <a:cs typeface="Times New Roman"/>
                <a:sym typeface="Times New Roman"/>
              </a:rPr>
              <a:t>pathname</a:t>
            </a:r>
            <a:r>
              <a:rPr lang="en-US" sz="2000" b="0" i="0" u="none">
                <a:solidFill>
                  <a:schemeClr val="dk1"/>
                </a:solidFill>
                <a:latin typeface="Times New Roman"/>
                <a:ea typeface="Times New Roman"/>
                <a:cs typeface="Times New Roman"/>
                <a:sym typeface="Times New Roman"/>
              </a:rPr>
              <a:t>] [;</a:t>
            </a:r>
            <a:r>
              <a:rPr lang="en-US" sz="2000" b="0" i="1" u="none">
                <a:solidFill>
                  <a:schemeClr val="dk1"/>
                </a:solidFill>
                <a:latin typeface="Times New Roman"/>
                <a:ea typeface="Times New Roman"/>
                <a:cs typeface="Times New Roman"/>
                <a:sym typeface="Times New Roman"/>
              </a:rPr>
              <a:t>pathname</a:t>
            </a:r>
            <a:r>
              <a:rPr lang="en-US" sz="2000" b="0" i="0" u="none">
                <a:solidFill>
                  <a:schemeClr val="dk1"/>
                </a:solidFill>
                <a:latin typeface="Times New Roman"/>
                <a:ea typeface="Times New Roman"/>
                <a:cs typeface="Times New Roman"/>
                <a:sym typeface="Times New Roman"/>
              </a:rPr>
              <a:t>] [;</a:t>
            </a:r>
            <a:r>
              <a:rPr lang="en-US" sz="2000" b="0" i="1" u="none">
                <a:solidFill>
                  <a:schemeClr val="dk1"/>
                </a:solidFill>
                <a:latin typeface="Times New Roman"/>
                <a:ea typeface="Times New Roman"/>
                <a:cs typeface="Times New Roman"/>
                <a:sym typeface="Times New Roman"/>
              </a:rPr>
              <a:t>pathname</a:t>
            </a:r>
            <a:r>
              <a:rPr lang="en-US" sz="2000" b="0" i="0" u="none">
                <a:solidFill>
                  <a:schemeClr val="dk1"/>
                </a:solidFill>
                <a:latin typeface="Times New Roman"/>
                <a:ea typeface="Times New Roman"/>
                <a:cs typeface="Times New Roman"/>
                <a:sym typeface="Times New Roman"/>
              </a:rPr>
              <a:t>]... PATH PATH ; Key pathname : drive letter and/or folder ; : the command 'PATH ;' will clear the path PATH without parameters will display the current path.</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%PATH% environment variable contains a list of folders.</a:t>
            </a:r>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PATH variable is </a:t>
            </a:r>
            <a:r>
              <a:rPr lang="en-US" sz="2000" b="1" i="0" u="none">
                <a:solidFill>
                  <a:schemeClr val="dk1"/>
                </a:solidFill>
                <a:latin typeface="Times New Roman"/>
                <a:ea typeface="Times New Roman"/>
                <a:cs typeface="Times New Roman"/>
                <a:sym typeface="Times New Roman"/>
              </a:rPr>
              <a:t>an environment variable containing an ordered list of paths</a:t>
            </a:r>
            <a:r>
              <a:rPr lang="en-US" sz="2000" b="0" i="0" u="none">
                <a:solidFill>
                  <a:schemeClr val="dk1"/>
                </a:solidFill>
                <a:latin typeface="Times New Roman"/>
                <a:ea typeface="Times New Roman"/>
                <a:cs typeface="Times New Roman"/>
                <a:sym typeface="Times New Roman"/>
              </a:rPr>
              <a:t> that Linux will search for executables when running a command.</a:t>
            </a:r>
            <a:endParaRPr/>
          </a:p>
          <a:p>
            <a:pPr marL="742950" marR="0" lvl="1" indent="-28575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For example, if we want to print </a:t>
            </a:r>
            <a:r>
              <a:rPr lang="en-US" sz="2000" b="0" i="1" u="none" strike="noStrike" cap="none">
                <a:solidFill>
                  <a:schemeClr val="dk1"/>
                </a:solidFill>
                <a:latin typeface="Times New Roman"/>
                <a:ea typeface="Times New Roman"/>
                <a:cs typeface="Times New Roman"/>
                <a:sym typeface="Times New Roman"/>
              </a:rPr>
              <a:t>Hello, world!</a:t>
            </a:r>
            <a:r>
              <a:rPr lang="en-US" sz="2000" b="0" i="0" u="none" strike="noStrike" cap="none">
                <a:solidFill>
                  <a:schemeClr val="dk1"/>
                </a:solidFill>
                <a:latin typeface="Times New Roman"/>
                <a:ea typeface="Times New Roman"/>
                <a:cs typeface="Times New Roman"/>
                <a:sym typeface="Times New Roman"/>
              </a:rPr>
              <a:t> in Bash, the command </a:t>
            </a:r>
            <a:r>
              <a:rPr lang="en-US" sz="2000" b="0" i="1" u="sng" strike="noStrike" cap="none">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echo</a:t>
            </a:r>
            <a:r>
              <a:rPr lang="en-US" sz="2000" b="0" i="0" u="none" strike="noStrike" cap="none">
                <a:solidFill>
                  <a:schemeClr val="dk1"/>
                </a:solidFill>
                <a:latin typeface="Times New Roman"/>
                <a:ea typeface="Times New Roman"/>
                <a:cs typeface="Times New Roman"/>
                <a:sym typeface="Times New Roman"/>
              </a:rPr>
              <a:t> can be used rather than </a:t>
            </a:r>
            <a:r>
              <a:rPr lang="en-US" sz="2000" b="0" i="1" u="none" strike="noStrike" cap="none">
                <a:solidFill>
                  <a:schemeClr val="dk1"/>
                </a:solidFill>
                <a:latin typeface="Times New Roman"/>
                <a:ea typeface="Times New Roman"/>
                <a:cs typeface="Times New Roman"/>
                <a:sym typeface="Times New Roman"/>
              </a:rPr>
              <a:t>/bin/echo,</a:t>
            </a:r>
            <a:r>
              <a:rPr lang="en-US" sz="2000" b="0" i="0" u="none" strike="noStrike" cap="none">
                <a:solidFill>
                  <a:schemeClr val="dk1"/>
                </a:solidFill>
                <a:latin typeface="Times New Roman"/>
                <a:ea typeface="Times New Roman"/>
                <a:cs typeface="Times New Roman"/>
                <a:sym typeface="Times New Roman"/>
              </a:rPr>
              <a:t> so long as </a:t>
            </a:r>
            <a:r>
              <a:rPr lang="en-US" sz="2000" b="0" i="1" u="none" strike="noStrike" cap="none">
                <a:solidFill>
                  <a:schemeClr val="dk1"/>
                </a:solidFill>
                <a:latin typeface="Times New Roman"/>
                <a:ea typeface="Times New Roman"/>
                <a:cs typeface="Times New Roman"/>
                <a:sym typeface="Times New Roman"/>
              </a:rPr>
              <a:t>/bin</a:t>
            </a:r>
            <a:r>
              <a:rPr lang="en-US" sz="2000" b="0" i="0" u="none" strike="noStrike" cap="none">
                <a:solidFill>
                  <a:schemeClr val="dk1"/>
                </a:solidFill>
                <a:latin typeface="Times New Roman"/>
                <a:ea typeface="Times New Roman"/>
                <a:cs typeface="Times New Roman"/>
                <a:sym typeface="Times New Roman"/>
              </a:rPr>
              <a:t> is in </a:t>
            </a:r>
            <a:r>
              <a:rPr lang="en-US" sz="2000" b="0" i="1" u="none" strike="noStrike" cap="none">
                <a:solidFill>
                  <a:schemeClr val="dk1"/>
                </a:solidFill>
                <a:latin typeface="Times New Roman"/>
                <a:ea typeface="Times New Roman"/>
                <a:cs typeface="Times New Roman"/>
                <a:sym typeface="Times New Roman"/>
              </a:rPr>
              <a:t>PATH</a:t>
            </a:r>
            <a:r>
              <a:rPr lang="en-US" sz="2000" b="0" i="0" u="none" strike="noStrike" cap="none">
                <a:solidFill>
                  <a:schemeClr val="dk1"/>
                </a:solidFill>
                <a:latin typeface="Times New Roman"/>
                <a:ea typeface="Times New Roman"/>
                <a:cs typeface="Times New Roman"/>
                <a:sym typeface="Times New Roman"/>
              </a:rPr>
              <a:t>:</a:t>
            </a:r>
            <a:endParaRPr/>
          </a:p>
          <a:p>
            <a:pPr marL="342900" marR="0" lvl="0" indent="-215900" algn="l" rtl="0">
              <a:spcBef>
                <a:spcPts val="4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Adding/Deleting a Path</a:t>
            </a:r>
            <a:endParaRPr/>
          </a:p>
        </p:txBody>
      </p:sp>
      <p:sp>
        <p:nvSpPr>
          <p:cNvPr id="368" name="Google Shape;368;p3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29</a:t>
            </a:fld>
            <a:endParaRPr/>
          </a:p>
        </p:txBody>
      </p:sp>
      <p:pic>
        <p:nvPicPr>
          <p:cNvPr id="369" name="Google Shape;369;p3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70" name="Google Shape;370;p3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371" name="Google Shape;371;p3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Using the export command, new path can be added</a:t>
            </a:r>
            <a:r>
              <a:rPr lang="en-US" sz="2800" b="0" i="0" u="none">
                <a:solidFill>
                  <a:schemeClr val="dk1"/>
                </a:solidFill>
                <a:latin typeface="Times New Roman"/>
                <a:ea typeface="Times New Roman"/>
                <a:cs typeface="Times New Roman"/>
                <a:sym typeface="Times New Roman"/>
              </a:rPr>
              <a:t>.</a:t>
            </a:r>
            <a:endParaRPr/>
          </a:p>
          <a:p>
            <a:pPr marL="342900" marR="0" lvl="0" indent="-165100" algn="l" rtl="0">
              <a:spcBef>
                <a:spcPts val="560"/>
              </a:spcBef>
              <a:spcAft>
                <a:spcPts val="0"/>
              </a:spcAft>
              <a:buClr>
                <a:schemeClr val="dk1"/>
              </a:buClr>
              <a:buSzPts val="2800"/>
              <a:buFont typeface="Arial"/>
              <a:buNone/>
            </a:pPr>
            <a:endParaRPr sz="2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body" idx="1"/>
          </p:nvPr>
        </p:nvSpPr>
        <p:spPr>
          <a:xfrm>
            <a:off x="500062" y="500062"/>
            <a:ext cx="8229600" cy="564991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4000"/>
              <a:buFont typeface="Arial"/>
              <a:buNone/>
            </a:pPr>
            <a:r>
              <a:rPr lang="en-US" sz="4000" b="1" i="0" u="none">
                <a:solidFill>
                  <a:schemeClr val="dk1"/>
                </a:solidFill>
                <a:latin typeface="Times New Roman"/>
                <a:ea typeface="Times New Roman"/>
                <a:cs typeface="Times New Roman"/>
                <a:sym typeface="Times New Roman"/>
              </a:rPr>
              <a:t>Understanding File System</a:t>
            </a:r>
            <a:endParaRPr/>
          </a:p>
          <a:p>
            <a:pPr marL="342900" marR="0" lvl="0" indent="-88900" algn="l" rtl="0">
              <a:spcBef>
                <a:spcPts val="800"/>
              </a:spcBef>
              <a:spcAft>
                <a:spcPts val="0"/>
              </a:spcAft>
              <a:buClr>
                <a:schemeClr val="dk1"/>
              </a:buClr>
              <a:buSzPts val="4000"/>
              <a:buFont typeface="Arial"/>
              <a:buNone/>
            </a:pPr>
            <a:endParaRPr sz="4000" b="1" i="0" u="none">
              <a:solidFill>
                <a:schemeClr val="dk1"/>
              </a:solidFill>
              <a:latin typeface="Times New Roman"/>
              <a:ea typeface="Times New Roman"/>
              <a:cs typeface="Times New Roman"/>
              <a:sym typeface="Times New Roman"/>
            </a:endParaRPr>
          </a:p>
        </p:txBody>
      </p:sp>
      <p:sp>
        <p:nvSpPr>
          <p:cNvPr id="106" name="Google Shape;106;p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a:t>
            </a:fld>
            <a:endParaRPr/>
          </a:p>
        </p:txBody>
      </p:sp>
      <p:sp>
        <p:nvSpPr>
          <p:cNvPr id="107" name="Google Shape;107;p3"/>
          <p:cNvSpPr txBox="1"/>
          <p:nvPr/>
        </p:nvSpPr>
        <p:spPr>
          <a:xfrm>
            <a:off x="642937" y="1143000"/>
            <a:ext cx="7929562" cy="286226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File system is a structure used to organize data and programs on computer storage devices.</a:t>
            </a:r>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It keeps track of the physical locations of all data elements on disk and allows users to quickly and reliably retrieve files when needed. </a:t>
            </a:r>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Every operating system, from MS-DOS to Windows 95, Windows XP and Linux, has its own file system. </a:t>
            </a:r>
            <a:endParaRPr/>
          </a:p>
        </p:txBody>
      </p:sp>
      <p:pic>
        <p:nvPicPr>
          <p:cNvPr id="108" name="Google Shape;108;p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09" name="Google Shape;109;p3"/>
          <p:cNvSpPr txBox="1"/>
          <p:nvPr/>
        </p:nvSpPr>
        <p:spPr>
          <a:xfrm>
            <a:off x="285750" y="60007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pic>
        <p:nvPicPr>
          <p:cNvPr id="110" name="Google Shape;110;p3" descr="Understand FIle system.png"/>
          <p:cNvPicPr preferRelativeResize="0"/>
          <p:nvPr/>
        </p:nvPicPr>
        <p:blipFill rotWithShape="1">
          <a:blip r:embed="rId4">
            <a:alphaModFix/>
          </a:blip>
          <a:srcRect l="7609" r="7607" b="19999"/>
          <a:stretch/>
        </p:blipFill>
        <p:spPr>
          <a:xfrm>
            <a:off x="2000250" y="4143375"/>
            <a:ext cx="5357812" cy="178593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377" name="Google Shape;377;p3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30</a:t>
            </a:fld>
            <a:endParaRPr/>
          </a:p>
        </p:txBody>
      </p:sp>
      <p:pic>
        <p:nvPicPr>
          <p:cNvPr id="378" name="Google Shape;378;p3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79" name="Google Shape;379;p32"/>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380" name="Google Shape;380;p3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Activity</a:t>
            </a:r>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Add to the path in Windows	</a:t>
            </a:r>
            <a:endParaRPr sz="2800" b="0" i="0" u="none">
              <a:solidFill>
                <a:schemeClr val="dk1"/>
              </a:solidFill>
              <a:latin typeface="Times New Roman"/>
              <a:ea typeface="Times New Roman"/>
              <a:cs typeface="Times New Roman"/>
              <a:sym typeface="Times New Roman"/>
            </a:endParaRPr>
          </a:p>
          <a:p>
            <a:pPr marL="342900" marR="0" lvl="0" indent="-165100" algn="l" rtl="0">
              <a:spcBef>
                <a:spcPts val="560"/>
              </a:spcBef>
              <a:spcAft>
                <a:spcPts val="0"/>
              </a:spcAft>
              <a:buClr>
                <a:schemeClr val="dk1"/>
              </a:buClr>
              <a:buSzPts val="2800"/>
              <a:buFont typeface="Arial"/>
              <a:buNone/>
            </a:pPr>
            <a:endParaRPr sz="2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Other Shell Commands:</a:t>
            </a:r>
            <a:endParaRPr/>
          </a:p>
        </p:txBody>
      </p:sp>
      <p:sp>
        <p:nvSpPr>
          <p:cNvPr id="386" name="Google Shape;386;p3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31</a:t>
            </a:fld>
            <a:endParaRPr/>
          </a:p>
        </p:txBody>
      </p:sp>
      <p:pic>
        <p:nvPicPr>
          <p:cNvPr id="387" name="Google Shape;387;p3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88" name="Google Shape;388;p3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389" name="Google Shape;389;p33"/>
          <p:cNvSpPr txBox="1">
            <a:spLocks noGrp="1"/>
          </p:cNvSpPr>
          <p:nvPr>
            <p:ph type="body" idx="1"/>
          </p:nvPr>
        </p:nvSpPr>
        <p:spPr>
          <a:xfrm>
            <a:off x="1071562" y="1617662"/>
            <a:ext cx="3186112" cy="28829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ls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cat</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man</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cd</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touch</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cp</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mv</a:t>
            </a:r>
            <a:endParaRPr/>
          </a:p>
        </p:txBody>
      </p:sp>
      <p:sp>
        <p:nvSpPr>
          <p:cNvPr id="390" name="Google Shape;390;p33"/>
          <p:cNvSpPr txBox="1"/>
          <p:nvPr/>
        </p:nvSpPr>
        <p:spPr>
          <a:xfrm>
            <a:off x="4457700" y="1571625"/>
            <a:ext cx="3186112"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Calibri"/>
              <a:buNone/>
            </a:pPr>
            <a:br>
              <a:rPr lang="en-US" sz="2800" b="0" i="0" u="none">
                <a:solidFill>
                  <a:schemeClr val="dk1"/>
                </a:solidFill>
                <a:latin typeface="Calibri"/>
                <a:ea typeface="Calibri"/>
                <a:cs typeface="Calibri"/>
                <a:sym typeface="Calibri"/>
              </a:rPr>
            </a:br>
            <a:endParaRPr/>
          </a:p>
        </p:txBody>
      </p:sp>
      <p:sp>
        <p:nvSpPr>
          <p:cNvPr id="391" name="Google Shape;391;p33"/>
          <p:cNvSpPr txBox="1"/>
          <p:nvPr/>
        </p:nvSpPr>
        <p:spPr>
          <a:xfrm>
            <a:off x="6457950" y="1617662"/>
            <a:ext cx="2185987"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2" name="Google Shape;392;p33"/>
          <p:cNvSpPr txBox="1"/>
          <p:nvPr/>
        </p:nvSpPr>
        <p:spPr>
          <a:xfrm>
            <a:off x="4857750" y="1571625"/>
            <a:ext cx="3186112" cy="30718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rmdir</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mkdir</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rm</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chmod</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pwd</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ps</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kill</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398" name="Google Shape;398;p3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32</a:t>
            </a:fld>
            <a:endParaRPr/>
          </a:p>
        </p:txBody>
      </p:sp>
      <p:pic>
        <p:nvPicPr>
          <p:cNvPr id="399" name="Google Shape;399;p3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00" name="Google Shape;400;p3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01" name="Google Shape;401;p34"/>
          <p:cNvSpPr txBox="1">
            <a:spLocks noGrp="1"/>
          </p:cNvSpPr>
          <p:nvPr>
            <p:ph type="body" idx="1"/>
          </p:nvPr>
        </p:nvSpPr>
        <p:spPr>
          <a:xfrm>
            <a:off x="357187" y="1571625"/>
            <a:ext cx="8229600" cy="15716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None/>
            </a:pPr>
            <a:r>
              <a:rPr lang="en-US" sz="2000" b="1" i="0" u="none">
                <a:solidFill>
                  <a:schemeClr val="dk1"/>
                </a:solidFill>
                <a:latin typeface="Times New Roman"/>
                <a:ea typeface="Times New Roman"/>
                <a:cs typeface="Times New Roman"/>
                <a:sym typeface="Times New Roman"/>
              </a:rPr>
              <a:t>ls command</a:t>
            </a: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ls command is used to list files or directories</a:t>
            </a:r>
            <a:r>
              <a:rPr lang="en-US" sz="2000" b="0" i="1" u="none">
                <a:solidFill>
                  <a:schemeClr val="dk1"/>
                </a:solidFill>
                <a:latin typeface="Times New Roman"/>
                <a:ea typeface="Times New Roman"/>
                <a:cs typeface="Times New Roman"/>
                <a:sym typeface="Times New Roman"/>
              </a:rPr>
              <a:t> </a:t>
            </a:r>
            <a:r>
              <a:rPr lang="en-US" sz="2000" b="0" i="0" u="none">
                <a:solidFill>
                  <a:schemeClr val="dk1"/>
                </a:solidFill>
                <a:latin typeface="Times New Roman"/>
                <a:ea typeface="Times New Roman"/>
                <a:cs typeface="Times New Roman"/>
                <a:sym typeface="Times New Roman"/>
              </a:rPr>
              <a:t>in Linux and other Unix-based operating systems.</a:t>
            </a:r>
            <a:endParaRPr/>
          </a:p>
          <a:p>
            <a:pPr marL="342900" marR="0" lvl="0" indent="-342900" algn="l" rtl="0">
              <a:lnSpc>
                <a:spcPct val="100000"/>
              </a:lnSpc>
              <a:spcBef>
                <a:spcPts val="400"/>
              </a:spcBef>
              <a:spcAft>
                <a:spcPts val="0"/>
              </a:spcAft>
              <a:buClr>
                <a:srgbClr val="262626"/>
              </a:buClr>
              <a:buSzPts val="2000"/>
              <a:buFont typeface="Arial"/>
              <a:buChar char="•"/>
            </a:pPr>
            <a:r>
              <a:rPr lang="en-US" sz="2000" b="0" i="0" u="none">
                <a:solidFill>
                  <a:srgbClr val="262626"/>
                </a:solidFill>
                <a:latin typeface="Times New Roman"/>
                <a:ea typeface="Times New Roman"/>
                <a:cs typeface="Times New Roman"/>
                <a:sym typeface="Times New Roman"/>
              </a:rPr>
              <a:t>Use of ls command as below:</a:t>
            </a:r>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215900" algn="l" rtl="0">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p:txBody>
      </p:sp>
      <p:pic>
        <p:nvPicPr>
          <p:cNvPr id="402" name="Google Shape;402;p34"/>
          <p:cNvPicPr preferRelativeResize="0"/>
          <p:nvPr/>
        </p:nvPicPr>
        <p:blipFill rotWithShape="1">
          <a:blip r:embed="rId4">
            <a:alphaModFix/>
          </a:blip>
          <a:srcRect/>
          <a:stretch/>
        </p:blipFill>
        <p:spPr>
          <a:xfrm>
            <a:off x="857250" y="3233737"/>
            <a:ext cx="7143750" cy="2838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408" name="Google Shape;408;p3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33</a:t>
            </a:fld>
            <a:endParaRPr/>
          </a:p>
        </p:txBody>
      </p:sp>
      <p:pic>
        <p:nvPicPr>
          <p:cNvPr id="409" name="Google Shape;409;p3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10" name="Google Shape;410;p35"/>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11" name="Google Shape;411;p35"/>
          <p:cNvSpPr txBox="1">
            <a:spLocks noGrp="1"/>
          </p:cNvSpPr>
          <p:nvPr>
            <p:ph type="body" idx="1"/>
          </p:nvPr>
        </p:nvSpPr>
        <p:spPr>
          <a:xfrm>
            <a:off x="357187" y="1571625"/>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None/>
            </a:pPr>
            <a:r>
              <a:rPr lang="en-US" sz="2000" b="1" i="0" u="none">
                <a:solidFill>
                  <a:schemeClr val="dk1"/>
                </a:solidFill>
                <a:latin typeface="Times New Roman"/>
                <a:ea typeface="Times New Roman"/>
                <a:cs typeface="Times New Roman"/>
                <a:sym typeface="Times New Roman"/>
              </a:rPr>
              <a:t>cat command</a:t>
            </a: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Outputs the contents of a text file.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You can use it to read brief files or to concatenate files together.</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To append file1 onto the end of file2, enter:</a:t>
            </a:r>
            <a:endParaRPr/>
          </a:p>
          <a:p>
            <a:pPr marL="742950" marR="0" lvl="1" indent="-285750" algn="l" rtl="0">
              <a:lnSpc>
                <a:spcPct val="100000"/>
              </a:lnSpc>
              <a:spcBef>
                <a:spcPts val="320"/>
              </a:spcBef>
              <a:spcAft>
                <a:spcPts val="0"/>
              </a:spcAft>
              <a:buClr>
                <a:schemeClr val="dk1"/>
              </a:buClr>
              <a:buSzPts val="1600"/>
              <a:buFont typeface="Arial"/>
              <a:buChar char="•"/>
            </a:pPr>
            <a:r>
              <a:rPr lang="en-US" sz="1600" b="0" i="0" u="none" strike="noStrike" cap="none">
                <a:solidFill>
                  <a:schemeClr val="dk1"/>
                </a:solidFill>
                <a:latin typeface="Times New Roman"/>
                <a:ea typeface="Times New Roman"/>
                <a:cs typeface="Times New Roman"/>
                <a:sym typeface="Times New Roman"/>
              </a:rPr>
              <a:t>cat file1 &gt;&gt; file2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To view the contents of a file named myfile, enter:</a:t>
            </a:r>
            <a:endParaRPr/>
          </a:p>
          <a:p>
            <a:pPr marL="742950" marR="0" lvl="1" indent="-285750" algn="l" rtl="0">
              <a:lnSpc>
                <a:spcPct val="100000"/>
              </a:lnSpc>
              <a:spcBef>
                <a:spcPts val="320"/>
              </a:spcBef>
              <a:spcAft>
                <a:spcPts val="0"/>
              </a:spcAft>
              <a:buClr>
                <a:schemeClr val="dk1"/>
              </a:buClr>
              <a:buSzPts val="1600"/>
              <a:buFont typeface="Arial"/>
              <a:buChar char="•"/>
            </a:pPr>
            <a:r>
              <a:rPr lang="en-US" sz="1600" b="0" i="0" u="none" strike="noStrike" cap="none">
                <a:solidFill>
                  <a:schemeClr val="dk1"/>
                </a:solidFill>
                <a:latin typeface="Times New Roman"/>
                <a:ea typeface="Times New Roman"/>
                <a:cs typeface="Times New Roman"/>
                <a:sym typeface="Times New Roman"/>
              </a:rPr>
              <a:t>cat myfile</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417" name="Google Shape;417;p3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34</a:t>
            </a:fld>
            <a:endParaRPr/>
          </a:p>
        </p:txBody>
      </p:sp>
      <p:pic>
        <p:nvPicPr>
          <p:cNvPr id="418" name="Google Shape;418;p3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19" name="Google Shape;419;p3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20" name="Google Shape;420;p36"/>
          <p:cNvSpPr txBox="1">
            <a:spLocks noGrp="1"/>
          </p:cNvSpPr>
          <p:nvPr>
            <p:ph type="body" idx="1"/>
          </p:nvPr>
        </p:nvSpPr>
        <p:spPr>
          <a:xfrm>
            <a:off x="428625" y="1428750"/>
            <a:ext cx="8229600" cy="45005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None/>
            </a:pPr>
            <a:r>
              <a:rPr lang="en-US" sz="2000" b="1" i="0" u="none">
                <a:solidFill>
                  <a:schemeClr val="dk1"/>
                </a:solidFill>
                <a:latin typeface="Times New Roman"/>
                <a:ea typeface="Times New Roman"/>
                <a:cs typeface="Times New Roman"/>
                <a:sym typeface="Times New Roman"/>
              </a:rPr>
              <a:t>man command</a:t>
            </a:r>
            <a:endParaRPr sz="2000" b="0" i="0"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man command is </a:t>
            </a:r>
            <a:r>
              <a:rPr lang="en-US" sz="2000" b="1" i="0" u="none">
                <a:solidFill>
                  <a:schemeClr val="dk1"/>
                </a:solidFill>
                <a:latin typeface="Times New Roman"/>
                <a:ea typeface="Times New Roman"/>
                <a:cs typeface="Times New Roman"/>
                <a:sym typeface="Times New Roman"/>
              </a:rPr>
              <a:t>a built-in manual for using Linux commands</a:t>
            </a:r>
            <a:r>
              <a:rPr lang="en-US" sz="2000" b="0" i="0" u="none">
                <a:solidFill>
                  <a:schemeClr val="dk1"/>
                </a:solidFill>
                <a:latin typeface="Times New Roman"/>
                <a:ea typeface="Times New Roman"/>
                <a:cs typeface="Times New Roman"/>
                <a:sym typeface="Times New Roman"/>
              </a:rPr>
              <a:t>.</a:t>
            </a:r>
            <a:endParaRPr/>
          </a:p>
          <a:p>
            <a:pPr marL="342900" marR="0" lvl="0" indent="-342900" algn="just" rtl="0">
              <a:lnSpc>
                <a:spcPct val="100000"/>
              </a:lnSpc>
              <a:spcBef>
                <a:spcPts val="400"/>
              </a:spcBef>
              <a:spcAft>
                <a:spcPts val="0"/>
              </a:spcAft>
              <a:buClr>
                <a:srgbClr val="262626"/>
              </a:buClr>
              <a:buSzPts val="2000"/>
              <a:buFont typeface="Arial"/>
              <a:buChar char="•"/>
            </a:pPr>
            <a:r>
              <a:rPr lang="en-US" sz="2000" b="0" i="0" u="none">
                <a:solidFill>
                  <a:srgbClr val="262626"/>
                </a:solidFill>
                <a:latin typeface="Times New Roman"/>
                <a:ea typeface="Times New Roman"/>
                <a:cs typeface="Times New Roman"/>
                <a:sym typeface="Times New Roman"/>
              </a:rPr>
              <a:t>Displays the user manual </a:t>
            </a:r>
            <a:r>
              <a:rPr lang="en-US" sz="2000" b="0" i="0" u="none">
                <a:solidFill>
                  <a:schemeClr val="dk1"/>
                </a:solidFill>
                <a:latin typeface="Times New Roman"/>
                <a:ea typeface="Times New Roman"/>
                <a:cs typeface="Times New Roman"/>
                <a:sym typeface="Times New Roman"/>
              </a:rPr>
              <a:t>of any command that we can run on the terminal. It provides a detailed view of the command which includes NAME, SYNOPSIS, DESCRIPTION, OPTIONS, EXIT STATUS, RETURN VALUES, ERRORS, FILES, VERSIONS, EXAMPLES, AUTHORS.</a:t>
            </a:r>
            <a:endParaRPr/>
          </a:p>
          <a:p>
            <a:pPr marL="342900" marR="0" lvl="0" indent="-342900" algn="just" rtl="0">
              <a:lnSpc>
                <a:spcPct val="100000"/>
              </a:lnSpc>
              <a:spcBef>
                <a:spcPts val="400"/>
              </a:spcBef>
              <a:spcAft>
                <a:spcPts val="0"/>
              </a:spcAft>
              <a:buClr>
                <a:srgbClr val="262626"/>
              </a:buClr>
              <a:buSzPts val="2000"/>
              <a:buFont typeface="Arial"/>
              <a:buChar char="•"/>
            </a:pPr>
            <a:r>
              <a:rPr lang="en-US" sz="2000" b="0" i="0" u="none">
                <a:solidFill>
                  <a:srgbClr val="262626"/>
                </a:solidFill>
                <a:latin typeface="Times New Roman"/>
                <a:ea typeface="Times New Roman"/>
                <a:cs typeface="Times New Roman"/>
                <a:sym typeface="Times New Roman"/>
              </a:rPr>
              <a:t>Basic Symbol</a:t>
            </a:r>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option</a:t>
            </a:r>
            <a:r>
              <a:rPr lang="en-US" sz="2000" b="0" i="0" u="none">
                <a:solidFill>
                  <a:schemeClr val="dk1"/>
                </a:solidFill>
                <a:latin typeface="Times New Roman"/>
                <a:ea typeface="Times New Roman"/>
                <a:cs typeface="Times New Roman"/>
                <a:sym typeface="Times New Roman"/>
              </a:rPr>
              <a:t> – the search result output.</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section number </a:t>
            </a:r>
            <a:r>
              <a:rPr lang="en-US" sz="2000" b="0" i="0" u="none">
                <a:solidFill>
                  <a:schemeClr val="dk1"/>
                </a:solidFill>
                <a:latin typeface="Times New Roman"/>
                <a:ea typeface="Times New Roman"/>
                <a:cs typeface="Times New Roman"/>
                <a:sym typeface="Times New Roman"/>
              </a:rPr>
              <a:t>– the section in which to look for the man page.</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command name </a:t>
            </a:r>
            <a:r>
              <a:rPr lang="en-US" sz="2000" b="0" i="0" u="none">
                <a:solidFill>
                  <a:schemeClr val="dk1"/>
                </a:solidFill>
                <a:latin typeface="Times New Roman"/>
                <a:ea typeface="Times New Roman"/>
                <a:cs typeface="Times New Roman"/>
                <a:sym typeface="Times New Roman"/>
              </a:rPr>
              <a:t>– the name of the command which man page you want to see.</a:t>
            </a:r>
            <a:endParaRPr sz="2000" b="0" i="0" u="none">
              <a:solidFill>
                <a:srgbClr val="262626"/>
              </a:solidFill>
              <a:latin typeface="Times New Roman"/>
              <a:ea typeface="Times New Roman"/>
              <a:cs typeface="Times New Roman"/>
              <a:sym typeface="Times New Roman"/>
            </a:endParaRPr>
          </a:p>
          <a:p>
            <a:pPr marL="742950" marR="0" lvl="1" indent="-158750" algn="just" rtl="0">
              <a:lnSpc>
                <a:spcPct val="100000"/>
              </a:lnSpc>
              <a:spcBef>
                <a:spcPts val="400"/>
              </a:spcBef>
              <a:spcAft>
                <a:spcPts val="0"/>
              </a:spcAft>
              <a:buClr>
                <a:schemeClr val="dk1"/>
              </a:buClr>
              <a:buSzPts val="2000"/>
              <a:buFont typeface="Arial"/>
              <a:buNone/>
            </a:pPr>
            <a:endParaRPr sz="2000" b="0" i="0" u="none" strike="noStrike" cap="none">
              <a:solidFill>
                <a:srgbClr val="262626"/>
              </a:solidFill>
              <a:latin typeface="Times New Roman"/>
              <a:ea typeface="Times New Roman"/>
              <a:cs typeface="Times New Roman"/>
              <a:sym typeface="Times New Roman"/>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215900" algn="l" rtl="0">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p:txBody>
      </p:sp>
      <p:pic>
        <p:nvPicPr>
          <p:cNvPr id="421" name="Google Shape;421;p36"/>
          <p:cNvPicPr preferRelativeResize="0"/>
          <p:nvPr/>
        </p:nvPicPr>
        <p:blipFill rotWithShape="1">
          <a:blip r:embed="rId4">
            <a:alphaModFix/>
          </a:blip>
          <a:srcRect/>
          <a:stretch/>
        </p:blipFill>
        <p:spPr>
          <a:xfrm>
            <a:off x="1500187" y="3786187"/>
            <a:ext cx="5727700" cy="10033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427" name="Google Shape;427;p3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35</a:t>
            </a:fld>
            <a:endParaRPr/>
          </a:p>
        </p:txBody>
      </p:sp>
      <p:pic>
        <p:nvPicPr>
          <p:cNvPr id="428" name="Google Shape;428;p3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29" name="Google Shape;429;p3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30" name="Google Shape;430;p37"/>
          <p:cNvSpPr txBox="1">
            <a:spLocks noGrp="1"/>
          </p:cNvSpPr>
          <p:nvPr>
            <p:ph type="body" idx="1"/>
          </p:nvPr>
        </p:nvSpPr>
        <p:spPr>
          <a:xfrm>
            <a:off x="357187" y="1571625"/>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None/>
            </a:pPr>
            <a:r>
              <a:rPr lang="en-US" sz="2000" b="1" i="0" u="none">
                <a:solidFill>
                  <a:schemeClr val="dk1"/>
                </a:solidFill>
                <a:latin typeface="Times New Roman"/>
                <a:ea typeface="Times New Roman"/>
                <a:cs typeface="Times New Roman"/>
                <a:sym typeface="Times New Roman"/>
              </a:rPr>
              <a:t>cd command</a:t>
            </a: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It  changes your current directory location.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By default, your Unix login session begins in your home directory.</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To switch to a subdirectory (of the current directory) named myfiles, enter:</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cd myfiles</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To switch to a directory named /home/dvader/empire_docs, enter:</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cd /home/dvader/empire_docs </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36</a:t>
            </a:fld>
            <a:endParaRPr/>
          </a:p>
        </p:txBody>
      </p:sp>
      <p:pic>
        <p:nvPicPr>
          <p:cNvPr id="436" name="Google Shape;436;p38"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37" name="Google Shape;437;p3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38" name="Google Shape;438;p38"/>
          <p:cNvSpPr txBox="1">
            <a:spLocks noGrp="1"/>
          </p:cNvSpPr>
          <p:nvPr>
            <p:ph type="body" idx="1"/>
          </p:nvPr>
        </p:nvSpPr>
        <p:spPr>
          <a:xfrm>
            <a:off x="500062" y="1428750"/>
            <a:ext cx="3000375" cy="40005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262626"/>
              </a:buClr>
              <a:buSzPts val="2000"/>
              <a:buFont typeface="Arial"/>
              <a:buNone/>
            </a:pPr>
            <a:r>
              <a:rPr lang="en-US" sz="2000" b="1" i="0" u="none">
                <a:solidFill>
                  <a:srgbClr val="262626"/>
                </a:solidFill>
                <a:latin typeface="Times New Roman"/>
                <a:ea typeface="Times New Roman"/>
                <a:cs typeface="Times New Roman"/>
                <a:sym typeface="Times New Roman"/>
              </a:rPr>
              <a:t>Touch</a:t>
            </a:r>
            <a:endParaRPr/>
          </a:p>
          <a:p>
            <a:pPr marL="342900" marR="0" lvl="0" indent="-342900" algn="just" rtl="0">
              <a:lnSpc>
                <a:spcPct val="100000"/>
              </a:lnSpc>
              <a:spcBef>
                <a:spcPts val="400"/>
              </a:spcBef>
              <a:spcAft>
                <a:spcPts val="0"/>
              </a:spcAft>
              <a:buClr>
                <a:srgbClr val="262626"/>
              </a:buClr>
              <a:buSzPts val="2000"/>
              <a:buFont typeface="Arial"/>
              <a:buNone/>
            </a:pPr>
            <a:r>
              <a:rPr lang="en-US" sz="2000" b="1" i="0" u="none">
                <a:solidFill>
                  <a:srgbClr val="262626"/>
                </a:solidFill>
                <a:latin typeface="Times New Roman"/>
                <a:ea typeface="Times New Roman"/>
                <a:cs typeface="Times New Roman"/>
                <a:sym typeface="Times New Roman"/>
              </a:rPr>
              <a:t>	</a:t>
            </a:r>
            <a:r>
              <a:rPr lang="en-US" sz="2000" b="0" i="0" u="none">
                <a:solidFill>
                  <a:schemeClr val="dk1"/>
                </a:solidFill>
                <a:latin typeface="Times New Roman"/>
                <a:ea typeface="Times New Roman"/>
                <a:cs typeface="Times New Roman"/>
                <a:sym typeface="Times New Roman"/>
              </a:rPr>
              <a:t>The </a:t>
            </a:r>
            <a:r>
              <a:rPr lang="en-US" sz="2000" b="1" i="0" u="none">
                <a:solidFill>
                  <a:schemeClr val="dk1"/>
                </a:solidFill>
                <a:latin typeface="Times New Roman"/>
                <a:ea typeface="Times New Roman"/>
                <a:cs typeface="Times New Roman"/>
                <a:sym typeface="Times New Roman"/>
              </a:rPr>
              <a:t>touch</a:t>
            </a:r>
            <a:r>
              <a:rPr lang="en-US" sz="2000" b="0" i="0" u="none">
                <a:solidFill>
                  <a:schemeClr val="dk1"/>
                </a:solidFill>
                <a:latin typeface="Times New Roman"/>
                <a:ea typeface="Times New Roman"/>
                <a:cs typeface="Times New Roman"/>
                <a:sym typeface="Times New Roman"/>
              </a:rPr>
              <a:t> command's primary function is to modify a timestamp.</a:t>
            </a:r>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a:p>
            <a:pPr marL="342900" marR="0" lvl="0" indent="-215900" algn="l" rtl="0">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p:txBody>
      </p:sp>
      <p:sp>
        <p:nvSpPr>
          <p:cNvPr id="439" name="Google Shape;439;p38"/>
          <p:cNvSpPr txBox="1">
            <a:spLocks noGrp="1"/>
          </p:cNvSpPr>
          <p:nvPr>
            <p:ph type="title"/>
          </p:nvPr>
        </p:nvSpPr>
        <p:spPr>
          <a:xfrm>
            <a:off x="500062" y="28575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440" name="Google Shape;440;p38"/>
          <p:cNvPicPr preferRelativeResize="0"/>
          <p:nvPr/>
        </p:nvPicPr>
        <p:blipFill rotWithShape="1">
          <a:blip r:embed="rId4">
            <a:alphaModFix/>
          </a:blip>
          <a:srcRect/>
          <a:stretch/>
        </p:blipFill>
        <p:spPr>
          <a:xfrm>
            <a:off x="4214812" y="1214437"/>
            <a:ext cx="4600575" cy="4000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37</a:t>
            </a:fld>
            <a:endParaRPr/>
          </a:p>
        </p:txBody>
      </p:sp>
      <p:pic>
        <p:nvPicPr>
          <p:cNvPr id="446" name="Google Shape;446;p3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47" name="Google Shape;447;p3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48" name="Google Shape;448;p39"/>
          <p:cNvSpPr txBox="1">
            <a:spLocks noGrp="1"/>
          </p:cNvSpPr>
          <p:nvPr>
            <p:ph type="body" idx="1"/>
          </p:nvPr>
        </p:nvSpPr>
        <p:spPr>
          <a:xfrm>
            <a:off x="357187" y="1214437"/>
            <a:ext cx="8229600" cy="50006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62626"/>
              </a:buClr>
              <a:buSzPts val="2000"/>
              <a:buFont typeface="Arial"/>
              <a:buNone/>
            </a:pPr>
            <a:r>
              <a:rPr lang="en-US" sz="2000" b="0" i="0" u="none">
                <a:solidFill>
                  <a:srgbClr val="262626"/>
                </a:solidFill>
                <a:latin typeface="Times New Roman"/>
                <a:ea typeface="Times New Roman"/>
                <a:cs typeface="Times New Roman"/>
                <a:sym typeface="Times New Roman"/>
              </a:rPr>
              <a:t>cp</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This command copies a file, preserving the original and creating an identical copy. </a:t>
            </a:r>
            <a:endParaRPr/>
          </a:p>
          <a:p>
            <a:pPr marL="1143000" marR="0" lvl="2" indent="-22860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cp -i oldfile newfile </a:t>
            </a:r>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 mv</a:t>
            </a:r>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	mv stands for move. </a:t>
            </a:r>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	mv is used to move one or more files or directories from one place to another in a file system like UNIX. </a:t>
            </a:r>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	Use it as:</a:t>
            </a:r>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	mv [Option] source destination </a:t>
            </a:r>
            <a:endParaRPr/>
          </a:p>
          <a:p>
            <a:pPr marL="342900" marR="0" lvl="0" indent="-342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chmod</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This command changes the permission information associated with a file. </a:t>
            </a:r>
            <a:endParaRPr/>
          </a:p>
          <a:p>
            <a:pPr marL="342900" marR="0" lvl="0" indent="-215900" algn="l" rtl="0">
              <a:spcBef>
                <a:spcPts val="4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449" name="Google Shape;449;p3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38</a:t>
            </a:fld>
            <a:endParaRPr/>
          </a:p>
        </p:txBody>
      </p:sp>
      <p:pic>
        <p:nvPicPr>
          <p:cNvPr id="455" name="Google Shape;455;p40"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56" name="Google Shape;456;p4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57" name="Google Shape;457;p40"/>
          <p:cNvSpPr txBox="1">
            <a:spLocks noGrp="1"/>
          </p:cNvSpPr>
          <p:nvPr>
            <p:ph type="body" idx="1"/>
          </p:nvPr>
        </p:nvSpPr>
        <p:spPr>
          <a:xfrm>
            <a:off x="357187" y="1214437"/>
            <a:ext cx="8229600" cy="50006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Mkdir</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mkdir command is used to create (or make) a directory.</a:t>
            </a:r>
            <a:endParaRPr/>
          </a:p>
          <a:p>
            <a:pPr marL="342900" marR="0" lvl="0" indent="-342900" algn="just" rtl="0">
              <a:lnSpc>
                <a:spcPct val="100000"/>
              </a:lnSpc>
              <a:spcBef>
                <a:spcPts val="400"/>
              </a:spcBef>
              <a:spcAft>
                <a:spcPts val="0"/>
              </a:spcAft>
              <a:buClr>
                <a:srgbClr val="262626"/>
              </a:buClr>
              <a:buSzPts val="2000"/>
              <a:buFont typeface="Arial"/>
              <a:buChar char="•"/>
            </a:pPr>
            <a:r>
              <a:rPr lang="en-US" sz="2000" b="0" i="0" u="none">
                <a:solidFill>
                  <a:srgbClr val="262626"/>
                </a:solidFill>
                <a:latin typeface="Times New Roman"/>
                <a:ea typeface="Times New Roman"/>
                <a:cs typeface="Times New Roman"/>
                <a:sym typeface="Times New Roman"/>
              </a:rPr>
              <a:t>Example:</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 mkdir LPUCSE</a:t>
            </a:r>
            <a:endParaRPr/>
          </a:p>
          <a:p>
            <a:pPr marL="342900" marR="0" lvl="0" indent="-342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262626"/>
              </a:buClr>
              <a:buSzPts val="2000"/>
              <a:buFont typeface="Arial"/>
              <a:buNone/>
            </a:pPr>
            <a:r>
              <a:rPr lang="en-US" sz="2000" b="0" i="0" u="none">
                <a:solidFill>
                  <a:srgbClr val="262626"/>
                </a:solidFill>
                <a:latin typeface="Times New Roman"/>
                <a:ea typeface="Times New Roman"/>
                <a:cs typeface="Times New Roman"/>
                <a:sym typeface="Times New Roman"/>
              </a:rPr>
              <a:t>rmdir</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rmdir directory is used to remove directories, but only those that are empty (i.e., contain no files or subdirectories). In order to delete a directory with actual contents, you must use the </a:t>
            </a:r>
            <a:r>
              <a:rPr lang="en-US" sz="2000" b="1" i="0" u="none">
                <a:solidFill>
                  <a:schemeClr val="dk1"/>
                </a:solidFill>
                <a:latin typeface="Times New Roman"/>
                <a:ea typeface="Times New Roman"/>
                <a:cs typeface="Times New Roman"/>
                <a:sym typeface="Times New Roman"/>
              </a:rPr>
              <a:t>rm -R</a:t>
            </a:r>
            <a:r>
              <a:rPr lang="en-US" sz="2000" b="0" i="0" u="none">
                <a:solidFill>
                  <a:schemeClr val="dk1"/>
                </a:solidFill>
                <a:latin typeface="Times New Roman"/>
                <a:ea typeface="Times New Roman"/>
                <a:cs typeface="Times New Roman"/>
                <a:sym typeface="Times New Roman"/>
              </a:rPr>
              <a:t> command.</a:t>
            </a:r>
            <a:endParaRPr/>
          </a:p>
          <a:p>
            <a:pPr marL="342900" marR="0" lvl="0" indent="-342900" algn="just" rtl="0">
              <a:lnSpc>
                <a:spcPct val="100000"/>
              </a:lnSpc>
              <a:spcBef>
                <a:spcPts val="400"/>
              </a:spcBef>
              <a:spcAft>
                <a:spcPts val="0"/>
              </a:spcAft>
              <a:buClr>
                <a:srgbClr val="262626"/>
              </a:buClr>
              <a:buSzPts val="2000"/>
              <a:buFont typeface="Arial"/>
              <a:buChar char="•"/>
            </a:pPr>
            <a:r>
              <a:rPr lang="en-US" sz="2000" b="0" i="0" u="none">
                <a:solidFill>
                  <a:srgbClr val="262626"/>
                </a:solidFill>
                <a:latin typeface="Times New Roman"/>
                <a:ea typeface="Times New Roman"/>
                <a:cs typeface="Times New Roman"/>
                <a:sym typeface="Times New Roman"/>
              </a:rPr>
              <a:t>Example</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To remove an empty directory:</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 rmdir /mike </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sp>
        <p:nvSpPr>
          <p:cNvPr id="458" name="Google Shape;458;p4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39</a:t>
            </a:fld>
            <a:endParaRPr/>
          </a:p>
        </p:txBody>
      </p:sp>
      <p:pic>
        <p:nvPicPr>
          <p:cNvPr id="464" name="Google Shape;464;p4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65" name="Google Shape;465;p4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66" name="Google Shape;466;p41"/>
          <p:cNvSpPr txBox="1">
            <a:spLocks noGrp="1"/>
          </p:cNvSpPr>
          <p:nvPr>
            <p:ph type="body" idx="1"/>
          </p:nvPr>
        </p:nvSpPr>
        <p:spPr>
          <a:xfrm>
            <a:off x="357187" y="1214437"/>
            <a:ext cx="8229600" cy="50006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262626"/>
              </a:buClr>
              <a:buSzPts val="2000"/>
              <a:buFont typeface="Arial"/>
              <a:buNone/>
            </a:pPr>
            <a:r>
              <a:rPr lang="en-US" sz="2000" b="0" i="0" u="none">
                <a:solidFill>
                  <a:srgbClr val="262626"/>
                </a:solidFill>
                <a:latin typeface="Times New Roman"/>
                <a:ea typeface="Times New Roman"/>
                <a:cs typeface="Times New Roman"/>
                <a:sym typeface="Times New Roman"/>
              </a:rPr>
              <a:t>Rm</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Use the rm command to remove files you no longer need.</a:t>
            </a:r>
            <a:endParaRPr/>
          </a:p>
          <a:p>
            <a:pPr marL="342900" marR="0" lvl="0" indent="-342900" algn="just" rtl="0">
              <a:lnSpc>
                <a:spcPct val="100000"/>
              </a:lnSpc>
              <a:spcBef>
                <a:spcPts val="400"/>
              </a:spcBef>
              <a:spcAft>
                <a:spcPts val="0"/>
              </a:spcAft>
              <a:buClr>
                <a:srgbClr val="262626"/>
              </a:buClr>
              <a:buSzPts val="2000"/>
              <a:buFont typeface="Arial"/>
              <a:buNone/>
            </a:pPr>
            <a:r>
              <a:rPr lang="en-US" sz="2000" b="0" i="0" u="none">
                <a:solidFill>
                  <a:srgbClr val="262626"/>
                </a:solidFill>
                <a:latin typeface="Times New Roman"/>
                <a:ea typeface="Times New Roman"/>
                <a:cs typeface="Times New Roman"/>
                <a:sym typeface="Times New Roman"/>
              </a:rPr>
              <a:t>Example</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Removing one file at a time </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 rm CSEA.txt</a:t>
            </a:r>
            <a:endParaRPr/>
          </a:p>
          <a:p>
            <a:pPr marL="342900" marR="0" lvl="0" indent="-342900" algn="just"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Pwd</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Simply type pwd into your terminal, and the command will output the absolute path of your print working directory. </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The pwd command writes to standard output the full path name of your current directory (from the root directory). All directories are separated by a / (slash). The root directory is represented by the first /, and the last directory named is your current directory.</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The ps command, short for Process Status, is a command line utility that is used to display or view information related to the processes running in a Linux system.</a:t>
            </a:r>
            <a:endParaRPr/>
          </a:p>
        </p:txBody>
      </p:sp>
      <p:sp>
        <p:nvSpPr>
          <p:cNvPr id="467" name="Google Shape;467;p4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4</a:t>
            </a:fld>
            <a:endParaRPr/>
          </a:p>
        </p:txBody>
      </p:sp>
      <p:pic>
        <p:nvPicPr>
          <p:cNvPr id="116" name="Google Shape;116;p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17" name="Google Shape;117;p4"/>
          <p:cNvSpPr txBox="1"/>
          <p:nvPr/>
        </p:nvSpPr>
        <p:spPr>
          <a:xfrm>
            <a:off x="285750" y="60007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pic>
        <p:nvPicPr>
          <p:cNvPr id="118" name="Google Shape;118;p4" descr="fs in os.jpg"/>
          <p:cNvPicPr preferRelativeResize="0">
            <a:picLocks noGrp="1"/>
          </p:cNvPicPr>
          <p:nvPr>
            <p:ph type="body" idx="1"/>
          </p:nvPr>
        </p:nvPicPr>
        <p:blipFill rotWithShape="1">
          <a:blip r:embed="rId4">
            <a:alphaModFix/>
          </a:blip>
          <a:srcRect/>
          <a:stretch/>
        </p:blipFill>
        <p:spPr>
          <a:xfrm>
            <a:off x="3000375" y="1000125"/>
            <a:ext cx="3498850" cy="4895850"/>
          </a:xfrm>
          <a:prstGeom prst="rect">
            <a:avLst/>
          </a:prstGeom>
          <a:noFill/>
          <a:ln>
            <a:noFill/>
          </a:ln>
        </p:spPr>
      </p:pic>
      <p:sp>
        <p:nvSpPr>
          <p:cNvPr id="119" name="Google Shape;119;p4"/>
          <p:cNvSpPr txBox="1"/>
          <p:nvPr/>
        </p:nvSpPr>
        <p:spPr>
          <a:xfrm>
            <a:off x="714375" y="357187"/>
            <a:ext cx="7572375"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Times New Roman"/>
              <a:buNone/>
            </a:pPr>
            <a:r>
              <a:rPr lang="en-US" sz="4000" b="1" i="0" u="none" strike="noStrike" cap="none">
                <a:solidFill>
                  <a:srgbClr val="000000"/>
                </a:solidFill>
                <a:latin typeface="Times New Roman"/>
                <a:ea typeface="Times New Roman"/>
                <a:cs typeface="Times New Roman"/>
                <a:sym typeface="Times New Roman"/>
              </a:rPr>
              <a:t>Representation of File System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40</a:t>
            </a:fld>
            <a:endParaRPr/>
          </a:p>
        </p:txBody>
      </p:sp>
      <p:pic>
        <p:nvPicPr>
          <p:cNvPr id="473" name="Google Shape;473;p4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74" name="Google Shape;474;p42"/>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75" name="Google Shape;475;p42"/>
          <p:cNvSpPr txBox="1">
            <a:spLocks noGrp="1"/>
          </p:cNvSpPr>
          <p:nvPr>
            <p:ph type="body" idx="1"/>
          </p:nvPr>
        </p:nvSpPr>
        <p:spPr>
          <a:xfrm>
            <a:off x="357187" y="1214437"/>
            <a:ext cx="8229600" cy="50006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ps</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The ps command, short for </a:t>
            </a:r>
            <a:r>
              <a:rPr lang="en-US" sz="2000" b="1" i="0" u="none">
                <a:solidFill>
                  <a:schemeClr val="dk1"/>
                </a:solidFill>
                <a:latin typeface="Times New Roman"/>
                <a:ea typeface="Times New Roman"/>
                <a:cs typeface="Times New Roman"/>
                <a:sym typeface="Times New Roman"/>
              </a:rPr>
              <a:t>Process Status</a:t>
            </a:r>
            <a:r>
              <a:rPr lang="en-US" sz="2000" b="0" i="0" u="none">
                <a:solidFill>
                  <a:schemeClr val="dk1"/>
                </a:solidFill>
                <a:latin typeface="Times New Roman"/>
                <a:ea typeface="Times New Roman"/>
                <a:cs typeface="Times New Roman"/>
                <a:sym typeface="Times New Roman"/>
              </a:rPr>
              <a:t>, is a command line utility that is used to display or view information related to the processes running in a Linux system.</a:t>
            </a:r>
            <a:endParaRPr/>
          </a:p>
          <a:p>
            <a:pPr marL="342900" marR="0" lvl="0" indent="-342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262626"/>
              </a:buClr>
              <a:buSzPts val="2000"/>
              <a:buFont typeface="Arial"/>
              <a:buNone/>
            </a:pPr>
            <a:r>
              <a:rPr lang="en-US" sz="2000" b="0" i="0" u="none">
                <a:solidFill>
                  <a:srgbClr val="262626"/>
                </a:solidFill>
                <a:latin typeface="Times New Roman"/>
                <a:ea typeface="Times New Roman"/>
                <a:cs typeface="Times New Roman"/>
                <a:sym typeface="Times New Roman"/>
              </a:rPr>
              <a:t>kill</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kill command in Linux (located in /bin/kill), is a built-in command which is used to </a:t>
            </a:r>
            <a:r>
              <a:rPr lang="en-US" sz="2000" b="1" i="0" u="none">
                <a:solidFill>
                  <a:schemeClr val="dk1"/>
                </a:solidFill>
                <a:latin typeface="Times New Roman"/>
                <a:ea typeface="Times New Roman"/>
                <a:cs typeface="Times New Roman"/>
                <a:sym typeface="Times New Roman"/>
              </a:rPr>
              <a:t>terminate processes manually</a:t>
            </a:r>
            <a:r>
              <a:rPr lang="en-US" sz="2000" b="0" i="0" u="none">
                <a:solidFill>
                  <a:schemeClr val="dk1"/>
                </a:solidFill>
                <a:latin typeface="Times New Roman"/>
                <a:ea typeface="Times New Roman"/>
                <a:cs typeface="Times New Roman"/>
                <a:sym typeface="Times New Roman"/>
              </a:rPr>
              <a:t>.</a:t>
            </a:r>
            <a:endParaRPr/>
          </a:p>
        </p:txBody>
      </p:sp>
      <p:sp>
        <p:nvSpPr>
          <p:cNvPr id="476" name="Google Shape;476;p4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482" name="Google Shape;482;p4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41</a:t>
            </a:fld>
            <a:endParaRPr/>
          </a:p>
        </p:txBody>
      </p:sp>
      <p:pic>
        <p:nvPicPr>
          <p:cNvPr id="483" name="Google Shape;483;p4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84" name="Google Shape;484;p4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85" name="Google Shape;485;p43"/>
          <p:cNvSpPr txBox="1">
            <a:spLocks noGrp="1"/>
          </p:cNvSpPr>
          <p:nvPr>
            <p:ph type="body" idx="1"/>
          </p:nvPr>
        </p:nvSpPr>
        <p:spPr>
          <a:xfrm>
            <a:off x="285750" y="1143000"/>
            <a:ext cx="8229600" cy="5143500"/>
          </a:xfrm>
          <a:prstGeom prst="rect">
            <a:avLst/>
          </a:prstGeom>
          <a:noFill/>
          <a:ln>
            <a:noFill/>
          </a:ln>
        </p:spPr>
        <p:txBody>
          <a:bodyPr spcFirstLastPara="1" wrap="square" lIns="91425" tIns="45700" rIns="91425" bIns="45700" anchor="t" anchorCtr="0">
            <a:noAutofit/>
          </a:bodyPr>
          <a:lstStyle/>
          <a:p>
            <a:pPr marL="342900" marR="0" lvl="0" indent="-215900" algn="just" rtl="0">
              <a:lnSpc>
                <a:spcPct val="100000"/>
              </a:lnSpc>
              <a:spcBef>
                <a:spcPts val="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262626"/>
              </a:buClr>
              <a:buSzPts val="2000"/>
              <a:buFont typeface="Arial"/>
              <a:buChar char="•"/>
            </a:pPr>
            <a:r>
              <a:rPr lang="en-US" sz="2000" b="0" i="0" u="none">
                <a:solidFill>
                  <a:srgbClr val="262626"/>
                </a:solidFill>
                <a:latin typeface="Times New Roman"/>
                <a:ea typeface="Times New Roman"/>
                <a:cs typeface="Times New Roman"/>
                <a:sym typeface="Times New Roman"/>
              </a:rPr>
              <a:t>Activity</a:t>
            </a:r>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262626"/>
              </a:buClr>
              <a:buSzPts val="2000"/>
              <a:buFont typeface="Arial"/>
              <a:buChar char="•"/>
            </a:pPr>
            <a:r>
              <a:rPr lang="en-US" sz="2000" b="0" i="0" u="none">
                <a:solidFill>
                  <a:srgbClr val="262626"/>
                </a:solidFill>
                <a:latin typeface="Times New Roman"/>
                <a:ea typeface="Times New Roman"/>
                <a:cs typeface="Times New Roman"/>
                <a:sym typeface="Times New Roman"/>
              </a:rPr>
              <a:t>Execute various commands on Linux Operating System</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4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Kernel and types of kernels</a:t>
            </a:r>
            <a:endParaRPr/>
          </a:p>
        </p:txBody>
      </p:sp>
      <p:sp>
        <p:nvSpPr>
          <p:cNvPr id="491" name="Google Shape;491;p4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42</a:t>
            </a:fld>
            <a:endParaRPr/>
          </a:p>
        </p:txBody>
      </p:sp>
      <p:pic>
        <p:nvPicPr>
          <p:cNvPr id="492" name="Google Shape;492;p4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93" name="Google Shape;493;p4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94" name="Google Shape;494;p44"/>
          <p:cNvSpPr txBox="1">
            <a:spLocks noGrp="1"/>
          </p:cNvSpPr>
          <p:nvPr>
            <p:ph type="body" idx="1"/>
          </p:nvPr>
        </p:nvSpPr>
        <p:spPr>
          <a:xfrm>
            <a:off x="285750" y="1143000"/>
            <a:ext cx="8229600" cy="51435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 Kernel is an intermediary between applications and hardware.</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Functions of a Kernel</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	A Kernel in an operating system performs the following functions:</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Device Management:</a:t>
            </a:r>
            <a:r>
              <a:rPr lang="en-US" sz="2000" b="0" i="0" u="none">
                <a:solidFill>
                  <a:schemeClr val="dk1"/>
                </a:solidFill>
                <a:latin typeface="Times New Roman"/>
                <a:ea typeface="Times New Roman"/>
                <a:cs typeface="Times New Roman"/>
                <a:sym typeface="Times New Roman"/>
              </a:rPr>
              <a:t> Processes require various peripheral devices such as a mouse and keyboard connected to the computer to perform various tasks. The Kernel manages the allocation of the peripheral devices.</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Resource Management:</a:t>
            </a:r>
            <a:r>
              <a:rPr lang="en-US" sz="2000" b="0" i="0" u="none">
                <a:solidFill>
                  <a:schemeClr val="dk1"/>
                </a:solidFill>
                <a:latin typeface="Times New Roman"/>
                <a:ea typeface="Times New Roman"/>
                <a:cs typeface="Times New Roman"/>
                <a:sym typeface="Times New Roman"/>
              </a:rPr>
              <a:t> Kernel shares the resources between different processes while ensuring that every process has uniform access to the resources.</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Memory Management:</a:t>
            </a:r>
            <a:r>
              <a:rPr lang="en-US" sz="2000" b="0" i="0" u="none">
                <a:solidFill>
                  <a:schemeClr val="dk1"/>
                </a:solidFill>
                <a:latin typeface="Times New Roman"/>
                <a:ea typeface="Times New Roman"/>
                <a:cs typeface="Times New Roman"/>
                <a:sym typeface="Times New Roman"/>
              </a:rPr>
              <a:t> Every process requires some memory to execute. The Kernel allows the processes to access the memory safely. </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Access Computer Resource:</a:t>
            </a:r>
            <a:r>
              <a:rPr lang="en-US" sz="2000" b="0" i="0" u="none">
                <a:solidFill>
                  <a:schemeClr val="dk1"/>
                </a:solidFill>
                <a:latin typeface="Times New Roman"/>
                <a:ea typeface="Times New Roman"/>
                <a:cs typeface="Times New Roman"/>
                <a:sym typeface="Times New Roman"/>
              </a:rPr>
              <a:t> A kernel can access different computer resources such as RAM, CPU, I/O devices, and other resources. The Kernel decides which memory each process will use, and the action is taken if memory is unavailable. </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More about Linux Kernel</a:t>
            </a:r>
            <a:endParaRPr/>
          </a:p>
        </p:txBody>
      </p:sp>
      <p:sp>
        <p:nvSpPr>
          <p:cNvPr id="500" name="Google Shape;500;p4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43</a:t>
            </a:fld>
            <a:endParaRPr/>
          </a:p>
        </p:txBody>
      </p:sp>
      <p:pic>
        <p:nvPicPr>
          <p:cNvPr id="501" name="Google Shape;501;p4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02" name="Google Shape;502;p45"/>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503" name="Google Shape;503;p45"/>
          <p:cNvPicPr preferRelativeResize="0">
            <a:picLocks noGrp="1"/>
          </p:cNvPicPr>
          <p:nvPr>
            <p:ph type="body" idx="1"/>
          </p:nvPr>
        </p:nvPicPr>
        <p:blipFill rotWithShape="1">
          <a:blip r:embed="rId4">
            <a:alphaModFix/>
          </a:blip>
          <a:srcRect/>
          <a:stretch/>
        </p:blipFill>
        <p:spPr>
          <a:xfrm>
            <a:off x="2087562" y="1571625"/>
            <a:ext cx="4768850" cy="452596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More about Linux Kernel	</a:t>
            </a:r>
            <a:endParaRPr/>
          </a:p>
        </p:txBody>
      </p:sp>
      <p:sp>
        <p:nvSpPr>
          <p:cNvPr id="509" name="Google Shape;509;p4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44</a:t>
            </a:fld>
            <a:endParaRPr/>
          </a:p>
        </p:txBody>
      </p:sp>
      <p:pic>
        <p:nvPicPr>
          <p:cNvPr id="510" name="Google Shape;510;p4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11" name="Google Shape;511;p4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512" name="Google Shape;512;p46"/>
          <p:cNvPicPr preferRelativeResize="0">
            <a:picLocks noGrp="1"/>
          </p:cNvPicPr>
          <p:nvPr>
            <p:ph type="body" idx="1"/>
          </p:nvPr>
        </p:nvPicPr>
        <p:blipFill rotWithShape="1">
          <a:blip r:embed="rId4">
            <a:alphaModFix/>
          </a:blip>
          <a:srcRect t="1400" b="1898"/>
          <a:stretch/>
        </p:blipFill>
        <p:spPr>
          <a:xfrm>
            <a:off x="1571625" y="1143000"/>
            <a:ext cx="6338887" cy="492918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4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Basic types of kernels</a:t>
            </a:r>
            <a:endParaRPr/>
          </a:p>
        </p:txBody>
      </p:sp>
      <p:sp>
        <p:nvSpPr>
          <p:cNvPr id="518" name="Google Shape;518;p4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45</a:t>
            </a:fld>
            <a:endParaRPr/>
          </a:p>
        </p:txBody>
      </p:sp>
      <p:pic>
        <p:nvPicPr>
          <p:cNvPr id="519" name="Google Shape;519;p4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20" name="Google Shape;520;p4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521" name="Google Shape;521;p47"/>
          <p:cNvSpPr txBox="1">
            <a:spLocks noGrp="1"/>
          </p:cNvSpPr>
          <p:nvPr>
            <p:ph type="body" idx="1"/>
          </p:nvPr>
        </p:nvSpPr>
        <p:spPr>
          <a:xfrm>
            <a:off x="285750" y="1143000"/>
            <a:ext cx="8229600" cy="51435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262626"/>
              </a:buClr>
              <a:buSzPts val="2000"/>
              <a:buFont typeface="Arial"/>
              <a:buChar char="•"/>
            </a:pPr>
            <a:r>
              <a:rPr lang="en-US" sz="2000" b="0" i="0" u="none">
                <a:solidFill>
                  <a:srgbClr val="262626"/>
                </a:solidFill>
                <a:latin typeface="Times New Roman"/>
                <a:ea typeface="Times New Roman"/>
                <a:cs typeface="Times New Roman"/>
                <a:sym typeface="Times New Roman"/>
              </a:rPr>
              <a:t>3 basic types of kernels as below:</a:t>
            </a:r>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Monolithic</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Microkernel</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Hybrid</a:t>
            </a:r>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 monolithic kernel is a type of kernel in which the complete OS runs in the kernel space.</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 microkernel is a kernel type that implements an operating system by providing methods, including low-level address space management, IPC, and thread management. </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 hybrid kernel is an operating system kernel architecture that attempts to combine aspects and benefits of microkernel and monolithic kernel architectures used in computer operating systems.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4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Basic types of kernels</a:t>
            </a:r>
            <a:endParaRPr/>
          </a:p>
        </p:txBody>
      </p:sp>
      <p:sp>
        <p:nvSpPr>
          <p:cNvPr id="528" name="Google Shape;528;p4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46</a:t>
            </a:fld>
            <a:endParaRPr/>
          </a:p>
        </p:txBody>
      </p:sp>
      <p:pic>
        <p:nvPicPr>
          <p:cNvPr id="529" name="Google Shape;529;p48"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30" name="Google Shape;530;p4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531" name="Google Shape;531;p48" descr="mmh.png"/>
          <p:cNvPicPr preferRelativeResize="0">
            <a:picLocks noGrp="1"/>
          </p:cNvPicPr>
          <p:nvPr>
            <p:ph type="body" idx="1"/>
          </p:nvPr>
        </p:nvPicPr>
        <p:blipFill rotWithShape="1">
          <a:blip r:embed="rId4">
            <a:alphaModFix/>
          </a:blip>
          <a:srcRect/>
          <a:stretch/>
        </p:blipFill>
        <p:spPr>
          <a:xfrm>
            <a:off x="357187" y="1500187"/>
            <a:ext cx="8056562" cy="4572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body" idx="1"/>
          </p:nvPr>
        </p:nvSpPr>
        <p:spPr>
          <a:xfrm>
            <a:off x="500062" y="500062"/>
            <a:ext cx="8229600" cy="564991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4000"/>
              <a:buFont typeface="Arial"/>
              <a:buNone/>
            </a:pPr>
            <a:r>
              <a:rPr lang="en-US" sz="4000" b="1" i="0" u="none">
                <a:solidFill>
                  <a:schemeClr val="dk1"/>
                </a:solidFill>
                <a:latin typeface="Times New Roman"/>
                <a:ea typeface="Times New Roman"/>
                <a:cs typeface="Times New Roman"/>
                <a:sym typeface="Times New Roman"/>
              </a:rPr>
              <a:t>File can be..</a:t>
            </a:r>
            <a:endParaRPr/>
          </a:p>
        </p:txBody>
      </p:sp>
      <p:sp>
        <p:nvSpPr>
          <p:cNvPr id="125" name="Google Shape;125;p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5</a:t>
            </a:fld>
            <a:endParaRPr/>
          </a:p>
        </p:txBody>
      </p:sp>
      <p:sp>
        <p:nvSpPr>
          <p:cNvPr id="126" name="Google Shape;126;p5"/>
          <p:cNvSpPr txBox="1"/>
          <p:nvPr/>
        </p:nvSpPr>
        <p:spPr>
          <a:xfrm>
            <a:off x="642937" y="1285875"/>
            <a:ext cx="7632700" cy="3292475"/>
          </a:xfrm>
          <a:prstGeom prst="rect">
            <a:avLst/>
          </a:prstGeom>
          <a:noFill/>
          <a:ln>
            <a:noFill/>
          </a:ln>
        </p:spPr>
        <p:txBody>
          <a:bodyPr spcFirstLastPara="1" wrap="square" lIns="91425" tIns="45700" rIns="91425" bIns="45700" anchor="t" anchorCtr="0">
            <a:spAutoFit/>
          </a:bodyPr>
          <a:lstStyle/>
          <a:p>
            <a:pPr marL="514350" marR="0" lvl="0" indent="-5143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Regular files</a:t>
            </a:r>
            <a:endParaRPr/>
          </a:p>
          <a:p>
            <a:pPr marL="514350" marR="0" lvl="0" indent="-5143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Directory Files</a:t>
            </a:r>
            <a:endParaRPr/>
          </a:p>
          <a:p>
            <a:pPr marL="514350" marR="0" lvl="0" indent="-5143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Device Files or Special  Files</a:t>
            </a:r>
            <a:endParaRPr/>
          </a:p>
          <a:p>
            <a:pPr marL="514350" marR="0" lvl="0" indent="-38735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514350" marR="0" lvl="0" indent="-38735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514350" marR="0" lvl="0" indent="-514350" algn="just"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Times New Roman"/>
                <a:ea typeface="Times New Roman"/>
                <a:cs typeface="Times New Roman"/>
                <a:sym typeface="Times New Roman"/>
              </a:rPr>
              <a:t>Regular Files </a:t>
            </a:r>
            <a:r>
              <a:rPr lang="en-US" sz="2000" b="0" i="0" u="none" strike="noStrike" cap="none">
                <a:solidFill>
                  <a:schemeClr val="dk1"/>
                </a:solidFill>
                <a:latin typeface="Times New Roman"/>
                <a:ea typeface="Times New Roman"/>
                <a:cs typeface="Times New Roman"/>
                <a:sym typeface="Times New Roman"/>
              </a:rPr>
              <a:t>stores data (text, binary, and executable)</a:t>
            </a:r>
            <a:endParaRPr/>
          </a:p>
          <a:p>
            <a:pPr marL="514350" marR="0" lvl="0" indent="-514350" algn="just"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Times New Roman"/>
                <a:ea typeface="Times New Roman"/>
                <a:cs typeface="Times New Roman"/>
                <a:sym typeface="Times New Roman"/>
              </a:rPr>
              <a:t>Directory files </a:t>
            </a:r>
            <a:r>
              <a:rPr lang="en-US" sz="2000" b="0" i="0" u="none" strike="noStrike" cap="none">
                <a:solidFill>
                  <a:schemeClr val="dk1"/>
                </a:solidFill>
                <a:latin typeface="Times New Roman"/>
                <a:ea typeface="Times New Roman"/>
                <a:cs typeface="Times New Roman"/>
                <a:sym typeface="Times New Roman"/>
              </a:rPr>
              <a:t>contains information used to access other files.</a:t>
            </a:r>
            <a:endParaRPr/>
          </a:p>
          <a:p>
            <a:pPr marL="514350" marR="0" lvl="0" indent="-514350" algn="just"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Times New Roman"/>
                <a:ea typeface="Times New Roman"/>
                <a:cs typeface="Times New Roman"/>
                <a:sym typeface="Times New Roman"/>
              </a:rPr>
              <a:t>Device Files</a:t>
            </a:r>
            <a:r>
              <a:rPr lang="en-US" sz="2000" b="0" i="0" u="none" strike="noStrike" cap="none">
                <a:solidFill>
                  <a:schemeClr val="dk1"/>
                </a:solidFill>
                <a:latin typeface="Times New Roman"/>
                <a:ea typeface="Times New Roman"/>
                <a:cs typeface="Times New Roman"/>
                <a:sym typeface="Times New Roman"/>
              </a:rPr>
              <a:t> defines a FIFO (first-in, first-out) pipe file or a physical device</a:t>
            </a:r>
            <a:endParaRPr/>
          </a:p>
          <a:p>
            <a:pPr marL="0" marR="0" lvl="0" indent="0" algn="l" rtl="0">
              <a:lnSpc>
                <a:spcPct val="100000"/>
              </a:lnSpc>
              <a:spcBef>
                <a:spcPts val="0"/>
              </a:spcBef>
              <a:spcAft>
                <a:spcPts val="0"/>
              </a:spcAft>
              <a:buNone/>
            </a:pPr>
            <a:endParaRPr sz="2000" b="0" i="0" u="none">
              <a:solidFill>
                <a:schemeClr val="dk1"/>
              </a:solidFill>
              <a:latin typeface="Times New Roman"/>
              <a:ea typeface="Times New Roman"/>
              <a:cs typeface="Times New Roman"/>
              <a:sym typeface="Times New Roman"/>
            </a:endParaRPr>
          </a:p>
        </p:txBody>
      </p:sp>
      <p:pic>
        <p:nvPicPr>
          <p:cNvPr id="127" name="Google Shape;127;p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28" name="Google Shape;128;p5"/>
          <p:cNvSpPr txBox="1"/>
          <p:nvPr/>
        </p:nvSpPr>
        <p:spPr>
          <a:xfrm>
            <a:off x="285750" y="60007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File System Representation</a:t>
            </a:r>
            <a:endParaRPr/>
          </a:p>
        </p:txBody>
      </p:sp>
      <p:sp>
        <p:nvSpPr>
          <p:cNvPr id="134" name="Google Shape;134;p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a:t>
            </a:fld>
            <a:endParaRPr/>
          </a:p>
        </p:txBody>
      </p:sp>
      <p:pic>
        <p:nvPicPr>
          <p:cNvPr id="135" name="Google Shape;135;p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36" name="Google Shape;136;p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137" name="Google Shape;137;p6" descr="zosb025.gif"/>
          <p:cNvPicPr preferRelativeResize="0"/>
          <p:nvPr/>
        </p:nvPicPr>
        <p:blipFill rotWithShape="1">
          <a:blip r:embed="rId4">
            <a:alphaModFix/>
          </a:blip>
          <a:srcRect/>
          <a:stretch/>
        </p:blipFill>
        <p:spPr>
          <a:xfrm>
            <a:off x="1285875" y="1785937"/>
            <a:ext cx="5665787" cy="4000500"/>
          </a:xfrm>
          <a:prstGeom prst="rect">
            <a:avLst/>
          </a:prstGeom>
          <a:noFill/>
          <a:ln>
            <a:noFill/>
          </a:ln>
        </p:spPr>
      </p:pic>
      <p:sp>
        <p:nvSpPr>
          <p:cNvPr id="138" name="Google Shape;138;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Popular File System</a:t>
            </a:r>
            <a:endParaRPr/>
          </a:p>
        </p:txBody>
      </p:sp>
      <p:sp>
        <p:nvSpPr>
          <p:cNvPr id="144" name="Google Shape;144;p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7</a:t>
            </a:fld>
            <a:endParaRPr/>
          </a:p>
        </p:txBody>
      </p:sp>
      <p:pic>
        <p:nvPicPr>
          <p:cNvPr id="145" name="Google Shape;145;p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46" name="Google Shape;146;p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147" name="Google Shape;147;p7" descr="File-Systems-12.png"/>
          <p:cNvPicPr preferRelativeResize="0">
            <a:picLocks noGrp="1"/>
          </p:cNvPicPr>
          <p:nvPr>
            <p:ph type="body" idx="1"/>
          </p:nvPr>
        </p:nvPicPr>
        <p:blipFill rotWithShape="1">
          <a:blip r:embed="rId4">
            <a:alphaModFix/>
          </a:blip>
          <a:srcRect/>
          <a:stretch/>
        </p:blipFill>
        <p:spPr>
          <a:xfrm>
            <a:off x="1643062" y="1357312"/>
            <a:ext cx="5072062" cy="45259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8</a:t>
            </a:fld>
            <a:endParaRPr/>
          </a:p>
        </p:txBody>
      </p:sp>
      <p:pic>
        <p:nvPicPr>
          <p:cNvPr id="153" name="Google Shape;153;p8"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54" name="Google Shape;154;p8"/>
          <p:cNvSpPr txBox="1"/>
          <p:nvPr/>
        </p:nvSpPr>
        <p:spPr>
          <a:xfrm>
            <a:off x="285750" y="60007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155" name="Google Shape;155;p8"/>
          <p:cNvPicPr preferRelativeResize="0">
            <a:picLocks noGrp="1"/>
          </p:cNvPicPr>
          <p:nvPr>
            <p:ph type="body" idx="1"/>
          </p:nvPr>
        </p:nvPicPr>
        <p:blipFill rotWithShape="1">
          <a:blip r:embed="rId4">
            <a:alphaModFix/>
          </a:blip>
          <a:srcRect l="20831" t="26011" r="21873" b="6085"/>
          <a:stretch/>
        </p:blipFill>
        <p:spPr>
          <a:xfrm>
            <a:off x="1143000" y="1571625"/>
            <a:ext cx="6323012" cy="4214812"/>
          </a:xfrm>
          <a:prstGeom prst="rect">
            <a:avLst/>
          </a:prstGeom>
          <a:noFill/>
          <a:ln>
            <a:noFill/>
          </a:ln>
        </p:spPr>
      </p:pic>
      <p:sp>
        <p:nvSpPr>
          <p:cNvPr id="156" name="Google Shape;156;p8"/>
          <p:cNvSpPr txBox="1"/>
          <p:nvPr/>
        </p:nvSpPr>
        <p:spPr>
          <a:xfrm>
            <a:off x="857250" y="714375"/>
            <a:ext cx="7572375"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Useful Symbols for Files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Types of File Sy</a:t>
            </a:r>
            <a:r>
              <a:rPr lang="en-US" sz="4200" b="1" i="0" u="none">
                <a:solidFill>
                  <a:schemeClr val="dk1"/>
                </a:solidFill>
                <a:latin typeface="Times New Roman"/>
                <a:ea typeface="Times New Roman"/>
                <a:cs typeface="Times New Roman"/>
                <a:sym typeface="Times New Roman"/>
              </a:rPr>
              <a:t>stems</a:t>
            </a:r>
            <a:endParaRPr/>
          </a:p>
        </p:txBody>
      </p:sp>
      <p:sp>
        <p:nvSpPr>
          <p:cNvPr id="162" name="Google Shape;162;p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9</a:t>
            </a:fld>
            <a:endParaRPr/>
          </a:p>
        </p:txBody>
      </p:sp>
      <p:pic>
        <p:nvPicPr>
          <p:cNvPr id="163" name="Google Shape;163;p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64" name="Google Shape;164;p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165" name="Google Shape;165;p9"/>
          <p:cNvSpPr txBox="1">
            <a:spLocks noGrp="1"/>
          </p:cNvSpPr>
          <p:nvPr>
            <p:ph type="body" idx="1"/>
          </p:nvPr>
        </p:nvSpPr>
        <p:spPr>
          <a:xfrm>
            <a:off x="457200" y="1357312"/>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Times New Roman"/>
                <a:ea typeface="Times New Roman"/>
                <a:cs typeface="Times New Roman"/>
                <a:sym typeface="Times New Roman"/>
              </a:rPr>
              <a:t>Following are the various file system in a device:</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FAT</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GIF</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HDFS</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DFS</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UDF</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Extended file system</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NTFS</a:t>
            </a:r>
            <a:endParaRPr/>
          </a:p>
          <a:p>
            <a:pPr marL="342900" marR="0" lvl="0" indent="-215900" algn="l" rtl="0">
              <a:spcBef>
                <a:spcPts val="4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2608</Words>
  <Application>Microsoft Office PowerPoint</Application>
  <PresentationFormat>On-screen Show (4:3)</PresentationFormat>
  <Paragraphs>352</Paragraphs>
  <Slides>46</Slides>
  <Notes>46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Times New Roman</vt:lpstr>
      <vt:lpstr>Office Theme</vt:lpstr>
      <vt:lpstr>PowerPoint Presentation</vt:lpstr>
      <vt:lpstr>Unit 3 File system management </vt:lpstr>
      <vt:lpstr>PowerPoint Presentation</vt:lpstr>
      <vt:lpstr>PowerPoint Presentation</vt:lpstr>
      <vt:lpstr>PowerPoint Presentation</vt:lpstr>
      <vt:lpstr>File System Representation</vt:lpstr>
      <vt:lpstr>Popular File System</vt:lpstr>
      <vt:lpstr>PowerPoint Presentation</vt:lpstr>
      <vt:lpstr>Types of File Systems</vt:lpstr>
      <vt:lpstr>FAT File System</vt:lpstr>
      <vt:lpstr>FAT32 contd..</vt:lpstr>
      <vt:lpstr>GFS File System</vt:lpstr>
      <vt:lpstr>NTFS (New Technology File System)</vt:lpstr>
      <vt:lpstr>Differences between FAT32, exFAT, and NTFS File Systems.</vt:lpstr>
      <vt:lpstr>HFS File System</vt:lpstr>
      <vt:lpstr>Btrfs</vt:lpstr>
      <vt:lpstr>Concept of Pipes and Redirection </vt:lpstr>
      <vt:lpstr>Concept of Redirection</vt:lpstr>
      <vt:lpstr>Searching the File System</vt:lpstr>
      <vt:lpstr>Searching the File System contd..</vt:lpstr>
      <vt:lpstr>Use of grep</vt:lpstr>
      <vt:lpstr>Use of grep contd..</vt:lpstr>
      <vt:lpstr>Process Signals</vt:lpstr>
      <vt:lpstr>Description of Signals </vt:lpstr>
      <vt:lpstr>Linux Signals</vt:lpstr>
      <vt:lpstr>PowerPoint Presentation</vt:lpstr>
      <vt:lpstr>Kill command</vt:lpstr>
      <vt:lpstr>Path Variable </vt:lpstr>
      <vt:lpstr>Adding/Deleting a Path</vt:lpstr>
      <vt:lpstr>PowerPoint Presentation</vt:lpstr>
      <vt:lpstr>Other Shell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Kernel and types of kernels</vt:lpstr>
      <vt:lpstr>More about Linux Kernel</vt:lpstr>
      <vt:lpstr>More about Linux Kernel </vt:lpstr>
      <vt:lpstr>Basic types of kernels</vt:lpstr>
      <vt:lpstr>Basic types of kernels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dc:creator>
  <cp:lastModifiedBy>sumit badotra</cp:lastModifiedBy>
  <cp:revision>2</cp:revision>
  <dcterms:created xsi:type="dcterms:W3CDTF">2006-08-16T00:00:00Z</dcterms:created>
  <dcterms:modified xsi:type="dcterms:W3CDTF">2022-10-28T04:00:11Z</dcterms:modified>
</cp:coreProperties>
</file>