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63"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88" autoAdjust="0"/>
  </p:normalViewPr>
  <p:slideViewPr>
    <p:cSldViewPr snapToGrid="0">
      <p:cViewPr varScale="1">
        <p:scale>
          <a:sx n="64" d="100"/>
          <a:sy n="64" d="100"/>
        </p:scale>
        <p:origin x="-724"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77A396-7EBA-4B5C-AEC9-D5EDF9F1C22E}" type="datetimeFigureOut">
              <a:rPr lang="en-IN" smtClean="0"/>
              <a:t>21-08-2024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1C36B7-AC01-406C-A5D4-C2E82BF5E6F6}" type="slidenum">
              <a:rPr lang="en-IN" smtClean="0"/>
              <a:t>‹#›</a:t>
            </a:fld>
            <a:endParaRPr lang="en-IN"/>
          </a:p>
        </p:txBody>
      </p:sp>
    </p:spTree>
    <p:extLst>
      <p:ext uri="{BB962C8B-B14F-4D97-AF65-F5344CB8AC3E}">
        <p14:creationId xmlns:p14="http://schemas.microsoft.com/office/powerpoint/2010/main" val="2197379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24E"/>
                </a:solidFill>
                <a:effectLst/>
                <a:latin typeface="urw-din"/>
              </a:rPr>
              <a:t>system call is a way for programs to </a:t>
            </a:r>
            <a:r>
              <a:rPr lang="en-US" b="1" i="0" dirty="0">
                <a:solidFill>
                  <a:srgbClr val="40424E"/>
                </a:solidFill>
                <a:effectLst/>
                <a:latin typeface="urw-din"/>
              </a:rPr>
              <a:t>interact with the operating system</a:t>
            </a:r>
            <a:r>
              <a:rPr lang="en-US" b="0" i="0" dirty="0">
                <a:solidFill>
                  <a:srgbClr val="40424E"/>
                </a:solidFill>
                <a:effectLst/>
                <a:latin typeface="urw-din"/>
              </a:rPr>
              <a:t>. A computer program makes a system call when it makes a request to the operating system’s kernel. System call </a:t>
            </a:r>
            <a:r>
              <a:rPr lang="en-US" b="1" i="0" dirty="0">
                <a:solidFill>
                  <a:srgbClr val="40424E"/>
                </a:solidFill>
                <a:effectLst/>
                <a:latin typeface="urw-din"/>
              </a:rPr>
              <a:t>provides</a:t>
            </a:r>
            <a:r>
              <a:rPr lang="en-US" b="0" i="0" dirty="0">
                <a:solidFill>
                  <a:srgbClr val="40424E"/>
                </a:solidFill>
                <a:effectLst/>
                <a:latin typeface="urw-din"/>
              </a:rPr>
              <a:t> the services of the operating system to the user programs via Application Program Interface(API). It provides an interface between a process and operating system to allow user-level processes to request services of the operating system. System calls are the only entry points into the kernel system. All programs needing resources must use system calls.</a:t>
            </a:r>
            <a:endParaRPr lang="en-IN" dirty="0"/>
          </a:p>
        </p:txBody>
      </p:sp>
      <p:sp>
        <p:nvSpPr>
          <p:cNvPr id="4" name="Slide Number Placeholder 3"/>
          <p:cNvSpPr>
            <a:spLocks noGrp="1"/>
          </p:cNvSpPr>
          <p:nvPr>
            <p:ph type="sldNum" sz="quarter" idx="5"/>
          </p:nvPr>
        </p:nvSpPr>
        <p:spPr/>
        <p:txBody>
          <a:bodyPr/>
          <a:lstStyle/>
          <a:p>
            <a:fld id="{E31C36B7-AC01-406C-A5D4-C2E82BF5E6F6}" type="slidenum">
              <a:rPr lang="en-IN" smtClean="0"/>
              <a:t>2</a:t>
            </a:fld>
            <a:endParaRPr lang="en-IN"/>
          </a:p>
        </p:txBody>
      </p:sp>
    </p:spTree>
    <p:extLst>
      <p:ext uri="{BB962C8B-B14F-4D97-AF65-F5344CB8AC3E}">
        <p14:creationId xmlns:p14="http://schemas.microsoft.com/office/powerpoint/2010/main" val="1496989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xmlns="" id="{51865B8A-543D-4B37-85A7-FACCC2169C4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9pPr>
          </a:lstStyle>
          <a:p>
            <a:pPr>
              <a:buSzPct val="45000"/>
              <a:buFont typeface="Wingdings" panose="05000000000000000000" pitchFamily="2" charset="2"/>
              <a:buNone/>
            </a:pPr>
            <a:fld id="{52CF33AB-004F-4DD9-BE1D-FC40AA75F796}" type="slidenum">
              <a:rPr lang="en-US" altLang="en-US" sz="1200">
                <a:solidFill>
                  <a:srgbClr val="000000"/>
                </a:solidFill>
                <a:cs typeface="DejaVu Sans" charset="0"/>
              </a:rPr>
              <a:pPr>
                <a:buSzPct val="45000"/>
                <a:buFont typeface="Wingdings" panose="05000000000000000000" pitchFamily="2" charset="2"/>
                <a:buNone/>
              </a:pPr>
              <a:t>11</a:t>
            </a:fld>
            <a:endParaRPr lang="en-US" altLang="en-US" sz="1200">
              <a:solidFill>
                <a:srgbClr val="000000"/>
              </a:solidFill>
              <a:cs typeface="DejaVu Sans" charset="0"/>
            </a:endParaRPr>
          </a:p>
        </p:txBody>
      </p:sp>
      <p:sp>
        <p:nvSpPr>
          <p:cNvPr id="60419" name="Rectangle 1">
            <a:extLst>
              <a:ext uri="{FF2B5EF4-FFF2-40B4-BE49-F238E27FC236}">
                <a16:creationId xmlns:a16="http://schemas.microsoft.com/office/drawing/2014/main" xmlns="" id="{C6A84F12-F363-47A6-B24B-23165312D871}"/>
              </a:ext>
            </a:extLst>
          </p:cNvPr>
          <p:cNvSpPr txBox="1">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Rectangle 2">
            <a:extLst>
              <a:ext uri="{FF2B5EF4-FFF2-40B4-BE49-F238E27FC236}">
                <a16:creationId xmlns:a16="http://schemas.microsoft.com/office/drawing/2014/main" xmlns="" id="{8F290504-C919-48DD-8007-F6B28AF5D84C}"/>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xmlns="" id="{0FC10567-A529-4CC9-A0FA-ED4E7CBAF98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9pPr>
          </a:lstStyle>
          <a:p>
            <a:pPr>
              <a:buSzPct val="45000"/>
              <a:buFont typeface="Wingdings" panose="05000000000000000000" pitchFamily="2" charset="2"/>
              <a:buNone/>
            </a:pPr>
            <a:fld id="{D17DBED3-0B54-4CA3-AEC3-354F6BD6FC78}" type="slidenum">
              <a:rPr lang="en-US" altLang="en-US" sz="1200">
                <a:solidFill>
                  <a:srgbClr val="000000"/>
                </a:solidFill>
                <a:cs typeface="DejaVu Sans" charset="0"/>
              </a:rPr>
              <a:pPr>
                <a:buSzPct val="45000"/>
                <a:buFont typeface="Wingdings" panose="05000000000000000000" pitchFamily="2" charset="2"/>
                <a:buNone/>
              </a:pPr>
              <a:t>12</a:t>
            </a:fld>
            <a:endParaRPr lang="en-US" altLang="en-US" sz="1200">
              <a:solidFill>
                <a:srgbClr val="000000"/>
              </a:solidFill>
              <a:cs typeface="DejaVu Sans" charset="0"/>
            </a:endParaRPr>
          </a:p>
        </p:txBody>
      </p:sp>
      <p:sp>
        <p:nvSpPr>
          <p:cNvPr id="62467" name="Rectangle 1">
            <a:extLst>
              <a:ext uri="{FF2B5EF4-FFF2-40B4-BE49-F238E27FC236}">
                <a16:creationId xmlns:a16="http://schemas.microsoft.com/office/drawing/2014/main" xmlns="" id="{94B1F9AF-312D-4E52-95B7-9A3B25C30755}"/>
              </a:ext>
            </a:extLst>
          </p:cNvPr>
          <p:cNvSpPr txBox="1">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a:extLst>
              <a:ext uri="{FF2B5EF4-FFF2-40B4-BE49-F238E27FC236}">
                <a16:creationId xmlns:a16="http://schemas.microsoft.com/office/drawing/2014/main" xmlns="" id="{7A7CBC76-E462-46FC-96C5-F04D2290AC94}"/>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xmlns="" id="{DBCC2F55-F72F-47D3-804E-E7603F08B9B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9pPr>
          </a:lstStyle>
          <a:p>
            <a:pPr>
              <a:buSzPct val="45000"/>
              <a:buFont typeface="Wingdings" panose="05000000000000000000" pitchFamily="2" charset="2"/>
              <a:buNone/>
            </a:pPr>
            <a:fld id="{41104A0F-7ACB-4A1C-BE17-3858ACDFB415}" type="slidenum">
              <a:rPr lang="en-US" altLang="en-US" sz="1200">
                <a:solidFill>
                  <a:srgbClr val="000000"/>
                </a:solidFill>
                <a:cs typeface="DejaVu Sans" charset="0"/>
              </a:rPr>
              <a:pPr>
                <a:buSzPct val="45000"/>
                <a:buFont typeface="Wingdings" panose="05000000000000000000" pitchFamily="2" charset="2"/>
                <a:buNone/>
              </a:pPr>
              <a:t>13</a:t>
            </a:fld>
            <a:endParaRPr lang="en-US" altLang="en-US" sz="1200">
              <a:solidFill>
                <a:srgbClr val="000000"/>
              </a:solidFill>
              <a:cs typeface="DejaVu Sans" charset="0"/>
            </a:endParaRPr>
          </a:p>
        </p:txBody>
      </p:sp>
      <p:sp>
        <p:nvSpPr>
          <p:cNvPr id="64515" name="Rectangle 1">
            <a:extLst>
              <a:ext uri="{FF2B5EF4-FFF2-40B4-BE49-F238E27FC236}">
                <a16:creationId xmlns:a16="http://schemas.microsoft.com/office/drawing/2014/main" xmlns="" id="{6E29589D-6076-4EE5-8E2B-5C16F876D219}"/>
              </a:ext>
            </a:extLst>
          </p:cNvPr>
          <p:cNvSpPr txBox="1">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a:extLst>
              <a:ext uri="{FF2B5EF4-FFF2-40B4-BE49-F238E27FC236}">
                <a16:creationId xmlns:a16="http://schemas.microsoft.com/office/drawing/2014/main" xmlns="" id="{183311A8-4594-40E8-8626-C2EE33F30789}"/>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xmlns="" id="{922ADCEB-A05C-47A1-9FC0-03E0368D426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9pPr>
          </a:lstStyle>
          <a:p>
            <a:pPr>
              <a:buSzPct val="45000"/>
              <a:buFont typeface="Wingdings" panose="05000000000000000000" pitchFamily="2" charset="2"/>
              <a:buNone/>
            </a:pPr>
            <a:fld id="{792EFAE7-2C25-4763-9E95-414AB004ADDC}" type="slidenum">
              <a:rPr lang="en-US" altLang="en-US" sz="1200">
                <a:solidFill>
                  <a:srgbClr val="000000"/>
                </a:solidFill>
                <a:cs typeface="DejaVu Sans" charset="0"/>
              </a:rPr>
              <a:pPr>
                <a:buSzPct val="45000"/>
                <a:buFont typeface="Wingdings" panose="05000000000000000000" pitchFamily="2" charset="2"/>
                <a:buNone/>
              </a:pPr>
              <a:t>14</a:t>
            </a:fld>
            <a:endParaRPr lang="en-US" altLang="en-US" sz="1200">
              <a:solidFill>
                <a:srgbClr val="000000"/>
              </a:solidFill>
              <a:cs typeface="DejaVu Sans" charset="0"/>
            </a:endParaRPr>
          </a:p>
        </p:txBody>
      </p:sp>
      <p:sp>
        <p:nvSpPr>
          <p:cNvPr id="66563" name="Rectangle 1">
            <a:extLst>
              <a:ext uri="{FF2B5EF4-FFF2-40B4-BE49-F238E27FC236}">
                <a16:creationId xmlns:a16="http://schemas.microsoft.com/office/drawing/2014/main" xmlns="" id="{C24E048A-676A-4118-96CD-0E9E66EE75C8}"/>
              </a:ext>
            </a:extLst>
          </p:cNvPr>
          <p:cNvSpPr txBox="1">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a:extLst>
              <a:ext uri="{FF2B5EF4-FFF2-40B4-BE49-F238E27FC236}">
                <a16:creationId xmlns:a16="http://schemas.microsoft.com/office/drawing/2014/main" xmlns="" id="{673A509E-948F-40A0-A2D2-3FB06F09B4D2}"/>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xmlns="" id="{87602201-C9AC-4221-930F-33820AED300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9pPr>
          </a:lstStyle>
          <a:p>
            <a:pPr>
              <a:buSzPct val="45000"/>
              <a:buFont typeface="Wingdings" panose="05000000000000000000" pitchFamily="2" charset="2"/>
              <a:buNone/>
            </a:pPr>
            <a:fld id="{3282E867-8563-48DE-A83E-B96B3695D0E0}" type="slidenum">
              <a:rPr lang="en-US" altLang="en-US" sz="1200">
                <a:solidFill>
                  <a:srgbClr val="000000"/>
                </a:solidFill>
                <a:cs typeface="DejaVu Sans" charset="0"/>
              </a:rPr>
              <a:pPr>
                <a:buSzPct val="45000"/>
                <a:buFont typeface="Wingdings" panose="05000000000000000000" pitchFamily="2" charset="2"/>
                <a:buNone/>
              </a:pPr>
              <a:t>15</a:t>
            </a:fld>
            <a:endParaRPr lang="en-US" altLang="en-US" sz="1200">
              <a:solidFill>
                <a:srgbClr val="000000"/>
              </a:solidFill>
              <a:cs typeface="DejaVu Sans" charset="0"/>
            </a:endParaRPr>
          </a:p>
        </p:txBody>
      </p:sp>
      <p:sp>
        <p:nvSpPr>
          <p:cNvPr id="68611" name="Rectangle 1">
            <a:extLst>
              <a:ext uri="{FF2B5EF4-FFF2-40B4-BE49-F238E27FC236}">
                <a16:creationId xmlns:a16="http://schemas.microsoft.com/office/drawing/2014/main" xmlns="" id="{13896231-5919-4F95-BA51-DBDDB4F73546}"/>
              </a:ext>
            </a:extLst>
          </p:cNvPr>
          <p:cNvSpPr txBox="1">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Rectangle 2">
            <a:extLst>
              <a:ext uri="{FF2B5EF4-FFF2-40B4-BE49-F238E27FC236}">
                <a16:creationId xmlns:a16="http://schemas.microsoft.com/office/drawing/2014/main" xmlns="" id="{537D0427-6824-4314-84D3-EAC54A44F455}"/>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xmlns="" id="{DF861C7B-C8F5-41E6-A287-9415847917B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9pPr>
          </a:lstStyle>
          <a:p>
            <a:pPr>
              <a:buSzPct val="45000"/>
              <a:buFont typeface="Wingdings" panose="05000000000000000000" pitchFamily="2" charset="2"/>
              <a:buNone/>
            </a:pPr>
            <a:fld id="{8193CE87-4AD9-4374-AB2F-D2E6D8D5D1B5}" type="slidenum">
              <a:rPr lang="en-US" altLang="en-US" sz="1200">
                <a:solidFill>
                  <a:srgbClr val="000000"/>
                </a:solidFill>
                <a:cs typeface="DejaVu Sans" charset="0"/>
              </a:rPr>
              <a:pPr>
                <a:buSzPct val="45000"/>
                <a:buFont typeface="Wingdings" panose="05000000000000000000" pitchFamily="2" charset="2"/>
                <a:buNone/>
              </a:pPr>
              <a:t>16</a:t>
            </a:fld>
            <a:endParaRPr lang="en-US" altLang="en-US" sz="1200">
              <a:solidFill>
                <a:srgbClr val="000000"/>
              </a:solidFill>
              <a:cs typeface="DejaVu Sans" charset="0"/>
            </a:endParaRPr>
          </a:p>
        </p:txBody>
      </p:sp>
      <p:sp>
        <p:nvSpPr>
          <p:cNvPr id="70659" name="Rectangle 1">
            <a:extLst>
              <a:ext uri="{FF2B5EF4-FFF2-40B4-BE49-F238E27FC236}">
                <a16:creationId xmlns:a16="http://schemas.microsoft.com/office/drawing/2014/main" xmlns="" id="{F8BB9573-7898-44B5-BA51-B3E9296E0E1F}"/>
              </a:ext>
            </a:extLst>
          </p:cNvPr>
          <p:cNvSpPr txBox="1">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Rectangle 2">
            <a:extLst>
              <a:ext uri="{FF2B5EF4-FFF2-40B4-BE49-F238E27FC236}">
                <a16:creationId xmlns:a16="http://schemas.microsoft.com/office/drawing/2014/main" xmlns="" id="{29297D8C-34B8-4A47-B589-433B76C04C9A}"/>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xmlns="" id="{710CD2E1-BD11-4FE5-AB1F-50C7B6C50E3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9pPr>
          </a:lstStyle>
          <a:p>
            <a:pPr>
              <a:buSzPct val="45000"/>
              <a:buFont typeface="Wingdings" panose="05000000000000000000" pitchFamily="2" charset="2"/>
              <a:buNone/>
            </a:pPr>
            <a:fld id="{4FF1F9C7-7864-4A04-9B17-26A1C6678475}" type="slidenum">
              <a:rPr lang="en-US" altLang="en-US" sz="1200">
                <a:solidFill>
                  <a:srgbClr val="000000"/>
                </a:solidFill>
                <a:cs typeface="DejaVu Sans" charset="0"/>
              </a:rPr>
              <a:pPr>
                <a:buSzPct val="45000"/>
                <a:buFont typeface="Wingdings" panose="05000000000000000000" pitchFamily="2" charset="2"/>
                <a:buNone/>
              </a:pPr>
              <a:t>17</a:t>
            </a:fld>
            <a:endParaRPr lang="en-US" altLang="en-US" sz="1200">
              <a:solidFill>
                <a:srgbClr val="000000"/>
              </a:solidFill>
              <a:cs typeface="DejaVu Sans" charset="0"/>
            </a:endParaRPr>
          </a:p>
        </p:txBody>
      </p:sp>
      <p:sp>
        <p:nvSpPr>
          <p:cNvPr id="72707" name="Rectangle 1">
            <a:extLst>
              <a:ext uri="{FF2B5EF4-FFF2-40B4-BE49-F238E27FC236}">
                <a16:creationId xmlns:a16="http://schemas.microsoft.com/office/drawing/2014/main" xmlns="" id="{F3172E8C-B803-4FEB-80E9-521EE02D4A89}"/>
              </a:ext>
            </a:extLst>
          </p:cNvPr>
          <p:cNvSpPr txBox="1">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Rectangle 2">
            <a:extLst>
              <a:ext uri="{FF2B5EF4-FFF2-40B4-BE49-F238E27FC236}">
                <a16:creationId xmlns:a16="http://schemas.microsoft.com/office/drawing/2014/main" xmlns="" id="{A565C58D-0C66-4B11-8884-1592B5438D9A}"/>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xmlns="" id="{A4EB9BE7-99EA-498D-A99E-DAD81846C8C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9pPr>
          </a:lstStyle>
          <a:p>
            <a:pPr>
              <a:buSzPct val="45000"/>
              <a:buFont typeface="Wingdings" panose="05000000000000000000" pitchFamily="2" charset="2"/>
              <a:buNone/>
            </a:pPr>
            <a:fld id="{B9AC3DF4-0BE7-4DFE-8704-8D1DC4C9F00E}" type="slidenum">
              <a:rPr lang="en-US" altLang="en-US" sz="1200">
                <a:solidFill>
                  <a:srgbClr val="000000"/>
                </a:solidFill>
                <a:cs typeface="DejaVu Sans" charset="0"/>
              </a:rPr>
              <a:pPr>
                <a:buSzPct val="45000"/>
                <a:buFont typeface="Wingdings" panose="05000000000000000000" pitchFamily="2" charset="2"/>
                <a:buNone/>
              </a:pPr>
              <a:t>18</a:t>
            </a:fld>
            <a:endParaRPr lang="en-US" altLang="en-US" sz="1200">
              <a:solidFill>
                <a:srgbClr val="000000"/>
              </a:solidFill>
              <a:cs typeface="DejaVu Sans" charset="0"/>
            </a:endParaRPr>
          </a:p>
        </p:txBody>
      </p:sp>
      <p:sp>
        <p:nvSpPr>
          <p:cNvPr id="74755" name="Rectangle 1">
            <a:extLst>
              <a:ext uri="{FF2B5EF4-FFF2-40B4-BE49-F238E27FC236}">
                <a16:creationId xmlns:a16="http://schemas.microsoft.com/office/drawing/2014/main" xmlns="" id="{6D769F54-0F0D-4092-BCEF-0364F310B833}"/>
              </a:ext>
            </a:extLst>
          </p:cNvPr>
          <p:cNvSpPr txBox="1">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Rectangle 2">
            <a:extLst>
              <a:ext uri="{FF2B5EF4-FFF2-40B4-BE49-F238E27FC236}">
                <a16:creationId xmlns:a16="http://schemas.microsoft.com/office/drawing/2014/main" xmlns="" id="{B4998021-89B3-4703-BBD9-0A46688C9FB6}"/>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1C36B7-AC01-406C-A5D4-C2E82BF5E6F6}" type="slidenum">
              <a:rPr lang="en-IN" smtClean="0"/>
              <a:t>3</a:t>
            </a:fld>
            <a:endParaRPr lang="en-IN"/>
          </a:p>
        </p:txBody>
      </p:sp>
    </p:spTree>
    <p:extLst>
      <p:ext uri="{BB962C8B-B14F-4D97-AF65-F5344CB8AC3E}">
        <p14:creationId xmlns:p14="http://schemas.microsoft.com/office/powerpoint/2010/main" val="4200442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xmlns="" id="{CDF96BC8-25A5-4D67-BF3D-884259B8AF3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9pPr>
          </a:lstStyle>
          <a:p>
            <a:pPr>
              <a:buSzPct val="45000"/>
              <a:buFont typeface="Wingdings" panose="05000000000000000000" pitchFamily="2" charset="2"/>
              <a:buNone/>
            </a:pPr>
            <a:fld id="{5ED5A3C5-1507-4734-A85D-C1A07E54B742}" type="slidenum">
              <a:rPr lang="en-US" altLang="en-US" sz="1200">
                <a:solidFill>
                  <a:srgbClr val="000000"/>
                </a:solidFill>
                <a:cs typeface="DejaVu Sans" charset="0"/>
              </a:rPr>
              <a:pPr>
                <a:buSzPct val="45000"/>
                <a:buFont typeface="Wingdings" panose="05000000000000000000" pitchFamily="2" charset="2"/>
                <a:buNone/>
              </a:pPr>
              <a:t>4</a:t>
            </a:fld>
            <a:endParaRPr lang="en-US" altLang="en-US" sz="1200">
              <a:solidFill>
                <a:srgbClr val="000000"/>
              </a:solidFill>
              <a:cs typeface="DejaVu Sans" charset="0"/>
            </a:endParaRPr>
          </a:p>
        </p:txBody>
      </p:sp>
      <p:sp>
        <p:nvSpPr>
          <p:cNvPr id="44035" name="Rectangle 1">
            <a:extLst>
              <a:ext uri="{FF2B5EF4-FFF2-40B4-BE49-F238E27FC236}">
                <a16:creationId xmlns:a16="http://schemas.microsoft.com/office/drawing/2014/main" xmlns="" id="{71AC01B4-CCFE-47B2-A920-B3358F14E248}"/>
              </a:ext>
            </a:extLst>
          </p:cNvPr>
          <p:cNvSpPr txBox="1">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Rectangle 2">
            <a:extLst>
              <a:ext uri="{FF2B5EF4-FFF2-40B4-BE49-F238E27FC236}">
                <a16:creationId xmlns:a16="http://schemas.microsoft.com/office/drawing/2014/main" xmlns="" id="{A3C79304-D76A-46BB-B218-F825F1528925}"/>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xmlns="" id="{DB5BAC14-5CDA-4BA0-8AAE-CE68E254F0E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9pPr>
          </a:lstStyle>
          <a:p>
            <a:pPr>
              <a:buSzPct val="45000"/>
              <a:buFont typeface="Wingdings" panose="05000000000000000000" pitchFamily="2" charset="2"/>
              <a:buNone/>
            </a:pPr>
            <a:fld id="{B81EBB75-0D4A-43E7-BA87-DFCC1826D7EA}" type="slidenum">
              <a:rPr lang="en-US" altLang="en-US" sz="1200">
                <a:solidFill>
                  <a:srgbClr val="000000"/>
                </a:solidFill>
                <a:cs typeface="DejaVu Sans" charset="0"/>
              </a:rPr>
              <a:pPr>
                <a:buSzPct val="45000"/>
                <a:buFont typeface="Wingdings" panose="05000000000000000000" pitchFamily="2" charset="2"/>
                <a:buNone/>
              </a:pPr>
              <a:t>5</a:t>
            </a:fld>
            <a:endParaRPr lang="en-US" altLang="en-US" sz="1200">
              <a:solidFill>
                <a:srgbClr val="000000"/>
              </a:solidFill>
              <a:cs typeface="DejaVu Sans" charset="0"/>
            </a:endParaRPr>
          </a:p>
        </p:txBody>
      </p:sp>
      <p:sp>
        <p:nvSpPr>
          <p:cNvPr id="48131" name="Rectangle 1">
            <a:extLst>
              <a:ext uri="{FF2B5EF4-FFF2-40B4-BE49-F238E27FC236}">
                <a16:creationId xmlns:a16="http://schemas.microsoft.com/office/drawing/2014/main" xmlns="" id="{44628DC1-FEB9-4A17-8C43-EBA2147CFEF5}"/>
              </a:ext>
            </a:extLst>
          </p:cNvPr>
          <p:cNvSpPr txBox="1">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Rectangle 2">
            <a:extLst>
              <a:ext uri="{FF2B5EF4-FFF2-40B4-BE49-F238E27FC236}">
                <a16:creationId xmlns:a16="http://schemas.microsoft.com/office/drawing/2014/main" xmlns="" id="{5DC85DF9-5BF9-4A37-985C-020B6071FC8C}"/>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xmlns="" id="{9AC8FEFF-AC41-4867-813C-C58C12EB07B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9pPr>
          </a:lstStyle>
          <a:p>
            <a:pPr>
              <a:buSzPct val="45000"/>
              <a:buFont typeface="Wingdings" panose="05000000000000000000" pitchFamily="2" charset="2"/>
              <a:buNone/>
            </a:pPr>
            <a:fld id="{83272641-A1CF-4858-824A-1592895C8807}" type="slidenum">
              <a:rPr lang="en-US" altLang="en-US" sz="1200">
                <a:solidFill>
                  <a:srgbClr val="000000"/>
                </a:solidFill>
                <a:cs typeface="DejaVu Sans" charset="0"/>
              </a:rPr>
              <a:pPr>
                <a:buSzPct val="45000"/>
                <a:buFont typeface="Wingdings" panose="05000000000000000000" pitchFamily="2" charset="2"/>
                <a:buNone/>
              </a:pPr>
              <a:t>6</a:t>
            </a:fld>
            <a:endParaRPr lang="en-US" altLang="en-US" sz="1200">
              <a:solidFill>
                <a:srgbClr val="000000"/>
              </a:solidFill>
              <a:cs typeface="DejaVu Sans" charset="0"/>
            </a:endParaRPr>
          </a:p>
        </p:txBody>
      </p:sp>
      <p:sp>
        <p:nvSpPr>
          <p:cNvPr id="50179" name="Rectangle 1">
            <a:extLst>
              <a:ext uri="{FF2B5EF4-FFF2-40B4-BE49-F238E27FC236}">
                <a16:creationId xmlns:a16="http://schemas.microsoft.com/office/drawing/2014/main" xmlns="" id="{0E128CF2-0574-4008-919A-98801693D85D}"/>
              </a:ext>
            </a:extLst>
          </p:cNvPr>
          <p:cNvSpPr txBox="1">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a:extLst>
              <a:ext uri="{FF2B5EF4-FFF2-40B4-BE49-F238E27FC236}">
                <a16:creationId xmlns:a16="http://schemas.microsoft.com/office/drawing/2014/main" xmlns="" id="{E781C467-24F0-45F1-AD7F-9FE3316F9339}"/>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xmlns="" id="{D75D90AE-6B89-4D02-B21B-43FA440DF54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9pPr>
          </a:lstStyle>
          <a:p>
            <a:pPr>
              <a:buSzPct val="45000"/>
              <a:buFont typeface="Wingdings" panose="05000000000000000000" pitchFamily="2" charset="2"/>
              <a:buNone/>
            </a:pPr>
            <a:fld id="{6E7A87C2-503C-4913-B060-F7B7A771FA5F}" type="slidenum">
              <a:rPr lang="en-US" altLang="en-US" sz="1200">
                <a:solidFill>
                  <a:srgbClr val="000000"/>
                </a:solidFill>
                <a:cs typeface="DejaVu Sans" charset="0"/>
              </a:rPr>
              <a:pPr>
                <a:buSzPct val="45000"/>
                <a:buFont typeface="Wingdings" panose="05000000000000000000" pitchFamily="2" charset="2"/>
                <a:buNone/>
              </a:pPr>
              <a:t>7</a:t>
            </a:fld>
            <a:endParaRPr lang="en-US" altLang="en-US" sz="1200">
              <a:solidFill>
                <a:srgbClr val="000000"/>
              </a:solidFill>
              <a:cs typeface="DejaVu Sans" charset="0"/>
            </a:endParaRPr>
          </a:p>
        </p:txBody>
      </p:sp>
      <p:sp>
        <p:nvSpPr>
          <p:cNvPr id="52227" name="Rectangle 1">
            <a:extLst>
              <a:ext uri="{FF2B5EF4-FFF2-40B4-BE49-F238E27FC236}">
                <a16:creationId xmlns:a16="http://schemas.microsoft.com/office/drawing/2014/main" xmlns="" id="{5AF35EBE-7876-4BEF-BE45-6BE981C8C7E8}"/>
              </a:ext>
            </a:extLst>
          </p:cNvPr>
          <p:cNvSpPr txBox="1">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2">
            <a:extLst>
              <a:ext uri="{FF2B5EF4-FFF2-40B4-BE49-F238E27FC236}">
                <a16:creationId xmlns:a16="http://schemas.microsoft.com/office/drawing/2014/main" xmlns="" id="{2C988829-A52C-4EF1-950A-AAB95F71520C}"/>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xmlns="" id="{F30252B3-EB28-484D-8E3A-81CD3B79400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9pPr>
          </a:lstStyle>
          <a:p>
            <a:pPr>
              <a:buSzPct val="45000"/>
              <a:buFont typeface="Wingdings" panose="05000000000000000000" pitchFamily="2" charset="2"/>
              <a:buNone/>
            </a:pPr>
            <a:fld id="{930D75EB-2A03-4D10-A1D9-7CBF3C06646B}" type="slidenum">
              <a:rPr lang="en-US" altLang="en-US" sz="1200">
                <a:solidFill>
                  <a:srgbClr val="000000"/>
                </a:solidFill>
                <a:cs typeface="DejaVu Sans" charset="0"/>
              </a:rPr>
              <a:pPr>
                <a:buSzPct val="45000"/>
                <a:buFont typeface="Wingdings" panose="05000000000000000000" pitchFamily="2" charset="2"/>
                <a:buNone/>
              </a:pPr>
              <a:t>8</a:t>
            </a:fld>
            <a:endParaRPr lang="en-US" altLang="en-US" sz="1200">
              <a:solidFill>
                <a:srgbClr val="000000"/>
              </a:solidFill>
              <a:cs typeface="DejaVu Sans" charset="0"/>
            </a:endParaRPr>
          </a:p>
        </p:txBody>
      </p:sp>
      <p:sp>
        <p:nvSpPr>
          <p:cNvPr id="54275" name="Rectangle 1">
            <a:extLst>
              <a:ext uri="{FF2B5EF4-FFF2-40B4-BE49-F238E27FC236}">
                <a16:creationId xmlns:a16="http://schemas.microsoft.com/office/drawing/2014/main" xmlns="" id="{3FA2C4FA-016D-4A3E-A6F1-5802DC7C37F2}"/>
              </a:ext>
            </a:extLst>
          </p:cNvPr>
          <p:cNvSpPr txBox="1">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Rectangle 2">
            <a:extLst>
              <a:ext uri="{FF2B5EF4-FFF2-40B4-BE49-F238E27FC236}">
                <a16:creationId xmlns:a16="http://schemas.microsoft.com/office/drawing/2014/main" xmlns="" id="{D5042168-AD86-4920-8A38-C3F52A6B6000}"/>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xmlns="" id="{5A0D12F8-7D95-4F3F-A46F-9705D51E5D1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9pPr>
          </a:lstStyle>
          <a:p>
            <a:pPr>
              <a:buSzPct val="45000"/>
              <a:buFont typeface="Wingdings" panose="05000000000000000000" pitchFamily="2" charset="2"/>
              <a:buNone/>
            </a:pPr>
            <a:fld id="{7F59D77F-0718-4B26-83E1-3362CAD87E79}" type="slidenum">
              <a:rPr lang="en-US" altLang="en-US" sz="1200">
                <a:solidFill>
                  <a:srgbClr val="000000"/>
                </a:solidFill>
                <a:cs typeface="DejaVu Sans" charset="0"/>
              </a:rPr>
              <a:pPr>
                <a:buSzPct val="45000"/>
                <a:buFont typeface="Wingdings" panose="05000000000000000000" pitchFamily="2" charset="2"/>
                <a:buNone/>
              </a:pPr>
              <a:t>9</a:t>
            </a:fld>
            <a:endParaRPr lang="en-US" altLang="en-US" sz="1200">
              <a:solidFill>
                <a:srgbClr val="000000"/>
              </a:solidFill>
              <a:cs typeface="DejaVu Sans" charset="0"/>
            </a:endParaRPr>
          </a:p>
        </p:txBody>
      </p:sp>
      <p:sp>
        <p:nvSpPr>
          <p:cNvPr id="56323" name="Rectangle 1">
            <a:extLst>
              <a:ext uri="{FF2B5EF4-FFF2-40B4-BE49-F238E27FC236}">
                <a16:creationId xmlns:a16="http://schemas.microsoft.com/office/drawing/2014/main" xmlns="" id="{0849DC2A-3C1C-428A-8465-CA39E8C7EE69}"/>
              </a:ext>
            </a:extLst>
          </p:cNvPr>
          <p:cNvSpPr txBox="1">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a:extLst>
              <a:ext uri="{FF2B5EF4-FFF2-40B4-BE49-F238E27FC236}">
                <a16:creationId xmlns:a16="http://schemas.microsoft.com/office/drawing/2014/main" xmlns="" id="{663B2E76-5BA0-4DAA-BC9A-1E1577CDEA74}"/>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xmlns="" id="{49AAB81A-E674-42EF-8B7A-5516C5B6BCC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cs typeface="Droid Sans Fallback" charset="0"/>
              </a:defRPr>
            </a:lvl9pPr>
          </a:lstStyle>
          <a:p>
            <a:pPr>
              <a:buSzPct val="45000"/>
              <a:buFont typeface="Wingdings" panose="05000000000000000000" pitchFamily="2" charset="2"/>
              <a:buNone/>
            </a:pPr>
            <a:fld id="{D5D4E946-F53C-4312-8F9B-18FBBBC9077C}" type="slidenum">
              <a:rPr lang="en-US" altLang="en-US" sz="1200">
                <a:solidFill>
                  <a:srgbClr val="000000"/>
                </a:solidFill>
                <a:cs typeface="DejaVu Sans" charset="0"/>
              </a:rPr>
              <a:pPr>
                <a:buSzPct val="45000"/>
                <a:buFont typeface="Wingdings" panose="05000000000000000000" pitchFamily="2" charset="2"/>
                <a:buNone/>
              </a:pPr>
              <a:t>10</a:t>
            </a:fld>
            <a:endParaRPr lang="en-US" altLang="en-US" sz="1200">
              <a:solidFill>
                <a:srgbClr val="000000"/>
              </a:solidFill>
              <a:cs typeface="DejaVu Sans" charset="0"/>
            </a:endParaRPr>
          </a:p>
        </p:txBody>
      </p:sp>
      <p:sp>
        <p:nvSpPr>
          <p:cNvPr id="58371" name="Rectangle 1">
            <a:extLst>
              <a:ext uri="{FF2B5EF4-FFF2-40B4-BE49-F238E27FC236}">
                <a16:creationId xmlns:a16="http://schemas.microsoft.com/office/drawing/2014/main" xmlns="" id="{BAA13FE9-700D-4E80-9ED5-5BCF74DF7EBE}"/>
              </a:ext>
            </a:extLst>
          </p:cNvPr>
          <p:cNvSpPr txBox="1">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a:extLst>
              <a:ext uri="{FF2B5EF4-FFF2-40B4-BE49-F238E27FC236}">
                <a16:creationId xmlns:a16="http://schemas.microsoft.com/office/drawing/2014/main" xmlns="" id="{4FA04A20-3453-4958-9026-D7195D48BD36}"/>
              </a:ext>
            </a:extLst>
          </p:cNvPr>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90BB0C-5628-4DA2-A313-2A8DFDDEFA47}"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0B27C-5624-4564-A1EA-A128A86DDC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91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0BB0C-5628-4DA2-A313-2A8DFDDEFA47}"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0B27C-5624-4564-A1EA-A128A86DDCEF}" type="slidenum">
              <a:rPr lang="en-IN" smtClean="0"/>
              <a:t>‹#›</a:t>
            </a:fld>
            <a:endParaRPr lang="en-IN"/>
          </a:p>
        </p:txBody>
      </p:sp>
    </p:spTree>
    <p:extLst>
      <p:ext uri="{BB962C8B-B14F-4D97-AF65-F5344CB8AC3E}">
        <p14:creationId xmlns:p14="http://schemas.microsoft.com/office/powerpoint/2010/main" val="3769294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0BB0C-5628-4DA2-A313-2A8DFDDEFA47}"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0B27C-5624-4564-A1EA-A128A86DDCEF}" type="slidenum">
              <a:rPr lang="en-IN" smtClean="0"/>
              <a:t>‹#›</a:t>
            </a:fld>
            <a:endParaRPr lang="en-IN"/>
          </a:p>
        </p:txBody>
      </p:sp>
    </p:spTree>
    <p:extLst>
      <p:ext uri="{BB962C8B-B14F-4D97-AF65-F5344CB8AC3E}">
        <p14:creationId xmlns:p14="http://schemas.microsoft.com/office/powerpoint/2010/main" val="3726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1" y="228601"/>
            <a:ext cx="10767484" cy="608013"/>
          </a:xfrm>
        </p:spPr>
        <p:txBody>
          <a:bodyPr/>
          <a:lstStyle/>
          <a:p>
            <a:r>
              <a:rPr lang="en-US"/>
              <a:t>Click to edit Master title style</a:t>
            </a:r>
            <a:endParaRPr lang="en-IN"/>
          </a:p>
        </p:txBody>
      </p:sp>
      <p:sp>
        <p:nvSpPr>
          <p:cNvPr id="3" name="Text Placeholder 2"/>
          <p:cNvSpPr>
            <a:spLocks noGrp="1"/>
          </p:cNvSpPr>
          <p:nvPr>
            <p:ph type="body" sz="half" idx="1"/>
          </p:nvPr>
        </p:nvSpPr>
        <p:spPr>
          <a:xfrm>
            <a:off x="1102784" y="1282700"/>
            <a:ext cx="5137149" cy="5041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443134" y="1282700"/>
            <a:ext cx="5137151" cy="5041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7166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0BB0C-5628-4DA2-A313-2A8DFDDEFA47}"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0B27C-5624-4564-A1EA-A128A86DDCEF}" type="slidenum">
              <a:rPr lang="en-IN" smtClean="0"/>
              <a:t>‹#›</a:t>
            </a:fld>
            <a:endParaRPr lang="en-IN"/>
          </a:p>
        </p:txBody>
      </p:sp>
    </p:spTree>
    <p:extLst>
      <p:ext uri="{BB962C8B-B14F-4D97-AF65-F5344CB8AC3E}">
        <p14:creationId xmlns:p14="http://schemas.microsoft.com/office/powerpoint/2010/main" val="58766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90BB0C-5628-4DA2-A313-2A8DFDDEFA47}"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0B27C-5624-4564-A1EA-A128A86DDC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51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90BB0C-5628-4DA2-A313-2A8DFDDEFA47}"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A0B27C-5624-4564-A1EA-A128A86DDCEF}" type="slidenum">
              <a:rPr lang="en-IN" smtClean="0"/>
              <a:t>‹#›</a:t>
            </a:fld>
            <a:endParaRPr lang="en-IN"/>
          </a:p>
        </p:txBody>
      </p:sp>
    </p:spTree>
    <p:extLst>
      <p:ext uri="{BB962C8B-B14F-4D97-AF65-F5344CB8AC3E}">
        <p14:creationId xmlns:p14="http://schemas.microsoft.com/office/powerpoint/2010/main" val="124367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90BB0C-5628-4DA2-A313-2A8DFDDEFA47}" type="datetimeFigureOut">
              <a:rPr lang="en-IN" smtClean="0"/>
              <a:t>21-08-2024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A0B27C-5624-4564-A1EA-A128A86DDCEF}" type="slidenum">
              <a:rPr lang="en-IN" smtClean="0"/>
              <a:t>‹#›</a:t>
            </a:fld>
            <a:endParaRPr lang="en-IN"/>
          </a:p>
        </p:txBody>
      </p:sp>
    </p:spTree>
    <p:extLst>
      <p:ext uri="{BB962C8B-B14F-4D97-AF65-F5344CB8AC3E}">
        <p14:creationId xmlns:p14="http://schemas.microsoft.com/office/powerpoint/2010/main" val="136636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90BB0C-5628-4DA2-A313-2A8DFDDEFA47}" type="datetimeFigureOut">
              <a:rPr lang="en-IN" smtClean="0"/>
              <a:t>21-08-2024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A0B27C-5624-4564-A1EA-A128A86DDCEF}" type="slidenum">
              <a:rPr lang="en-IN" smtClean="0"/>
              <a:t>‹#›</a:t>
            </a:fld>
            <a:endParaRPr lang="en-IN"/>
          </a:p>
        </p:txBody>
      </p:sp>
    </p:spTree>
    <p:extLst>
      <p:ext uri="{BB962C8B-B14F-4D97-AF65-F5344CB8AC3E}">
        <p14:creationId xmlns:p14="http://schemas.microsoft.com/office/powerpoint/2010/main" val="285846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B90BB0C-5628-4DA2-A313-2A8DFDDEFA47}" type="datetimeFigureOut">
              <a:rPr lang="en-IN" smtClean="0"/>
              <a:t>21-08-2024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1A0B27C-5624-4564-A1EA-A128A86DDCEF}" type="slidenum">
              <a:rPr lang="en-IN" smtClean="0"/>
              <a:t>‹#›</a:t>
            </a:fld>
            <a:endParaRPr lang="en-IN"/>
          </a:p>
        </p:txBody>
      </p:sp>
    </p:spTree>
    <p:extLst>
      <p:ext uri="{BB962C8B-B14F-4D97-AF65-F5344CB8AC3E}">
        <p14:creationId xmlns:p14="http://schemas.microsoft.com/office/powerpoint/2010/main" val="247299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90BB0C-5628-4DA2-A313-2A8DFDDEFA47}" type="datetimeFigureOut">
              <a:rPr lang="en-IN" smtClean="0"/>
              <a:t>21-08-2024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1A0B27C-5624-4564-A1EA-A128A86DDCEF}" type="slidenum">
              <a:rPr lang="en-IN" smtClean="0"/>
              <a:t>‹#›</a:t>
            </a:fld>
            <a:endParaRPr lang="en-IN"/>
          </a:p>
        </p:txBody>
      </p:sp>
    </p:spTree>
    <p:extLst>
      <p:ext uri="{BB962C8B-B14F-4D97-AF65-F5344CB8AC3E}">
        <p14:creationId xmlns:p14="http://schemas.microsoft.com/office/powerpoint/2010/main" val="1454014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90BB0C-5628-4DA2-A313-2A8DFDDEFA47}"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A0B27C-5624-4564-A1EA-A128A86DDCEF}" type="slidenum">
              <a:rPr lang="en-IN" smtClean="0"/>
              <a:t>‹#›</a:t>
            </a:fld>
            <a:endParaRPr lang="en-IN"/>
          </a:p>
        </p:txBody>
      </p:sp>
    </p:spTree>
    <p:extLst>
      <p:ext uri="{BB962C8B-B14F-4D97-AF65-F5344CB8AC3E}">
        <p14:creationId xmlns:p14="http://schemas.microsoft.com/office/powerpoint/2010/main" val="2633969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B90BB0C-5628-4DA2-A313-2A8DFDDEFA47}" type="datetimeFigureOut">
              <a:rPr lang="en-IN" smtClean="0"/>
              <a:t>21-08-2024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1A0B27C-5624-4564-A1EA-A128A86DDCE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7425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C9B57D-D6AE-4644-95A0-94F7FA8DFF7A}"/>
              </a:ext>
            </a:extLst>
          </p:cNvPr>
          <p:cNvSpPr>
            <a:spLocks noGrp="1"/>
          </p:cNvSpPr>
          <p:nvPr>
            <p:ph type="ctrTitle"/>
          </p:nvPr>
        </p:nvSpPr>
        <p:spPr/>
        <p:txBody>
          <a:bodyPr/>
          <a:lstStyle/>
          <a:p>
            <a:r>
              <a:rPr lang="en-IN" dirty="0"/>
              <a:t>System Calls</a:t>
            </a:r>
          </a:p>
        </p:txBody>
      </p:sp>
      <p:sp>
        <p:nvSpPr>
          <p:cNvPr id="3" name="Subtitle 2">
            <a:extLst>
              <a:ext uri="{FF2B5EF4-FFF2-40B4-BE49-F238E27FC236}">
                <a16:creationId xmlns:a16="http://schemas.microsoft.com/office/drawing/2014/main" xmlns="" id="{470D07CD-5F77-4DFD-BE7A-D89EDB5FA08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09377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a:extLst>
              <a:ext uri="{FF2B5EF4-FFF2-40B4-BE49-F238E27FC236}">
                <a16:creationId xmlns:a16="http://schemas.microsoft.com/office/drawing/2014/main" xmlns="" id="{368FCA26-1741-47F1-AC3D-7D1E68AC97ED}"/>
              </a:ext>
            </a:extLst>
          </p:cNvPr>
          <p:cNvSpPr>
            <a:spLocks noGrp="1" noChangeArrowheads="1"/>
          </p:cNvSpPr>
          <p:nvPr>
            <p:ph type="title" idx="4294967295"/>
          </p:nvPr>
        </p:nvSpPr>
        <p:spPr>
          <a:xfrm>
            <a:off x="2200275" y="0"/>
            <a:ext cx="8077200" cy="609600"/>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a:t>File Access Calls (2)</a:t>
            </a:r>
          </a:p>
        </p:txBody>
      </p:sp>
      <p:sp>
        <p:nvSpPr>
          <p:cNvPr id="57347" name="Rectangle 2">
            <a:extLst>
              <a:ext uri="{FF2B5EF4-FFF2-40B4-BE49-F238E27FC236}">
                <a16:creationId xmlns:a16="http://schemas.microsoft.com/office/drawing/2014/main" xmlns="" id="{ED0F3B30-9764-4167-BACB-143DDA06DEDE}"/>
              </a:ext>
            </a:extLst>
          </p:cNvPr>
          <p:cNvSpPr>
            <a:spLocks noGrp="1" noChangeArrowheads="1"/>
          </p:cNvSpPr>
          <p:nvPr>
            <p:ph type="body" idx="1"/>
          </p:nvPr>
        </p:nvSpPr>
        <p:spPr>
          <a:xfrm>
            <a:off x="2351088" y="1282700"/>
            <a:ext cx="3852862" cy="5043488"/>
          </a:xfrm>
        </p:spPr>
        <p:txBody>
          <a:bodyPr/>
          <a:lstStyle/>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p:txBody>
      </p:sp>
      <p:sp>
        <p:nvSpPr>
          <p:cNvPr id="18435" name="Rectangle 3">
            <a:extLst>
              <a:ext uri="{FF2B5EF4-FFF2-40B4-BE49-F238E27FC236}">
                <a16:creationId xmlns:a16="http://schemas.microsoft.com/office/drawing/2014/main" xmlns="" id="{69C74CA6-DDF5-46E8-90CA-D6B176893E3C}"/>
              </a:ext>
            </a:extLst>
          </p:cNvPr>
          <p:cNvSpPr>
            <a:spLocks noChangeArrowheads="1"/>
          </p:cNvSpPr>
          <p:nvPr/>
        </p:nvSpPr>
        <p:spPr bwMode="auto">
          <a:xfrm>
            <a:off x="1865314" y="655638"/>
            <a:ext cx="8486775" cy="572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1pPr>
            <a:lvl2pPr marL="741363" indent="-28416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2pPr>
            <a:lvl3pPr marL="108426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3pPr>
            <a:lvl4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4pPr>
            <a:lvl5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9pPr>
          </a:lstStyle>
          <a:p>
            <a:pPr>
              <a:spcBef>
                <a:spcPts val="500"/>
              </a:spcBef>
              <a:buClr>
                <a:srgbClr val="993300"/>
              </a:buClr>
              <a:buSzPct val="90000"/>
              <a:buFont typeface="Monotype Sorts" charset="2"/>
              <a:buChar char=""/>
              <a:defRPr/>
            </a:pPr>
            <a:r>
              <a:rPr lang="en-US">
                <a:latin typeface="Arial" panose="020B0604020202020204" pitchFamily="34" charset="0"/>
              </a:rPr>
              <a:t>open </a:t>
            </a:r>
            <a:r>
              <a:rPr lang="en-US" sz="2000">
                <a:latin typeface="Arial" panose="020B0604020202020204" pitchFamily="34" charset="0"/>
              </a:rPr>
              <a:t>– open file</a:t>
            </a:r>
          </a:p>
          <a:p>
            <a:pPr marL="342900">
              <a:lnSpc>
                <a:spcPct val="70000"/>
              </a:lnSpc>
              <a:spcBef>
                <a:spcPts val="450"/>
              </a:spcBef>
              <a:buSzPct val="90000"/>
              <a:defRPr/>
            </a:pPr>
            <a:r>
              <a:rPr lang="en-US" sz="1800">
                <a:latin typeface="Courier New" panose="02070309020205020404" pitchFamily="49" charset="0"/>
              </a:rPr>
              <a:t>	fd = open(const char *path, int oflag, ...);</a:t>
            </a:r>
          </a:p>
          <a:p>
            <a:pPr lvl="1">
              <a:lnSpc>
                <a:spcPct val="80000"/>
              </a:lnSpc>
              <a:spcBef>
                <a:spcPts val="375"/>
              </a:spcBef>
              <a:buClr>
                <a:srgbClr val="CC6600"/>
              </a:buClr>
              <a:buSzPct val="80000"/>
              <a:buFont typeface="Monotype Sorts" charset="2"/>
              <a:buChar char=""/>
              <a:defRPr/>
            </a:pPr>
            <a:r>
              <a:rPr lang="en-US" sz="2000">
                <a:latin typeface="Arial" panose="020B0604020202020204" pitchFamily="34" charset="0"/>
              </a:rPr>
              <a:t>The </a:t>
            </a:r>
            <a:r>
              <a:rPr lang="en-US" sz="2000" i="1">
                <a:latin typeface="Arial" panose="020B0604020202020204" pitchFamily="34" charset="0"/>
              </a:rPr>
              <a:t>open() </a:t>
            </a:r>
            <a:r>
              <a:rPr lang="en-US" sz="2000">
                <a:latin typeface="Arial" panose="020B0604020202020204" pitchFamily="34" charset="0"/>
              </a:rPr>
              <a:t>function shall establish the connection between a file and a file descriptor. The file descriptor is used by other I/O functions to refer to that file. The </a:t>
            </a:r>
            <a:r>
              <a:rPr lang="en-US" sz="2000">
                <a:latin typeface="Courier New" panose="02070309020205020404" pitchFamily="49" charset="0"/>
              </a:rPr>
              <a:t>path</a:t>
            </a:r>
            <a:r>
              <a:rPr lang="en-US" sz="2000">
                <a:latin typeface="Arial" panose="020B0604020202020204" pitchFamily="34" charset="0"/>
              </a:rPr>
              <a:t> argument points to a pathname naming the file.</a:t>
            </a:r>
          </a:p>
          <a:p>
            <a:pPr lvl="1">
              <a:lnSpc>
                <a:spcPct val="80000"/>
              </a:lnSpc>
              <a:spcBef>
                <a:spcPts val="375"/>
              </a:spcBef>
              <a:buClr>
                <a:srgbClr val="CC6600"/>
              </a:buClr>
              <a:buSzPct val="80000"/>
              <a:buFont typeface="Monotype Sorts" charset="2"/>
              <a:buChar char=""/>
              <a:defRPr/>
            </a:pPr>
            <a:r>
              <a:rPr lang="en-US" sz="2000">
                <a:latin typeface="Arial" panose="020B0604020202020204" pitchFamily="34" charset="0"/>
              </a:rPr>
              <a:t>The parameter </a:t>
            </a:r>
            <a:r>
              <a:rPr lang="en-US" sz="2000">
                <a:latin typeface="Courier New" panose="02070309020205020404" pitchFamily="49" charset="0"/>
              </a:rPr>
              <a:t>oflag</a:t>
            </a:r>
            <a:r>
              <a:rPr lang="en-US">
                <a:latin typeface="Arial" panose="020B0604020202020204" pitchFamily="34" charset="0"/>
              </a:rPr>
              <a:t> </a:t>
            </a:r>
            <a:r>
              <a:rPr lang="en-US" sz="2000">
                <a:latin typeface="Arial" panose="020B0604020202020204" pitchFamily="34" charset="0"/>
              </a:rPr>
              <a:t>specifies the open mode:</a:t>
            </a:r>
          </a:p>
          <a:p>
            <a:pPr lvl="2">
              <a:lnSpc>
                <a:spcPct val="80000"/>
              </a:lnSpc>
              <a:spcBef>
                <a:spcPts val="225"/>
              </a:spcBef>
              <a:buClr>
                <a:srgbClr val="009900"/>
              </a:buClr>
              <a:buSzPct val="75000"/>
              <a:buFont typeface="Webdings" panose="05030102010509060703" pitchFamily="18" charset="2"/>
              <a:buChar char=""/>
              <a:defRPr/>
            </a:pPr>
            <a:r>
              <a:rPr lang="en-US" sz="1800">
                <a:latin typeface="Arial" panose="020B0604020202020204" pitchFamily="34" charset="0"/>
              </a:rPr>
              <a:t>ReadOnly, WriteOnly, ReadWrite</a:t>
            </a:r>
          </a:p>
          <a:p>
            <a:pPr lvl="2">
              <a:lnSpc>
                <a:spcPct val="80000"/>
              </a:lnSpc>
              <a:spcBef>
                <a:spcPts val="225"/>
              </a:spcBef>
              <a:buClr>
                <a:srgbClr val="009900"/>
              </a:buClr>
              <a:buSzPct val="75000"/>
              <a:buFont typeface="Webdings" panose="05030102010509060703" pitchFamily="18" charset="2"/>
              <a:buChar char=""/>
              <a:defRPr/>
            </a:pPr>
            <a:r>
              <a:rPr lang="en-US" sz="1800">
                <a:latin typeface="Arial" panose="020B0604020202020204" pitchFamily="34" charset="0"/>
              </a:rPr>
              <a:t>Create, Append, Exclusive, ...</a:t>
            </a:r>
          </a:p>
          <a:p>
            <a:pPr>
              <a:spcBef>
                <a:spcPts val="500"/>
              </a:spcBef>
              <a:buClr>
                <a:srgbClr val="993300"/>
              </a:buClr>
              <a:buSzPct val="90000"/>
              <a:buFont typeface="Monotype Sorts" charset="2"/>
              <a:buChar char=""/>
              <a:defRPr/>
            </a:pPr>
            <a:r>
              <a:rPr lang="en-US">
                <a:latin typeface="Arial" panose="020B0604020202020204" pitchFamily="34" charset="0"/>
              </a:rPr>
              <a:t>close </a:t>
            </a:r>
            <a:r>
              <a:rPr lang="en-US" sz="2000">
                <a:latin typeface="Arial" panose="020B0604020202020204" pitchFamily="34" charset="0"/>
              </a:rPr>
              <a:t>– close a file descriptor</a:t>
            </a:r>
          </a:p>
          <a:p>
            <a:pPr marL="342900">
              <a:lnSpc>
                <a:spcPct val="70000"/>
              </a:lnSpc>
              <a:spcBef>
                <a:spcPts val="450"/>
              </a:spcBef>
              <a:buSzPct val="90000"/>
              <a:defRPr/>
            </a:pPr>
            <a:r>
              <a:rPr lang="en-US" sz="1800">
                <a:latin typeface="Courier New" panose="02070309020205020404" pitchFamily="49" charset="0"/>
              </a:rPr>
              <a:t>	err = close(int fd);</a:t>
            </a:r>
          </a:p>
          <a:p>
            <a:pPr lvl="1">
              <a:lnSpc>
                <a:spcPct val="80000"/>
              </a:lnSpc>
              <a:spcBef>
                <a:spcPts val="450"/>
              </a:spcBef>
              <a:buClr>
                <a:srgbClr val="CC6600"/>
              </a:buClr>
              <a:buSzPct val="80000"/>
              <a:buFont typeface="Monotype Sorts" charset="2"/>
              <a:buChar char=""/>
              <a:defRPr/>
            </a:pPr>
            <a:r>
              <a:rPr lang="en-US" sz="2000">
                <a:latin typeface="Arial" panose="020B0604020202020204" pitchFamily="34" charset="0"/>
              </a:rPr>
              <a:t>The </a:t>
            </a:r>
            <a:r>
              <a:rPr lang="en-US" sz="2000" i="1">
                <a:latin typeface="Arial" panose="020B0604020202020204" pitchFamily="34" charset="0"/>
              </a:rPr>
              <a:t>close</a:t>
            </a:r>
            <a:r>
              <a:rPr lang="en-US" sz="2000">
                <a:latin typeface="Arial" panose="020B0604020202020204" pitchFamily="34" charset="0"/>
              </a:rPr>
              <a:t>() function shall deallocate the file descriptor indicated by </a:t>
            </a:r>
            <a:r>
              <a:rPr lang="en-US" sz="2000" i="1">
                <a:latin typeface="Arial" panose="020B0604020202020204" pitchFamily="34" charset="0"/>
              </a:rPr>
              <a:t>fd</a:t>
            </a:r>
            <a:r>
              <a:rPr lang="en-US" sz="2000">
                <a:latin typeface="Arial" panose="020B0604020202020204" pitchFamily="34" charset="0"/>
              </a:rPr>
              <a:t>. To deallocate means to make the file descriptor available for return by subsequent calls to </a:t>
            </a:r>
            <a:r>
              <a:rPr lang="en-US" sz="2000" i="1">
                <a:latin typeface="Arial" panose="020B0604020202020204" pitchFamily="34" charset="0"/>
              </a:rPr>
              <a:t>open</a:t>
            </a:r>
            <a:r>
              <a:rPr lang="en-US" sz="2000">
                <a:latin typeface="Arial" panose="020B0604020202020204" pitchFamily="34" charset="0"/>
              </a:rPr>
              <a:t>() or other functions that allocate file descriptors.</a:t>
            </a:r>
            <a:r>
              <a:rPr lang="en-US">
                <a:latin typeface="Arial" panose="020B0604020202020204" pitchFamily="34" charset="0"/>
              </a:rPr>
              <a:t> </a:t>
            </a:r>
          </a:p>
          <a:p>
            <a:pPr lvl="1">
              <a:lnSpc>
                <a:spcPct val="80000"/>
              </a:lnSpc>
              <a:spcBef>
                <a:spcPts val="375"/>
              </a:spcBef>
              <a:buClr>
                <a:srgbClr val="CC6600"/>
              </a:buClr>
              <a:buSzPct val="80000"/>
              <a:buFont typeface="Monotype Sorts" charset="2"/>
              <a:buChar char=""/>
              <a:defRPr/>
            </a:pPr>
            <a:r>
              <a:rPr lang="en-US" sz="2000">
                <a:latin typeface="Arial" panose="020B0604020202020204" pitchFamily="34" charset="0"/>
              </a:rPr>
              <a:t>When all file descriptors associated with an open file description have been closed, the open file description shall be freed.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a:extLst>
              <a:ext uri="{FF2B5EF4-FFF2-40B4-BE49-F238E27FC236}">
                <a16:creationId xmlns:a16="http://schemas.microsoft.com/office/drawing/2014/main" xmlns="" id="{FEE40B90-C6B5-448A-8FEB-066FF05F1A5C}"/>
              </a:ext>
            </a:extLst>
          </p:cNvPr>
          <p:cNvSpPr>
            <a:spLocks noGrp="1" noChangeArrowheads="1"/>
          </p:cNvSpPr>
          <p:nvPr>
            <p:ph type="title" idx="4294967295"/>
          </p:nvPr>
        </p:nvSpPr>
        <p:spPr>
          <a:xfrm>
            <a:off x="2200275" y="0"/>
            <a:ext cx="8077200" cy="609600"/>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a:t>File Access Calls (3)</a:t>
            </a:r>
          </a:p>
        </p:txBody>
      </p:sp>
      <p:sp>
        <p:nvSpPr>
          <p:cNvPr id="59395" name="Rectangle 2">
            <a:extLst>
              <a:ext uri="{FF2B5EF4-FFF2-40B4-BE49-F238E27FC236}">
                <a16:creationId xmlns:a16="http://schemas.microsoft.com/office/drawing/2014/main" xmlns="" id="{B083D950-5F29-43D7-938B-A9BE784D1234}"/>
              </a:ext>
            </a:extLst>
          </p:cNvPr>
          <p:cNvSpPr>
            <a:spLocks noGrp="1" noChangeArrowheads="1"/>
          </p:cNvSpPr>
          <p:nvPr>
            <p:ph type="body" idx="1"/>
          </p:nvPr>
        </p:nvSpPr>
        <p:spPr>
          <a:xfrm>
            <a:off x="2351088" y="1282700"/>
            <a:ext cx="3852862" cy="5043488"/>
          </a:xfrm>
        </p:spPr>
        <p:txBody>
          <a:bodyPr/>
          <a:lstStyle/>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p:txBody>
      </p:sp>
      <p:sp>
        <p:nvSpPr>
          <p:cNvPr id="19459" name="Rectangle 3">
            <a:extLst>
              <a:ext uri="{FF2B5EF4-FFF2-40B4-BE49-F238E27FC236}">
                <a16:creationId xmlns:a16="http://schemas.microsoft.com/office/drawing/2014/main" xmlns="" id="{2CC613D9-3818-445C-BF49-26E235B5C23F}"/>
              </a:ext>
            </a:extLst>
          </p:cNvPr>
          <p:cNvSpPr>
            <a:spLocks noChangeArrowheads="1"/>
          </p:cNvSpPr>
          <p:nvPr/>
        </p:nvSpPr>
        <p:spPr bwMode="auto">
          <a:xfrm>
            <a:off x="1865314" y="655638"/>
            <a:ext cx="8486775" cy="572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1pPr>
            <a:lvl2pPr marL="741363" indent="-28416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2pPr>
            <a:lvl3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3pPr>
            <a:lvl4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4pPr>
            <a:lvl5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9pPr>
          </a:lstStyle>
          <a:p>
            <a:pPr>
              <a:lnSpc>
                <a:spcPct val="110000"/>
              </a:lnSpc>
              <a:spcBef>
                <a:spcPts val="500"/>
              </a:spcBef>
              <a:buClr>
                <a:srgbClr val="993300"/>
              </a:buClr>
              <a:buSzPct val="90000"/>
              <a:buFont typeface="Monotype Sorts" charset="2"/>
              <a:buChar char=""/>
              <a:defRPr/>
            </a:pPr>
            <a:r>
              <a:rPr lang="en-US">
                <a:latin typeface="Arial" panose="020B0604020202020204" pitchFamily="34" charset="0"/>
              </a:rPr>
              <a:t>read </a:t>
            </a:r>
            <a:r>
              <a:rPr lang="en-US" sz="2000">
                <a:latin typeface="Arial" panose="020B0604020202020204" pitchFamily="34" charset="0"/>
              </a:rPr>
              <a:t>–</a:t>
            </a:r>
            <a:r>
              <a:rPr lang="en-US">
                <a:latin typeface="Arial" panose="020B0604020202020204" pitchFamily="34" charset="0"/>
              </a:rPr>
              <a:t> </a:t>
            </a:r>
            <a:r>
              <a:rPr lang="en-US" sz="2000">
                <a:latin typeface="Arial" panose="020B0604020202020204" pitchFamily="34" charset="0"/>
              </a:rPr>
              <a:t>read  from a file</a:t>
            </a:r>
          </a:p>
          <a:p>
            <a:pPr marL="342900">
              <a:lnSpc>
                <a:spcPct val="110000"/>
              </a:lnSpc>
              <a:spcBef>
                <a:spcPts val="450"/>
              </a:spcBef>
              <a:buSzPct val="90000"/>
              <a:defRPr/>
            </a:pPr>
            <a:r>
              <a:rPr lang="en-US" sz="1800">
                <a:latin typeface="Courier New" panose="02070309020205020404" pitchFamily="49" charset="0"/>
              </a:rPr>
              <a:t>	b_read = read(int fd, void *buf, int nbyte);</a:t>
            </a:r>
          </a:p>
          <a:p>
            <a:pPr lvl="1">
              <a:lnSpc>
                <a:spcPct val="110000"/>
              </a:lnSpc>
              <a:spcBef>
                <a:spcPts val="450"/>
              </a:spcBef>
              <a:buClr>
                <a:srgbClr val="CC6600"/>
              </a:buClr>
              <a:buSzPct val="80000"/>
              <a:buFont typeface="Monotype Sorts" charset="2"/>
              <a:buChar char=""/>
              <a:defRPr/>
            </a:pPr>
            <a:r>
              <a:rPr lang="en-US" sz="2000">
                <a:latin typeface="Arial" panose="020B0604020202020204" pitchFamily="34" charset="0"/>
              </a:rPr>
              <a:t>The </a:t>
            </a:r>
            <a:r>
              <a:rPr lang="en-US" sz="2000" i="1">
                <a:latin typeface="Arial" panose="020B0604020202020204" pitchFamily="34" charset="0"/>
              </a:rPr>
              <a:t>read</a:t>
            </a:r>
            <a:r>
              <a:rPr lang="en-US" sz="2000">
                <a:latin typeface="Arial" panose="020B0604020202020204" pitchFamily="34" charset="0"/>
              </a:rPr>
              <a:t>() function shall attempt to read </a:t>
            </a:r>
            <a:r>
              <a:rPr lang="en-US" sz="2000">
                <a:latin typeface="Courier New" panose="02070309020205020404" pitchFamily="49" charset="0"/>
              </a:rPr>
              <a:t>nbyte</a:t>
            </a:r>
            <a:r>
              <a:rPr lang="en-US" sz="2000">
                <a:latin typeface="Arial" panose="020B0604020202020204" pitchFamily="34" charset="0"/>
              </a:rPr>
              <a:t> bytes from the file associated with the open file descriptor, </a:t>
            </a:r>
            <a:r>
              <a:rPr lang="en-US" sz="2000">
                <a:latin typeface="Courier New" panose="02070309020205020404" pitchFamily="49" charset="0"/>
              </a:rPr>
              <a:t>fd</a:t>
            </a:r>
            <a:r>
              <a:rPr lang="en-US" sz="2000">
                <a:latin typeface="Arial" panose="020B0604020202020204" pitchFamily="34" charset="0"/>
              </a:rPr>
              <a:t>, into the buffer pointed to by </a:t>
            </a:r>
            <a:r>
              <a:rPr lang="en-US" sz="2000">
                <a:latin typeface="Courier New" panose="02070309020205020404" pitchFamily="49" charset="0"/>
              </a:rPr>
              <a:t>buf</a:t>
            </a:r>
            <a:r>
              <a:rPr lang="en-US" sz="2000">
                <a:latin typeface="Arial" panose="020B0604020202020204" pitchFamily="34" charset="0"/>
              </a:rPr>
              <a:t>.</a:t>
            </a:r>
            <a:r>
              <a:rPr lang="en-US">
                <a:latin typeface="Arial" panose="020B0604020202020204" pitchFamily="34" charset="0"/>
              </a:rPr>
              <a:t> </a:t>
            </a:r>
          </a:p>
          <a:p>
            <a:pPr lvl="1">
              <a:lnSpc>
                <a:spcPct val="110000"/>
              </a:lnSpc>
              <a:spcBef>
                <a:spcPts val="450"/>
              </a:spcBef>
              <a:buClr>
                <a:srgbClr val="CC6600"/>
              </a:buClr>
              <a:buSzPct val="80000"/>
              <a:buFont typeface="Monotype Sorts" charset="2"/>
              <a:buChar char=""/>
              <a:defRPr/>
            </a:pPr>
            <a:r>
              <a:rPr lang="en-US" sz="2000">
                <a:latin typeface="Arial" panose="020B0604020202020204" pitchFamily="34" charset="0"/>
              </a:rPr>
              <a:t>The return value shall be a non-negative integer indicating the number of bytes actually read.</a:t>
            </a:r>
            <a:r>
              <a:rPr lang="en-US">
                <a:latin typeface="Arial" panose="020B0604020202020204" pitchFamily="34" charset="0"/>
              </a:rPr>
              <a:t> </a:t>
            </a:r>
          </a:p>
          <a:p>
            <a:pPr>
              <a:lnSpc>
                <a:spcPct val="110000"/>
              </a:lnSpc>
              <a:spcBef>
                <a:spcPts val="500"/>
              </a:spcBef>
              <a:buClr>
                <a:srgbClr val="993300"/>
              </a:buClr>
              <a:buSzPct val="90000"/>
              <a:buFont typeface="Monotype Sorts" charset="2"/>
              <a:buChar char=""/>
              <a:defRPr/>
            </a:pPr>
            <a:r>
              <a:rPr lang="en-US">
                <a:latin typeface="Arial" panose="020B0604020202020204" pitchFamily="34" charset="0"/>
              </a:rPr>
              <a:t>write </a:t>
            </a:r>
            <a:r>
              <a:rPr lang="en-US" sz="2000">
                <a:latin typeface="Arial" panose="020B0604020202020204" pitchFamily="34" charset="0"/>
              </a:rPr>
              <a:t>–</a:t>
            </a:r>
            <a:r>
              <a:rPr lang="en-US">
                <a:latin typeface="Arial" panose="020B0604020202020204" pitchFamily="34" charset="0"/>
              </a:rPr>
              <a:t> </a:t>
            </a:r>
            <a:r>
              <a:rPr lang="en-US" sz="2000">
                <a:latin typeface="Arial" panose="020B0604020202020204" pitchFamily="34" charset="0"/>
              </a:rPr>
              <a:t>write to a file</a:t>
            </a:r>
          </a:p>
          <a:p>
            <a:pPr marL="342900">
              <a:lnSpc>
                <a:spcPct val="110000"/>
              </a:lnSpc>
              <a:spcBef>
                <a:spcPts val="450"/>
              </a:spcBef>
              <a:buSzPct val="90000"/>
              <a:defRPr/>
            </a:pPr>
            <a:r>
              <a:rPr lang="en-US" sz="1800">
                <a:latin typeface="Courier New" panose="02070309020205020404" pitchFamily="49" charset="0"/>
              </a:rPr>
              <a:t>	b_written = write(int fd, void *buf, int nbyte);</a:t>
            </a:r>
          </a:p>
          <a:p>
            <a:pPr lvl="1">
              <a:lnSpc>
                <a:spcPct val="110000"/>
              </a:lnSpc>
              <a:spcBef>
                <a:spcPts val="450"/>
              </a:spcBef>
              <a:buClr>
                <a:srgbClr val="CC6600"/>
              </a:buClr>
              <a:buSzPct val="80000"/>
              <a:buFont typeface="Monotype Sorts" charset="2"/>
              <a:buChar char=""/>
              <a:defRPr/>
            </a:pPr>
            <a:r>
              <a:rPr lang="en-US" sz="2000">
                <a:latin typeface="Arial" panose="020B0604020202020204" pitchFamily="34" charset="0"/>
              </a:rPr>
              <a:t>The </a:t>
            </a:r>
            <a:r>
              <a:rPr lang="en-US" sz="2000" i="1">
                <a:latin typeface="Arial" panose="020B0604020202020204" pitchFamily="34" charset="0"/>
              </a:rPr>
              <a:t>write</a:t>
            </a:r>
            <a:r>
              <a:rPr lang="en-US" sz="2000">
                <a:latin typeface="Arial" panose="020B0604020202020204" pitchFamily="34" charset="0"/>
              </a:rPr>
              <a:t>() function shall attempt to write </a:t>
            </a:r>
            <a:r>
              <a:rPr lang="en-US" sz="2000">
                <a:latin typeface="Courier New" panose="02070309020205020404" pitchFamily="49" charset="0"/>
              </a:rPr>
              <a:t>nbyte</a:t>
            </a:r>
            <a:r>
              <a:rPr lang="en-US" sz="2000">
                <a:latin typeface="Arial" panose="020B0604020202020204" pitchFamily="34" charset="0"/>
              </a:rPr>
              <a:t> bytes from the buffer pointed to by </a:t>
            </a:r>
            <a:r>
              <a:rPr lang="en-US" sz="2000">
                <a:latin typeface="Courier New" panose="02070309020205020404" pitchFamily="49" charset="0"/>
              </a:rPr>
              <a:t>buf</a:t>
            </a:r>
            <a:r>
              <a:rPr lang="en-US" sz="2000">
                <a:latin typeface="Arial" panose="020B0604020202020204" pitchFamily="34" charset="0"/>
              </a:rPr>
              <a:t> to the file associated with the open file descriptor </a:t>
            </a:r>
            <a:r>
              <a:rPr lang="en-US" sz="2000">
                <a:latin typeface="Courier New" panose="02070309020205020404" pitchFamily="49" charset="0"/>
              </a:rPr>
              <a:t>fd</a:t>
            </a:r>
            <a:r>
              <a:rPr lang="en-US" sz="2000">
                <a:latin typeface="Arial" panose="020B0604020202020204" pitchFamily="34" charset="0"/>
              </a:rPr>
              <a:t>.</a:t>
            </a:r>
            <a:r>
              <a:rPr lang="en-US">
                <a:latin typeface="Arial" panose="020B0604020202020204" pitchFamily="34" charset="0"/>
              </a:rPr>
              <a:t>  </a:t>
            </a:r>
          </a:p>
          <a:p>
            <a:pPr lvl="1">
              <a:lnSpc>
                <a:spcPct val="110000"/>
              </a:lnSpc>
              <a:spcBef>
                <a:spcPts val="375"/>
              </a:spcBef>
              <a:buClr>
                <a:srgbClr val="CC6600"/>
              </a:buClr>
              <a:buSzPct val="80000"/>
              <a:buFont typeface="Monotype Sorts" charset="2"/>
              <a:buChar char=""/>
              <a:defRPr/>
            </a:pPr>
            <a:r>
              <a:rPr lang="en-US" sz="2000">
                <a:latin typeface="Arial" panose="020B0604020202020204" pitchFamily="34" charset="0"/>
              </a:rPr>
              <a:t>The return value shall be a non-negative integer indicating the number of bytes actually written.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a:extLst>
              <a:ext uri="{FF2B5EF4-FFF2-40B4-BE49-F238E27FC236}">
                <a16:creationId xmlns:a16="http://schemas.microsoft.com/office/drawing/2014/main" xmlns="" id="{A16287AC-223F-4ED8-B8D2-7E232140B57F}"/>
              </a:ext>
            </a:extLst>
          </p:cNvPr>
          <p:cNvSpPr>
            <a:spLocks noGrp="1" noChangeArrowheads="1"/>
          </p:cNvSpPr>
          <p:nvPr>
            <p:ph type="title" idx="4294967295"/>
          </p:nvPr>
        </p:nvSpPr>
        <p:spPr>
          <a:xfrm>
            <a:off x="2200275" y="0"/>
            <a:ext cx="8077200" cy="609600"/>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a:t>File Access Calls (4)</a:t>
            </a:r>
          </a:p>
        </p:txBody>
      </p:sp>
      <p:sp>
        <p:nvSpPr>
          <p:cNvPr id="61443" name="Rectangle 2">
            <a:extLst>
              <a:ext uri="{FF2B5EF4-FFF2-40B4-BE49-F238E27FC236}">
                <a16:creationId xmlns:a16="http://schemas.microsoft.com/office/drawing/2014/main" xmlns="" id="{61BA06CB-9D8F-4A8D-9A12-51131EA9549F}"/>
              </a:ext>
            </a:extLst>
          </p:cNvPr>
          <p:cNvSpPr>
            <a:spLocks noGrp="1" noChangeArrowheads="1"/>
          </p:cNvSpPr>
          <p:nvPr>
            <p:ph type="body" idx="1"/>
          </p:nvPr>
        </p:nvSpPr>
        <p:spPr>
          <a:xfrm>
            <a:off x="2351088" y="1282700"/>
            <a:ext cx="3852862" cy="5043488"/>
          </a:xfrm>
        </p:spPr>
        <p:txBody>
          <a:bodyPr/>
          <a:lstStyle/>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p:txBody>
      </p:sp>
      <p:sp>
        <p:nvSpPr>
          <p:cNvPr id="20483" name="Rectangle 3">
            <a:extLst>
              <a:ext uri="{FF2B5EF4-FFF2-40B4-BE49-F238E27FC236}">
                <a16:creationId xmlns:a16="http://schemas.microsoft.com/office/drawing/2014/main" xmlns="" id="{A700F0BA-251C-4C6A-91E4-17C1743B9F62}"/>
              </a:ext>
            </a:extLst>
          </p:cNvPr>
          <p:cNvSpPr>
            <a:spLocks noChangeArrowheads="1"/>
          </p:cNvSpPr>
          <p:nvPr/>
        </p:nvSpPr>
        <p:spPr bwMode="auto">
          <a:xfrm>
            <a:off x="1865314" y="655638"/>
            <a:ext cx="8486775" cy="572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1pPr>
            <a:lvl2pPr marL="741363" indent="-28416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2pPr>
            <a:lvl3pPr marL="108426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3pPr>
            <a:lvl4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4pPr>
            <a:lvl5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9pPr>
          </a:lstStyle>
          <a:p>
            <a:pPr>
              <a:lnSpc>
                <a:spcPct val="80000"/>
              </a:lnSpc>
              <a:spcBef>
                <a:spcPts val="500"/>
              </a:spcBef>
              <a:buClr>
                <a:srgbClr val="993300"/>
              </a:buClr>
              <a:buSzPct val="90000"/>
              <a:buFont typeface="Monotype Sorts" charset="2"/>
              <a:buChar char=""/>
              <a:defRPr/>
            </a:pPr>
            <a:r>
              <a:rPr lang="en-US">
                <a:latin typeface="Arial" panose="020B0604020202020204" pitchFamily="34" charset="0"/>
              </a:rPr>
              <a:t>lseek </a:t>
            </a:r>
            <a:r>
              <a:rPr lang="en-US" sz="2000">
                <a:latin typeface="Arial" panose="020B0604020202020204" pitchFamily="34" charset="0"/>
              </a:rPr>
              <a:t>– move the read/write file offset</a:t>
            </a:r>
          </a:p>
          <a:p>
            <a:pPr marL="342900">
              <a:lnSpc>
                <a:spcPct val="70000"/>
              </a:lnSpc>
              <a:spcBef>
                <a:spcPts val="450"/>
              </a:spcBef>
              <a:buSzPct val="90000"/>
              <a:defRPr/>
            </a:pPr>
            <a:r>
              <a:rPr lang="en-US" sz="1800">
                <a:latin typeface="Courier New" panose="02070309020205020404" pitchFamily="49" charset="0"/>
              </a:rPr>
              <a:t>	where = lseek(int fd, off_t offset, int whence);</a:t>
            </a:r>
          </a:p>
          <a:p>
            <a:pPr lvl="1">
              <a:spcBef>
                <a:spcPts val="375"/>
              </a:spcBef>
              <a:buClr>
                <a:srgbClr val="CC6600"/>
              </a:buClr>
              <a:buSzPct val="80000"/>
              <a:buFont typeface="Monotype Sorts" charset="2"/>
              <a:buChar char=""/>
              <a:defRPr/>
            </a:pPr>
            <a:r>
              <a:rPr lang="en-US" sz="2000">
                <a:latin typeface="Arial" panose="020B0604020202020204" pitchFamily="34" charset="0"/>
              </a:rPr>
              <a:t>The </a:t>
            </a:r>
            <a:r>
              <a:rPr lang="en-US" sz="2000" i="1">
                <a:latin typeface="Arial" panose="020B0604020202020204" pitchFamily="34" charset="0"/>
              </a:rPr>
              <a:t>lseek</a:t>
            </a:r>
            <a:r>
              <a:rPr lang="en-US" sz="2000">
                <a:latin typeface="Arial" panose="020B0604020202020204" pitchFamily="34" charset="0"/>
              </a:rPr>
              <a:t>() function shall set the file offset for the open associated with the file descriptor </a:t>
            </a:r>
            <a:r>
              <a:rPr lang="en-US" sz="2000">
                <a:latin typeface="Courier New" panose="02070309020205020404" pitchFamily="49" charset="0"/>
              </a:rPr>
              <a:t>fd</a:t>
            </a:r>
            <a:r>
              <a:rPr lang="en-US" sz="2000" i="1">
                <a:latin typeface="Arial" panose="020B0604020202020204" pitchFamily="34" charset="0"/>
              </a:rPr>
              <a:t>,</a:t>
            </a:r>
            <a:r>
              <a:rPr lang="en-US" sz="2000">
                <a:latin typeface="Arial" panose="020B0604020202020204" pitchFamily="34" charset="0"/>
              </a:rPr>
              <a:t> as follows:</a:t>
            </a:r>
          </a:p>
          <a:p>
            <a:pPr lvl="2">
              <a:spcBef>
                <a:spcPts val="225"/>
              </a:spcBef>
              <a:buClr>
                <a:srgbClr val="009900"/>
              </a:buClr>
              <a:buSzPct val="75000"/>
              <a:buFont typeface="Webdings" panose="05030102010509060703" pitchFamily="18" charset="2"/>
              <a:buChar char=""/>
              <a:defRPr/>
            </a:pPr>
            <a:r>
              <a:rPr lang="en-US" sz="1800">
                <a:latin typeface="Arial" panose="020B0604020202020204" pitchFamily="34" charset="0"/>
              </a:rPr>
              <a:t>If </a:t>
            </a:r>
            <a:r>
              <a:rPr lang="en-US" sz="1800">
                <a:latin typeface="Courier New" panose="02070309020205020404" pitchFamily="49" charset="0"/>
              </a:rPr>
              <a:t>whence</a:t>
            </a:r>
            <a:r>
              <a:rPr lang="en-US" sz="1800">
                <a:latin typeface="Arial" panose="020B0604020202020204" pitchFamily="34" charset="0"/>
              </a:rPr>
              <a:t> is </a:t>
            </a:r>
            <a:r>
              <a:rPr lang="en-US" sz="1800">
                <a:latin typeface="Courier New" panose="02070309020205020404" pitchFamily="49" charset="0"/>
              </a:rPr>
              <a:t>SEEK_SET</a:t>
            </a:r>
            <a:r>
              <a:rPr lang="en-US" sz="1800">
                <a:latin typeface="Arial" panose="020B0604020202020204" pitchFamily="34" charset="0"/>
              </a:rPr>
              <a:t>, the file offset shall be set to </a:t>
            </a:r>
            <a:r>
              <a:rPr lang="en-US" sz="1800">
                <a:latin typeface="Courier New" panose="02070309020205020404" pitchFamily="49" charset="0"/>
              </a:rPr>
              <a:t>offset</a:t>
            </a:r>
            <a:r>
              <a:rPr lang="en-US" sz="1800">
                <a:latin typeface="Arial" panose="020B0604020202020204" pitchFamily="34" charset="0"/>
              </a:rPr>
              <a:t> bytes.</a:t>
            </a:r>
          </a:p>
          <a:p>
            <a:pPr lvl="2">
              <a:spcBef>
                <a:spcPts val="225"/>
              </a:spcBef>
              <a:buClr>
                <a:srgbClr val="009900"/>
              </a:buClr>
              <a:buSzPct val="75000"/>
              <a:buFont typeface="Webdings" panose="05030102010509060703" pitchFamily="18" charset="2"/>
              <a:buChar char=""/>
              <a:defRPr/>
            </a:pPr>
            <a:r>
              <a:rPr lang="en-US" sz="1800">
                <a:latin typeface="Arial" panose="020B0604020202020204" pitchFamily="34" charset="0"/>
              </a:rPr>
              <a:t>If </a:t>
            </a:r>
            <a:r>
              <a:rPr lang="en-US" sz="1800">
                <a:latin typeface="Courier New" panose="02070309020205020404" pitchFamily="49" charset="0"/>
              </a:rPr>
              <a:t>whence</a:t>
            </a:r>
            <a:r>
              <a:rPr lang="en-US" sz="1800">
                <a:latin typeface="Arial" panose="020B0604020202020204" pitchFamily="34" charset="0"/>
              </a:rPr>
              <a:t> is </a:t>
            </a:r>
            <a:r>
              <a:rPr lang="en-US" sz="1800">
                <a:latin typeface="Courier New" panose="02070309020205020404" pitchFamily="49" charset="0"/>
              </a:rPr>
              <a:t>SEEK_CUR</a:t>
            </a:r>
            <a:r>
              <a:rPr lang="en-US" sz="1800">
                <a:latin typeface="Arial" panose="020B0604020202020204" pitchFamily="34" charset="0"/>
              </a:rPr>
              <a:t>, the file offset shall be set to its current location plus </a:t>
            </a:r>
            <a:r>
              <a:rPr lang="en-US" sz="1800">
                <a:latin typeface="Courier New" panose="02070309020205020404" pitchFamily="49" charset="0"/>
              </a:rPr>
              <a:t>offset</a:t>
            </a:r>
            <a:r>
              <a:rPr lang="en-US" sz="1800">
                <a:latin typeface="Arial" panose="020B0604020202020204" pitchFamily="34" charset="0"/>
              </a:rPr>
              <a:t>.</a:t>
            </a:r>
          </a:p>
          <a:p>
            <a:pPr lvl="2">
              <a:spcBef>
                <a:spcPts val="225"/>
              </a:spcBef>
              <a:buClr>
                <a:srgbClr val="009900"/>
              </a:buClr>
              <a:buSzPct val="75000"/>
              <a:buFont typeface="Webdings" panose="05030102010509060703" pitchFamily="18" charset="2"/>
              <a:buChar char=""/>
              <a:defRPr/>
            </a:pPr>
            <a:r>
              <a:rPr lang="en-US" sz="1800">
                <a:latin typeface="Arial" panose="020B0604020202020204" pitchFamily="34" charset="0"/>
              </a:rPr>
              <a:t>If </a:t>
            </a:r>
            <a:r>
              <a:rPr lang="en-US" sz="1800">
                <a:latin typeface="Courier New" panose="02070309020205020404" pitchFamily="49" charset="0"/>
              </a:rPr>
              <a:t>whence</a:t>
            </a:r>
            <a:r>
              <a:rPr lang="en-US" sz="1800">
                <a:latin typeface="Arial" panose="020B0604020202020204" pitchFamily="34" charset="0"/>
              </a:rPr>
              <a:t> is </a:t>
            </a:r>
            <a:r>
              <a:rPr lang="en-US" sz="1800">
                <a:latin typeface="Courier New" panose="02070309020205020404" pitchFamily="49" charset="0"/>
              </a:rPr>
              <a:t>SEEK_END</a:t>
            </a:r>
            <a:r>
              <a:rPr lang="en-US" sz="1800">
                <a:latin typeface="Arial" panose="020B0604020202020204" pitchFamily="34" charset="0"/>
              </a:rPr>
              <a:t>, the file offset shall be set to the size of the file plus </a:t>
            </a:r>
            <a:r>
              <a:rPr lang="en-US" sz="1800">
                <a:latin typeface="Courier New" panose="02070309020205020404" pitchFamily="49" charset="0"/>
              </a:rPr>
              <a:t>offset</a:t>
            </a:r>
            <a:r>
              <a:rPr lang="en-US" sz="1800">
                <a:latin typeface="Arial" panose="020B0604020202020204" pitchFamily="34" charset="0"/>
              </a:rPr>
              <a:t>.</a:t>
            </a:r>
          </a:p>
          <a:p>
            <a:pPr lvl="1">
              <a:lnSpc>
                <a:spcPct val="90000"/>
              </a:lnSpc>
              <a:spcBef>
                <a:spcPts val="375"/>
              </a:spcBef>
              <a:buClr>
                <a:srgbClr val="CC6600"/>
              </a:buClr>
              <a:buSzPct val="80000"/>
              <a:buFont typeface="Monotype Sorts" charset="2"/>
              <a:buChar char=""/>
              <a:defRPr/>
            </a:pPr>
            <a:r>
              <a:rPr lang="en-US" sz="2000">
                <a:latin typeface="Arial" panose="020B0604020202020204" pitchFamily="34" charset="0"/>
              </a:rPr>
              <a:t>The </a:t>
            </a:r>
            <a:r>
              <a:rPr lang="en-US" sz="2000" i="1">
                <a:latin typeface="Arial" panose="020B0604020202020204" pitchFamily="34" charset="0"/>
              </a:rPr>
              <a:t>lseek</a:t>
            </a:r>
            <a:r>
              <a:rPr lang="en-US" sz="2000">
                <a:latin typeface="Arial" panose="020B0604020202020204" pitchFamily="34" charset="0"/>
              </a:rPr>
              <a:t>() function shall allow the file offset to be set beyond the end of the existing data in the file creating a gap. Subsequent reads of data in the gap shall return bytes with the value 0 until some data is actually written into the gap (implements </a:t>
            </a:r>
            <a:r>
              <a:rPr lang="en-US" sz="2000" i="1">
                <a:latin typeface="Arial" panose="020B0604020202020204" pitchFamily="34" charset="0"/>
              </a:rPr>
              <a:t>sparse file</a:t>
            </a:r>
            <a:r>
              <a:rPr lang="en-US" sz="2000">
                <a:latin typeface="Arial" panose="020B0604020202020204" pitchFamily="34" charset="0"/>
              </a:rPr>
              <a:t>).</a:t>
            </a:r>
          </a:p>
          <a:p>
            <a:pPr lvl="1">
              <a:lnSpc>
                <a:spcPct val="90000"/>
              </a:lnSpc>
              <a:spcBef>
                <a:spcPts val="375"/>
              </a:spcBef>
              <a:buClr>
                <a:srgbClr val="CC6600"/>
              </a:buClr>
              <a:buSzPct val="80000"/>
              <a:buFont typeface="Monotype Sorts" charset="2"/>
              <a:buChar char=""/>
              <a:defRPr/>
            </a:pPr>
            <a:r>
              <a:rPr lang="en-US" sz="2000">
                <a:latin typeface="Arial" panose="020B0604020202020204" pitchFamily="34" charset="0"/>
              </a:rPr>
              <a:t>Upon successful completion, the resulting offset, as measured in bytes from the beginning of the file, shall be returned.</a:t>
            </a:r>
          </a:p>
          <a:p>
            <a:pPr lvl="1">
              <a:lnSpc>
                <a:spcPct val="90000"/>
              </a:lnSpc>
              <a:spcBef>
                <a:spcPts val="375"/>
              </a:spcBef>
              <a:buClr>
                <a:srgbClr val="CC6600"/>
              </a:buClr>
              <a:buSzPct val="80000"/>
              <a:buFont typeface="Monotype Sorts" charset="2"/>
              <a:buChar char=""/>
              <a:defRPr/>
            </a:pPr>
            <a:r>
              <a:rPr lang="en-US" sz="2000">
                <a:latin typeface="Arial" panose="020B0604020202020204" pitchFamily="34" charset="0"/>
              </a:rPr>
              <a:t>An interesting use is:</a:t>
            </a:r>
          </a:p>
          <a:p>
            <a:pPr marL="342900">
              <a:lnSpc>
                <a:spcPct val="70000"/>
              </a:lnSpc>
              <a:spcBef>
                <a:spcPts val="450"/>
              </a:spcBef>
              <a:buSzPct val="90000"/>
              <a:defRPr/>
            </a:pPr>
            <a:r>
              <a:rPr lang="en-US" sz="1800">
                <a:latin typeface="Courier New" panose="02070309020205020404" pitchFamily="49" charset="0"/>
              </a:rPr>
              <a:t>			where = lseek(int fd, 0, SEEK_CUR);</a:t>
            </a:r>
          </a:p>
          <a:p>
            <a:pPr marL="342900">
              <a:lnSpc>
                <a:spcPct val="70000"/>
              </a:lnSpc>
              <a:spcBef>
                <a:spcPts val="500"/>
              </a:spcBef>
              <a:buSzPct val="90000"/>
              <a:defRPr/>
            </a:pPr>
            <a:r>
              <a:rPr lang="en-US" sz="2000">
                <a:latin typeface="Arial" panose="020B0604020202020204" pitchFamily="34" charset="0"/>
              </a:rPr>
              <a:t>	      will deliver the “current position” in the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a:extLst>
              <a:ext uri="{FF2B5EF4-FFF2-40B4-BE49-F238E27FC236}">
                <a16:creationId xmlns:a16="http://schemas.microsoft.com/office/drawing/2014/main" xmlns="" id="{74700001-6DCD-46E8-A7C3-FDA387C3D946}"/>
              </a:ext>
            </a:extLst>
          </p:cNvPr>
          <p:cNvSpPr>
            <a:spLocks noGrp="1" noChangeArrowheads="1"/>
          </p:cNvSpPr>
          <p:nvPr>
            <p:ph type="title" idx="4294967295"/>
          </p:nvPr>
        </p:nvSpPr>
        <p:spPr>
          <a:xfrm>
            <a:off x="2200275" y="0"/>
            <a:ext cx="8077200" cy="609600"/>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a:t>File Access Calls (5)</a:t>
            </a:r>
          </a:p>
        </p:txBody>
      </p:sp>
      <p:sp>
        <p:nvSpPr>
          <p:cNvPr id="63491" name="Rectangle 2">
            <a:extLst>
              <a:ext uri="{FF2B5EF4-FFF2-40B4-BE49-F238E27FC236}">
                <a16:creationId xmlns:a16="http://schemas.microsoft.com/office/drawing/2014/main" xmlns="" id="{0AAE533E-9ABE-41F5-98F6-7A392D1FC98B}"/>
              </a:ext>
            </a:extLst>
          </p:cNvPr>
          <p:cNvSpPr>
            <a:spLocks noGrp="1" noChangeArrowheads="1"/>
          </p:cNvSpPr>
          <p:nvPr>
            <p:ph type="body" idx="1"/>
          </p:nvPr>
        </p:nvSpPr>
        <p:spPr>
          <a:xfrm>
            <a:off x="2351088" y="679450"/>
            <a:ext cx="7440612" cy="5043488"/>
          </a:xfrm>
        </p:spPr>
        <p:txBody>
          <a:bodyPr/>
          <a:lstStyle/>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p:txBody>
      </p:sp>
      <p:sp>
        <p:nvSpPr>
          <p:cNvPr id="63492" name="Rectangle 3">
            <a:extLst>
              <a:ext uri="{FF2B5EF4-FFF2-40B4-BE49-F238E27FC236}">
                <a16:creationId xmlns:a16="http://schemas.microsoft.com/office/drawing/2014/main" xmlns="" id="{CE833FAF-AD0C-41C8-B9B8-D331EF58C03E}"/>
              </a:ext>
            </a:extLst>
          </p:cNvPr>
          <p:cNvSpPr>
            <a:spLocks noChangeArrowheads="1"/>
          </p:cNvSpPr>
          <p:nvPr/>
        </p:nvSpPr>
        <p:spPr bwMode="auto">
          <a:xfrm>
            <a:off x="1865314" y="655638"/>
            <a:ext cx="8486775" cy="572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1508" name="Rectangle 4">
            <a:extLst>
              <a:ext uri="{FF2B5EF4-FFF2-40B4-BE49-F238E27FC236}">
                <a16:creationId xmlns:a16="http://schemas.microsoft.com/office/drawing/2014/main" xmlns="" id="{366E11AC-BE68-46BE-91F6-2AB046A5AA97}"/>
              </a:ext>
            </a:extLst>
          </p:cNvPr>
          <p:cNvSpPr>
            <a:spLocks noChangeArrowheads="1"/>
          </p:cNvSpPr>
          <p:nvPr/>
        </p:nvSpPr>
        <p:spPr bwMode="auto">
          <a:xfrm>
            <a:off x="2017714" y="701676"/>
            <a:ext cx="8486775" cy="583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1pPr>
            <a:lvl2pPr marL="741363" indent="-28416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2pPr>
            <a:lvl3pPr marL="108426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3pPr>
            <a:lvl4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4pPr>
            <a:lvl5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9pPr>
          </a:lstStyle>
          <a:p>
            <a:pPr>
              <a:lnSpc>
                <a:spcPct val="80000"/>
              </a:lnSpc>
              <a:spcBef>
                <a:spcPts val="500"/>
              </a:spcBef>
              <a:buClr>
                <a:srgbClr val="993300"/>
              </a:buClr>
              <a:buSzPct val="90000"/>
              <a:buFont typeface="Monotype Sorts" charset="2"/>
              <a:buChar char=""/>
              <a:defRPr/>
            </a:pPr>
            <a:r>
              <a:rPr lang="en-US">
                <a:latin typeface="Arial" panose="020B0604020202020204" pitchFamily="34" charset="0"/>
              </a:rPr>
              <a:t>dup</a:t>
            </a:r>
            <a:r>
              <a:rPr lang="en-US" sz="2000">
                <a:latin typeface="Arial" panose="020B0604020202020204" pitchFamily="34" charset="0"/>
              </a:rPr>
              <a:t> – duplicate an open file descriptor</a:t>
            </a:r>
          </a:p>
          <a:p>
            <a:pPr marL="342900">
              <a:lnSpc>
                <a:spcPct val="70000"/>
              </a:lnSpc>
              <a:spcBef>
                <a:spcPts val="450"/>
              </a:spcBef>
              <a:buSzPct val="90000"/>
              <a:defRPr/>
            </a:pPr>
            <a:r>
              <a:rPr lang="en-US" sz="1800">
                <a:latin typeface="Courier New" panose="02070309020205020404" pitchFamily="49" charset="0"/>
              </a:rPr>
              <a:t>	fd_new = dup(int fd);</a:t>
            </a:r>
          </a:p>
          <a:p>
            <a:pPr lvl="1">
              <a:spcBef>
                <a:spcPts val="375"/>
              </a:spcBef>
              <a:buClr>
                <a:srgbClr val="CC6600"/>
              </a:buClr>
              <a:buSzPct val="80000"/>
              <a:buFont typeface="Monotype Sorts" charset="2"/>
              <a:buChar char=""/>
              <a:defRPr/>
            </a:pPr>
            <a:r>
              <a:rPr lang="en-US" sz="2000">
                <a:latin typeface="Arial" panose="020B0604020202020204" pitchFamily="34" charset="0"/>
              </a:rPr>
              <a:t>The </a:t>
            </a:r>
            <a:r>
              <a:rPr lang="en-US" sz="2000" i="1">
                <a:latin typeface="Arial" panose="020B0604020202020204" pitchFamily="34" charset="0"/>
              </a:rPr>
              <a:t>dup</a:t>
            </a:r>
            <a:r>
              <a:rPr lang="en-US" sz="2000">
                <a:latin typeface="Arial" panose="020B0604020202020204" pitchFamily="34" charset="0"/>
              </a:rPr>
              <a:t>() function shall duplicate the descriptor to the open fileassociated with the file descriptor </a:t>
            </a:r>
            <a:r>
              <a:rPr lang="en-US" sz="2000">
                <a:latin typeface="Courier New" panose="02070309020205020404" pitchFamily="49" charset="0"/>
              </a:rPr>
              <a:t>fd.</a:t>
            </a:r>
          </a:p>
          <a:p>
            <a:pPr lvl="1">
              <a:spcBef>
                <a:spcPts val="375"/>
              </a:spcBef>
              <a:buClr>
                <a:srgbClr val="CC6600"/>
              </a:buClr>
              <a:buSzPct val="80000"/>
              <a:buFont typeface="Monotype Sorts" charset="2"/>
              <a:buChar char=""/>
              <a:defRPr/>
            </a:pPr>
            <a:r>
              <a:rPr lang="en-US" sz="2000">
                <a:latin typeface="Arial" panose="020B0604020202020204" pitchFamily="34" charset="0"/>
              </a:rPr>
              <a:t>As for </a:t>
            </a:r>
            <a:r>
              <a:rPr lang="en-US" sz="2000" i="1">
                <a:latin typeface="Arial" panose="020B0604020202020204" pitchFamily="34" charset="0"/>
              </a:rPr>
              <a:t>open()</a:t>
            </a:r>
            <a:r>
              <a:rPr lang="en-US" sz="2000">
                <a:latin typeface="Arial" panose="020B0604020202020204" pitchFamily="34" charset="0"/>
              </a:rPr>
              <a:t>, the LOWEST unused file descriptor should be returned.</a:t>
            </a:r>
          </a:p>
          <a:p>
            <a:pPr lvl="1">
              <a:lnSpc>
                <a:spcPct val="90000"/>
              </a:lnSpc>
              <a:spcBef>
                <a:spcPts val="375"/>
              </a:spcBef>
              <a:buClr>
                <a:srgbClr val="CC6600"/>
              </a:buClr>
              <a:buSzPct val="80000"/>
              <a:buFont typeface="Monotype Sorts" charset="2"/>
              <a:buChar char=""/>
              <a:defRPr/>
            </a:pPr>
            <a:r>
              <a:rPr lang="en-US" sz="2000">
                <a:latin typeface="Arial" panose="020B0604020202020204" pitchFamily="34" charset="0"/>
              </a:rPr>
              <a:t>Upon successful completion a non-negative integer, namely the file descriptor, shall be returned; otherwise, -1 shall be returned to indicate the error.</a:t>
            </a:r>
          </a:p>
          <a:p>
            <a:pPr>
              <a:lnSpc>
                <a:spcPct val="90000"/>
              </a:lnSpc>
              <a:spcBef>
                <a:spcPts val="500"/>
              </a:spcBef>
              <a:buClr>
                <a:srgbClr val="993300"/>
              </a:buClr>
              <a:buSzPct val="90000"/>
              <a:buFont typeface="Monotype Sorts" charset="2"/>
              <a:buChar char=""/>
              <a:defRPr/>
            </a:pPr>
            <a:r>
              <a:rPr lang="en-US">
                <a:latin typeface="Arial" panose="020B0604020202020204" pitchFamily="34" charset="0"/>
              </a:rPr>
              <a:t>stat </a:t>
            </a:r>
            <a:r>
              <a:rPr lang="en-US" sz="2000">
                <a:latin typeface="Arial" panose="020B0604020202020204" pitchFamily="34" charset="0"/>
              </a:rPr>
              <a:t>– get file status</a:t>
            </a:r>
          </a:p>
          <a:p>
            <a:pPr marL="342900">
              <a:lnSpc>
                <a:spcPct val="70000"/>
              </a:lnSpc>
              <a:spcBef>
                <a:spcPts val="450"/>
              </a:spcBef>
              <a:buSzPct val="90000"/>
              <a:defRPr/>
            </a:pPr>
            <a:r>
              <a:rPr lang="en-US" sz="1800">
                <a:latin typeface="Courier New" panose="02070309020205020404" pitchFamily="49" charset="0"/>
              </a:rPr>
              <a:t>	err = stat(const char path, struct stat *buf);</a:t>
            </a:r>
          </a:p>
          <a:p>
            <a:pPr lvl="1">
              <a:spcBef>
                <a:spcPts val="375"/>
              </a:spcBef>
              <a:buClr>
                <a:srgbClr val="CC6600"/>
              </a:buClr>
              <a:buSzPct val="80000"/>
              <a:buFont typeface="Monotype Sorts" charset="2"/>
              <a:buChar char=""/>
              <a:defRPr/>
            </a:pPr>
            <a:r>
              <a:rPr lang="en-US" sz="2000">
                <a:latin typeface="Arial" panose="020B0604020202020204" pitchFamily="34" charset="0"/>
              </a:rPr>
              <a:t>The </a:t>
            </a:r>
            <a:r>
              <a:rPr lang="en-US" sz="2000" i="1">
                <a:latin typeface="Arial" panose="020B0604020202020204" pitchFamily="34" charset="0"/>
              </a:rPr>
              <a:t>stat</a:t>
            </a:r>
            <a:r>
              <a:rPr lang="en-US" sz="2000">
                <a:latin typeface="Arial" panose="020B0604020202020204" pitchFamily="34" charset="0"/>
              </a:rPr>
              <a:t>() function shall obtain information about the named file and write it to the area pointed to by the </a:t>
            </a:r>
            <a:r>
              <a:rPr lang="en-US" sz="2000">
                <a:latin typeface="Courier New" panose="02070309020205020404" pitchFamily="49" charset="0"/>
              </a:rPr>
              <a:t>buf</a:t>
            </a:r>
            <a:r>
              <a:rPr lang="en-US" sz="2000">
                <a:latin typeface="Arial" panose="020B0604020202020204" pitchFamily="34" charset="0"/>
              </a:rPr>
              <a:t> argument. The </a:t>
            </a:r>
            <a:r>
              <a:rPr lang="en-US" sz="2000">
                <a:latin typeface="Courier New" panose="02070309020205020404" pitchFamily="49" charset="0"/>
              </a:rPr>
              <a:t>path </a:t>
            </a:r>
            <a:r>
              <a:rPr lang="en-US" sz="2000">
                <a:latin typeface="Arial" panose="020B0604020202020204" pitchFamily="34" charset="0"/>
              </a:rPr>
              <a:t>argument points to a pathname naming a file. The file need not be open.</a:t>
            </a:r>
          </a:p>
          <a:p>
            <a:pPr lvl="1">
              <a:spcBef>
                <a:spcPts val="375"/>
              </a:spcBef>
              <a:buClr>
                <a:srgbClr val="CC6600"/>
              </a:buClr>
              <a:buSzPct val="80000"/>
              <a:buFont typeface="Monotype Sorts" charset="2"/>
              <a:buChar char=""/>
              <a:defRPr/>
            </a:pPr>
            <a:r>
              <a:rPr lang="en-US" sz="2000">
                <a:latin typeface="Arial" panose="020B0604020202020204" pitchFamily="34" charset="0"/>
              </a:rPr>
              <a:t>The </a:t>
            </a:r>
            <a:r>
              <a:rPr lang="en-US" sz="2000">
                <a:latin typeface="Courier New" panose="02070309020205020404" pitchFamily="49" charset="0"/>
              </a:rPr>
              <a:t>stat</a:t>
            </a:r>
            <a:r>
              <a:rPr lang="en-US" sz="2000">
                <a:latin typeface="Arial" panose="020B0604020202020204" pitchFamily="34" charset="0"/>
              </a:rPr>
              <a:t> structure contains a number of important items like:</a:t>
            </a:r>
          </a:p>
          <a:p>
            <a:pPr lvl="2">
              <a:spcBef>
                <a:spcPts val="225"/>
              </a:spcBef>
              <a:buClr>
                <a:srgbClr val="009900"/>
              </a:buClr>
              <a:buSzPct val="75000"/>
              <a:buFont typeface="Webdings" panose="05030102010509060703" pitchFamily="18" charset="2"/>
              <a:buChar char=""/>
              <a:defRPr/>
            </a:pPr>
            <a:r>
              <a:rPr lang="en-US" sz="1800">
                <a:latin typeface="Arial" panose="020B0604020202020204" pitchFamily="34" charset="0"/>
              </a:rPr>
              <a:t>device where the file is, file size, ownership, access rights, file time stapms, etc.</a:t>
            </a:r>
          </a:p>
          <a:p>
            <a:pPr marL="342900">
              <a:lnSpc>
                <a:spcPct val="70000"/>
              </a:lnSpc>
              <a:spcBef>
                <a:spcPts val="600"/>
              </a:spcBef>
              <a:buSzPct val="90000"/>
              <a:defRPr/>
            </a:pPr>
            <a:endParaRPr lang="en-US">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a:extLst>
              <a:ext uri="{FF2B5EF4-FFF2-40B4-BE49-F238E27FC236}">
                <a16:creationId xmlns:a16="http://schemas.microsoft.com/office/drawing/2014/main" xmlns="" id="{0CE905ED-616F-4FAA-8840-FB480ADF31C0}"/>
              </a:ext>
            </a:extLst>
          </p:cNvPr>
          <p:cNvSpPr>
            <a:spLocks noGrp="1" noChangeArrowheads="1"/>
          </p:cNvSpPr>
          <p:nvPr>
            <p:ph type="title" idx="4294967295"/>
          </p:nvPr>
        </p:nvSpPr>
        <p:spPr>
          <a:xfrm>
            <a:off x="2200275" y="0"/>
            <a:ext cx="8077200" cy="609600"/>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a:t>File Access Calls (6)</a:t>
            </a:r>
          </a:p>
        </p:txBody>
      </p:sp>
      <p:sp>
        <p:nvSpPr>
          <p:cNvPr id="65539" name="Rectangle 2">
            <a:extLst>
              <a:ext uri="{FF2B5EF4-FFF2-40B4-BE49-F238E27FC236}">
                <a16:creationId xmlns:a16="http://schemas.microsoft.com/office/drawing/2014/main" xmlns="" id="{615DFFD8-4704-4B6F-BAC5-7184660565A1}"/>
              </a:ext>
            </a:extLst>
          </p:cNvPr>
          <p:cNvSpPr>
            <a:spLocks noGrp="1" noChangeArrowheads="1"/>
          </p:cNvSpPr>
          <p:nvPr>
            <p:ph type="body" idx="1"/>
          </p:nvPr>
        </p:nvSpPr>
        <p:spPr>
          <a:xfrm>
            <a:off x="2351088" y="679450"/>
            <a:ext cx="7440612" cy="5043488"/>
          </a:xfrm>
        </p:spPr>
        <p:txBody>
          <a:bodyPr/>
          <a:lstStyle/>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p:txBody>
      </p:sp>
      <p:sp>
        <p:nvSpPr>
          <p:cNvPr id="65540" name="Rectangle 3">
            <a:extLst>
              <a:ext uri="{FF2B5EF4-FFF2-40B4-BE49-F238E27FC236}">
                <a16:creationId xmlns:a16="http://schemas.microsoft.com/office/drawing/2014/main" xmlns="" id="{EC6C9F4C-F5C7-4657-AE46-775607834938}"/>
              </a:ext>
            </a:extLst>
          </p:cNvPr>
          <p:cNvSpPr>
            <a:spLocks noChangeArrowheads="1"/>
          </p:cNvSpPr>
          <p:nvPr/>
        </p:nvSpPr>
        <p:spPr bwMode="auto">
          <a:xfrm>
            <a:off x="1865314" y="655638"/>
            <a:ext cx="8486775" cy="572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2532" name="Rectangle 4">
            <a:extLst>
              <a:ext uri="{FF2B5EF4-FFF2-40B4-BE49-F238E27FC236}">
                <a16:creationId xmlns:a16="http://schemas.microsoft.com/office/drawing/2014/main" xmlns="" id="{EF079D7F-82A8-43F8-9667-8D975E9A0F20}"/>
              </a:ext>
            </a:extLst>
          </p:cNvPr>
          <p:cNvSpPr>
            <a:spLocks noChangeArrowheads="1"/>
          </p:cNvSpPr>
          <p:nvPr/>
        </p:nvSpPr>
        <p:spPr bwMode="auto">
          <a:xfrm>
            <a:off x="2017714" y="701676"/>
            <a:ext cx="8486775" cy="583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1pPr>
            <a:lvl2pPr marL="741363" indent="-28416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2pPr>
            <a:lvl3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3pPr>
            <a:lvl4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4pPr>
            <a:lvl5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9pPr>
          </a:lstStyle>
          <a:p>
            <a:pPr>
              <a:lnSpc>
                <a:spcPct val="80000"/>
              </a:lnSpc>
              <a:spcBef>
                <a:spcPts val="500"/>
              </a:spcBef>
              <a:buClr>
                <a:srgbClr val="993300"/>
              </a:buClr>
              <a:buSzPct val="90000"/>
              <a:buFont typeface="Monotype Sorts" charset="2"/>
              <a:buChar char=""/>
              <a:defRPr/>
            </a:pPr>
            <a:r>
              <a:rPr lang="en-US">
                <a:latin typeface="Arial" panose="020B0604020202020204" pitchFamily="34" charset="0"/>
              </a:rPr>
              <a:t>chmod </a:t>
            </a:r>
            <a:r>
              <a:rPr lang="en-US" sz="2000">
                <a:latin typeface="Arial" panose="020B0604020202020204" pitchFamily="34" charset="0"/>
              </a:rPr>
              <a:t>– change mode of a file</a:t>
            </a:r>
          </a:p>
          <a:p>
            <a:pPr marL="342900">
              <a:lnSpc>
                <a:spcPct val="70000"/>
              </a:lnSpc>
              <a:spcBef>
                <a:spcPts val="450"/>
              </a:spcBef>
              <a:buSzPct val="90000"/>
              <a:defRPr/>
            </a:pPr>
            <a:r>
              <a:rPr lang="en-US" sz="1800">
                <a:latin typeface="Courier New" panose="02070309020205020404" pitchFamily="49" charset="0"/>
              </a:rPr>
              <a:t>	err = </a:t>
            </a:r>
            <a:r>
              <a:rPr lang="fr-FR" sz="1800">
                <a:latin typeface="Courier New" panose="02070309020205020404" pitchFamily="49" charset="0"/>
              </a:rPr>
              <a:t>chmod(const char *path, mode_t mode);</a:t>
            </a:r>
          </a:p>
          <a:p>
            <a:pPr lvl="1">
              <a:spcBef>
                <a:spcPts val="375"/>
              </a:spcBef>
              <a:buClr>
                <a:srgbClr val="CC6600"/>
              </a:buClr>
              <a:buSzPct val="80000"/>
              <a:buFont typeface="Monotype Sorts" charset="2"/>
              <a:buChar char=""/>
              <a:defRPr/>
            </a:pPr>
            <a:r>
              <a:rPr lang="en-US" sz="2000">
                <a:latin typeface="Arial" panose="020B0604020202020204" pitchFamily="34" charset="0"/>
              </a:rPr>
              <a:t>The </a:t>
            </a:r>
            <a:r>
              <a:rPr lang="en-US" sz="2000" i="1">
                <a:latin typeface="Arial" panose="020B0604020202020204" pitchFamily="34" charset="0"/>
              </a:rPr>
              <a:t>chmod</a:t>
            </a:r>
            <a:r>
              <a:rPr lang="en-US" sz="2000">
                <a:latin typeface="Arial" panose="020B0604020202020204" pitchFamily="34" charset="0"/>
              </a:rPr>
              <a:t>() function shall the file permission of the file named by the </a:t>
            </a:r>
            <a:r>
              <a:rPr lang="en-US" sz="2000">
                <a:latin typeface="Courier New" panose="02070309020205020404" pitchFamily="49" charset="0"/>
              </a:rPr>
              <a:t>path</a:t>
            </a:r>
            <a:r>
              <a:rPr lang="en-US" sz="2000">
                <a:latin typeface="Arial" panose="020B0604020202020204" pitchFamily="34" charset="0"/>
              </a:rPr>
              <a:t> argument to the in the </a:t>
            </a:r>
            <a:r>
              <a:rPr lang="en-US" sz="2000">
                <a:latin typeface="Courier New" panose="02070309020205020404" pitchFamily="49" charset="0"/>
              </a:rPr>
              <a:t>mode </a:t>
            </a:r>
            <a:r>
              <a:rPr lang="en-US" sz="2000">
                <a:latin typeface="Arial" panose="020B0604020202020204" pitchFamily="34" charset="0"/>
              </a:rPr>
              <a:t>argument. The application shall ensure that the effective privileges in order to do this.</a:t>
            </a:r>
          </a:p>
          <a:p>
            <a:pPr>
              <a:lnSpc>
                <a:spcPct val="90000"/>
              </a:lnSpc>
              <a:spcBef>
                <a:spcPts val="500"/>
              </a:spcBef>
              <a:buClr>
                <a:srgbClr val="993300"/>
              </a:buClr>
              <a:buSzPct val="90000"/>
              <a:buFont typeface="Monotype Sorts" charset="2"/>
              <a:buChar char=""/>
              <a:defRPr/>
            </a:pPr>
            <a:r>
              <a:rPr lang="en-US">
                <a:latin typeface="Arial" panose="020B0604020202020204" pitchFamily="34" charset="0"/>
              </a:rPr>
              <a:t>pipe</a:t>
            </a:r>
            <a:r>
              <a:rPr lang="en-US" sz="2000">
                <a:latin typeface="Arial" panose="020B0604020202020204" pitchFamily="34" charset="0"/>
              </a:rPr>
              <a:t> – create an interprocess communication channel</a:t>
            </a:r>
          </a:p>
          <a:p>
            <a:pPr marL="342900">
              <a:lnSpc>
                <a:spcPct val="70000"/>
              </a:lnSpc>
              <a:spcBef>
                <a:spcPts val="450"/>
              </a:spcBef>
              <a:buSzPct val="90000"/>
              <a:defRPr/>
            </a:pPr>
            <a:r>
              <a:rPr lang="en-US" sz="1800">
                <a:latin typeface="Courier New" panose="02070309020205020404" pitchFamily="49" charset="0"/>
              </a:rPr>
              <a:t>	err = pipe(int fd[2]);</a:t>
            </a:r>
          </a:p>
          <a:p>
            <a:pPr lvl="1">
              <a:spcBef>
                <a:spcPts val="375"/>
              </a:spcBef>
              <a:buClr>
                <a:srgbClr val="CC6600"/>
              </a:buClr>
              <a:buSzPct val="80000"/>
              <a:buFont typeface="Monotype Sorts" charset="2"/>
              <a:buChar char=""/>
              <a:defRPr/>
            </a:pPr>
            <a:r>
              <a:rPr lang="en-US" sz="2000">
                <a:latin typeface="Arial" panose="020B0604020202020204" pitchFamily="34" charset="0"/>
              </a:rPr>
              <a:t>The </a:t>
            </a:r>
            <a:r>
              <a:rPr lang="en-US" sz="2000" i="1">
                <a:latin typeface="Arial" panose="020B0604020202020204" pitchFamily="34" charset="0"/>
              </a:rPr>
              <a:t>pipe</a:t>
            </a:r>
            <a:r>
              <a:rPr lang="en-US" sz="2000">
                <a:latin typeface="Arial" panose="020B0604020202020204" pitchFamily="34" charset="0"/>
              </a:rPr>
              <a:t>() function shall create a pipe and place two file descriptors, one each into the arguments </a:t>
            </a:r>
            <a:r>
              <a:rPr lang="en-US" sz="2000">
                <a:latin typeface="Courier New" panose="02070309020205020404" pitchFamily="49" charset="0"/>
              </a:rPr>
              <a:t>fd[0]</a:t>
            </a:r>
            <a:r>
              <a:rPr lang="en-US" sz="2000">
                <a:latin typeface="Arial" panose="020B0604020202020204" pitchFamily="34" charset="0"/>
              </a:rPr>
              <a:t> and </a:t>
            </a:r>
            <a:r>
              <a:rPr lang="en-US" sz="2000">
                <a:latin typeface="Courier New" panose="02070309020205020404" pitchFamily="49" charset="0"/>
              </a:rPr>
              <a:t>fd[1]</a:t>
            </a:r>
            <a:r>
              <a:rPr lang="en-US" sz="2000">
                <a:latin typeface="Arial" panose="020B0604020202020204" pitchFamily="34" charset="0"/>
              </a:rPr>
              <a:t>, that refer to the open file descriptors for the read and write ends of the </a:t>
            </a:r>
            <a:r>
              <a:rPr lang="en-US" sz="2000">
                <a:solidFill>
                  <a:srgbClr val="CC6600"/>
                </a:solidFill>
                <a:latin typeface="Arial" panose="020B0604020202020204" pitchFamily="34" charset="0"/>
              </a:rPr>
              <a:t>pipe</a:t>
            </a:r>
            <a:r>
              <a:rPr lang="en-US" sz="2000">
                <a:latin typeface="Arial" panose="020B0604020202020204" pitchFamily="34" charset="0"/>
              </a:rPr>
              <a:t>. Their integer values shall be the two lowest available at the time of the </a:t>
            </a:r>
            <a:r>
              <a:rPr lang="en-US" sz="2000" i="1">
                <a:latin typeface="Arial" panose="020B0604020202020204" pitchFamily="34" charset="0"/>
              </a:rPr>
              <a:t>pipe</a:t>
            </a:r>
            <a:r>
              <a:rPr lang="en-US" sz="2000">
                <a:latin typeface="Arial" panose="020B0604020202020204" pitchFamily="34" charset="0"/>
              </a:rPr>
              <a:t>() call.</a:t>
            </a:r>
          </a:p>
          <a:p>
            <a:pPr lvl="1">
              <a:spcBef>
                <a:spcPts val="375"/>
              </a:spcBef>
              <a:buClr>
                <a:srgbClr val="CC6600"/>
              </a:buClr>
              <a:buSzPct val="80000"/>
              <a:buFont typeface="Monotype Sorts" charset="2"/>
              <a:buChar char=""/>
              <a:defRPr/>
            </a:pPr>
            <a:r>
              <a:rPr lang="en-US" sz="2000">
                <a:latin typeface="Arial" panose="020B0604020202020204" pitchFamily="34" charset="0"/>
              </a:rPr>
              <a:t>A read on the file descriptor </a:t>
            </a:r>
            <a:r>
              <a:rPr lang="en-US" sz="2000">
                <a:latin typeface="Courier New" panose="02070309020205020404" pitchFamily="49" charset="0"/>
              </a:rPr>
              <a:t>fd[0]</a:t>
            </a:r>
            <a:r>
              <a:rPr lang="en-US" sz="2000">
                <a:latin typeface="Arial" panose="020B0604020202020204" pitchFamily="34" charset="0"/>
              </a:rPr>
              <a:t> shall access data written to the file descriptor </a:t>
            </a:r>
            <a:r>
              <a:rPr lang="en-US" sz="2000">
                <a:latin typeface="Courier New" panose="02070309020205020404" pitchFamily="49" charset="0"/>
              </a:rPr>
              <a:t>fd[1]</a:t>
            </a:r>
            <a:r>
              <a:rPr lang="en-US" sz="2000">
                <a:latin typeface="Arial" panose="020B0604020202020204" pitchFamily="34" charset="0"/>
              </a:rPr>
              <a:t> on a first-in-first-out basis.</a:t>
            </a:r>
          </a:p>
          <a:p>
            <a:pPr lvl="1">
              <a:spcBef>
                <a:spcPts val="375"/>
              </a:spcBef>
              <a:buClr>
                <a:srgbClr val="CC6600"/>
              </a:buClr>
              <a:buSzPct val="80000"/>
              <a:buFont typeface="Monotype Sorts" charset="2"/>
              <a:buChar char=""/>
              <a:defRPr/>
            </a:pPr>
            <a:r>
              <a:rPr lang="en-US" sz="2000">
                <a:latin typeface="Arial" panose="020B0604020202020204" pitchFamily="34" charset="0"/>
              </a:rPr>
              <a:t>The details and utilization of this call </a:t>
            </a:r>
            <a:r>
              <a:rPr lang="en-US" sz="2000">
                <a:solidFill>
                  <a:srgbClr val="CC6600"/>
                </a:solidFill>
                <a:latin typeface="Arial" panose="020B0604020202020204" pitchFamily="34" charset="0"/>
              </a:rPr>
              <a:t>will</a:t>
            </a:r>
            <a:r>
              <a:rPr lang="en-US" sz="2000">
                <a:latin typeface="Arial" panose="020B0604020202020204" pitchFamily="34" charset="0"/>
              </a:rPr>
              <a:t> </a:t>
            </a:r>
            <a:r>
              <a:rPr lang="en-US" sz="2000">
                <a:solidFill>
                  <a:srgbClr val="CC6600"/>
                </a:solidFill>
                <a:latin typeface="Arial" panose="020B0604020202020204" pitchFamily="34" charset="0"/>
              </a:rPr>
              <a:t>be explained later</a:t>
            </a:r>
            <a:r>
              <a:rPr lang="en-US" sz="2000">
                <a:latin typeface="Arial" panose="020B0604020202020204" pitchFamily="34" charset="0"/>
              </a:rPr>
              <a:t>.</a:t>
            </a:r>
          </a:p>
          <a:p>
            <a:pPr marL="342900">
              <a:lnSpc>
                <a:spcPct val="70000"/>
              </a:lnSpc>
              <a:spcBef>
                <a:spcPts val="600"/>
              </a:spcBef>
              <a:buSzPct val="90000"/>
              <a:defRPr/>
            </a:pPr>
            <a:endParaRPr lang="en-US">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a:extLst>
              <a:ext uri="{FF2B5EF4-FFF2-40B4-BE49-F238E27FC236}">
                <a16:creationId xmlns:a16="http://schemas.microsoft.com/office/drawing/2014/main" xmlns="" id="{397D69E4-30AD-4422-AB7A-D8ED161A3AFE}"/>
              </a:ext>
            </a:extLst>
          </p:cNvPr>
          <p:cNvSpPr>
            <a:spLocks noGrp="1" noChangeArrowheads="1"/>
          </p:cNvSpPr>
          <p:nvPr>
            <p:ph type="title" idx="4294967295"/>
          </p:nvPr>
        </p:nvSpPr>
        <p:spPr>
          <a:xfrm>
            <a:off x="2200275" y="0"/>
            <a:ext cx="8077200" cy="609600"/>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dirty="0"/>
              <a:t>File &amp; Directory Management Calls</a:t>
            </a:r>
          </a:p>
        </p:txBody>
      </p:sp>
      <p:sp>
        <p:nvSpPr>
          <p:cNvPr id="67587" name="Rectangle 2">
            <a:extLst>
              <a:ext uri="{FF2B5EF4-FFF2-40B4-BE49-F238E27FC236}">
                <a16:creationId xmlns:a16="http://schemas.microsoft.com/office/drawing/2014/main" xmlns="" id="{0564C9A7-7F82-48CC-A9DC-896811A991A7}"/>
              </a:ext>
            </a:extLst>
          </p:cNvPr>
          <p:cNvSpPr>
            <a:spLocks noGrp="1" noChangeArrowheads="1"/>
          </p:cNvSpPr>
          <p:nvPr>
            <p:ph type="body" idx="1"/>
          </p:nvPr>
        </p:nvSpPr>
        <p:spPr>
          <a:xfrm>
            <a:off x="2351088" y="679450"/>
            <a:ext cx="7440612" cy="5043488"/>
          </a:xfrm>
        </p:spPr>
        <p:txBody>
          <a:bodyPr/>
          <a:lstStyle/>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p:txBody>
      </p:sp>
      <p:sp>
        <p:nvSpPr>
          <p:cNvPr id="67588" name="Rectangle 3">
            <a:extLst>
              <a:ext uri="{FF2B5EF4-FFF2-40B4-BE49-F238E27FC236}">
                <a16:creationId xmlns:a16="http://schemas.microsoft.com/office/drawing/2014/main" xmlns="" id="{2F5C20C1-DD54-477F-9F25-AD95E49AC0CB}"/>
              </a:ext>
            </a:extLst>
          </p:cNvPr>
          <p:cNvSpPr>
            <a:spLocks noChangeArrowheads="1"/>
          </p:cNvSpPr>
          <p:nvPr/>
        </p:nvSpPr>
        <p:spPr bwMode="auto">
          <a:xfrm>
            <a:off x="1865314" y="655638"/>
            <a:ext cx="8486775" cy="572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3556" name="Rectangle 4">
            <a:extLst>
              <a:ext uri="{FF2B5EF4-FFF2-40B4-BE49-F238E27FC236}">
                <a16:creationId xmlns:a16="http://schemas.microsoft.com/office/drawing/2014/main" xmlns="" id="{52558115-DAFF-403D-98E5-E5EABAAB6104}"/>
              </a:ext>
            </a:extLst>
          </p:cNvPr>
          <p:cNvSpPr>
            <a:spLocks noChangeArrowheads="1"/>
          </p:cNvSpPr>
          <p:nvPr/>
        </p:nvSpPr>
        <p:spPr bwMode="auto">
          <a:xfrm>
            <a:off x="2017714" y="701676"/>
            <a:ext cx="8486775" cy="583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1pPr>
            <a:lvl2pPr marL="741363" indent="-28416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2pPr>
            <a:lvl3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3pPr>
            <a:lvl4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4pPr>
            <a:lvl5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9pPr>
          </a:lstStyle>
          <a:p>
            <a:pPr>
              <a:lnSpc>
                <a:spcPct val="80000"/>
              </a:lnSpc>
              <a:spcBef>
                <a:spcPts val="500"/>
              </a:spcBef>
              <a:buClr>
                <a:srgbClr val="993300"/>
              </a:buClr>
              <a:buSzPct val="90000"/>
              <a:buFont typeface="Monotype Sorts" charset="2"/>
              <a:buChar char=""/>
              <a:defRPr/>
            </a:pPr>
            <a:r>
              <a:rPr lang="en-US" dirty="0" err="1">
                <a:latin typeface="Arial" panose="020B0604020202020204" pitchFamily="34" charset="0"/>
              </a:rPr>
              <a:t>mkdir</a:t>
            </a:r>
            <a:r>
              <a:rPr lang="en-US" dirty="0">
                <a:latin typeface="Arial" panose="020B0604020202020204" pitchFamily="34" charset="0"/>
              </a:rPr>
              <a:t> </a:t>
            </a:r>
            <a:r>
              <a:rPr lang="en-US" sz="2000" dirty="0">
                <a:latin typeface="Arial" panose="020B0604020202020204" pitchFamily="34" charset="0"/>
              </a:rPr>
              <a:t>– make  a directory relative to directory file descriptor</a:t>
            </a:r>
          </a:p>
          <a:p>
            <a:pPr marL="342900">
              <a:lnSpc>
                <a:spcPct val="70000"/>
              </a:lnSpc>
              <a:spcBef>
                <a:spcPts val="450"/>
              </a:spcBef>
              <a:buSzPct val="90000"/>
              <a:defRPr/>
            </a:pPr>
            <a:r>
              <a:rPr lang="en-US" sz="1800" dirty="0">
                <a:latin typeface="Courier New" panose="02070309020205020404" pitchFamily="49" charset="0"/>
              </a:rPr>
              <a:t>	</a:t>
            </a:r>
            <a:r>
              <a:rPr lang="fr-FR" sz="1800" dirty="0" err="1">
                <a:latin typeface="Courier New" panose="02070309020205020404" pitchFamily="49" charset="0"/>
              </a:rPr>
              <a:t>err</a:t>
            </a:r>
            <a:r>
              <a:rPr lang="fr-FR" sz="1800" dirty="0">
                <a:latin typeface="Courier New" panose="02070309020205020404" pitchFamily="49" charset="0"/>
              </a:rPr>
              <a:t> = </a:t>
            </a:r>
            <a:r>
              <a:rPr lang="fr-FR" sz="1800" dirty="0" err="1">
                <a:latin typeface="Courier New" panose="02070309020205020404" pitchFamily="49" charset="0"/>
              </a:rPr>
              <a:t>mkdir</a:t>
            </a:r>
            <a:r>
              <a:rPr lang="fr-FR" sz="1800" dirty="0">
                <a:latin typeface="Courier New" panose="02070309020205020404" pitchFamily="49" charset="0"/>
              </a:rPr>
              <a:t>(</a:t>
            </a:r>
            <a:r>
              <a:rPr lang="fr-FR" sz="1800" dirty="0" err="1">
                <a:latin typeface="Courier New" panose="02070309020205020404" pitchFamily="49" charset="0"/>
              </a:rPr>
              <a:t>const</a:t>
            </a:r>
            <a:r>
              <a:rPr lang="fr-FR" sz="1800" dirty="0">
                <a:latin typeface="Courier New" panose="02070309020205020404" pitchFamily="49" charset="0"/>
              </a:rPr>
              <a:t> char *</a:t>
            </a:r>
            <a:r>
              <a:rPr lang="fr-FR" sz="1800" dirty="0" err="1">
                <a:latin typeface="Courier New" panose="02070309020205020404" pitchFamily="49" charset="0"/>
              </a:rPr>
              <a:t>path</a:t>
            </a:r>
            <a:r>
              <a:rPr lang="fr-FR" sz="1800" dirty="0">
                <a:latin typeface="Courier New" panose="02070309020205020404" pitchFamily="49" charset="0"/>
              </a:rPr>
              <a:t>, </a:t>
            </a:r>
            <a:r>
              <a:rPr lang="fr-FR" sz="1800" dirty="0" err="1">
                <a:latin typeface="Courier New" panose="02070309020205020404" pitchFamily="49" charset="0"/>
              </a:rPr>
              <a:t>mode_t</a:t>
            </a:r>
            <a:r>
              <a:rPr lang="fr-FR" sz="1800" dirty="0">
                <a:latin typeface="Courier New" panose="02070309020205020404" pitchFamily="49" charset="0"/>
              </a:rPr>
              <a:t> mode);</a:t>
            </a:r>
          </a:p>
          <a:p>
            <a:pPr lvl="1">
              <a:spcBef>
                <a:spcPts val="450"/>
              </a:spcBef>
              <a:buClr>
                <a:srgbClr val="CC6600"/>
              </a:buClr>
              <a:buSzPct val="80000"/>
              <a:buFont typeface="Monotype Sorts" charset="2"/>
              <a:buChar char=""/>
              <a:defRPr/>
            </a:pPr>
            <a:r>
              <a:rPr lang="en-US" sz="2000" dirty="0">
                <a:latin typeface="Arial" panose="020B0604020202020204" pitchFamily="34" charset="0"/>
              </a:rPr>
              <a:t>The </a:t>
            </a:r>
            <a:r>
              <a:rPr lang="en-US" sz="2000" i="1" dirty="0" err="1">
                <a:latin typeface="Arial" panose="020B0604020202020204" pitchFamily="34" charset="0"/>
              </a:rPr>
              <a:t>mkdir</a:t>
            </a:r>
            <a:r>
              <a:rPr lang="en-US" sz="2000" dirty="0">
                <a:latin typeface="Arial" panose="020B0604020202020204" pitchFamily="34" charset="0"/>
              </a:rPr>
              <a:t>() function shall create a new directory with name </a:t>
            </a:r>
            <a:r>
              <a:rPr lang="en-US" sz="2000" dirty="0">
                <a:latin typeface="Courier New" panose="02070309020205020404" pitchFamily="49" charset="0"/>
              </a:rPr>
              <a:t>path</a:t>
            </a:r>
            <a:r>
              <a:rPr lang="en-US" sz="2000" dirty="0">
                <a:latin typeface="Arial" panose="020B0604020202020204" pitchFamily="34" charset="0"/>
              </a:rPr>
              <a:t>. The new directory access rights shall be initialized from </a:t>
            </a:r>
            <a:r>
              <a:rPr lang="en-US" sz="2000" dirty="0">
                <a:latin typeface="Courier New" panose="02070309020205020404" pitchFamily="49" charset="0"/>
              </a:rPr>
              <a:t>mode</a:t>
            </a:r>
            <a:r>
              <a:rPr lang="en-US" sz="2000" dirty="0">
                <a:latin typeface="Arial" panose="020B0604020202020204" pitchFamily="34" charset="0"/>
              </a:rPr>
              <a:t>.</a:t>
            </a:r>
            <a:r>
              <a:rPr lang="en-US" dirty="0">
                <a:latin typeface="Arial" panose="020B0604020202020204" pitchFamily="34" charset="0"/>
              </a:rPr>
              <a:t> </a:t>
            </a:r>
          </a:p>
          <a:p>
            <a:pPr>
              <a:lnSpc>
                <a:spcPct val="90000"/>
              </a:lnSpc>
              <a:spcBef>
                <a:spcPts val="500"/>
              </a:spcBef>
              <a:buClr>
                <a:srgbClr val="993300"/>
              </a:buClr>
              <a:buSzPct val="90000"/>
              <a:buFont typeface="Monotype Sorts" charset="2"/>
              <a:buChar char=""/>
              <a:defRPr/>
            </a:pPr>
            <a:r>
              <a:rPr lang="en-US" dirty="0" err="1">
                <a:latin typeface="Arial" panose="020B0604020202020204" pitchFamily="34" charset="0"/>
              </a:rPr>
              <a:t>rmdir</a:t>
            </a:r>
            <a:r>
              <a:rPr lang="en-US" sz="2000" dirty="0">
                <a:latin typeface="Arial" panose="020B0604020202020204" pitchFamily="34" charset="0"/>
              </a:rPr>
              <a:t> – remove  a directory</a:t>
            </a:r>
          </a:p>
          <a:p>
            <a:pPr marL="342900">
              <a:lnSpc>
                <a:spcPct val="70000"/>
              </a:lnSpc>
              <a:spcBef>
                <a:spcPts val="450"/>
              </a:spcBef>
              <a:buSzPct val="90000"/>
              <a:defRPr/>
            </a:pPr>
            <a:r>
              <a:rPr lang="en-US" sz="1800" dirty="0">
                <a:latin typeface="Courier New" panose="02070309020205020404" pitchFamily="49" charset="0"/>
              </a:rPr>
              <a:t>	err = </a:t>
            </a:r>
            <a:r>
              <a:rPr lang="en-US" sz="1800" dirty="0" err="1">
                <a:latin typeface="Courier New" panose="02070309020205020404" pitchFamily="49" charset="0"/>
              </a:rPr>
              <a:t>rmdir</a:t>
            </a:r>
            <a:r>
              <a:rPr lang="en-US" sz="1800" dirty="0">
                <a:latin typeface="Courier New" panose="02070309020205020404" pitchFamily="49" charset="0"/>
              </a:rPr>
              <a:t>(const char *path);</a:t>
            </a:r>
          </a:p>
          <a:p>
            <a:pPr lvl="1">
              <a:spcBef>
                <a:spcPts val="450"/>
              </a:spcBef>
              <a:buClr>
                <a:srgbClr val="CC6600"/>
              </a:buClr>
              <a:buSzPct val="80000"/>
              <a:buFont typeface="Monotype Sorts" charset="2"/>
              <a:buChar char=""/>
              <a:defRPr/>
            </a:pPr>
            <a:r>
              <a:rPr lang="en-US" sz="2000" dirty="0">
                <a:latin typeface="Arial" panose="020B0604020202020204" pitchFamily="34" charset="0"/>
              </a:rPr>
              <a:t>The </a:t>
            </a:r>
            <a:r>
              <a:rPr lang="en-US" sz="2000" i="1" dirty="0" err="1">
                <a:latin typeface="Arial" panose="020B0604020202020204" pitchFamily="34" charset="0"/>
              </a:rPr>
              <a:t>rmdir</a:t>
            </a:r>
            <a:r>
              <a:rPr lang="en-US" sz="2000" dirty="0">
                <a:latin typeface="Arial" panose="020B0604020202020204" pitchFamily="34" charset="0"/>
              </a:rPr>
              <a:t>() function shall remove a directory whose name is given by </a:t>
            </a:r>
            <a:r>
              <a:rPr lang="en-US" sz="2000" dirty="0">
                <a:latin typeface="Courier New" panose="02070309020205020404" pitchFamily="49" charset="0"/>
              </a:rPr>
              <a:t>path</a:t>
            </a:r>
            <a:r>
              <a:rPr lang="en-US" sz="2000" dirty="0">
                <a:latin typeface="Arial" panose="020B0604020202020204" pitchFamily="34" charset="0"/>
              </a:rPr>
              <a:t>. The directory shall be removed only if it is an empty directory.</a:t>
            </a:r>
            <a:r>
              <a:rPr lang="en-US" dirty="0">
                <a:latin typeface="Arial" panose="020B0604020202020204" pitchFamily="34" charset="0"/>
              </a:rPr>
              <a:t> </a:t>
            </a:r>
          </a:p>
          <a:p>
            <a:pPr>
              <a:lnSpc>
                <a:spcPct val="90000"/>
              </a:lnSpc>
              <a:spcBef>
                <a:spcPts val="500"/>
              </a:spcBef>
              <a:buClr>
                <a:srgbClr val="993300"/>
              </a:buClr>
              <a:buSzPct val="90000"/>
              <a:buFont typeface="Monotype Sorts" charset="2"/>
              <a:buChar char=""/>
              <a:defRPr/>
            </a:pPr>
            <a:r>
              <a:rPr lang="en-US" dirty="0" err="1">
                <a:latin typeface="Arial" panose="020B0604020202020204" pitchFamily="34" charset="0"/>
              </a:rPr>
              <a:t>chdir</a:t>
            </a:r>
            <a:r>
              <a:rPr lang="en-US" sz="2000" dirty="0">
                <a:latin typeface="Arial" panose="020B0604020202020204" pitchFamily="34" charset="0"/>
              </a:rPr>
              <a:t> – change  working directory</a:t>
            </a:r>
          </a:p>
          <a:p>
            <a:pPr marL="342900">
              <a:lnSpc>
                <a:spcPct val="70000"/>
              </a:lnSpc>
              <a:spcBef>
                <a:spcPts val="450"/>
              </a:spcBef>
              <a:buSzPct val="90000"/>
              <a:defRPr/>
            </a:pPr>
            <a:r>
              <a:rPr lang="en-US" sz="1800" dirty="0">
                <a:latin typeface="Courier New" panose="02070309020205020404" pitchFamily="49" charset="0"/>
              </a:rPr>
              <a:t>	err = </a:t>
            </a:r>
            <a:r>
              <a:rPr lang="en-US" sz="1800" dirty="0" err="1">
                <a:latin typeface="Courier New" panose="02070309020205020404" pitchFamily="49" charset="0"/>
              </a:rPr>
              <a:t>chdir</a:t>
            </a:r>
            <a:r>
              <a:rPr lang="en-US" sz="1800" dirty="0">
                <a:latin typeface="Courier New" panose="02070309020205020404" pitchFamily="49" charset="0"/>
              </a:rPr>
              <a:t>(const char *path);</a:t>
            </a:r>
          </a:p>
          <a:p>
            <a:pPr lvl="1">
              <a:spcBef>
                <a:spcPts val="450"/>
              </a:spcBef>
              <a:buClr>
                <a:srgbClr val="CC6600"/>
              </a:buClr>
              <a:buSzPct val="80000"/>
              <a:buFont typeface="Monotype Sorts" charset="2"/>
              <a:buChar char=""/>
              <a:defRPr/>
            </a:pPr>
            <a:r>
              <a:rPr lang="en-US" sz="2000" dirty="0">
                <a:latin typeface="Arial" panose="020B0604020202020204" pitchFamily="34" charset="0"/>
              </a:rPr>
              <a:t>The </a:t>
            </a:r>
            <a:r>
              <a:rPr lang="en-US" sz="2000" i="1" dirty="0" err="1">
                <a:latin typeface="Arial" panose="020B0604020202020204" pitchFamily="34" charset="0"/>
              </a:rPr>
              <a:t>chdir</a:t>
            </a:r>
            <a:r>
              <a:rPr lang="en-US" sz="2000" dirty="0">
                <a:latin typeface="Arial" panose="020B0604020202020204" pitchFamily="34" charset="0"/>
              </a:rPr>
              <a:t>() function shall cause the directory named by the pathname pointed to by the </a:t>
            </a:r>
            <a:r>
              <a:rPr lang="en-US" sz="2000" dirty="0">
                <a:latin typeface="Courier New" panose="02070309020205020404" pitchFamily="49" charset="0"/>
              </a:rPr>
              <a:t>path</a:t>
            </a:r>
            <a:r>
              <a:rPr lang="en-US" sz="2000" dirty="0">
                <a:latin typeface="Arial" panose="020B0604020202020204" pitchFamily="34" charset="0"/>
              </a:rPr>
              <a:t> argument to become the current working directory.  Working directory is the starting point for path searches for </a:t>
            </a:r>
            <a:r>
              <a:rPr lang="en-US" sz="2000" i="1" dirty="0">
                <a:solidFill>
                  <a:srgbClr val="CC6600"/>
                </a:solidFill>
                <a:latin typeface="Arial" panose="020B0604020202020204" pitchFamily="34" charset="0"/>
              </a:rPr>
              <a:t>relative</a:t>
            </a:r>
            <a:r>
              <a:rPr lang="en-US" sz="2000" dirty="0">
                <a:latin typeface="Arial" panose="020B0604020202020204" pitchFamily="34" charset="0"/>
              </a:rPr>
              <a:t> pathnames.</a:t>
            </a:r>
            <a:r>
              <a:rPr lang="en-US" dirty="0">
                <a:latin typeface="Arial" panose="020B0604020202020204" pitchFamily="34" charset="0"/>
              </a:rPr>
              <a:t> </a:t>
            </a:r>
          </a:p>
          <a:p>
            <a:pPr marL="342900">
              <a:lnSpc>
                <a:spcPct val="70000"/>
              </a:lnSpc>
              <a:spcBef>
                <a:spcPts val="600"/>
              </a:spcBef>
              <a:buSzPct val="90000"/>
              <a:defRPr/>
            </a:pPr>
            <a:endParaRPr lang="en-US"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a:extLst>
              <a:ext uri="{FF2B5EF4-FFF2-40B4-BE49-F238E27FC236}">
                <a16:creationId xmlns:a16="http://schemas.microsoft.com/office/drawing/2014/main" xmlns="" id="{14D8F8E8-31DE-4FF2-B742-D3F2C47E0D5F}"/>
              </a:ext>
            </a:extLst>
          </p:cNvPr>
          <p:cNvSpPr>
            <a:spLocks noGrp="1" noChangeArrowheads="1"/>
          </p:cNvSpPr>
          <p:nvPr>
            <p:ph type="title" idx="4294967295"/>
          </p:nvPr>
        </p:nvSpPr>
        <p:spPr>
          <a:xfrm>
            <a:off x="2200275" y="0"/>
            <a:ext cx="8077200" cy="609600"/>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dirty="0"/>
              <a:t>File &amp; Directory Management Calls </a:t>
            </a:r>
          </a:p>
        </p:txBody>
      </p:sp>
      <p:sp>
        <p:nvSpPr>
          <p:cNvPr id="69635" name="Rectangle 2">
            <a:extLst>
              <a:ext uri="{FF2B5EF4-FFF2-40B4-BE49-F238E27FC236}">
                <a16:creationId xmlns:a16="http://schemas.microsoft.com/office/drawing/2014/main" xmlns="" id="{6790D5BA-AA64-48F6-8BF5-A750EF0B2100}"/>
              </a:ext>
            </a:extLst>
          </p:cNvPr>
          <p:cNvSpPr>
            <a:spLocks noGrp="1" noChangeArrowheads="1"/>
          </p:cNvSpPr>
          <p:nvPr>
            <p:ph type="body" idx="1"/>
          </p:nvPr>
        </p:nvSpPr>
        <p:spPr>
          <a:xfrm>
            <a:off x="2351088" y="679450"/>
            <a:ext cx="7440612" cy="5043488"/>
          </a:xfrm>
        </p:spPr>
        <p:txBody>
          <a:bodyPr/>
          <a:lstStyle/>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p:txBody>
      </p:sp>
      <p:sp>
        <p:nvSpPr>
          <p:cNvPr id="69636" name="Rectangle 3">
            <a:extLst>
              <a:ext uri="{FF2B5EF4-FFF2-40B4-BE49-F238E27FC236}">
                <a16:creationId xmlns:a16="http://schemas.microsoft.com/office/drawing/2014/main" xmlns="" id="{243895B7-8CDF-49A1-B9B3-B4E216A4E88F}"/>
              </a:ext>
            </a:extLst>
          </p:cNvPr>
          <p:cNvSpPr>
            <a:spLocks noChangeArrowheads="1"/>
          </p:cNvSpPr>
          <p:nvPr/>
        </p:nvSpPr>
        <p:spPr bwMode="auto">
          <a:xfrm>
            <a:off x="1865314" y="655638"/>
            <a:ext cx="8486775" cy="572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4580" name="Rectangle 4">
            <a:extLst>
              <a:ext uri="{FF2B5EF4-FFF2-40B4-BE49-F238E27FC236}">
                <a16:creationId xmlns:a16="http://schemas.microsoft.com/office/drawing/2014/main" xmlns="" id="{FA293823-FC02-4876-A09C-FD7E942980FA}"/>
              </a:ext>
            </a:extLst>
          </p:cNvPr>
          <p:cNvSpPr>
            <a:spLocks noChangeArrowheads="1"/>
          </p:cNvSpPr>
          <p:nvPr/>
        </p:nvSpPr>
        <p:spPr bwMode="auto">
          <a:xfrm>
            <a:off x="2017714" y="701676"/>
            <a:ext cx="8486775" cy="583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1pPr>
            <a:lvl2pPr marL="741363" indent="-28416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2pPr>
            <a:lvl3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3pPr>
            <a:lvl4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4pPr>
            <a:lvl5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9pPr>
          </a:lstStyle>
          <a:p>
            <a:pPr>
              <a:lnSpc>
                <a:spcPct val="80000"/>
              </a:lnSpc>
              <a:spcBef>
                <a:spcPts val="500"/>
              </a:spcBef>
              <a:buClr>
                <a:srgbClr val="993300"/>
              </a:buClr>
              <a:buSzPct val="90000"/>
              <a:buFont typeface="Monotype Sorts" charset="2"/>
              <a:buChar char=""/>
              <a:defRPr/>
            </a:pPr>
            <a:r>
              <a:rPr lang="en-US">
                <a:latin typeface="Arial" panose="020B0604020202020204" pitchFamily="34" charset="0"/>
              </a:rPr>
              <a:t>link</a:t>
            </a:r>
            <a:r>
              <a:rPr lang="en-US" sz="2000">
                <a:latin typeface="Arial" panose="020B0604020202020204" pitchFamily="34" charset="0"/>
              </a:rPr>
              <a:t> – link one file to another file</a:t>
            </a:r>
          </a:p>
          <a:p>
            <a:pPr marL="342900">
              <a:lnSpc>
                <a:spcPct val="70000"/>
              </a:lnSpc>
              <a:spcBef>
                <a:spcPts val="450"/>
              </a:spcBef>
              <a:buSzPct val="90000"/>
              <a:defRPr/>
            </a:pPr>
            <a:r>
              <a:rPr lang="en-US" sz="1800">
                <a:latin typeface="Courier New" panose="02070309020205020404" pitchFamily="49" charset="0"/>
              </a:rPr>
              <a:t>	</a:t>
            </a:r>
            <a:r>
              <a:rPr lang="fr-FR" sz="1800">
                <a:latin typeface="Courier New" panose="02070309020205020404" pitchFamily="49" charset="0"/>
              </a:rPr>
              <a:t>err = </a:t>
            </a:r>
            <a:r>
              <a:rPr lang="en-US" sz="1800">
                <a:latin typeface="Courier New" panose="02070309020205020404" pitchFamily="49" charset="0"/>
              </a:rPr>
              <a:t>int link(const char *path1, const char *path2);</a:t>
            </a:r>
          </a:p>
          <a:p>
            <a:pPr lvl="1">
              <a:lnSpc>
                <a:spcPct val="80000"/>
              </a:lnSpc>
              <a:spcBef>
                <a:spcPts val="750"/>
              </a:spcBef>
              <a:buClr>
                <a:srgbClr val="CC6600"/>
              </a:buClr>
              <a:buSzPct val="80000"/>
              <a:buFont typeface="Monotype Sorts" charset="2"/>
              <a:buChar char=""/>
              <a:defRPr/>
            </a:pPr>
            <a:r>
              <a:rPr lang="en-US" sz="2000">
                <a:latin typeface="Arial" panose="020B0604020202020204" pitchFamily="34" charset="0"/>
              </a:rPr>
              <a:t>The </a:t>
            </a:r>
            <a:r>
              <a:rPr lang="en-US" sz="2000" i="1">
                <a:latin typeface="Arial" panose="020B0604020202020204" pitchFamily="34" charset="0"/>
              </a:rPr>
              <a:t>link</a:t>
            </a:r>
            <a:r>
              <a:rPr lang="en-US" sz="2000">
                <a:latin typeface="Arial" panose="020B0604020202020204" pitchFamily="34" charset="0"/>
              </a:rPr>
              <a:t>() function shall create a new link (directory entry) for the existing file identified by </a:t>
            </a:r>
            <a:r>
              <a:rPr lang="en-US" sz="2000">
                <a:latin typeface="Courier New" panose="02070309020205020404" pitchFamily="49" charset="0"/>
              </a:rPr>
              <a:t>path1</a:t>
            </a:r>
            <a:r>
              <a:rPr lang="en-US" sz="2000">
                <a:latin typeface="Arial" panose="020B0604020202020204" pitchFamily="34" charset="0"/>
              </a:rPr>
              <a:t>.</a:t>
            </a:r>
            <a:r>
              <a:rPr lang="en-US">
                <a:latin typeface="Arial" panose="020B0604020202020204" pitchFamily="34" charset="0"/>
              </a:rPr>
              <a:t> </a:t>
            </a:r>
          </a:p>
          <a:p>
            <a:pPr>
              <a:lnSpc>
                <a:spcPct val="90000"/>
              </a:lnSpc>
              <a:spcBef>
                <a:spcPts val="500"/>
              </a:spcBef>
              <a:buClr>
                <a:srgbClr val="993300"/>
              </a:buClr>
              <a:buSzPct val="90000"/>
              <a:buFont typeface="Monotype Sorts" charset="2"/>
              <a:buChar char=""/>
              <a:defRPr/>
            </a:pPr>
            <a:r>
              <a:rPr lang="en-US">
                <a:latin typeface="Arial" panose="020B0604020202020204" pitchFamily="34" charset="0"/>
              </a:rPr>
              <a:t>unlink </a:t>
            </a:r>
            <a:r>
              <a:rPr lang="en-US" sz="2000">
                <a:latin typeface="Arial" panose="020B0604020202020204" pitchFamily="34" charset="0"/>
              </a:rPr>
              <a:t>– remove a directory entry</a:t>
            </a:r>
          </a:p>
          <a:p>
            <a:pPr marL="342900">
              <a:lnSpc>
                <a:spcPct val="70000"/>
              </a:lnSpc>
              <a:spcBef>
                <a:spcPts val="450"/>
              </a:spcBef>
              <a:buSzPct val="90000"/>
              <a:defRPr/>
            </a:pPr>
            <a:r>
              <a:rPr lang="en-US" sz="1800">
                <a:latin typeface="Courier New" panose="02070309020205020404" pitchFamily="49" charset="0"/>
              </a:rPr>
              <a:t>	err = unlink(const char *path);</a:t>
            </a:r>
          </a:p>
          <a:p>
            <a:pPr lvl="1">
              <a:lnSpc>
                <a:spcPct val="80000"/>
              </a:lnSpc>
              <a:spcBef>
                <a:spcPts val="625"/>
              </a:spcBef>
              <a:buClr>
                <a:srgbClr val="CC6600"/>
              </a:buClr>
              <a:buSzPct val="80000"/>
              <a:buFont typeface="Monotype Sorts" charset="2"/>
              <a:buChar char=""/>
              <a:defRPr/>
            </a:pPr>
            <a:r>
              <a:rPr lang="en-US" sz="2000">
                <a:latin typeface="Arial" panose="020B0604020202020204" pitchFamily="34" charset="0"/>
              </a:rPr>
              <a:t>The </a:t>
            </a:r>
            <a:r>
              <a:rPr lang="en-US" sz="2000" i="1">
                <a:latin typeface="Arial" panose="020B0604020202020204" pitchFamily="34" charset="0"/>
              </a:rPr>
              <a:t>unlink</a:t>
            </a:r>
            <a:r>
              <a:rPr lang="en-US" sz="2000">
                <a:latin typeface="Arial" panose="020B0604020202020204" pitchFamily="34" charset="0"/>
              </a:rPr>
              <a:t>() function shall remove a link to a file.</a:t>
            </a:r>
          </a:p>
          <a:p>
            <a:pPr lvl="1">
              <a:lnSpc>
                <a:spcPct val="80000"/>
              </a:lnSpc>
              <a:spcBef>
                <a:spcPts val="600"/>
              </a:spcBef>
              <a:buClr>
                <a:srgbClr val="CC6600"/>
              </a:buClr>
              <a:buSzPct val="80000"/>
              <a:buFont typeface="Monotype Sorts" charset="2"/>
              <a:buChar char=""/>
              <a:defRPr/>
            </a:pPr>
            <a:r>
              <a:rPr lang="en-US" sz="2000">
                <a:latin typeface="Arial" panose="020B0604020202020204" pitchFamily="34" charset="0"/>
              </a:rPr>
              <a:t>When the file's link count becomes 0 and no process has the file open, the space occupied by the file shall be freed and the file shall no longer be accessible. If one or more processes have the file open when the last link is removed, the link shall be removed before </a:t>
            </a:r>
            <a:r>
              <a:rPr lang="en-US" sz="2000" i="1">
                <a:latin typeface="Arial" panose="020B0604020202020204" pitchFamily="34" charset="0"/>
              </a:rPr>
              <a:t>unlink</a:t>
            </a:r>
            <a:r>
              <a:rPr lang="en-US" sz="2000">
                <a:latin typeface="Arial" panose="020B0604020202020204" pitchFamily="34" charset="0"/>
              </a:rPr>
              <a:t>() returns, but the removal of the file contents shall be postponed until all references to the file are closed.</a:t>
            </a:r>
            <a:r>
              <a:rPr lang="en-US">
                <a:latin typeface="Arial" panose="020B0604020202020204" pitchFamily="34" charset="0"/>
              </a:rPr>
              <a:t> </a:t>
            </a:r>
          </a:p>
          <a:p>
            <a:pPr>
              <a:lnSpc>
                <a:spcPct val="90000"/>
              </a:lnSpc>
              <a:spcBef>
                <a:spcPts val="500"/>
              </a:spcBef>
              <a:buClr>
                <a:srgbClr val="993300"/>
              </a:buClr>
              <a:buSzPct val="90000"/>
              <a:buFont typeface="Monotype Sorts" charset="2"/>
              <a:buChar char=""/>
              <a:defRPr/>
            </a:pPr>
            <a:r>
              <a:rPr lang="en-US">
                <a:latin typeface="Arial" panose="020B0604020202020204" pitchFamily="34" charset="0"/>
              </a:rPr>
              <a:t>chdir</a:t>
            </a:r>
            <a:r>
              <a:rPr lang="en-US" sz="2000">
                <a:latin typeface="Arial" panose="020B0604020202020204" pitchFamily="34" charset="0"/>
              </a:rPr>
              <a:t> – change  working directory</a:t>
            </a:r>
          </a:p>
          <a:p>
            <a:pPr marL="342900">
              <a:lnSpc>
                <a:spcPct val="70000"/>
              </a:lnSpc>
              <a:spcBef>
                <a:spcPts val="450"/>
              </a:spcBef>
              <a:buSzPct val="90000"/>
              <a:defRPr/>
            </a:pPr>
            <a:r>
              <a:rPr lang="en-US" sz="1800">
                <a:latin typeface="Courier New" panose="02070309020205020404" pitchFamily="49" charset="0"/>
              </a:rPr>
              <a:t>	err = chdir(const char *path);</a:t>
            </a:r>
          </a:p>
          <a:p>
            <a:pPr lvl="1">
              <a:lnSpc>
                <a:spcPct val="80000"/>
              </a:lnSpc>
              <a:spcBef>
                <a:spcPts val="625"/>
              </a:spcBef>
              <a:buClr>
                <a:srgbClr val="CC6600"/>
              </a:buClr>
              <a:buSzPct val="80000"/>
              <a:buFont typeface="Monotype Sorts" charset="2"/>
              <a:buChar char=""/>
              <a:defRPr/>
            </a:pPr>
            <a:r>
              <a:rPr lang="en-US" sz="2000">
                <a:latin typeface="Arial" panose="020B0604020202020204" pitchFamily="34" charset="0"/>
              </a:rPr>
              <a:t>The </a:t>
            </a:r>
            <a:r>
              <a:rPr lang="en-US" sz="2000" i="1">
                <a:latin typeface="Arial" panose="020B0604020202020204" pitchFamily="34" charset="0"/>
              </a:rPr>
              <a:t>chdir</a:t>
            </a:r>
            <a:r>
              <a:rPr lang="en-US" sz="2000">
                <a:latin typeface="Arial" panose="020B0604020202020204" pitchFamily="34" charset="0"/>
              </a:rPr>
              <a:t>() function shall cause the directory named by the pathname pointed to by the </a:t>
            </a:r>
            <a:r>
              <a:rPr lang="en-US" sz="2000">
                <a:latin typeface="Courier New" panose="02070309020205020404" pitchFamily="49" charset="0"/>
              </a:rPr>
              <a:t>path</a:t>
            </a:r>
            <a:r>
              <a:rPr lang="en-US" sz="2000">
                <a:latin typeface="Arial" panose="020B0604020202020204" pitchFamily="34" charset="0"/>
              </a:rPr>
              <a:t> argument to become the current working directory.  Working directory is the starting point for path searches for </a:t>
            </a:r>
            <a:r>
              <a:rPr lang="en-US" sz="2000" i="1">
                <a:solidFill>
                  <a:srgbClr val="CC6600"/>
                </a:solidFill>
                <a:latin typeface="Arial" panose="020B0604020202020204" pitchFamily="34" charset="0"/>
              </a:rPr>
              <a:t>relative</a:t>
            </a:r>
            <a:r>
              <a:rPr lang="en-US" sz="2000">
                <a:latin typeface="Arial" panose="020B0604020202020204" pitchFamily="34" charset="0"/>
              </a:rPr>
              <a:t> pathnames.</a:t>
            </a:r>
          </a:p>
          <a:p>
            <a:pPr marL="342900">
              <a:lnSpc>
                <a:spcPct val="70000"/>
              </a:lnSpc>
              <a:spcBef>
                <a:spcPts val="600"/>
              </a:spcBef>
              <a:buSzPct val="90000"/>
              <a:defRPr/>
            </a:pPr>
            <a:endParaRPr lang="en-US">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a:extLst>
              <a:ext uri="{FF2B5EF4-FFF2-40B4-BE49-F238E27FC236}">
                <a16:creationId xmlns:a16="http://schemas.microsoft.com/office/drawing/2014/main" xmlns="" id="{E16E20AC-2545-48D5-8AF8-F7D24FCDB2A6}"/>
              </a:ext>
            </a:extLst>
          </p:cNvPr>
          <p:cNvSpPr>
            <a:spLocks noGrp="1" noChangeArrowheads="1"/>
          </p:cNvSpPr>
          <p:nvPr>
            <p:ph type="title" idx="4294967295"/>
          </p:nvPr>
        </p:nvSpPr>
        <p:spPr>
          <a:xfrm>
            <a:off x="1524000" y="531812"/>
            <a:ext cx="9144000" cy="631825"/>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dirty="0"/>
              <a:t>Device Management Calls</a:t>
            </a:r>
          </a:p>
        </p:txBody>
      </p:sp>
      <p:sp>
        <p:nvSpPr>
          <p:cNvPr id="71683" name="Rectangle 2">
            <a:extLst>
              <a:ext uri="{FF2B5EF4-FFF2-40B4-BE49-F238E27FC236}">
                <a16:creationId xmlns:a16="http://schemas.microsoft.com/office/drawing/2014/main" xmlns="" id="{76C8C62C-2DE7-4245-B6CE-7EEC2C0B0B31}"/>
              </a:ext>
            </a:extLst>
          </p:cNvPr>
          <p:cNvSpPr>
            <a:spLocks noGrp="1" noChangeArrowheads="1"/>
          </p:cNvSpPr>
          <p:nvPr>
            <p:ph type="body" idx="1"/>
          </p:nvPr>
        </p:nvSpPr>
        <p:spPr>
          <a:xfrm>
            <a:off x="2351088" y="1282700"/>
            <a:ext cx="7859712" cy="5043488"/>
          </a:xfrm>
        </p:spPr>
        <p:txBody>
          <a:bodyPr/>
          <a:lstStyle/>
          <a:p>
            <a:pPr indent="-341313">
              <a:spcBef>
                <a:spcPts val="7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sz="2800"/>
          </a:p>
          <a:p>
            <a:pPr indent="-341313">
              <a:spcBef>
                <a:spcPts val="7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sz="2800"/>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p:txBody>
      </p:sp>
      <p:sp>
        <p:nvSpPr>
          <p:cNvPr id="25603" name="Rectangle 3">
            <a:extLst>
              <a:ext uri="{FF2B5EF4-FFF2-40B4-BE49-F238E27FC236}">
                <a16:creationId xmlns:a16="http://schemas.microsoft.com/office/drawing/2014/main" xmlns="" id="{60E9DDD0-6DDE-43EE-BC11-AC4EE2D3F451}"/>
              </a:ext>
            </a:extLst>
          </p:cNvPr>
          <p:cNvSpPr>
            <a:spLocks noChangeArrowheads="1"/>
          </p:cNvSpPr>
          <p:nvPr/>
        </p:nvSpPr>
        <p:spPr bwMode="auto">
          <a:xfrm>
            <a:off x="1865314" y="1972491"/>
            <a:ext cx="8486775" cy="42108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1pPr>
            <a:lvl2pPr marL="741363" indent="-28416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2pPr>
            <a:lvl3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3pPr>
            <a:lvl4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4pPr>
            <a:lvl5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9pPr>
          </a:lstStyle>
          <a:p>
            <a:pPr>
              <a:lnSpc>
                <a:spcPct val="90000"/>
              </a:lnSpc>
              <a:spcBef>
                <a:spcPts val="600"/>
              </a:spcBef>
              <a:buClr>
                <a:srgbClr val="993300"/>
              </a:buClr>
              <a:buSzPct val="90000"/>
              <a:buFont typeface="Monotype Sorts" charset="2"/>
              <a:buChar char=""/>
              <a:defRPr/>
            </a:pPr>
            <a:r>
              <a:rPr lang="en-US" dirty="0">
                <a:latin typeface="Arial" panose="020B0604020202020204" pitchFamily="34" charset="0"/>
              </a:rPr>
              <a:t>System calls to manage devices are hidden into ‘file calls’</a:t>
            </a:r>
          </a:p>
          <a:p>
            <a:pPr lvl="1">
              <a:lnSpc>
                <a:spcPct val="90000"/>
              </a:lnSpc>
              <a:spcBef>
                <a:spcPts val="375"/>
              </a:spcBef>
              <a:buClr>
                <a:srgbClr val="CC6600"/>
              </a:buClr>
              <a:buSzPct val="80000"/>
              <a:buFont typeface="Monotype Sorts" charset="2"/>
              <a:buChar char=""/>
              <a:defRPr/>
            </a:pPr>
            <a:r>
              <a:rPr lang="en-US" sz="2000" dirty="0">
                <a:latin typeface="Arial" panose="020B0604020202020204" pitchFamily="34" charset="0"/>
              </a:rPr>
              <a:t>POSIX-based operating systems do not make difference between traditional files and ‘devices’. Devices are treated as ‘special files’</a:t>
            </a:r>
          </a:p>
          <a:p>
            <a:pPr lvl="1">
              <a:lnSpc>
                <a:spcPct val="90000"/>
              </a:lnSpc>
              <a:spcBef>
                <a:spcPts val="375"/>
              </a:spcBef>
              <a:buClr>
                <a:srgbClr val="CC6600"/>
              </a:buClr>
              <a:buSzPct val="80000"/>
              <a:buFont typeface="Monotype Sorts" charset="2"/>
              <a:buChar char=""/>
              <a:defRPr/>
            </a:pPr>
            <a:r>
              <a:rPr lang="en-US" sz="2000" dirty="0">
                <a:latin typeface="Arial" panose="020B0604020202020204" pitchFamily="34" charset="0"/>
              </a:rPr>
              <a:t>Access to ‘devices’ is mediated by opening the ‘special file’ and accessing it through the device.</a:t>
            </a:r>
          </a:p>
          <a:p>
            <a:pPr lvl="1">
              <a:lnSpc>
                <a:spcPct val="90000"/>
              </a:lnSpc>
              <a:spcBef>
                <a:spcPts val="375"/>
              </a:spcBef>
              <a:buClr>
                <a:srgbClr val="CC6600"/>
              </a:buClr>
              <a:buSzPct val="80000"/>
              <a:buFont typeface="Monotype Sorts" charset="2"/>
              <a:buChar char=""/>
              <a:defRPr/>
            </a:pPr>
            <a:r>
              <a:rPr lang="en-US" sz="2000" dirty="0">
                <a:latin typeface="Arial" panose="020B0604020202020204" pitchFamily="34" charset="0"/>
              </a:rPr>
              <a:t>Special files are usually ‘referenced’ from the </a:t>
            </a:r>
            <a:r>
              <a:rPr lang="en-US" sz="2000" dirty="0">
                <a:latin typeface="Courier New" panose="02070309020205020404" pitchFamily="49" charset="0"/>
              </a:rPr>
              <a:t>/dev </a:t>
            </a:r>
            <a:r>
              <a:rPr lang="en-US" sz="2000" dirty="0">
                <a:latin typeface="Arial" panose="020B0604020202020204" pitchFamily="34" charset="0"/>
              </a:rPr>
              <a:t>directory.</a:t>
            </a:r>
          </a:p>
          <a:p>
            <a:pPr>
              <a:lnSpc>
                <a:spcPct val="90000"/>
              </a:lnSpc>
              <a:spcBef>
                <a:spcPts val="500"/>
              </a:spcBef>
              <a:buClr>
                <a:srgbClr val="993300"/>
              </a:buClr>
              <a:buSzPct val="90000"/>
              <a:buFont typeface="Monotype Sorts" charset="2"/>
              <a:buChar char=""/>
              <a:defRPr/>
            </a:pPr>
            <a:r>
              <a:rPr lang="en-US" dirty="0" err="1">
                <a:latin typeface="Arial" panose="020B0604020202020204" pitchFamily="34" charset="0"/>
              </a:rPr>
              <a:t>ioctl</a:t>
            </a:r>
            <a:r>
              <a:rPr lang="en-US" sz="2000" dirty="0">
                <a:latin typeface="Arial" panose="020B0604020202020204" pitchFamily="34" charset="0"/>
              </a:rPr>
              <a:t> – control a device</a:t>
            </a:r>
          </a:p>
          <a:p>
            <a:pPr lvl="1" indent="-282575">
              <a:lnSpc>
                <a:spcPct val="90000"/>
              </a:lnSpc>
              <a:spcBef>
                <a:spcPts val="338"/>
              </a:spcBef>
              <a:buSzPct val="80000"/>
              <a:defRPr/>
            </a:pPr>
            <a:r>
              <a:rPr lang="fr-FR" sz="1800" dirty="0" err="1">
                <a:latin typeface="Courier New" panose="02070309020205020404" pitchFamily="49" charset="0"/>
              </a:rPr>
              <a:t>int</a:t>
            </a:r>
            <a:r>
              <a:rPr lang="fr-FR" sz="1800" dirty="0">
                <a:latin typeface="Courier New" panose="02070309020205020404" pitchFamily="49" charset="0"/>
              </a:rPr>
              <a:t> </a:t>
            </a:r>
            <a:r>
              <a:rPr lang="fr-FR" sz="1800" dirty="0" err="1">
                <a:latin typeface="Courier New" panose="02070309020205020404" pitchFamily="49" charset="0"/>
              </a:rPr>
              <a:t>ioctl</a:t>
            </a:r>
            <a:r>
              <a:rPr lang="fr-FR" sz="1800" dirty="0">
                <a:latin typeface="Courier New" panose="02070309020205020404" pitchFamily="49" charset="0"/>
              </a:rPr>
              <a:t>(</a:t>
            </a:r>
            <a:r>
              <a:rPr lang="fr-FR" sz="1800" dirty="0" err="1">
                <a:latin typeface="Courier New" panose="02070309020205020404" pitchFamily="49" charset="0"/>
              </a:rPr>
              <a:t>int</a:t>
            </a:r>
            <a:r>
              <a:rPr lang="fr-FR" sz="1800" dirty="0">
                <a:latin typeface="Courier New" panose="02070309020205020404" pitchFamily="49" charset="0"/>
              </a:rPr>
              <a:t> </a:t>
            </a:r>
            <a:r>
              <a:rPr lang="fr-FR" sz="1800" dirty="0" err="1">
                <a:latin typeface="Courier New" panose="02070309020205020404" pitchFamily="49" charset="0"/>
              </a:rPr>
              <a:t>fd</a:t>
            </a:r>
            <a:r>
              <a:rPr lang="fr-FR" sz="1800" dirty="0">
                <a:latin typeface="Courier New" panose="02070309020205020404" pitchFamily="49" charset="0"/>
              </a:rPr>
              <a:t>, </a:t>
            </a:r>
            <a:r>
              <a:rPr lang="fr-FR" sz="1800" dirty="0" err="1">
                <a:latin typeface="Courier New" panose="02070309020205020404" pitchFamily="49" charset="0"/>
              </a:rPr>
              <a:t>int</a:t>
            </a:r>
            <a:r>
              <a:rPr lang="fr-FR" sz="1800" dirty="0">
                <a:latin typeface="Courier New" panose="02070309020205020404" pitchFamily="49" charset="0"/>
              </a:rPr>
              <a:t> </a:t>
            </a:r>
            <a:r>
              <a:rPr lang="fr-FR" sz="1800" dirty="0" err="1">
                <a:latin typeface="Courier New" panose="02070309020205020404" pitchFamily="49" charset="0"/>
              </a:rPr>
              <a:t>request</a:t>
            </a:r>
            <a:r>
              <a:rPr lang="fr-FR" sz="1800" dirty="0">
                <a:latin typeface="Courier New" panose="02070309020205020404" pitchFamily="49" charset="0"/>
              </a:rPr>
              <a:t>, ... /* arg */);</a:t>
            </a:r>
          </a:p>
          <a:p>
            <a:pPr lvl="1">
              <a:lnSpc>
                <a:spcPct val="95000"/>
              </a:lnSpc>
              <a:spcBef>
                <a:spcPts val="375"/>
              </a:spcBef>
              <a:buClr>
                <a:srgbClr val="CC6600"/>
              </a:buClr>
              <a:buSzPct val="80000"/>
              <a:buFont typeface="Monotype Sorts" charset="2"/>
              <a:buChar char=""/>
              <a:defRPr/>
            </a:pPr>
            <a:r>
              <a:rPr lang="en-US" sz="2000" dirty="0">
                <a:latin typeface="Arial" panose="020B0604020202020204" pitchFamily="34" charset="0"/>
              </a:rPr>
              <a:t>The </a:t>
            </a:r>
            <a:r>
              <a:rPr lang="en-US" sz="2000" i="1" dirty="0" err="1">
                <a:latin typeface="Arial" panose="020B0604020202020204" pitchFamily="34" charset="0"/>
              </a:rPr>
              <a:t>ioctl</a:t>
            </a:r>
            <a:r>
              <a:rPr lang="en-US" sz="2000" dirty="0">
                <a:latin typeface="Arial" panose="020B0604020202020204" pitchFamily="34" charset="0"/>
              </a:rPr>
              <a:t>() function shall perform a variety of control functions on devices. The </a:t>
            </a:r>
            <a:r>
              <a:rPr lang="en-US" sz="2000" dirty="0">
                <a:latin typeface="Courier New" panose="02070309020205020404" pitchFamily="49" charset="0"/>
              </a:rPr>
              <a:t>request</a:t>
            </a:r>
            <a:r>
              <a:rPr lang="en-US" sz="2000" dirty="0">
                <a:latin typeface="Arial" panose="020B0604020202020204" pitchFamily="34" charset="0"/>
              </a:rPr>
              <a:t> argument and an optional third argument (with varying type) shall be passed to and interpreted by the appropriate part of the associated with </a:t>
            </a:r>
            <a:r>
              <a:rPr lang="en-US" sz="2000" dirty="0" err="1">
                <a:latin typeface="Courier New" panose="02070309020205020404" pitchFamily="49" charset="0"/>
              </a:rPr>
              <a:t>fd</a:t>
            </a:r>
            <a:r>
              <a:rPr lang="en-US" sz="2000" dirty="0">
                <a:latin typeface="Arial" panose="020B0604020202020204" pitchFamily="34"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a:extLst>
              <a:ext uri="{FF2B5EF4-FFF2-40B4-BE49-F238E27FC236}">
                <a16:creationId xmlns:a16="http://schemas.microsoft.com/office/drawing/2014/main" xmlns="" id="{A02436C8-B01B-4CCD-BC49-D5BEFD6925ED}"/>
              </a:ext>
            </a:extLst>
          </p:cNvPr>
          <p:cNvSpPr>
            <a:spLocks noGrp="1" noChangeArrowheads="1"/>
          </p:cNvSpPr>
          <p:nvPr>
            <p:ph type="title" idx="4294967295"/>
          </p:nvPr>
        </p:nvSpPr>
        <p:spPr>
          <a:xfrm>
            <a:off x="1524000" y="507999"/>
            <a:ext cx="9144000" cy="631825"/>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dirty="0"/>
              <a:t>Other Calls</a:t>
            </a:r>
          </a:p>
        </p:txBody>
      </p:sp>
      <p:sp>
        <p:nvSpPr>
          <p:cNvPr id="73731" name="Rectangle 2">
            <a:extLst>
              <a:ext uri="{FF2B5EF4-FFF2-40B4-BE49-F238E27FC236}">
                <a16:creationId xmlns:a16="http://schemas.microsoft.com/office/drawing/2014/main" xmlns="" id="{E4A108B6-05C1-4901-A6D5-68DE64F8CF33}"/>
              </a:ext>
            </a:extLst>
          </p:cNvPr>
          <p:cNvSpPr>
            <a:spLocks noGrp="1" noChangeArrowheads="1"/>
          </p:cNvSpPr>
          <p:nvPr>
            <p:ph type="body" idx="1"/>
          </p:nvPr>
        </p:nvSpPr>
        <p:spPr>
          <a:xfrm>
            <a:off x="2351088" y="1282700"/>
            <a:ext cx="7859712" cy="5043488"/>
          </a:xfrm>
        </p:spPr>
        <p:txBody>
          <a:bodyPr/>
          <a:lstStyle/>
          <a:p>
            <a:pPr indent="-341313">
              <a:spcBef>
                <a:spcPts val="7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sz="2800"/>
          </a:p>
          <a:p>
            <a:pPr indent="-341313">
              <a:spcBef>
                <a:spcPts val="7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sz="2800"/>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p:txBody>
      </p:sp>
      <p:sp>
        <p:nvSpPr>
          <p:cNvPr id="26627" name="Rectangle 3">
            <a:extLst>
              <a:ext uri="{FF2B5EF4-FFF2-40B4-BE49-F238E27FC236}">
                <a16:creationId xmlns:a16="http://schemas.microsoft.com/office/drawing/2014/main" xmlns="" id="{2D2625B9-25E1-43BC-B30C-D3F9EA9AA3C7}"/>
              </a:ext>
            </a:extLst>
          </p:cNvPr>
          <p:cNvSpPr>
            <a:spLocks noChangeArrowheads="1"/>
          </p:cNvSpPr>
          <p:nvPr/>
        </p:nvSpPr>
        <p:spPr bwMode="auto">
          <a:xfrm>
            <a:off x="1865314" y="1946365"/>
            <a:ext cx="8486775" cy="42369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1pPr>
            <a:lvl2pPr indent="-28416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2pPr>
            <a:lvl3pPr marL="108426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3pPr>
            <a:lvl4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4pPr>
            <a:lvl5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9pPr>
          </a:lstStyle>
          <a:p>
            <a:pPr>
              <a:lnSpc>
                <a:spcPct val="80000"/>
              </a:lnSpc>
              <a:spcBef>
                <a:spcPts val="500"/>
              </a:spcBef>
              <a:buClr>
                <a:srgbClr val="993300"/>
              </a:buClr>
              <a:buSzPct val="90000"/>
              <a:buFont typeface="Monotype Sorts" charset="2"/>
              <a:buChar char=""/>
              <a:defRPr/>
            </a:pPr>
            <a:r>
              <a:rPr lang="en-US" dirty="0">
                <a:latin typeface="Arial" panose="020B0604020202020204" pitchFamily="34" charset="0"/>
              </a:rPr>
              <a:t>kill</a:t>
            </a:r>
            <a:r>
              <a:rPr lang="en-US" sz="2000" dirty="0">
                <a:latin typeface="Arial" panose="020B0604020202020204" pitchFamily="34" charset="0"/>
              </a:rPr>
              <a:t> – send a signal to a process or a group of processes</a:t>
            </a:r>
          </a:p>
          <a:p>
            <a:pPr lvl="1">
              <a:lnSpc>
                <a:spcPct val="80000"/>
              </a:lnSpc>
              <a:spcBef>
                <a:spcPts val="338"/>
              </a:spcBef>
              <a:buSzPct val="80000"/>
              <a:defRPr/>
            </a:pPr>
            <a:r>
              <a:rPr lang="sv-SE" sz="1800" dirty="0">
                <a:latin typeface="Courier New" panose="02070309020205020404" pitchFamily="49" charset="0"/>
              </a:rPr>
              <a:t>err = kill(pid_t pid, int sig); </a:t>
            </a:r>
          </a:p>
          <a:p>
            <a:pPr marL="741363" lvl="1" indent="-282575">
              <a:lnSpc>
                <a:spcPct val="85000"/>
              </a:lnSpc>
              <a:spcBef>
                <a:spcPts val="375"/>
              </a:spcBef>
              <a:buClr>
                <a:srgbClr val="CC6600"/>
              </a:buClr>
              <a:buSzPct val="80000"/>
              <a:buFont typeface="Monotype Sorts" charset="2"/>
              <a:buChar char=""/>
              <a:defRPr/>
            </a:pPr>
            <a:r>
              <a:rPr lang="en-US" sz="2000" dirty="0">
                <a:latin typeface="Arial" panose="020B0604020202020204" pitchFamily="34" charset="0"/>
              </a:rPr>
              <a:t>The </a:t>
            </a:r>
            <a:r>
              <a:rPr lang="en-US" sz="2000" i="1" dirty="0">
                <a:latin typeface="Arial" panose="020B0604020202020204" pitchFamily="34" charset="0"/>
              </a:rPr>
              <a:t>kill</a:t>
            </a:r>
            <a:r>
              <a:rPr lang="en-US" sz="2000" dirty="0">
                <a:latin typeface="Arial" panose="020B0604020202020204" pitchFamily="34" charset="0"/>
              </a:rPr>
              <a:t>() function shall send a signal to a process specified by </a:t>
            </a:r>
            <a:r>
              <a:rPr lang="en-US" sz="2000" dirty="0" err="1">
                <a:latin typeface="Courier New" panose="02070309020205020404" pitchFamily="49" charset="0"/>
              </a:rPr>
              <a:t>pid</a:t>
            </a:r>
            <a:r>
              <a:rPr lang="en-US" sz="2000" dirty="0">
                <a:latin typeface="Arial" panose="020B0604020202020204" pitchFamily="34" charset="0"/>
              </a:rPr>
              <a:t>. The signal to be sent is specified by </a:t>
            </a:r>
            <a:r>
              <a:rPr lang="en-US" sz="2000" dirty="0">
                <a:latin typeface="Courier New" panose="02070309020205020404" pitchFamily="49" charset="0"/>
              </a:rPr>
              <a:t>sig</a:t>
            </a:r>
            <a:r>
              <a:rPr lang="en-US" sz="2000" dirty="0">
                <a:latin typeface="Arial" panose="020B0604020202020204" pitchFamily="34" charset="0"/>
              </a:rPr>
              <a:t>.</a:t>
            </a:r>
          </a:p>
          <a:p>
            <a:pPr marL="741363" lvl="1" indent="-282575">
              <a:lnSpc>
                <a:spcPct val="85000"/>
              </a:lnSpc>
              <a:spcBef>
                <a:spcPts val="375"/>
              </a:spcBef>
              <a:buClr>
                <a:srgbClr val="CC6600"/>
              </a:buClr>
              <a:buSzPct val="80000"/>
              <a:buFont typeface="Monotype Sorts" charset="2"/>
              <a:buChar char=""/>
              <a:defRPr/>
            </a:pPr>
            <a:r>
              <a:rPr lang="en-US" sz="2000" i="1" dirty="0">
                <a:latin typeface="Arial" panose="020B0604020202020204" pitchFamily="34" charset="0"/>
              </a:rPr>
              <a:t>kill</a:t>
            </a:r>
            <a:r>
              <a:rPr lang="en-US" sz="2000" dirty="0">
                <a:latin typeface="Arial" panose="020B0604020202020204" pitchFamily="34" charset="0"/>
              </a:rPr>
              <a:t>() is an elementary inter-process communication means</a:t>
            </a:r>
          </a:p>
          <a:p>
            <a:pPr marL="741363" lvl="1" indent="-282575">
              <a:lnSpc>
                <a:spcPct val="85000"/>
              </a:lnSpc>
              <a:spcBef>
                <a:spcPts val="375"/>
              </a:spcBef>
              <a:buClr>
                <a:srgbClr val="CC6600"/>
              </a:buClr>
              <a:buSzPct val="80000"/>
              <a:buFont typeface="Monotype Sorts" charset="2"/>
              <a:buChar char=""/>
              <a:defRPr/>
            </a:pPr>
            <a:r>
              <a:rPr lang="en-US" sz="2000" dirty="0">
                <a:latin typeface="Arial" panose="020B0604020202020204" pitchFamily="34" charset="0"/>
              </a:rPr>
              <a:t>The caller has to has to have sufficient privileges to send the signal to the target.</a:t>
            </a:r>
          </a:p>
          <a:p>
            <a:pPr>
              <a:lnSpc>
                <a:spcPct val="80000"/>
              </a:lnSpc>
              <a:spcBef>
                <a:spcPts val="500"/>
              </a:spcBef>
              <a:buClr>
                <a:srgbClr val="993300"/>
              </a:buClr>
              <a:buSzPct val="90000"/>
              <a:buFont typeface="Monotype Sorts" charset="2"/>
              <a:buChar char=""/>
              <a:defRPr/>
            </a:pPr>
            <a:r>
              <a:rPr lang="en-US" dirty="0">
                <a:latin typeface="Arial" panose="020B0604020202020204" pitchFamily="34" charset="0"/>
              </a:rPr>
              <a:t>signal</a:t>
            </a:r>
            <a:r>
              <a:rPr lang="en-US" sz="2000" dirty="0">
                <a:latin typeface="Arial" panose="020B0604020202020204" pitchFamily="34" charset="0"/>
              </a:rPr>
              <a:t> – a signal management</a:t>
            </a:r>
          </a:p>
          <a:p>
            <a:pPr lvl="1">
              <a:lnSpc>
                <a:spcPct val="80000"/>
              </a:lnSpc>
              <a:spcBef>
                <a:spcPts val="338"/>
              </a:spcBef>
              <a:buSzPct val="80000"/>
              <a:defRPr/>
            </a:pPr>
            <a:r>
              <a:rPr lang="sv-SE" sz="1800" dirty="0">
                <a:latin typeface="Courier New" panose="02070309020205020404" pitchFamily="49" charset="0"/>
              </a:rPr>
              <a:t>void (*signal(int sig, void (*func)(int)))(int); </a:t>
            </a:r>
          </a:p>
          <a:p>
            <a:pPr marL="741363" lvl="1" indent="-282575">
              <a:lnSpc>
                <a:spcPct val="80000"/>
              </a:lnSpc>
              <a:spcBef>
                <a:spcPts val="375"/>
              </a:spcBef>
              <a:buClr>
                <a:srgbClr val="CC6600"/>
              </a:buClr>
              <a:buSzPct val="80000"/>
              <a:buFont typeface="Monotype Sorts" charset="2"/>
              <a:buChar char=""/>
              <a:defRPr/>
            </a:pPr>
            <a:r>
              <a:rPr lang="en-US" sz="2000" dirty="0">
                <a:latin typeface="Arial" panose="020B0604020202020204" pitchFamily="34" charset="0"/>
              </a:rPr>
              <a:t>The </a:t>
            </a:r>
            <a:r>
              <a:rPr lang="en-US" sz="2000" i="1" dirty="0">
                <a:latin typeface="Arial" panose="020B0604020202020204" pitchFamily="34" charset="0"/>
              </a:rPr>
              <a:t>signal</a:t>
            </a:r>
            <a:r>
              <a:rPr lang="en-US" sz="2000" dirty="0">
                <a:latin typeface="Arial" panose="020B0604020202020204" pitchFamily="34" charset="0"/>
              </a:rPr>
              <a:t>() function chooses one of three ways in which receipt of the signal </a:t>
            </a:r>
            <a:r>
              <a:rPr lang="en-US" sz="2000" dirty="0">
                <a:latin typeface="Courier New" panose="02070309020205020404" pitchFamily="49" charset="0"/>
              </a:rPr>
              <a:t>sig</a:t>
            </a:r>
            <a:r>
              <a:rPr lang="en-US" sz="2000" dirty="0">
                <a:latin typeface="Arial" panose="020B0604020202020204" pitchFamily="34" charset="0"/>
              </a:rPr>
              <a:t> is to be subsequently handled. </a:t>
            </a:r>
          </a:p>
          <a:p>
            <a:pPr lvl="2">
              <a:lnSpc>
                <a:spcPct val="80000"/>
              </a:lnSpc>
              <a:spcBef>
                <a:spcPts val="338"/>
              </a:spcBef>
              <a:buClr>
                <a:srgbClr val="009900"/>
              </a:buClr>
              <a:buSzPct val="75000"/>
              <a:buFont typeface="Webdings" panose="05030102010509060703" pitchFamily="18" charset="2"/>
              <a:buChar char=""/>
              <a:defRPr/>
            </a:pPr>
            <a:r>
              <a:rPr lang="en-US" sz="1800" dirty="0">
                <a:latin typeface="Arial" panose="020B0604020202020204" pitchFamily="34" charset="0"/>
              </a:rPr>
              <a:t>If the value of </a:t>
            </a:r>
            <a:r>
              <a:rPr lang="en-US" sz="1800" dirty="0" err="1">
                <a:latin typeface="Courier New" panose="02070309020205020404" pitchFamily="49" charset="0"/>
              </a:rPr>
              <a:t>func</a:t>
            </a:r>
            <a:r>
              <a:rPr lang="en-US" sz="1800" dirty="0">
                <a:latin typeface="Arial" panose="020B0604020202020204" pitchFamily="34" charset="0"/>
              </a:rPr>
              <a:t> is </a:t>
            </a:r>
            <a:r>
              <a:rPr lang="en-US" sz="1800" dirty="0">
                <a:latin typeface="Courier New" panose="02070309020205020404" pitchFamily="49" charset="0"/>
              </a:rPr>
              <a:t>SIG_DFL</a:t>
            </a:r>
            <a:r>
              <a:rPr lang="en-US" sz="1800" dirty="0">
                <a:latin typeface="Arial" panose="020B0604020202020204" pitchFamily="34" charset="0"/>
              </a:rPr>
              <a:t>, default handling for that signal shall occur. </a:t>
            </a:r>
          </a:p>
          <a:p>
            <a:pPr lvl="2">
              <a:lnSpc>
                <a:spcPct val="80000"/>
              </a:lnSpc>
              <a:spcBef>
                <a:spcPts val="338"/>
              </a:spcBef>
              <a:buClr>
                <a:srgbClr val="009900"/>
              </a:buClr>
              <a:buSzPct val="75000"/>
              <a:buFont typeface="Webdings" panose="05030102010509060703" pitchFamily="18" charset="2"/>
              <a:buChar char=""/>
              <a:defRPr/>
            </a:pPr>
            <a:r>
              <a:rPr lang="en-US" sz="1800" dirty="0">
                <a:latin typeface="Arial" panose="020B0604020202020204" pitchFamily="34" charset="0"/>
              </a:rPr>
              <a:t>If the value of </a:t>
            </a:r>
            <a:r>
              <a:rPr lang="en-US" sz="1800" dirty="0" err="1">
                <a:latin typeface="Courier New" panose="02070309020205020404" pitchFamily="49" charset="0"/>
              </a:rPr>
              <a:t>func</a:t>
            </a:r>
            <a:r>
              <a:rPr lang="en-US" sz="1800" dirty="0">
                <a:latin typeface="Courier New" panose="02070309020205020404" pitchFamily="49" charset="0"/>
              </a:rPr>
              <a:t> </a:t>
            </a:r>
            <a:r>
              <a:rPr lang="en-US" sz="1800" dirty="0">
                <a:latin typeface="Arial" panose="020B0604020202020204" pitchFamily="34" charset="0"/>
              </a:rPr>
              <a:t>is </a:t>
            </a:r>
            <a:r>
              <a:rPr lang="en-US" sz="1800" dirty="0">
                <a:latin typeface="Courier New" panose="02070309020205020404" pitchFamily="49" charset="0"/>
              </a:rPr>
              <a:t>SIG_IGN</a:t>
            </a:r>
            <a:r>
              <a:rPr lang="en-US" sz="1800" dirty="0">
                <a:latin typeface="Arial" panose="020B0604020202020204" pitchFamily="34" charset="0"/>
              </a:rPr>
              <a:t>, the signal shall be ignored.</a:t>
            </a:r>
          </a:p>
          <a:p>
            <a:pPr lvl="2">
              <a:lnSpc>
                <a:spcPct val="80000"/>
              </a:lnSpc>
              <a:spcBef>
                <a:spcPts val="338"/>
              </a:spcBef>
              <a:buClr>
                <a:srgbClr val="009900"/>
              </a:buClr>
              <a:buSzPct val="75000"/>
              <a:buFont typeface="Webdings" panose="05030102010509060703" pitchFamily="18" charset="2"/>
              <a:buChar char=""/>
              <a:defRPr/>
            </a:pPr>
            <a:r>
              <a:rPr lang="en-US" sz="1800" dirty="0">
                <a:latin typeface="Arial" panose="020B0604020202020204" pitchFamily="34" charset="0"/>
              </a:rPr>
              <a:t>Otherwise, the application shall ensure that </a:t>
            </a:r>
            <a:r>
              <a:rPr lang="en-US" sz="1800" dirty="0" err="1">
                <a:latin typeface="Courier New" panose="02070309020205020404" pitchFamily="49" charset="0"/>
              </a:rPr>
              <a:t>func</a:t>
            </a:r>
            <a:r>
              <a:rPr lang="en-US" sz="1800" dirty="0">
                <a:latin typeface="Arial" panose="020B0604020202020204" pitchFamily="34" charset="0"/>
              </a:rPr>
              <a:t> points to a function to be called when that signal occurs. An invocation of such a function is called a "</a:t>
            </a:r>
            <a:r>
              <a:rPr lang="en-US" sz="1800" i="1" dirty="0">
                <a:latin typeface="Arial" panose="020B0604020202020204" pitchFamily="34" charset="0"/>
              </a:rPr>
              <a:t>signal handler</a:t>
            </a:r>
            <a:r>
              <a:rPr lang="en-US" sz="1800" dirty="0">
                <a:latin typeface="Arial" panose="020B0604020202020204" pitchFamily="34" charset="0"/>
              </a:rPr>
              <a:t>".</a:t>
            </a:r>
          </a:p>
          <a:p>
            <a:pPr marL="342900">
              <a:lnSpc>
                <a:spcPct val="80000"/>
              </a:lnSpc>
              <a:spcBef>
                <a:spcPts val="600"/>
              </a:spcBef>
              <a:buSzPct val="90000"/>
              <a:defRPr/>
            </a:pPr>
            <a:endParaRPr lang="en-US"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414F5-9061-4246-B4EF-1F6EB6D9C05E}"/>
              </a:ext>
            </a:extLst>
          </p:cNvPr>
          <p:cNvSpPr>
            <a:spLocks noGrp="1"/>
          </p:cNvSpPr>
          <p:nvPr>
            <p:ph type="title"/>
          </p:nvPr>
        </p:nvSpPr>
        <p:spPr/>
        <p:txBody>
          <a:bodyPr/>
          <a:lstStyle/>
          <a:p>
            <a:r>
              <a:rPr lang="en-IN" dirty="0"/>
              <a:t>What is a System Call?</a:t>
            </a:r>
          </a:p>
        </p:txBody>
      </p:sp>
      <p:sp>
        <p:nvSpPr>
          <p:cNvPr id="3" name="Content Placeholder 2">
            <a:extLst>
              <a:ext uri="{FF2B5EF4-FFF2-40B4-BE49-F238E27FC236}">
                <a16:creationId xmlns:a16="http://schemas.microsoft.com/office/drawing/2014/main" xmlns="" id="{48E11620-F03F-4BAE-9573-453675D97E68}"/>
              </a:ext>
            </a:extLst>
          </p:cNvPr>
          <p:cNvSpPr>
            <a:spLocks noGrp="1"/>
          </p:cNvSpPr>
          <p:nvPr>
            <p:ph idx="1"/>
          </p:nvPr>
        </p:nvSpPr>
        <p:spPr/>
        <p:txBody>
          <a:bodyPr/>
          <a:lstStyle/>
          <a:p>
            <a:pPr marL="0" indent="0">
              <a:buNone/>
            </a:pPr>
            <a:endParaRPr lang="en-US" dirty="0">
              <a:solidFill>
                <a:srgbClr val="40424E"/>
              </a:solidFill>
              <a:latin typeface="urw-din"/>
            </a:endParaRPr>
          </a:p>
          <a:p>
            <a:pPr marL="0" indent="0">
              <a:buNone/>
            </a:pPr>
            <a:endParaRPr lang="en-US" dirty="0">
              <a:solidFill>
                <a:srgbClr val="40424E"/>
              </a:solidFill>
              <a:latin typeface="urw-din"/>
            </a:endParaRPr>
          </a:p>
          <a:p>
            <a:pPr marL="0" indent="0">
              <a:buNone/>
            </a:pPr>
            <a:r>
              <a:rPr lang="en-US" dirty="0">
                <a:solidFill>
                  <a:srgbClr val="40424E"/>
                </a:solidFill>
                <a:latin typeface="urw-din"/>
              </a:rPr>
              <a:t>A</a:t>
            </a:r>
            <a:r>
              <a:rPr lang="en-US" b="0" i="0" dirty="0">
                <a:solidFill>
                  <a:srgbClr val="40424E"/>
                </a:solidFill>
                <a:effectLst/>
                <a:latin typeface="urw-din"/>
              </a:rPr>
              <a:t> </a:t>
            </a:r>
            <a:r>
              <a:rPr lang="en-US" b="1" i="0" dirty="0">
                <a:solidFill>
                  <a:srgbClr val="40424E"/>
                </a:solidFill>
                <a:effectLst/>
                <a:latin typeface="urw-din"/>
              </a:rPr>
              <a:t>system call</a:t>
            </a:r>
            <a:r>
              <a:rPr lang="en-US" b="0" i="0" dirty="0">
                <a:solidFill>
                  <a:srgbClr val="40424E"/>
                </a:solidFill>
                <a:effectLst/>
                <a:latin typeface="urw-din"/>
              </a:rPr>
              <a:t> is the programmatic way in which a computer program requests a service from the kernel of the operating system it is executed on.</a:t>
            </a:r>
            <a:endParaRPr lang="en-IN" dirty="0"/>
          </a:p>
        </p:txBody>
      </p:sp>
    </p:spTree>
    <p:extLst>
      <p:ext uri="{BB962C8B-B14F-4D97-AF65-F5344CB8AC3E}">
        <p14:creationId xmlns:p14="http://schemas.microsoft.com/office/powerpoint/2010/main" val="3675606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3DD823-4559-4156-B19B-3276D0D29DB0}"/>
              </a:ext>
            </a:extLst>
          </p:cNvPr>
          <p:cNvSpPr>
            <a:spLocks noGrp="1"/>
          </p:cNvSpPr>
          <p:nvPr>
            <p:ph type="title"/>
          </p:nvPr>
        </p:nvSpPr>
        <p:spPr/>
        <p:txBody>
          <a:bodyPr/>
          <a:lstStyle/>
          <a:p>
            <a:r>
              <a:rPr lang="en-US" b="1" i="0" dirty="0">
                <a:solidFill>
                  <a:srgbClr val="40424E"/>
                </a:solidFill>
                <a:effectLst/>
                <a:latin typeface="urw-din"/>
              </a:rPr>
              <a:t>Services Provided by System Calls :</a:t>
            </a:r>
            <a:endParaRPr lang="en-IN" dirty="0"/>
          </a:p>
        </p:txBody>
      </p:sp>
      <p:sp>
        <p:nvSpPr>
          <p:cNvPr id="3" name="Content Placeholder 2">
            <a:extLst>
              <a:ext uri="{FF2B5EF4-FFF2-40B4-BE49-F238E27FC236}">
                <a16:creationId xmlns:a16="http://schemas.microsoft.com/office/drawing/2014/main" xmlns="" id="{5BAA95F9-343E-4452-BF80-C9A350673537}"/>
              </a:ext>
            </a:extLst>
          </p:cNvPr>
          <p:cNvSpPr>
            <a:spLocks noGrp="1"/>
          </p:cNvSpPr>
          <p:nvPr>
            <p:ph idx="1"/>
          </p:nvPr>
        </p:nvSpPr>
        <p:spPr/>
        <p:txBody>
          <a:bodyPr/>
          <a:lstStyle/>
          <a:p>
            <a:pPr algn="l" fontAlgn="base">
              <a:buFont typeface="+mj-lt"/>
              <a:buAutoNum type="arabicPeriod"/>
            </a:pPr>
            <a:r>
              <a:rPr lang="en-US" sz="3600" b="0" i="0" dirty="0">
                <a:solidFill>
                  <a:srgbClr val="40424E"/>
                </a:solidFill>
                <a:effectLst/>
                <a:latin typeface="urw-din"/>
              </a:rPr>
              <a:t>Process creation and management</a:t>
            </a:r>
          </a:p>
          <a:p>
            <a:pPr algn="l" fontAlgn="base">
              <a:buFont typeface="+mj-lt"/>
              <a:buAutoNum type="arabicPeriod"/>
            </a:pPr>
            <a:r>
              <a:rPr lang="en-US" sz="3600" b="0" i="0" dirty="0">
                <a:solidFill>
                  <a:srgbClr val="40424E"/>
                </a:solidFill>
                <a:effectLst/>
                <a:latin typeface="urw-din"/>
              </a:rPr>
              <a:t>Main memory management</a:t>
            </a:r>
          </a:p>
          <a:p>
            <a:pPr algn="l" fontAlgn="base">
              <a:buFont typeface="+mj-lt"/>
              <a:buAutoNum type="arabicPeriod"/>
            </a:pPr>
            <a:r>
              <a:rPr lang="en-US" sz="3600" b="0" i="0" dirty="0">
                <a:solidFill>
                  <a:srgbClr val="40424E"/>
                </a:solidFill>
                <a:effectLst/>
                <a:latin typeface="urw-din"/>
              </a:rPr>
              <a:t>File Access, Directory and File system management</a:t>
            </a:r>
          </a:p>
          <a:p>
            <a:pPr algn="l" fontAlgn="base">
              <a:buFont typeface="+mj-lt"/>
              <a:buAutoNum type="arabicPeriod"/>
            </a:pPr>
            <a:r>
              <a:rPr lang="en-US" sz="3600" b="0" i="0" dirty="0">
                <a:solidFill>
                  <a:srgbClr val="40424E"/>
                </a:solidFill>
                <a:effectLst/>
                <a:latin typeface="urw-din"/>
              </a:rPr>
              <a:t>Device handling(I/O)</a:t>
            </a:r>
          </a:p>
          <a:p>
            <a:pPr algn="l" fontAlgn="base">
              <a:buFont typeface="+mj-lt"/>
              <a:buAutoNum type="arabicPeriod"/>
            </a:pPr>
            <a:r>
              <a:rPr lang="en-US" sz="3600" b="0" i="0" dirty="0">
                <a:solidFill>
                  <a:srgbClr val="40424E"/>
                </a:solidFill>
                <a:effectLst/>
                <a:latin typeface="urw-din"/>
              </a:rPr>
              <a:t>Protection</a:t>
            </a:r>
          </a:p>
          <a:p>
            <a:pPr algn="l" fontAlgn="base">
              <a:buFont typeface="+mj-lt"/>
              <a:buAutoNum type="arabicPeriod"/>
            </a:pPr>
            <a:r>
              <a:rPr lang="en-US" sz="3600" b="0" i="0" dirty="0">
                <a:solidFill>
                  <a:srgbClr val="40424E"/>
                </a:solidFill>
                <a:effectLst/>
                <a:latin typeface="urw-din"/>
              </a:rPr>
              <a:t>Networking, etc.</a:t>
            </a:r>
          </a:p>
          <a:p>
            <a:endParaRPr lang="en-IN" dirty="0"/>
          </a:p>
        </p:txBody>
      </p:sp>
    </p:spTree>
    <p:extLst>
      <p:ext uri="{BB962C8B-B14F-4D97-AF65-F5344CB8AC3E}">
        <p14:creationId xmlns:p14="http://schemas.microsoft.com/office/powerpoint/2010/main" val="1658723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xmlns="" id="{A6B5B0F1-1C7F-4513-AD14-FD9C98109648}"/>
              </a:ext>
            </a:extLst>
          </p:cNvPr>
          <p:cNvSpPr>
            <a:spLocks noGrp="1" noChangeArrowheads="1"/>
          </p:cNvSpPr>
          <p:nvPr>
            <p:ph type="title" idx="4294967295"/>
          </p:nvPr>
        </p:nvSpPr>
        <p:spPr>
          <a:xfrm>
            <a:off x="2200275" y="133351"/>
            <a:ext cx="8077200" cy="536575"/>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a:t>Standard C Library Example</a:t>
            </a:r>
          </a:p>
        </p:txBody>
      </p:sp>
      <p:sp>
        <p:nvSpPr>
          <p:cNvPr id="43011" name="Rectangle 2">
            <a:extLst>
              <a:ext uri="{FF2B5EF4-FFF2-40B4-BE49-F238E27FC236}">
                <a16:creationId xmlns:a16="http://schemas.microsoft.com/office/drawing/2014/main" xmlns="" id="{8716EAD5-933E-41B2-B2F6-9ACE2F6905DB}"/>
              </a:ext>
            </a:extLst>
          </p:cNvPr>
          <p:cNvSpPr>
            <a:spLocks noGrp="1" noChangeArrowheads="1"/>
          </p:cNvSpPr>
          <p:nvPr>
            <p:ph type="body" idx="1"/>
          </p:nvPr>
        </p:nvSpPr>
        <p:spPr>
          <a:xfrm>
            <a:off x="2292351" y="652464"/>
            <a:ext cx="7642225" cy="5146675"/>
          </a:xfrm>
        </p:spPr>
        <p:txBody>
          <a:bodyPr/>
          <a:lstStyle/>
          <a:p>
            <a:pPr marL="341313" indent="-341313">
              <a:buClr>
                <a:srgbClr val="993300"/>
              </a:buClr>
              <a:buSzPct val="90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C program invoking printf() library call, which calls write() system call</a:t>
            </a:r>
          </a:p>
        </p:txBody>
      </p:sp>
      <p:pic>
        <p:nvPicPr>
          <p:cNvPr id="43012" name="Picture 3">
            <a:extLst>
              <a:ext uri="{FF2B5EF4-FFF2-40B4-BE49-F238E27FC236}">
                <a16:creationId xmlns:a16="http://schemas.microsoft.com/office/drawing/2014/main" xmlns="" id="{5A7D670A-B683-421E-9833-ABBDB595E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977" t="551" r="17183" b="551"/>
          <a:stretch>
            <a:fillRect/>
          </a:stretch>
        </p:blipFill>
        <p:spPr bwMode="auto">
          <a:xfrm>
            <a:off x="4064000" y="1587500"/>
            <a:ext cx="4178300" cy="4706938"/>
          </a:xfrm>
          <a:prstGeom prst="rect">
            <a:avLst/>
          </a:prstGeom>
          <a:noFill/>
          <a:ln w="38160" cap="sq">
            <a:solidFill>
              <a:srgbClr val="CC6600"/>
            </a:solidFill>
            <a:miter lim="800000"/>
            <a:headEnd/>
            <a:tailEnd/>
          </a:ln>
          <a:effectLst/>
          <a:extLst>
            <a:ext uri="{909E8E84-426E-40DD-AFC4-6F175D3DCCD1}">
              <a14:hiddenFill xmlns:a14="http://schemas.microsoft.com/office/drawing/2010/main">
                <a:blipFill dpi="0" rotWithShape="0">
                  <a:blip/>
                  <a:srcRect l="16977" t="551" r="17183" b="551"/>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a:extLst>
              <a:ext uri="{FF2B5EF4-FFF2-40B4-BE49-F238E27FC236}">
                <a16:creationId xmlns:a16="http://schemas.microsoft.com/office/drawing/2014/main" xmlns="" id="{4B6CE694-320F-45A4-8BEC-7A71ADB7E308}"/>
              </a:ext>
            </a:extLst>
          </p:cNvPr>
          <p:cNvSpPr>
            <a:spLocks noGrp="1" noChangeArrowheads="1"/>
          </p:cNvSpPr>
          <p:nvPr>
            <p:ph type="title" idx="4294967295"/>
          </p:nvPr>
        </p:nvSpPr>
        <p:spPr>
          <a:xfrm>
            <a:off x="2057400" y="655639"/>
            <a:ext cx="8077200" cy="609600"/>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dirty="0"/>
              <a:t/>
            </a:r>
            <a:br>
              <a:rPr lang="en-IN" altLang="en-US" dirty="0"/>
            </a:br>
            <a:r>
              <a:rPr lang="en-IN" altLang="en-US" dirty="0"/>
              <a:t/>
            </a:r>
            <a:br>
              <a:rPr lang="en-IN" altLang="en-US" dirty="0"/>
            </a:br>
            <a:r>
              <a:rPr lang="en-IN" altLang="en-US" dirty="0"/>
              <a:t>Types of System Calls</a:t>
            </a:r>
          </a:p>
        </p:txBody>
      </p:sp>
      <p:sp>
        <p:nvSpPr>
          <p:cNvPr id="13314" name="Rectangle 2">
            <a:extLst>
              <a:ext uri="{FF2B5EF4-FFF2-40B4-BE49-F238E27FC236}">
                <a16:creationId xmlns:a16="http://schemas.microsoft.com/office/drawing/2014/main" xmlns="" id="{AF0F8C7A-44A6-44F4-ABE5-9DBEFC6AC5FF}"/>
              </a:ext>
            </a:extLst>
          </p:cNvPr>
          <p:cNvSpPr>
            <a:spLocks noGrp="1" noChangeArrowheads="1"/>
          </p:cNvSpPr>
          <p:nvPr>
            <p:ph type="body" idx="1"/>
          </p:nvPr>
        </p:nvSpPr>
        <p:spPr>
          <a:xfrm>
            <a:off x="2201863" y="655639"/>
            <a:ext cx="9724526" cy="5832475"/>
          </a:xfrm>
        </p:spPr>
        <p:txBody>
          <a:bodyPr>
            <a:normAutofit fontScale="92500" lnSpcReduction="10000"/>
          </a:bodyPr>
          <a:lstStyle/>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dirty="0"/>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dirty="0"/>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dirty="0"/>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A set of </a:t>
            </a:r>
            <a:r>
              <a:rPr lang="cs-CZ" dirty="0"/>
              <a:t>(</a:t>
            </a:r>
            <a:r>
              <a:rPr lang="en-US" dirty="0"/>
              <a:t>seemingly</a:t>
            </a:r>
            <a:r>
              <a:rPr lang="cs-CZ" dirty="0"/>
              <a:t> </a:t>
            </a:r>
            <a:r>
              <a:rPr lang="en-US" dirty="0"/>
              <a:t>independent</a:t>
            </a:r>
            <a:r>
              <a:rPr lang="cs-CZ" dirty="0"/>
              <a:t>) </a:t>
            </a:r>
            <a:r>
              <a:rPr lang="en-US" dirty="0"/>
              <a:t>groups of services</a:t>
            </a:r>
            <a:r>
              <a:rPr lang="cs-CZ" dirty="0"/>
              <a:t>:</a:t>
            </a:r>
          </a:p>
          <a:p>
            <a:pPr marL="341313" indent="-339725">
              <a:spcBef>
                <a:spcPts val="500"/>
              </a:spcBef>
              <a:buClr>
                <a:srgbClr val="993300"/>
              </a:buClr>
              <a:buSzPct val="90000"/>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Process control and IPC (Inter-Process Communication)</a:t>
            </a:r>
          </a:p>
          <a:p>
            <a:pPr marL="341313" indent="-339725">
              <a:buClr>
                <a:srgbClr val="993300"/>
              </a:buClr>
              <a:buSzPct val="90000"/>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Memory management </a:t>
            </a:r>
          </a:p>
          <a:p>
            <a:pPr marL="741363" lvl="1" indent="-284163">
              <a:buClr>
                <a:srgbClr val="CC6600"/>
              </a:buClr>
              <a:buSzPct val="80000"/>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allocating and freeing memory space on request</a:t>
            </a:r>
          </a:p>
          <a:p>
            <a:pPr marL="341313" indent="-339725">
              <a:buClr>
                <a:srgbClr val="993300"/>
              </a:buClr>
              <a:buSzPct val="90000"/>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Access to data in files</a:t>
            </a:r>
          </a:p>
          <a:p>
            <a:pPr marL="341313" indent="-339725">
              <a:buClr>
                <a:srgbClr val="993300"/>
              </a:buClr>
              <a:buSzPct val="90000"/>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File and file-system management</a:t>
            </a:r>
          </a:p>
          <a:p>
            <a:pPr marL="341313" indent="-339725">
              <a:buClr>
                <a:srgbClr val="993300"/>
              </a:buClr>
              <a:buSzPct val="90000"/>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Device management</a:t>
            </a:r>
          </a:p>
          <a:p>
            <a:pPr marL="341313" indent="-339725">
              <a:buClr>
                <a:srgbClr val="993300"/>
              </a:buClr>
              <a:buSzPct val="90000"/>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Communications</a:t>
            </a:r>
          </a:p>
          <a:p>
            <a:pPr marL="741363" lvl="1" indent="-284163">
              <a:buClr>
                <a:srgbClr val="CC6600"/>
              </a:buClr>
              <a:buSzPct val="80000"/>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Networking and distributed computing support</a:t>
            </a:r>
          </a:p>
          <a:p>
            <a:pPr marL="341313" indent="-339725">
              <a:buClr>
                <a:srgbClr val="993300"/>
              </a:buClr>
              <a:buSzPct val="90000"/>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Other services</a:t>
            </a:r>
          </a:p>
          <a:p>
            <a:pPr marL="741363" lvl="1" indent="-284163">
              <a:buClr>
                <a:srgbClr val="CC6600"/>
              </a:buClr>
              <a:buSzPct val="80000"/>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e.g., profiling</a:t>
            </a:r>
          </a:p>
          <a:p>
            <a:pPr marL="741363" lvl="1" indent="-284163">
              <a:buClr>
                <a:srgbClr val="CC6600"/>
              </a:buClr>
              <a:buSzPct val="80000"/>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debugging</a:t>
            </a:r>
          </a:p>
          <a:p>
            <a:pPr marL="741363" lvl="1" indent="-284163">
              <a:buClr>
                <a:srgbClr val="CC6600"/>
              </a:buClr>
              <a:buSzPct val="80000"/>
              <a:buFont typeface="Monotype Sort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etc.</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a:extLst>
              <a:ext uri="{FF2B5EF4-FFF2-40B4-BE49-F238E27FC236}">
                <a16:creationId xmlns:a16="http://schemas.microsoft.com/office/drawing/2014/main" xmlns="" id="{9C2F6DBD-06D6-46C0-8608-ED0E56F2B3FC}"/>
              </a:ext>
            </a:extLst>
          </p:cNvPr>
          <p:cNvSpPr>
            <a:spLocks noGrp="1" noChangeArrowheads="1"/>
          </p:cNvSpPr>
          <p:nvPr>
            <p:ph type="title" idx="4294967295"/>
          </p:nvPr>
        </p:nvSpPr>
        <p:spPr>
          <a:xfrm>
            <a:off x="1524000" y="505686"/>
            <a:ext cx="9144000" cy="631825"/>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dirty="0"/>
              <a:t/>
            </a:r>
            <a:br>
              <a:rPr lang="en-IN" altLang="en-US" dirty="0"/>
            </a:br>
            <a:r>
              <a:rPr lang="en-IN" altLang="en-US" dirty="0"/>
              <a:t>Process Control Calls (1)</a:t>
            </a:r>
          </a:p>
        </p:txBody>
      </p:sp>
      <p:sp>
        <p:nvSpPr>
          <p:cNvPr id="49155" name="Rectangle 2">
            <a:extLst>
              <a:ext uri="{FF2B5EF4-FFF2-40B4-BE49-F238E27FC236}">
                <a16:creationId xmlns:a16="http://schemas.microsoft.com/office/drawing/2014/main" xmlns="" id="{0766F4A3-8442-416A-B1F1-589D85A153E6}"/>
              </a:ext>
            </a:extLst>
          </p:cNvPr>
          <p:cNvSpPr>
            <a:spLocks noGrp="1" noChangeArrowheads="1"/>
          </p:cNvSpPr>
          <p:nvPr>
            <p:ph type="body" idx="1"/>
          </p:nvPr>
        </p:nvSpPr>
        <p:spPr>
          <a:xfrm>
            <a:off x="2351088" y="1282700"/>
            <a:ext cx="7859712" cy="5043488"/>
          </a:xfrm>
        </p:spPr>
        <p:txBody>
          <a:bodyPr/>
          <a:lstStyle/>
          <a:p>
            <a:pPr indent="-341313">
              <a:spcBef>
                <a:spcPts val="7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sz="2800"/>
          </a:p>
          <a:p>
            <a:pPr indent="-341313">
              <a:spcBef>
                <a:spcPts val="7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sz="2800"/>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p:txBody>
      </p:sp>
      <p:sp>
        <p:nvSpPr>
          <p:cNvPr id="14339" name="Rectangle 3">
            <a:extLst>
              <a:ext uri="{FF2B5EF4-FFF2-40B4-BE49-F238E27FC236}">
                <a16:creationId xmlns:a16="http://schemas.microsoft.com/office/drawing/2014/main" xmlns="" id="{57640369-590D-45FA-B67F-CCF749DE5293}"/>
              </a:ext>
            </a:extLst>
          </p:cNvPr>
          <p:cNvSpPr>
            <a:spLocks noChangeArrowheads="1"/>
          </p:cNvSpPr>
          <p:nvPr/>
        </p:nvSpPr>
        <p:spPr bwMode="auto">
          <a:xfrm>
            <a:off x="1884364" y="1698172"/>
            <a:ext cx="8326437" cy="42787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1pPr>
            <a:lvl2pPr marL="741363" indent="-28416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2pPr>
            <a:lvl3pPr marL="108426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3pPr>
            <a:lvl4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4pPr>
            <a:lvl5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9pPr>
          </a:lstStyle>
          <a:p>
            <a:pPr>
              <a:spcBef>
                <a:spcPts val="500"/>
              </a:spcBef>
              <a:buClr>
                <a:srgbClr val="993300"/>
              </a:buClr>
              <a:buSzPct val="90000"/>
              <a:buFont typeface="Monotype Sorts" charset="2"/>
              <a:buChar char=""/>
              <a:defRPr/>
            </a:pPr>
            <a:r>
              <a:rPr lang="en-US" dirty="0">
                <a:latin typeface="Arial" panose="020B0604020202020204" pitchFamily="34" charset="0"/>
              </a:rPr>
              <a:t>fork() </a:t>
            </a:r>
            <a:r>
              <a:rPr lang="en-US" sz="2000" dirty="0">
                <a:latin typeface="Arial" panose="020B0604020202020204" pitchFamily="34" charset="0"/>
              </a:rPr>
              <a:t>– create a new process</a:t>
            </a:r>
          </a:p>
          <a:p>
            <a:pPr marL="342900">
              <a:lnSpc>
                <a:spcPct val="70000"/>
              </a:lnSpc>
              <a:spcBef>
                <a:spcPts val="450"/>
              </a:spcBef>
              <a:buSzPct val="90000"/>
              <a:defRPr/>
            </a:pPr>
            <a:r>
              <a:rPr lang="en-US" sz="1800" dirty="0">
                <a:latin typeface="Courier New" panose="02070309020205020404" pitchFamily="49" charset="0"/>
              </a:rPr>
              <a:t>	</a:t>
            </a:r>
            <a:r>
              <a:rPr lang="en-US" sz="1800" dirty="0" err="1">
                <a:latin typeface="Courier New" panose="02070309020205020404" pitchFamily="49" charset="0"/>
              </a:rPr>
              <a:t>pid</a:t>
            </a:r>
            <a:r>
              <a:rPr lang="en-US" sz="1800" dirty="0">
                <a:latin typeface="Courier New" panose="02070309020205020404" pitchFamily="49" charset="0"/>
              </a:rPr>
              <a:t> = fork();</a:t>
            </a:r>
          </a:p>
          <a:p>
            <a:pPr lvl="1">
              <a:lnSpc>
                <a:spcPct val="80000"/>
              </a:lnSpc>
              <a:spcBef>
                <a:spcPts val="375"/>
              </a:spcBef>
              <a:buClr>
                <a:srgbClr val="CC6600"/>
              </a:buClr>
              <a:buSzPct val="80000"/>
              <a:buFont typeface="Monotype Sorts" charset="2"/>
              <a:buChar char=""/>
              <a:defRPr/>
            </a:pPr>
            <a:r>
              <a:rPr lang="en-US" sz="2000" dirty="0">
                <a:latin typeface="Arial" panose="020B0604020202020204" pitchFamily="34" charset="0"/>
              </a:rPr>
              <a:t>The </a:t>
            </a:r>
            <a:r>
              <a:rPr lang="en-US" sz="2000" i="1" dirty="0">
                <a:latin typeface="Arial" panose="020B0604020202020204" pitchFamily="34" charset="0"/>
              </a:rPr>
              <a:t>fork</a:t>
            </a:r>
            <a:r>
              <a:rPr lang="en-US" sz="2000" dirty="0">
                <a:latin typeface="Arial" panose="020B0604020202020204" pitchFamily="34" charset="0"/>
              </a:rPr>
              <a:t>() function shall create a new process. The new process (child process) shall be an exact copy of the calling process (parent process) except some process’ system properties</a:t>
            </a:r>
          </a:p>
          <a:p>
            <a:pPr lvl="1">
              <a:lnSpc>
                <a:spcPct val="80000"/>
              </a:lnSpc>
              <a:spcBef>
                <a:spcPts val="375"/>
              </a:spcBef>
              <a:buClr>
                <a:srgbClr val="CC6600"/>
              </a:buClr>
              <a:buSzPct val="80000"/>
              <a:buFont typeface="Monotype Sorts" charset="2"/>
              <a:buChar char=""/>
              <a:defRPr/>
            </a:pPr>
            <a:r>
              <a:rPr lang="en-US" sz="2000" dirty="0">
                <a:latin typeface="Arial" panose="020B0604020202020204" pitchFamily="34" charset="0"/>
              </a:rPr>
              <a:t>It returns ‘twice’</a:t>
            </a:r>
          </a:p>
          <a:p>
            <a:pPr lvl="2">
              <a:lnSpc>
                <a:spcPct val="80000"/>
              </a:lnSpc>
              <a:spcBef>
                <a:spcPts val="225"/>
              </a:spcBef>
              <a:buClr>
                <a:srgbClr val="009900"/>
              </a:buClr>
              <a:buSzPct val="75000"/>
              <a:buFont typeface="Webdings" panose="05030102010509060703" pitchFamily="18" charset="2"/>
              <a:buChar char=""/>
              <a:defRPr/>
            </a:pPr>
            <a:r>
              <a:rPr lang="en-US" sz="1800" dirty="0">
                <a:latin typeface="Arial" panose="020B0604020202020204" pitchFamily="34" charset="0"/>
              </a:rPr>
              <a:t>return value == 0 ... child</a:t>
            </a:r>
          </a:p>
          <a:p>
            <a:pPr lvl="2">
              <a:lnSpc>
                <a:spcPct val="80000"/>
              </a:lnSpc>
              <a:spcBef>
                <a:spcPts val="225"/>
              </a:spcBef>
              <a:buClr>
                <a:srgbClr val="009900"/>
              </a:buClr>
              <a:buSzPct val="75000"/>
              <a:buFont typeface="Webdings" panose="05030102010509060703" pitchFamily="18" charset="2"/>
              <a:buChar char=""/>
              <a:defRPr/>
            </a:pPr>
            <a:r>
              <a:rPr lang="en-US" sz="1800" dirty="0">
                <a:latin typeface="Arial" panose="020B0604020202020204" pitchFamily="34" charset="0"/>
              </a:rPr>
              <a:t>return value &gt; 0 ... parent (returned value is the child’s </a:t>
            </a:r>
            <a:r>
              <a:rPr lang="en-US" sz="1800" i="1" dirty="0" err="1">
                <a:latin typeface="Arial" panose="020B0604020202020204" pitchFamily="34" charset="0"/>
              </a:rPr>
              <a:t>pid</a:t>
            </a:r>
            <a:r>
              <a:rPr lang="en-US" sz="1800" dirty="0">
                <a:latin typeface="Arial" panose="020B0604020202020204" pitchFamily="34" charset="0"/>
              </a:rPr>
              <a:t>)</a:t>
            </a:r>
          </a:p>
          <a:p>
            <a:pPr>
              <a:spcBef>
                <a:spcPts val="500"/>
              </a:spcBef>
              <a:buClr>
                <a:srgbClr val="993300"/>
              </a:buClr>
              <a:buSzPct val="90000"/>
              <a:buFont typeface="Monotype Sorts" charset="2"/>
              <a:buChar char=""/>
              <a:defRPr/>
            </a:pPr>
            <a:r>
              <a:rPr lang="en-US" dirty="0">
                <a:latin typeface="Arial" panose="020B0604020202020204" pitchFamily="34" charset="0"/>
              </a:rPr>
              <a:t>exit()</a:t>
            </a:r>
            <a:r>
              <a:rPr lang="en-US" sz="2000" dirty="0">
                <a:latin typeface="Arial" panose="020B0604020202020204" pitchFamily="34" charset="0"/>
              </a:rPr>
              <a:t> – terminate a process</a:t>
            </a:r>
          </a:p>
          <a:p>
            <a:pPr marL="342900">
              <a:lnSpc>
                <a:spcPct val="60000"/>
              </a:lnSpc>
              <a:spcBef>
                <a:spcPts val="600"/>
              </a:spcBef>
              <a:buSzPct val="90000"/>
              <a:defRPr/>
            </a:pPr>
            <a:r>
              <a:rPr lang="en-US" sz="1800" dirty="0">
                <a:latin typeface="Courier New" panose="02070309020205020404" pitchFamily="49" charset="0"/>
              </a:rPr>
              <a:t>	void exit(int status);</a:t>
            </a:r>
            <a:r>
              <a:rPr lang="en-US" dirty="0">
                <a:latin typeface="Arial" panose="020B0604020202020204" pitchFamily="34" charset="0"/>
              </a:rPr>
              <a:t> </a:t>
            </a:r>
          </a:p>
          <a:p>
            <a:pPr lvl="1">
              <a:lnSpc>
                <a:spcPct val="80000"/>
              </a:lnSpc>
              <a:spcBef>
                <a:spcPts val="375"/>
              </a:spcBef>
              <a:buClr>
                <a:srgbClr val="CC6600"/>
              </a:buClr>
              <a:buSzPct val="80000"/>
              <a:buFont typeface="Monotype Sorts" charset="2"/>
              <a:buChar char=""/>
              <a:defRPr/>
            </a:pPr>
            <a:r>
              <a:rPr lang="en-US" sz="2000" dirty="0">
                <a:latin typeface="Arial" panose="020B0604020202020204" pitchFamily="34" charset="0"/>
              </a:rPr>
              <a:t>The </a:t>
            </a:r>
            <a:r>
              <a:rPr lang="en-US" sz="2000" i="1" dirty="0">
                <a:latin typeface="Arial" panose="020B0604020202020204" pitchFamily="34" charset="0"/>
              </a:rPr>
              <a:t>exit</a:t>
            </a:r>
            <a:r>
              <a:rPr lang="en-US" sz="2000" dirty="0">
                <a:latin typeface="Arial" panose="020B0604020202020204" pitchFamily="34" charset="0"/>
              </a:rPr>
              <a:t>() function shall then flush all open files with unwritten buffered data and close all open files. Finally, the process shall be terminated and system resources owned by the process shall be freed</a:t>
            </a:r>
          </a:p>
          <a:p>
            <a:pPr lvl="1">
              <a:lnSpc>
                <a:spcPct val="80000"/>
              </a:lnSpc>
              <a:spcBef>
                <a:spcPts val="375"/>
              </a:spcBef>
              <a:buClr>
                <a:srgbClr val="CC6600"/>
              </a:buClr>
              <a:buSzPct val="80000"/>
              <a:buFont typeface="Monotype Sorts" charset="2"/>
              <a:buChar char=""/>
              <a:defRPr/>
            </a:pPr>
            <a:r>
              <a:rPr lang="en-US" sz="2000" dirty="0">
                <a:latin typeface="Arial" panose="020B0604020202020204" pitchFamily="34" charset="0"/>
              </a:rPr>
              <a:t>The value of ‘status’ shall be available to a waiting parent process</a:t>
            </a:r>
          </a:p>
          <a:p>
            <a:pPr lvl="1">
              <a:lnSpc>
                <a:spcPct val="80000"/>
              </a:lnSpc>
              <a:spcBef>
                <a:spcPts val="375"/>
              </a:spcBef>
              <a:buClr>
                <a:srgbClr val="CC6600"/>
              </a:buClr>
              <a:buSzPct val="80000"/>
              <a:buFont typeface="Monotype Sorts" charset="2"/>
              <a:buChar char=""/>
              <a:defRPr/>
            </a:pPr>
            <a:r>
              <a:rPr lang="en-US" sz="2000" dirty="0">
                <a:latin typeface="Arial" panose="020B0604020202020204" pitchFamily="34" charset="0"/>
              </a:rPr>
              <a:t>The </a:t>
            </a:r>
            <a:r>
              <a:rPr lang="en-US" sz="2000" i="1" dirty="0">
                <a:latin typeface="Arial" panose="020B0604020202020204" pitchFamily="34" charset="0"/>
              </a:rPr>
              <a:t>exit</a:t>
            </a:r>
            <a:r>
              <a:rPr lang="en-US" sz="2000" dirty="0">
                <a:latin typeface="Arial" panose="020B0604020202020204" pitchFamily="34" charset="0"/>
              </a:rPr>
              <a:t>() function should never return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a:extLst>
              <a:ext uri="{FF2B5EF4-FFF2-40B4-BE49-F238E27FC236}">
                <a16:creationId xmlns:a16="http://schemas.microsoft.com/office/drawing/2014/main" xmlns="" id="{BD78EE25-38C4-4180-8C91-90FCE2F6C8C9}"/>
              </a:ext>
            </a:extLst>
          </p:cNvPr>
          <p:cNvSpPr>
            <a:spLocks noGrp="1" noChangeArrowheads="1"/>
          </p:cNvSpPr>
          <p:nvPr>
            <p:ph type="title" idx="4294967295"/>
          </p:nvPr>
        </p:nvSpPr>
        <p:spPr>
          <a:xfrm>
            <a:off x="2057400" y="705395"/>
            <a:ext cx="8077200" cy="609600"/>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dirty="0"/>
              <a:t>Process Control Calls (2)</a:t>
            </a:r>
          </a:p>
        </p:txBody>
      </p:sp>
      <p:sp>
        <p:nvSpPr>
          <p:cNvPr id="15362" name="Rectangle 2">
            <a:extLst>
              <a:ext uri="{FF2B5EF4-FFF2-40B4-BE49-F238E27FC236}">
                <a16:creationId xmlns:a16="http://schemas.microsoft.com/office/drawing/2014/main" xmlns="" id="{AA767AC1-9411-4820-8C1C-3B40715A4F44}"/>
              </a:ext>
            </a:extLst>
          </p:cNvPr>
          <p:cNvSpPr>
            <a:spLocks noGrp="1" noChangeArrowheads="1"/>
          </p:cNvSpPr>
          <p:nvPr>
            <p:ph type="body" idx="1"/>
          </p:nvPr>
        </p:nvSpPr>
        <p:spPr>
          <a:xfrm>
            <a:off x="1942306" y="1987097"/>
            <a:ext cx="8307388" cy="5707063"/>
          </a:xfrm>
        </p:spPr>
        <p:txBody>
          <a:bodyPr/>
          <a:lstStyle/>
          <a:p>
            <a:pPr marL="341313" indent="-341313">
              <a:spcBef>
                <a:spcPts val="500"/>
              </a:spcBef>
              <a:buClr>
                <a:srgbClr val="993300"/>
              </a:buClr>
              <a:buSzPct val="90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wait, </a:t>
            </a:r>
            <a:r>
              <a:rPr lang="en-US" dirty="0" err="1"/>
              <a:t>waitpid</a:t>
            </a:r>
            <a:r>
              <a:rPr lang="en-US" dirty="0"/>
              <a:t> – wait for a child process to stop or terminate</a:t>
            </a:r>
          </a:p>
          <a:p>
            <a:pPr marL="341313" indent="-339725">
              <a:lnSpc>
                <a:spcPct val="80000"/>
              </a:lnSpc>
              <a:spcBef>
                <a:spcPts val="450"/>
              </a:spcBef>
              <a:buClrTx/>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a:latin typeface="Courier New" panose="02070309020205020404" pitchFamily="49" charset="0"/>
              </a:rPr>
              <a:t>	</a:t>
            </a:r>
            <a:r>
              <a:rPr lang="en-US" sz="1800" dirty="0" err="1">
                <a:latin typeface="Courier New" panose="02070309020205020404" pitchFamily="49" charset="0"/>
              </a:rPr>
              <a:t>pid</a:t>
            </a:r>
            <a:r>
              <a:rPr lang="en-US" sz="1800" dirty="0">
                <a:latin typeface="Courier New" panose="02070309020205020404" pitchFamily="49" charset="0"/>
              </a:rPr>
              <a:t> = wait(int *</a:t>
            </a:r>
            <a:r>
              <a:rPr lang="en-US" sz="1800" dirty="0" err="1">
                <a:latin typeface="Courier New" panose="02070309020205020404" pitchFamily="49" charset="0"/>
              </a:rPr>
              <a:t>stat_loc</a:t>
            </a:r>
            <a:r>
              <a:rPr lang="en-US" sz="1800" dirty="0">
                <a:latin typeface="Courier New" panose="02070309020205020404" pitchFamily="49" charset="0"/>
              </a:rPr>
              <a:t>);</a:t>
            </a:r>
            <a:br>
              <a:rPr lang="en-US" sz="1800" dirty="0">
                <a:latin typeface="Courier New" panose="02070309020205020404" pitchFamily="49" charset="0"/>
              </a:rPr>
            </a:br>
            <a:r>
              <a:rPr lang="en-US" sz="1800" dirty="0" err="1">
                <a:latin typeface="Courier New" panose="02070309020205020404" pitchFamily="49" charset="0"/>
              </a:rPr>
              <a:t>pid</a:t>
            </a:r>
            <a:r>
              <a:rPr lang="en-US" sz="1800" dirty="0">
                <a:latin typeface="Courier New" panose="02070309020205020404" pitchFamily="49" charset="0"/>
              </a:rPr>
              <a:t> = </a:t>
            </a:r>
            <a:r>
              <a:rPr lang="en-US" sz="1800" dirty="0" err="1">
                <a:latin typeface="Courier New" panose="02070309020205020404" pitchFamily="49" charset="0"/>
              </a:rPr>
              <a:t>waitpid</a:t>
            </a:r>
            <a:r>
              <a:rPr lang="en-US" sz="1800" dirty="0">
                <a:latin typeface="Courier New" panose="02070309020205020404" pitchFamily="49" charset="0"/>
              </a:rPr>
              <a:t>(</a:t>
            </a:r>
            <a:r>
              <a:rPr lang="en-US" sz="1800" dirty="0" err="1">
                <a:latin typeface="Courier New" panose="02070309020205020404" pitchFamily="49" charset="0"/>
              </a:rPr>
              <a:t>pid_t</a:t>
            </a:r>
            <a:r>
              <a:rPr lang="en-US" sz="1800" dirty="0">
                <a:latin typeface="Courier New" panose="02070309020205020404" pitchFamily="49" charset="0"/>
              </a:rPr>
              <a:t> </a:t>
            </a:r>
            <a:r>
              <a:rPr lang="en-US" sz="1800" dirty="0" err="1">
                <a:latin typeface="Courier New" panose="02070309020205020404" pitchFamily="49" charset="0"/>
              </a:rPr>
              <a:t>pid</a:t>
            </a:r>
            <a:r>
              <a:rPr lang="en-US" sz="1800" dirty="0">
                <a:latin typeface="Courier New" panose="02070309020205020404" pitchFamily="49" charset="0"/>
              </a:rPr>
              <a:t>, int *</a:t>
            </a:r>
            <a:r>
              <a:rPr lang="en-US" sz="1800" dirty="0" err="1">
                <a:latin typeface="Courier New" panose="02070309020205020404" pitchFamily="49" charset="0"/>
              </a:rPr>
              <a:t>stat_loc</a:t>
            </a:r>
            <a:r>
              <a:rPr lang="en-US" sz="1800" dirty="0">
                <a:latin typeface="Courier New" panose="02070309020205020404" pitchFamily="49" charset="0"/>
              </a:rPr>
              <a:t>, int options); </a:t>
            </a:r>
          </a:p>
          <a:p>
            <a:pPr marL="741363" lvl="1" indent="-284163">
              <a:buClr>
                <a:srgbClr val="CC6600"/>
              </a:buClr>
              <a:buSzPct val="80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The </a:t>
            </a:r>
            <a:r>
              <a:rPr lang="en-US" i="1" dirty="0"/>
              <a:t>wait</a:t>
            </a:r>
            <a:r>
              <a:rPr lang="en-US" dirty="0"/>
              <a:t>() and </a:t>
            </a:r>
            <a:r>
              <a:rPr lang="en-US" i="1" dirty="0" err="1"/>
              <a:t>waitpid</a:t>
            </a:r>
            <a:r>
              <a:rPr lang="en-US" dirty="0"/>
              <a:t>() functions shall suspend the calling process and obtain status information pertaining to one of the caller's child processes. Various options permit status information to be obtained for child processes that have terminated or stopped.</a:t>
            </a:r>
          </a:p>
          <a:p>
            <a:pPr marL="341313" indent="-341313">
              <a:spcBef>
                <a:spcPts val="500"/>
              </a:spcBef>
              <a:buClr>
                <a:srgbClr val="993300"/>
              </a:buClr>
              <a:buSzPct val="90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err="1"/>
              <a:t>execl</a:t>
            </a:r>
            <a:r>
              <a:rPr lang="en-US" dirty="0"/>
              <a:t>, </a:t>
            </a:r>
            <a:r>
              <a:rPr lang="en-US" dirty="0" err="1"/>
              <a:t>execle</a:t>
            </a:r>
            <a:r>
              <a:rPr lang="en-US" dirty="0"/>
              <a:t>, </a:t>
            </a:r>
            <a:r>
              <a:rPr lang="en-US" dirty="0" err="1"/>
              <a:t>execlp</a:t>
            </a:r>
            <a:r>
              <a:rPr lang="en-US" dirty="0"/>
              <a:t>, </a:t>
            </a:r>
            <a:r>
              <a:rPr lang="en-US" dirty="0" err="1"/>
              <a:t>execv</a:t>
            </a:r>
            <a:r>
              <a:rPr lang="en-US" dirty="0"/>
              <a:t>, </a:t>
            </a:r>
            <a:r>
              <a:rPr lang="en-US" dirty="0" err="1"/>
              <a:t>execve</a:t>
            </a:r>
            <a:r>
              <a:rPr lang="en-US" dirty="0"/>
              <a:t>, </a:t>
            </a:r>
            <a:r>
              <a:rPr lang="en-US" dirty="0" err="1"/>
              <a:t>execvp</a:t>
            </a:r>
            <a:r>
              <a:rPr lang="en-US" dirty="0"/>
              <a:t> – execute a file </a:t>
            </a:r>
          </a:p>
          <a:p>
            <a:pPr marL="341313" indent="-339725">
              <a:lnSpc>
                <a:spcPct val="80000"/>
              </a:lnSpc>
              <a:spcBef>
                <a:spcPts val="450"/>
              </a:spcBef>
              <a:buClrTx/>
              <a:buSzPct val="9000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a:latin typeface="Courier New" panose="02070309020205020404" pitchFamily="49" charset="0"/>
              </a:rPr>
              <a:t>	int </a:t>
            </a:r>
            <a:r>
              <a:rPr lang="en-US" sz="1800" dirty="0" err="1">
                <a:latin typeface="Courier New" panose="02070309020205020404" pitchFamily="49" charset="0"/>
              </a:rPr>
              <a:t>execl</a:t>
            </a:r>
            <a:r>
              <a:rPr lang="en-US" sz="1800" dirty="0">
                <a:latin typeface="Courier New" panose="02070309020205020404" pitchFamily="49" charset="0"/>
              </a:rPr>
              <a:t>(const char *path, const char *arg0, ...);</a:t>
            </a:r>
          </a:p>
          <a:p>
            <a:pPr marL="741363" lvl="1" indent="-284163">
              <a:lnSpc>
                <a:spcPct val="80000"/>
              </a:lnSpc>
              <a:buClr>
                <a:srgbClr val="CC6600"/>
              </a:buClr>
              <a:buSzPct val="80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The members of the </a:t>
            </a:r>
            <a:r>
              <a:rPr lang="en-US" i="1" dirty="0"/>
              <a:t>exec</a:t>
            </a:r>
            <a:r>
              <a:rPr lang="en-US" dirty="0"/>
              <a:t> family of functions differ in the form and meaning of the arguments</a:t>
            </a:r>
          </a:p>
          <a:p>
            <a:pPr marL="741363" lvl="1" indent="-284163">
              <a:lnSpc>
                <a:spcPct val="80000"/>
              </a:lnSpc>
              <a:buClr>
                <a:srgbClr val="CC6600"/>
              </a:buClr>
              <a:buSzPct val="80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The </a:t>
            </a:r>
            <a:r>
              <a:rPr lang="en-US" i="1" dirty="0"/>
              <a:t>exec</a:t>
            </a:r>
            <a:r>
              <a:rPr lang="en-US" dirty="0"/>
              <a:t> family of functions shall replace the current process image with a new process image. The new image shall be constructed from a regular, executable file called the </a:t>
            </a:r>
            <a:r>
              <a:rPr lang="en-US" i="1" dirty="0"/>
              <a:t>new process image file</a:t>
            </a:r>
            <a:r>
              <a:rPr lang="en-US" dirty="0"/>
              <a:t>. </a:t>
            </a:r>
          </a:p>
          <a:p>
            <a:pPr marL="741363" lvl="1" indent="-284163">
              <a:lnSpc>
                <a:spcPct val="80000"/>
              </a:lnSpc>
              <a:buClr>
                <a:srgbClr val="CC6600"/>
              </a:buClr>
              <a:buSzPct val="80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There shall be no return from a successful </a:t>
            </a:r>
            <a:r>
              <a:rPr lang="en-US" i="1" dirty="0"/>
              <a:t>exec</a:t>
            </a:r>
            <a:r>
              <a:rPr lang="en-US" dirty="0"/>
              <a:t>, because the calling process image is overlaid by the new process image; any return indicates a failure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a:extLst>
              <a:ext uri="{FF2B5EF4-FFF2-40B4-BE49-F238E27FC236}">
                <a16:creationId xmlns:a16="http://schemas.microsoft.com/office/drawing/2014/main" xmlns="" id="{61FF0722-20C2-4272-8AA7-FC3328CF03B0}"/>
              </a:ext>
            </a:extLst>
          </p:cNvPr>
          <p:cNvSpPr>
            <a:spLocks noGrp="1" noChangeArrowheads="1"/>
          </p:cNvSpPr>
          <p:nvPr>
            <p:ph type="title" idx="4294967295"/>
          </p:nvPr>
        </p:nvSpPr>
        <p:spPr>
          <a:xfrm>
            <a:off x="1536701" y="531812"/>
            <a:ext cx="9144000" cy="631825"/>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dirty="0"/>
              <a:t>Memory Management Calls</a:t>
            </a:r>
          </a:p>
        </p:txBody>
      </p:sp>
      <p:sp>
        <p:nvSpPr>
          <p:cNvPr id="53251" name="Rectangle 2">
            <a:extLst>
              <a:ext uri="{FF2B5EF4-FFF2-40B4-BE49-F238E27FC236}">
                <a16:creationId xmlns:a16="http://schemas.microsoft.com/office/drawing/2014/main" xmlns="" id="{88AF8589-37C6-4CB5-AE62-501E46D1ED0A}"/>
              </a:ext>
            </a:extLst>
          </p:cNvPr>
          <p:cNvSpPr>
            <a:spLocks noGrp="1" noChangeArrowheads="1"/>
          </p:cNvSpPr>
          <p:nvPr>
            <p:ph type="body" idx="1"/>
          </p:nvPr>
        </p:nvSpPr>
        <p:spPr>
          <a:xfrm>
            <a:off x="2351088" y="1282700"/>
            <a:ext cx="7859712" cy="5043488"/>
          </a:xfrm>
        </p:spPr>
        <p:txBody>
          <a:bodyPr/>
          <a:lstStyle/>
          <a:p>
            <a:pPr indent="-341313">
              <a:spcBef>
                <a:spcPts val="7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sz="2800"/>
          </a:p>
          <a:p>
            <a:pPr indent="-341313">
              <a:spcBef>
                <a:spcPts val="7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sz="2800"/>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p:txBody>
      </p:sp>
      <p:sp>
        <p:nvSpPr>
          <p:cNvPr id="16387" name="Rectangle 3">
            <a:extLst>
              <a:ext uri="{FF2B5EF4-FFF2-40B4-BE49-F238E27FC236}">
                <a16:creationId xmlns:a16="http://schemas.microsoft.com/office/drawing/2014/main" xmlns="" id="{75FA7F4A-344A-4215-BBB6-68C6A9788FA3}"/>
              </a:ext>
            </a:extLst>
          </p:cNvPr>
          <p:cNvSpPr>
            <a:spLocks noChangeArrowheads="1"/>
          </p:cNvSpPr>
          <p:nvPr/>
        </p:nvSpPr>
        <p:spPr bwMode="auto">
          <a:xfrm>
            <a:off x="1865314" y="1789611"/>
            <a:ext cx="8486775" cy="4536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1pPr>
            <a:lvl2pPr marL="741363" indent="-28416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2pPr>
            <a:lvl3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3pPr>
            <a:lvl4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4pPr>
            <a:lvl5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333333"/>
                </a:solidFill>
                <a:latin typeface="Times New Roman" panose="02020603050405020304" pitchFamily="18" charset="0"/>
                <a:ea typeface="Droid Sans Fallback" charset="0"/>
                <a:cs typeface="Droid Sans Fallback" charset="0"/>
              </a:defRPr>
            </a:lvl9pPr>
          </a:lstStyle>
          <a:p>
            <a:pPr>
              <a:lnSpc>
                <a:spcPct val="80000"/>
              </a:lnSpc>
              <a:spcBef>
                <a:spcPts val="600"/>
              </a:spcBef>
              <a:buClr>
                <a:srgbClr val="993300"/>
              </a:buClr>
              <a:buSzPct val="90000"/>
              <a:buFont typeface="Monotype Sorts" charset="2"/>
              <a:buChar char=""/>
              <a:defRPr/>
            </a:pPr>
            <a:r>
              <a:rPr lang="en-US" dirty="0">
                <a:latin typeface="Arial" panose="020B0604020202020204" pitchFamily="34" charset="0"/>
              </a:rPr>
              <a:t>System calls of this type are rather obsolete</a:t>
            </a:r>
          </a:p>
          <a:p>
            <a:pPr lvl="1">
              <a:lnSpc>
                <a:spcPct val="80000"/>
              </a:lnSpc>
              <a:spcBef>
                <a:spcPts val="375"/>
              </a:spcBef>
              <a:buClr>
                <a:srgbClr val="CC6600"/>
              </a:buClr>
              <a:buSzPct val="80000"/>
              <a:buFont typeface="Monotype Sorts" charset="2"/>
              <a:buChar char=""/>
              <a:defRPr/>
            </a:pPr>
            <a:r>
              <a:rPr lang="en-US" sz="2000" dirty="0">
                <a:latin typeface="Arial" panose="020B0604020202020204" pitchFamily="34" charset="0"/>
              </a:rPr>
              <a:t>Modern virtual memory mechanisms can allocate memory automatically as needed by applications</a:t>
            </a:r>
          </a:p>
          <a:p>
            <a:pPr lvl="1">
              <a:lnSpc>
                <a:spcPct val="80000"/>
              </a:lnSpc>
              <a:spcBef>
                <a:spcPts val="375"/>
              </a:spcBef>
              <a:buClr>
                <a:srgbClr val="CC6600"/>
              </a:buClr>
              <a:buSzPct val="80000"/>
              <a:buFont typeface="Monotype Sorts" charset="2"/>
              <a:buChar char=""/>
              <a:defRPr/>
            </a:pPr>
            <a:r>
              <a:rPr lang="en-US" sz="2000" dirty="0">
                <a:latin typeface="Arial" panose="020B0604020202020204" pitchFamily="34" charset="0"/>
              </a:rPr>
              <a:t>Important system API calls are:</a:t>
            </a:r>
          </a:p>
          <a:p>
            <a:pPr>
              <a:spcBef>
                <a:spcPts val="500"/>
              </a:spcBef>
              <a:buClr>
                <a:srgbClr val="993300"/>
              </a:buClr>
              <a:buSzPct val="90000"/>
              <a:buFont typeface="Monotype Sorts" charset="2"/>
              <a:buChar char=""/>
              <a:defRPr/>
            </a:pPr>
            <a:r>
              <a:rPr lang="en-US" dirty="0">
                <a:latin typeface="Arial" panose="020B0604020202020204" pitchFamily="34" charset="0"/>
              </a:rPr>
              <a:t>malloc() </a:t>
            </a:r>
            <a:r>
              <a:rPr lang="en-US" sz="2000" dirty="0">
                <a:latin typeface="Arial" panose="020B0604020202020204" pitchFamily="34" charset="0"/>
              </a:rPr>
              <a:t>– a memory allocator</a:t>
            </a:r>
          </a:p>
          <a:p>
            <a:pPr marL="342900">
              <a:lnSpc>
                <a:spcPct val="70000"/>
              </a:lnSpc>
              <a:spcBef>
                <a:spcPts val="450"/>
              </a:spcBef>
              <a:buSzPct val="90000"/>
              <a:defRPr/>
            </a:pPr>
            <a:r>
              <a:rPr lang="en-US" sz="1800" dirty="0">
                <a:latin typeface="Courier New" panose="02070309020205020404" pitchFamily="49" charset="0"/>
              </a:rPr>
              <a:t>	void *malloc(</a:t>
            </a:r>
            <a:r>
              <a:rPr lang="en-US" sz="1800" dirty="0" err="1">
                <a:latin typeface="Courier New" panose="02070309020205020404" pitchFamily="49" charset="0"/>
              </a:rPr>
              <a:t>size_t</a:t>
            </a:r>
            <a:r>
              <a:rPr lang="en-US" sz="1800" dirty="0">
                <a:latin typeface="Courier New" panose="02070309020205020404" pitchFamily="49" charset="0"/>
              </a:rPr>
              <a:t> size);</a:t>
            </a:r>
          </a:p>
          <a:p>
            <a:pPr lvl="1">
              <a:lnSpc>
                <a:spcPct val="80000"/>
              </a:lnSpc>
              <a:spcBef>
                <a:spcPts val="375"/>
              </a:spcBef>
              <a:buClr>
                <a:srgbClr val="CC6600"/>
              </a:buClr>
              <a:buSzPct val="80000"/>
              <a:buFont typeface="Monotype Sorts" charset="2"/>
              <a:buChar char=""/>
              <a:defRPr/>
            </a:pPr>
            <a:r>
              <a:rPr lang="en-US" sz="2000" dirty="0">
                <a:latin typeface="Arial" panose="020B0604020202020204" pitchFamily="34" charset="0"/>
              </a:rPr>
              <a:t>The </a:t>
            </a:r>
            <a:r>
              <a:rPr lang="en-US" sz="2000" i="1" dirty="0">
                <a:latin typeface="Arial" panose="020B0604020202020204" pitchFamily="34" charset="0"/>
              </a:rPr>
              <a:t>malloc()</a:t>
            </a:r>
            <a:r>
              <a:rPr lang="en-US" sz="2000" dirty="0">
                <a:latin typeface="Arial" panose="020B0604020202020204" pitchFamily="34" charset="0"/>
              </a:rPr>
              <a:t> function shall allocate unused space for an object whose size in bytes is specified by </a:t>
            </a:r>
            <a:r>
              <a:rPr lang="en-US" sz="2000" dirty="0">
                <a:latin typeface="Courier New" panose="02070309020205020404" pitchFamily="49" charset="0"/>
              </a:rPr>
              <a:t>size</a:t>
            </a:r>
            <a:r>
              <a:rPr lang="en-US" sz="2000" dirty="0">
                <a:latin typeface="Arial" panose="020B0604020202020204" pitchFamily="34" charset="0"/>
              </a:rPr>
              <a:t> and whose value is unspecified.</a:t>
            </a:r>
          </a:p>
          <a:p>
            <a:pPr lvl="1">
              <a:lnSpc>
                <a:spcPct val="80000"/>
              </a:lnSpc>
              <a:spcBef>
                <a:spcPts val="375"/>
              </a:spcBef>
              <a:buClr>
                <a:srgbClr val="CC6600"/>
              </a:buClr>
              <a:buSzPct val="80000"/>
              <a:buFont typeface="Monotype Sorts" charset="2"/>
              <a:buChar char=""/>
              <a:defRPr/>
            </a:pPr>
            <a:r>
              <a:rPr lang="en-US" sz="2000" dirty="0">
                <a:latin typeface="Arial" panose="020B0604020202020204" pitchFamily="34" charset="0"/>
              </a:rPr>
              <a:t>It returns a pointer to the allocated memory space</a:t>
            </a:r>
          </a:p>
          <a:p>
            <a:pPr>
              <a:spcBef>
                <a:spcPts val="500"/>
              </a:spcBef>
              <a:buClr>
                <a:srgbClr val="993300"/>
              </a:buClr>
              <a:buSzPct val="90000"/>
              <a:buFont typeface="Monotype Sorts" charset="2"/>
              <a:buChar char=""/>
              <a:defRPr/>
            </a:pPr>
            <a:r>
              <a:rPr lang="en-US" dirty="0">
                <a:latin typeface="Arial" panose="020B0604020202020204" pitchFamily="34" charset="0"/>
              </a:rPr>
              <a:t>free()</a:t>
            </a:r>
            <a:r>
              <a:rPr lang="en-US" sz="2000" dirty="0">
                <a:latin typeface="Arial" panose="020B0604020202020204" pitchFamily="34" charset="0"/>
              </a:rPr>
              <a:t> – free a previously allocated memory</a:t>
            </a:r>
          </a:p>
          <a:p>
            <a:pPr marL="342900">
              <a:lnSpc>
                <a:spcPct val="60000"/>
              </a:lnSpc>
              <a:spcBef>
                <a:spcPts val="450"/>
              </a:spcBef>
              <a:buSzPct val="90000"/>
              <a:defRPr/>
            </a:pPr>
            <a:r>
              <a:rPr lang="en-US" sz="1800" dirty="0">
                <a:latin typeface="Courier New" panose="02070309020205020404" pitchFamily="49" charset="0"/>
              </a:rPr>
              <a:t>	void free(void *</a:t>
            </a:r>
            <a:r>
              <a:rPr lang="en-US" sz="1800" dirty="0" err="1">
                <a:latin typeface="Courier New" panose="02070309020205020404" pitchFamily="49" charset="0"/>
              </a:rPr>
              <a:t>ptr</a:t>
            </a:r>
            <a:r>
              <a:rPr lang="en-US" sz="1800" dirty="0">
                <a:latin typeface="Courier New" panose="02070309020205020404" pitchFamily="49" charset="0"/>
              </a:rPr>
              <a:t>);</a:t>
            </a:r>
          </a:p>
          <a:p>
            <a:pPr lvl="1">
              <a:lnSpc>
                <a:spcPct val="80000"/>
              </a:lnSpc>
              <a:spcBef>
                <a:spcPts val="375"/>
              </a:spcBef>
              <a:buClr>
                <a:srgbClr val="CC6600"/>
              </a:buClr>
              <a:buSzPct val="80000"/>
              <a:buFont typeface="Monotype Sorts" charset="2"/>
              <a:buChar char=""/>
              <a:defRPr/>
            </a:pPr>
            <a:r>
              <a:rPr lang="en-US" sz="2000" dirty="0">
                <a:latin typeface="Arial" panose="020B0604020202020204" pitchFamily="34" charset="0"/>
              </a:rPr>
              <a:t>The </a:t>
            </a:r>
            <a:r>
              <a:rPr lang="en-US" sz="2000" i="1" dirty="0">
                <a:latin typeface="Arial" panose="020B0604020202020204" pitchFamily="34" charset="0"/>
              </a:rPr>
              <a:t>free() </a:t>
            </a:r>
            <a:r>
              <a:rPr lang="en-US" sz="2000" dirty="0">
                <a:latin typeface="Arial" panose="020B0604020202020204" pitchFamily="34" charset="0"/>
              </a:rPr>
              <a:t>function shall cause the space pointed to by </a:t>
            </a:r>
            <a:r>
              <a:rPr lang="en-US" sz="2000" dirty="0" err="1">
                <a:latin typeface="Courier New" panose="02070309020205020404" pitchFamily="49" charset="0"/>
              </a:rPr>
              <a:t>ptr</a:t>
            </a:r>
            <a:r>
              <a:rPr lang="en-US" sz="2000" dirty="0">
                <a:latin typeface="Arial" panose="020B0604020202020204" pitchFamily="34" charset="0"/>
              </a:rPr>
              <a:t> to be deallocated; that is, made available for further allocation.</a:t>
            </a:r>
          </a:p>
          <a:p>
            <a:pPr lvl="1">
              <a:lnSpc>
                <a:spcPct val="80000"/>
              </a:lnSpc>
              <a:spcBef>
                <a:spcPts val="375"/>
              </a:spcBef>
              <a:buClr>
                <a:srgbClr val="CC6600"/>
              </a:buClr>
              <a:buSzPct val="80000"/>
              <a:buFont typeface="Monotype Sorts" charset="2"/>
              <a:buChar char=""/>
              <a:defRPr/>
            </a:pPr>
            <a:r>
              <a:rPr lang="en-US" sz="2000" dirty="0">
                <a:latin typeface="Arial" panose="020B0604020202020204" pitchFamily="34" charset="0"/>
              </a:rPr>
              <a:t>If the argument does not match a pointer earlier returned by a </a:t>
            </a:r>
            <a:r>
              <a:rPr lang="en-US" sz="2000" i="1" dirty="0">
                <a:latin typeface="Arial" panose="020B0604020202020204" pitchFamily="34" charset="0"/>
              </a:rPr>
              <a:t>malloc</a:t>
            </a:r>
            <a:r>
              <a:rPr lang="en-US" sz="2000" dirty="0">
                <a:latin typeface="Arial" panose="020B0604020202020204" pitchFamily="34" charset="0"/>
              </a:rPr>
              <a:t>() call, or if the space has been deallocated by a call to </a:t>
            </a:r>
            <a:r>
              <a:rPr lang="en-US" sz="2000" i="1" dirty="0">
                <a:latin typeface="Arial" panose="020B0604020202020204" pitchFamily="34" charset="0"/>
              </a:rPr>
              <a:t>free()</a:t>
            </a:r>
            <a:r>
              <a:rPr lang="en-US" sz="2000" dirty="0">
                <a:latin typeface="Arial" panose="020B0604020202020204" pitchFamily="34" charset="0"/>
              </a:rPr>
              <a:t>, the behavior is undefined.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a:extLst>
              <a:ext uri="{FF2B5EF4-FFF2-40B4-BE49-F238E27FC236}">
                <a16:creationId xmlns:a16="http://schemas.microsoft.com/office/drawing/2014/main" xmlns="" id="{F5BA4E28-B858-4F18-AD34-FCB12B2142F2}"/>
              </a:ext>
            </a:extLst>
          </p:cNvPr>
          <p:cNvSpPr>
            <a:spLocks noGrp="1" noChangeArrowheads="1"/>
          </p:cNvSpPr>
          <p:nvPr>
            <p:ph type="title" idx="4294967295"/>
          </p:nvPr>
        </p:nvSpPr>
        <p:spPr>
          <a:xfrm>
            <a:off x="2200275" y="0"/>
            <a:ext cx="8077200" cy="609600"/>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a:t>File Access Calls (1)</a:t>
            </a:r>
          </a:p>
        </p:txBody>
      </p:sp>
      <p:sp>
        <p:nvSpPr>
          <p:cNvPr id="55299" name="Rectangle 2">
            <a:extLst>
              <a:ext uri="{FF2B5EF4-FFF2-40B4-BE49-F238E27FC236}">
                <a16:creationId xmlns:a16="http://schemas.microsoft.com/office/drawing/2014/main" xmlns="" id="{7A7062B2-7BCA-4C64-890E-CB207047C322}"/>
              </a:ext>
            </a:extLst>
          </p:cNvPr>
          <p:cNvSpPr>
            <a:spLocks noGrp="1" noChangeArrowheads="1"/>
          </p:cNvSpPr>
          <p:nvPr>
            <p:ph type="body" idx="1"/>
          </p:nvPr>
        </p:nvSpPr>
        <p:spPr>
          <a:xfrm>
            <a:off x="2351088" y="1282700"/>
            <a:ext cx="3852862" cy="5043488"/>
          </a:xfrm>
        </p:spPr>
        <p:txBody>
          <a:bodyPr/>
          <a:lstStyle/>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a:p>
            <a:pPr indent="-341313">
              <a:spcBef>
                <a:spcPts val="500"/>
              </a:spcBef>
              <a:buClrTx/>
              <a:buSzPct val="90000"/>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IN" altLang="en-US"/>
          </a:p>
        </p:txBody>
      </p:sp>
      <p:sp>
        <p:nvSpPr>
          <p:cNvPr id="55300" name="Rectangle 3">
            <a:extLst>
              <a:ext uri="{FF2B5EF4-FFF2-40B4-BE49-F238E27FC236}">
                <a16:creationId xmlns:a16="http://schemas.microsoft.com/office/drawing/2014/main" xmlns="" id="{11B14B91-1B47-4035-BC87-05E21DEE2140}"/>
              </a:ext>
            </a:extLst>
          </p:cNvPr>
          <p:cNvSpPr>
            <a:spLocks noChangeArrowheads="1"/>
          </p:cNvSpPr>
          <p:nvPr/>
        </p:nvSpPr>
        <p:spPr bwMode="auto">
          <a:xfrm>
            <a:off x="1865314" y="655638"/>
            <a:ext cx="8486775" cy="572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roid Sans Fallback" charset="0"/>
              </a:defRPr>
            </a:lvl1pPr>
            <a:lvl2pPr marL="741363" indent="-284163">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roid Sans Fallback" charset="0"/>
              </a:defRPr>
            </a:lvl2pPr>
            <a:lvl3pPr marL="1084263">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roid Sans Fallback" charset="0"/>
              </a:defRPr>
            </a:lvl9pPr>
          </a:lstStyle>
          <a:p>
            <a:pPr>
              <a:lnSpc>
                <a:spcPct val="80000"/>
              </a:lnSpc>
              <a:spcBef>
                <a:spcPts val="600"/>
              </a:spcBef>
              <a:buClr>
                <a:srgbClr val="993300"/>
              </a:buClr>
              <a:buSzPct val="90000"/>
              <a:buFont typeface="Monotype Sorts" charset="2"/>
              <a:buChar char=""/>
            </a:pPr>
            <a:r>
              <a:rPr lang="en-US" altLang="en-US">
                <a:solidFill>
                  <a:srgbClr val="333333"/>
                </a:solidFill>
                <a:latin typeface="Arial" panose="020B0604020202020204" pitchFamily="34" charset="0"/>
              </a:rPr>
              <a:t>POSIX-based operating systems treat a </a:t>
            </a:r>
            <a:r>
              <a:rPr lang="en-US" altLang="en-US" i="1">
                <a:solidFill>
                  <a:srgbClr val="333333"/>
                </a:solidFill>
                <a:latin typeface="Arial" panose="020B0604020202020204" pitchFamily="34" charset="0"/>
              </a:rPr>
              <a:t>file</a:t>
            </a:r>
            <a:r>
              <a:rPr lang="en-US" altLang="en-US">
                <a:solidFill>
                  <a:srgbClr val="333333"/>
                </a:solidFill>
                <a:latin typeface="Arial" panose="020B0604020202020204" pitchFamily="34" charset="0"/>
              </a:rPr>
              <a:t> in a very general sense</a:t>
            </a:r>
          </a:p>
          <a:p>
            <a:pPr lvl="1">
              <a:lnSpc>
                <a:spcPct val="80000"/>
              </a:lnSpc>
              <a:spcBef>
                <a:spcPts val="375"/>
              </a:spcBef>
              <a:buClr>
                <a:srgbClr val="CC6600"/>
              </a:buClr>
              <a:buSzPct val="80000"/>
              <a:buFont typeface="Monotype Sorts" charset="2"/>
              <a:buChar char=""/>
            </a:pPr>
            <a:r>
              <a:rPr lang="en-US" altLang="en-US" sz="2000" b="1" i="1">
                <a:solidFill>
                  <a:srgbClr val="333333"/>
                </a:solidFill>
                <a:latin typeface="Arial" panose="020B0604020202020204" pitchFamily="34" charset="0"/>
              </a:rPr>
              <a:t>File</a:t>
            </a:r>
            <a:r>
              <a:rPr lang="en-US" altLang="en-US" sz="2000">
                <a:solidFill>
                  <a:srgbClr val="333333"/>
                </a:solidFill>
                <a:latin typeface="Arial" panose="020B0604020202020204" pitchFamily="34" charset="0"/>
              </a:rPr>
              <a:t> is an object that can be written to, or read from, or both. A file has certain attributes, including access permissions and type. </a:t>
            </a:r>
          </a:p>
          <a:p>
            <a:pPr lvl="1">
              <a:lnSpc>
                <a:spcPct val="80000"/>
              </a:lnSpc>
              <a:spcBef>
                <a:spcPts val="375"/>
              </a:spcBef>
              <a:buClr>
                <a:srgbClr val="CC6600"/>
              </a:buClr>
              <a:buSzPct val="80000"/>
              <a:buFont typeface="Monotype Sorts" charset="2"/>
              <a:buChar char=""/>
            </a:pPr>
            <a:r>
              <a:rPr lang="en-US" altLang="en-US" sz="2000">
                <a:solidFill>
                  <a:srgbClr val="333333"/>
                </a:solidFill>
                <a:latin typeface="Arial" panose="020B0604020202020204" pitchFamily="34" charset="0"/>
              </a:rPr>
              <a:t>File types include </a:t>
            </a:r>
          </a:p>
          <a:p>
            <a:pPr lvl="2">
              <a:lnSpc>
                <a:spcPct val="80000"/>
              </a:lnSpc>
              <a:spcBef>
                <a:spcPts val="225"/>
              </a:spcBef>
              <a:buClr>
                <a:srgbClr val="009900"/>
              </a:buClr>
              <a:buSzPct val="75000"/>
              <a:buFont typeface="Webdings" panose="05030102010509060703" pitchFamily="18" charset="2"/>
              <a:buChar char=""/>
            </a:pPr>
            <a:r>
              <a:rPr lang="en-US" altLang="en-US" sz="1800">
                <a:solidFill>
                  <a:srgbClr val="333333"/>
                </a:solidFill>
                <a:latin typeface="Arial" panose="020B0604020202020204" pitchFamily="34" charset="0"/>
              </a:rPr>
              <a:t>regular file</a:t>
            </a:r>
            <a:r>
              <a:rPr lang="en-US" altLang="en-US" sz="1800" i="1">
                <a:solidFill>
                  <a:srgbClr val="333333"/>
                </a:solidFill>
                <a:latin typeface="Arial" panose="020B0604020202020204" pitchFamily="34" charset="0"/>
              </a:rPr>
              <a:t>,</a:t>
            </a:r>
          </a:p>
          <a:p>
            <a:pPr lvl="2">
              <a:lnSpc>
                <a:spcPct val="80000"/>
              </a:lnSpc>
              <a:spcBef>
                <a:spcPts val="225"/>
              </a:spcBef>
              <a:buClr>
                <a:srgbClr val="009900"/>
              </a:buClr>
              <a:buSzPct val="75000"/>
              <a:buFont typeface="Webdings" panose="05030102010509060703" pitchFamily="18" charset="2"/>
              <a:buChar char=""/>
            </a:pPr>
            <a:r>
              <a:rPr lang="en-US" altLang="en-US" sz="1800">
                <a:solidFill>
                  <a:srgbClr val="333333"/>
                </a:solidFill>
                <a:latin typeface="Arial" panose="020B0604020202020204" pitchFamily="34" charset="0"/>
              </a:rPr>
              <a:t>character special file ... a ‘byte oriented device’,</a:t>
            </a:r>
          </a:p>
          <a:p>
            <a:pPr lvl="2">
              <a:lnSpc>
                <a:spcPct val="80000"/>
              </a:lnSpc>
              <a:spcBef>
                <a:spcPts val="225"/>
              </a:spcBef>
              <a:buClr>
                <a:srgbClr val="009900"/>
              </a:buClr>
              <a:buSzPct val="75000"/>
              <a:buFont typeface="Webdings" panose="05030102010509060703" pitchFamily="18" charset="2"/>
              <a:buChar char=""/>
            </a:pPr>
            <a:r>
              <a:rPr lang="en-US" altLang="en-US" sz="1800">
                <a:solidFill>
                  <a:srgbClr val="333333"/>
                </a:solidFill>
                <a:latin typeface="Arial" panose="020B0604020202020204" pitchFamily="34" charset="0"/>
              </a:rPr>
              <a:t>block special file ... a ‘block oriented device’, </a:t>
            </a:r>
          </a:p>
          <a:p>
            <a:pPr lvl="2">
              <a:lnSpc>
                <a:spcPct val="80000"/>
              </a:lnSpc>
              <a:spcBef>
                <a:spcPts val="225"/>
              </a:spcBef>
              <a:buClr>
                <a:srgbClr val="009900"/>
              </a:buClr>
              <a:buSzPct val="75000"/>
              <a:buFont typeface="Webdings" panose="05030102010509060703" pitchFamily="18" charset="2"/>
              <a:buChar char=""/>
            </a:pPr>
            <a:r>
              <a:rPr lang="en-US" altLang="en-US" sz="1800">
                <a:solidFill>
                  <a:srgbClr val="333333"/>
                </a:solidFill>
                <a:latin typeface="Arial" panose="020B0604020202020204" pitchFamily="34" charset="0"/>
              </a:rPr>
              <a:t>FIFO special file, </a:t>
            </a:r>
          </a:p>
          <a:p>
            <a:pPr lvl="2">
              <a:lnSpc>
                <a:spcPct val="80000"/>
              </a:lnSpc>
              <a:spcBef>
                <a:spcPts val="225"/>
              </a:spcBef>
              <a:buClr>
                <a:srgbClr val="009900"/>
              </a:buClr>
              <a:buSzPct val="75000"/>
              <a:buFont typeface="Webdings" panose="05030102010509060703" pitchFamily="18" charset="2"/>
              <a:buChar char=""/>
            </a:pPr>
            <a:r>
              <a:rPr lang="en-US" altLang="en-US" sz="1800">
                <a:solidFill>
                  <a:srgbClr val="333333"/>
                </a:solidFill>
                <a:latin typeface="Arial" panose="020B0604020202020204" pitchFamily="34" charset="0"/>
              </a:rPr>
              <a:t>symbolic link, </a:t>
            </a:r>
          </a:p>
          <a:p>
            <a:pPr lvl="2">
              <a:lnSpc>
                <a:spcPct val="80000"/>
              </a:lnSpc>
              <a:spcBef>
                <a:spcPts val="225"/>
              </a:spcBef>
              <a:buClr>
                <a:srgbClr val="009900"/>
              </a:buClr>
              <a:buSzPct val="75000"/>
              <a:buFont typeface="Webdings" panose="05030102010509060703" pitchFamily="18" charset="2"/>
              <a:buChar char=""/>
            </a:pPr>
            <a:r>
              <a:rPr lang="en-US" altLang="en-US" sz="1800">
                <a:solidFill>
                  <a:srgbClr val="333333"/>
                </a:solidFill>
                <a:latin typeface="Arial" panose="020B0604020202020204" pitchFamily="34" charset="0"/>
              </a:rPr>
              <a:t>socket, and </a:t>
            </a:r>
          </a:p>
          <a:p>
            <a:pPr lvl="2">
              <a:lnSpc>
                <a:spcPct val="80000"/>
              </a:lnSpc>
              <a:spcBef>
                <a:spcPts val="225"/>
              </a:spcBef>
              <a:buClr>
                <a:srgbClr val="009900"/>
              </a:buClr>
              <a:buSzPct val="75000"/>
              <a:buFont typeface="Webdings" panose="05030102010509060703" pitchFamily="18" charset="2"/>
              <a:buChar char=""/>
            </a:pPr>
            <a:r>
              <a:rPr lang="en-US" altLang="en-US" sz="1800">
                <a:solidFill>
                  <a:srgbClr val="333333"/>
                </a:solidFill>
                <a:latin typeface="Arial" panose="020B0604020202020204" pitchFamily="34" charset="0"/>
              </a:rPr>
              <a:t>directory.</a:t>
            </a:r>
          </a:p>
          <a:p>
            <a:pPr lvl="1">
              <a:lnSpc>
                <a:spcPct val="80000"/>
              </a:lnSpc>
              <a:spcBef>
                <a:spcPts val="375"/>
              </a:spcBef>
              <a:buClr>
                <a:srgbClr val="CC6600"/>
              </a:buClr>
              <a:buSzPct val="80000"/>
              <a:buFont typeface="Monotype Sorts" charset="2"/>
              <a:buChar char=""/>
            </a:pPr>
            <a:r>
              <a:rPr lang="en-US" altLang="en-US" sz="2000">
                <a:solidFill>
                  <a:srgbClr val="333333"/>
                </a:solidFill>
                <a:latin typeface="Arial" panose="020B0604020202020204" pitchFamily="34" charset="0"/>
              </a:rPr>
              <a:t>To access any file, it must be first </a:t>
            </a:r>
            <a:r>
              <a:rPr lang="en-US" altLang="en-US" sz="2000" i="1" u="sng">
                <a:solidFill>
                  <a:srgbClr val="333333"/>
                </a:solidFill>
                <a:latin typeface="Arial" panose="020B0604020202020204" pitchFamily="34" charset="0"/>
              </a:rPr>
              <a:t>open</a:t>
            </a:r>
            <a:r>
              <a:rPr lang="en-US" altLang="en-US" sz="2000">
                <a:solidFill>
                  <a:srgbClr val="333333"/>
                </a:solidFill>
                <a:latin typeface="Arial" panose="020B0604020202020204" pitchFamily="34" charset="0"/>
              </a:rPr>
              <a:t>ed using an </a:t>
            </a:r>
            <a:r>
              <a:rPr lang="en-US" altLang="en-US" sz="2000" i="1">
                <a:solidFill>
                  <a:srgbClr val="333333"/>
                </a:solidFill>
                <a:latin typeface="Arial" panose="020B0604020202020204" pitchFamily="34" charset="0"/>
              </a:rPr>
              <a:t>open()</a:t>
            </a:r>
            <a:r>
              <a:rPr lang="en-US" altLang="en-US" sz="2000">
                <a:solidFill>
                  <a:srgbClr val="333333"/>
                </a:solidFill>
                <a:latin typeface="Arial" panose="020B0604020202020204" pitchFamily="34" charset="0"/>
              </a:rPr>
              <a:t> call that returns a </a:t>
            </a:r>
            <a:r>
              <a:rPr lang="en-US" altLang="en-US" sz="2000" i="1" u="sng">
                <a:solidFill>
                  <a:srgbClr val="333333"/>
                </a:solidFill>
                <a:latin typeface="Arial" panose="020B0604020202020204" pitchFamily="34" charset="0"/>
              </a:rPr>
              <a:t>file descriptor</a:t>
            </a:r>
            <a:r>
              <a:rPr lang="en-US" altLang="en-US" sz="2000">
                <a:solidFill>
                  <a:srgbClr val="333333"/>
                </a:solidFill>
                <a:latin typeface="Arial" panose="020B0604020202020204" pitchFamily="34" charset="0"/>
              </a:rPr>
              <a:t> (</a:t>
            </a:r>
            <a:r>
              <a:rPr lang="en-US" altLang="en-US" sz="2000" i="1">
                <a:solidFill>
                  <a:srgbClr val="333333"/>
                </a:solidFill>
                <a:latin typeface="Arial" panose="020B0604020202020204" pitchFamily="34" charset="0"/>
              </a:rPr>
              <a:t>fd</a:t>
            </a:r>
            <a:r>
              <a:rPr lang="en-US" altLang="en-US" sz="2000">
                <a:solidFill>
                  <a:srgbClr val="333333"/>
                </a:solidFill>
                <a:latin typeface="Arial" panose="020B0604020202020204" pitchFamily="34" charset="0"/>
              </a:rPr>
              <a:t>).</a:t>
            </a:r>
          </a:p>
          <a:p>
            <a:pPr lvl="2">
              <a:lnSpc>
                <a:spcPct val="80000"/>
              </a:lnSpc>
              <a:spcBef>
                <a:spcPts val="450"/>
              </a:spcBef>
              <a:buClr>
                <a:srgbClr val="009900"/>
              </a:buClr>
              <a:buSzPct val="75000"/>
              <a:buFont typeface="Webdings" panose="05030102010509060703" pitchFamily="18" charset="2"/>
              <a:buChar char=""/>
            </a:pPr>
            <a:r>
              <a:rPr lang="en-US" altLang="en-US" sz="1800" i="1">
                <a:solidFill>
                  <a:srgbClr val="333333"/>
                </a:solidFill>
                <a:latin typeface="Arial" panose="020B0604020202020204" pitchFamily="34" charset="0"/>
              </a:rPr>
              <a:t>fd</a:t>
            </a:r>
            <a:r>
              <a:rPr lang="en-US" altLang="en-US" sz="1800">
                <a:solidFill>
                  <a:srgbClr val="333333"/>
                </a:solidFill>
                <a:latin typeface="Arial" panose="020B0604020202020204" pitchFamily="34" charset="0"/>
              </a:rPr>
              <a:t> is a non-negative integer used for further </a:t>
            </a:r>
            <a:br>
              <a:rPr lang="en-US" altLang="en-US" sz="1800">
                <a:solidFill>
                  <a:srgbClr val="333333"/>
                </a:solidFill>
                <a:latin typeface="Arial" panose="020B0604020202020204" pitchFamily="34" charset="0"/>
              </a:rPr>
            </a:br>
            <a:r>
              <a:rPr lang="en-US" altLang="en-US" sz="1800">
                <a:solidFill>
                  <a:srgbClr val="333333"/>
                </a:solidFill>
                <a:latin typeface="Arial" panose="020B0604020202020204" pitchFamily="34" charset="0"/>
              </a:rPr>
              <a:t>reference to that particular file</a:t>
            </a:r>
          </a:p>
          <a:p>
            <a:pPr lvl="2">
              <a:lnSpc>
                <a:spcPct val="80000"/>
              </a:lnSpc>
              <a:spcBef>
                <a:spcPts val="450"/>
              </a:spcBef>
              <a:buClr>
                <a:srgbClr val="009900"/>
              </a:buClr>
              <a:buSzPct val="75000"/>
              <a:buFont typeface="Webdings" panose="05030102010509060703" pitchFamily="18" charset="2"/>
              <a:buChar char=""/>
            </a:pPr>
            <a:r>
              <a:rPr lang="en-US" altLang="en-US" sz="1800">
                <a:solidFill>
                  <a:srgbClr val="333333"/>
                </a:solidFill>
                <a:latin typeface="Arial" panose="020B0604020202020204" pitchFamily="34" charset="0"/>
              </a:rPr>
              <a:t>In fact, </a:t>
            </a:r>
            <a:r>
              <a:rPr lang="en-US" altLang="en-US" sz="1800" i="1">
                <a:solidFill>
                  <a:srgbClr val="333333"/>
                </a:solidFill>
                <a:latin typeface="Arial" panose="020B0604020202020204" pitchFamily="34" charset="0"/>
              </a:rPr>
              <a:t>fd</a:t>
            </a:r>
            <a:r>
              <a:rPr lang="en-US" altLang="en-US" sz="1800">
                <a:solidFill>
                  <a:srgbClr val="333333"/>
                </a:solidFill>
                <a:latin typeface="Arial" panose="020B0604020202020204" pitchFamily="34" charset="0"/>
              </a:rPr>
              <a:t> is an index into a process-owned </a:t>
            </a:r>
            <a:br>
              <a:rPr lang="en-US" altLang="en-US" sz="1800">
                <a:solidFill>
                  <a:srgbClr val="333333"/>
                </a:solidFill>
                <a:latin typeface="Arial" panose="020B0604020202020204" pitchFamily="34" charset="0"/>
              </a:rPr>
            </a:br>
            <a:r>
              <a:rPr lang="en-US" altLang="en-US" sz="1800">
                <a:solidFill>
                  <a:srgbClr val="333333"/>
                </a:solidFill>
                <a:latin typeface="Arial" panose="020B0604020202020204" pitchFamily="34" charset="0"/>
              </a:rPr>
              <a:t>table of file descriptors </a:t>
            </a:r>
          </a:p>
          <a:p>
            <a:pPr lvl="2">
              <a:lnSpc>
                <a:spcPct val="80000"/>
              </a:lnSpc>
              <a:spcBef>
                <a:spcPts val="450"/>
              </a:spcBef>
              <a:buClr>
                <a:srgbClr val="009900"/>
              </a:buClr>
              <a:buSzPct val="75000"/>
              <a:buFont typeface="Webdings" panose="05030102010509060703" pitchFamily="18" charset="2"/>
              <a:buChar char=""/>
            </a:pPr>
            <a:r>
              <a:rPr lang="en-US" altLang="en-US" sz="1800">
                <a:solidFill>
                  <a:srgbClr val="333333"/>
                </a:solidFill>
                <a:latin typeface="Arial" panose="020B0604020202020204" pitchFamily="34" charset="0"/>
              </a:rPr>
              <a:t>Any </a:t>
            </a:r>
            <a:r>
              <a:rPr lang="en-US" altLang="en-US" sz="1800" i="1">
                <a:solidFill>
                  <a:srgbClr val="333333"/>
                </a:solidFill>
                <a:latin typeface="Arial" panose="020B0604020202020204" pitchFamily="34" charset="0"/>
              </a:rPr>
              <a:t>open()</a:t>
            </a:r>
            <a:r>
              <a:rPr lang="en-US" altLang="en-US" sz="1800">
                <a:solidFill>
                  <a:srgbClr val="333333"/>
                </a:solidFill>
                <a:latin typeface="Arial" panose="020B0604020202020204" pitchFamily="34" charset="0"/>
              </a:rPr>
              <a:t> (or other calls returning </a:t>
            </a:r>
            <a:r>
              <a:rPr lang="en-US" altLang="en-US" sz="1800" i="1">
                <a:solidFill>
                  <a:srgbClr val="333333"/>
                </a:solidFill>
                <a:latin typeface="Arial" panose="020B0604020202020204" pitchFamily="34" charset="0"/>
              </a:rPr>
              <a:t>fd</a:t>
            </a:r>
            <a:r>
              <a:rPr lang="en-US" altLang="en-US" sz="1800">
                <a:solidFill>
                  <a:srgbClr val="333333"/>
                </a:solidFill>
                <a:latin typeface="Arial" panose="020B0604020202020204" pitchFamily="34" charset="0"/>
              </a:rPr>
              <a:t>) will </a:t>
            </a:r>
            <a:br>
              <a:rPr lang="en-US" altLang="en-US" sz="1800">
                <a:solidFill>
                  <a:srgbClr val="333333"/>
                </a:solidFill>
                <a:latin typeface="Arial" panose="020B0604020202020204" pitchFamily="34" charset="0"/>
              </a:rPr>
            </a:br>
            <a:r>
              <a:rPr lang="en-US" altLang="en-US" sz="1800">
                <a:solidFill>
                  <a:srgbClr val="333333"/>
                </a:solidFill>
                <a:latin typeface="Arial" panose="020B0604020202020204" pitchFamily="34" charset="0"/>
              </a:rPr>
              <a:t>always assign the LOWEST unused entry </a:t>
            </a:r>
            <a:br>
              <a:rPr lang="en-US" altLang="en-US" sz="1800">
                <a:solidFill>
                  <a:srgbClr val="333333"/>
                </a:solidFill>
                <a:latin typeface="Arial" panose="020B0604020202020204" pitchFamily="34" charset="0"/>
              </a:rPr>
            </a:br>
            <a:r>
              <a:rPr lang="en-US" altLang="en-US" sz="1800">
                <a:solidFill>
                  <a:srgbClr val="333333"/>
                </a:solidFill>
                <a:latin typeface="Arial" panose="020B0604020202020204" pitchFamily="34" charset="0"/>
              </a:rPr>
              <a:t>in the table of file descriptors </a:t>
            </a:r>
          </a:p>
        </p:txBody>
      </p:sp>
      <p:grpSp>
        <p:nvGrpSpPr>
          <p:cNvPr id="55301" name="Group 4">
            <a:extLst>
              <a:ext uri="{FF2B5EF4-FFF2-40B4-BE49-F238E27FC236}">
                <a16:creationId xmlns:a16="http://schemas.microsoft.com/office/drawing/2014/main" xmlns="" id="{B3C8F7BC-E15B-44C5-87BF-C062275479B8}"/>
              </a:ext>
            </a:extLst>
          </p:cNvPr>
          <p:cNvGrpSpPr>
            <a:grpSpLocks/>
          </p:cNvGrpSpPr>
          <p:nvPr/>
        </p:nvGrpSpPr>
        <p:grpSpPr bwMode="auto">
          <a:xfrm>
            <a:off x="7845427" y="4441828"/>
            <a:ext cx="2400301" cy="1371601"/>
            <a:chOff x="3982" y="2798"/>
            <a:chExt cx="1512" cy="864"/>
          </a:xfrm>
        </p:grpSpPr>
        <p:sp>
          <p:nvSpPr>
            <p:cNvPr id="55302" name="Rectangle 5">
              <a:extLst>
                <a:ext uri="{FF2B5EF4-FFF2-40B4-BE49-F238E27FC236}">
                  <a16:creationId xmlns:a16="http://schemas.microsoft.com/office/drawing/2014/main" xmlns="" id="{54D19D4F-3256-468A-BEAB-02F5362D7B0D}"/>
                </a:ext>
              </a:extLst>
            </p:cNvPr>
            <p:cNvSpPr>
              <a:spLocks noChangeArrowheads="1"/>
            </p:cNvSpPr>
            <p:nvPr/>
          </p:nvSpPr>
          <p:spPr bwMode="auto">
            <a:xfrm>
              <a:off x="4620" y="3518"/>
              <a:ext cx="750"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55303" name="Rectangle 6">
              <a:extLst>
                <a:ext uri="{FF2B5EF4-FFF2-40B4-BE49-F238E27FC236}">
                  <a16:creationId xmlns:a16="http://schemas.microsoft.com/office/drawing/2014/main" xmlns="" id="{9B2E8383-24ED-419A-9D6F-20B98CE26064}"/>
                </a:ext>
              </a:extLst>
            </p:cNvPr>
            <p:cNvSpPr>
              <a:spLocks noChangeArrowheads="1"/>
            </p:cNvSpPr>
            <p:nvPr/>
          </p:nvSpPr>
          <p:spPr bwMode="auto">
            <a:xfrm>
              <a:off x="4620" y="3375"/>
              <a:ext cx="750"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9pPr>
            </a:lstStyle>
            <a:p>
              <a:pPr algn="ctr">
                <a:spcBef>
                  <a:spcPts val="225"/>
                </a:spcBef>
                <a:buClrTx/>
                <a:buSzPct val="90000"/>
              </a:pPr>
              <a:r>
                <a:rPr lang="en-IN" altLang="en-US" sz="900">
                  <a:solidFill>
                    <a:srgbClr val="333333"/>
                  </a:solidFill>
                  <a:latin typeface="Arial" panose="020B0604020202020204" pitchFamily="34" charset="0"/>
                </a:rPr>
                <a:t>NULL</a:t>
              </a:r>
            </a:p>
          </p:txBody>
        </p:sp>
        <p:sp>
          <p:nvSpPr>
            <p:cNvPr id="55304" name="Rectangle 7">
              <a:extLst>
                <a:ext uri="{FF2B5EF4-FFF2-40B4-BE49-F238E27FC236}">
                  <a16:creationId xmlns:a16="http://schemas.microsoft.com/office/drawing/2014/main" xmlns="" id="{327A6BE2-E062-4A43-9EBD-252A80188EE0}"/>
                </a:ext>
              </a:extLst>
            </p:cNvPr>
            <p:cNvSpPr>
              <a:spLocks noChangeArrowheads="1"/>
            </p:cNvSpPr>
            <p:nvPr/>
          </p:nvSpPr>
          <p:spPr bwMode="auto">
            <a:xfrm>
              <a:off x="4620" y="3231"/>
              <a:ext cx="750"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9pPr>
            </a:lstStyle>
            <a:p>
              <a:pPr algn="ctr">
                <a:spcBef>
                  <a:spcPts val="225"/>
                </a:spcBef>
                <a:buClrTx/>
                <a:buSzPct val="90000"/>
              </a:pPr>
              <a:r>
                <a:rPr lang="en-IN" altLang="en-US" sz="900">
                  <a:solidFill>
                    <a:srgbClr val="333333"/>
                  </a:solidFill>
                  <a:latin typeface="Arial" panose="020B0604020202020204" pitchFamily="34" charset="0"/>
                </a:rPr>
                <a:t>NULL</a:t>
              </a:r>
            </a:p>
          </p:txBody>
        </p:sp>
        <p:sp>
          <p:nvSpPr>
            <p:cNvPr id="55305" name="Rectangle 8">
              <a:extLst>
                <a:ext uri="{FF2B5EF4-FFF2-40B4-BE49-F238E27FC236}">
                  <a16:creationId xmlns:a16="http://schemas.microsoft.com/office/drawing/2014/main" xmlns="" id="{582F96B2-4FCD-4C99-AD7B-43183F0B25BF}"/>
                </a:ext>
              </a:extLst>
            </p:cNvPr>
            <p:cNvSpPr>
              <a:spLocks noChangeArrowheads="1"/>
            </p:cNvSpPr>
            <p:nvPr/>
          </p:nvSpPr>
          <p:spPr bwMode="auto">
            <a:xfrm>
              <a:off x="4423" y="3518"/>
              <a:ext cx="196"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9pPr>
            </a:lstStyle>
            <a:p>
              <a:pPr algn="ctr">
                <a:spcBef>
                  <a:spcPts val="225"/>
                </a:spcBef>
                <a:buClrTx/>
                <a:buSzPct val="90000"/>
              </a:pPr>
              <a:r>
                <a:rPr lang="en-IN" altLang="en-US" sz="900">
                  <a:solidFill>
                    <a:srgbClr val="333333"/>
                  </a:solidFill>
                  <a:latin typeface="Arial" panose="020B0604020202020204" pitchFamily="34" charset="0"/>
                </a:rPr>
                <a:t>5</a:t>
              </a:r>
            </a:p>
          </p:txBody>
        </p:sp>
        <p:sp>
          <p:nvSpPr>
            <p:cNvPr id="55306" name="Rectangle 9">
              <a:extLst>
                <a:ext uri="{FF2B5EF4-FFF2-40B4-BE49-F238E27FC236}">
                  <a16:creationId xmlns:a16="http://schemas.microsoft.com/office/drawing/2014/main" xmlns="" id="{DFC87024-1056-43F6-9431-9A5F618FE8E0}"/>
                </a:ext>
              </a:extLst>
            </p:cNvPr>
            <p:cNvSpPr>
              <a:spLocks noChangeArrowheads="1"/>
            </p:cNvSpPr>
            <p:nvPr/>
          </p:nvSpPr>
          <p:spPr bwMode="auto">
            <a:xfrm>
              <a:off x="4423" y="3375"/>
              <a:ext cx="196"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9pPr>
            </a:lstStyle>
            <a:p>
              <a:pPr algn="ctr">
                <a:spcBef>
                  <a:spcPts val="225"/>
                </a:spcBef>
                <a:buClrTx/>
                <a:buSzPct val="90000"/>
              </a:pPr>
              <a:r>
                <a:rPr lang="en-IN" altLang="en-US" sz="900">
                  <a:solidFill>
                    <a:srgbClr val="333333"/>
                  </a:solidFill>
                  <a:latin typeface="Arial" panose="020B0604020202020204" pitchFamily="34" charset="0"/>
                </a:rPr>
                <a:t>4</a:t>
              </a:r>
            </a:p>
          </p:txBody>
        </p:sp>
        <p:sp>
          <p:nvSpPr>
            <p:cNvPr id="55307" name="Rectangle 10">
              <a:extLst>
                <a:ext uri="{FF2B5EF4-FFF2-40B4-BE49-F238E27FC236}">
                  <a16:creationId xmlns:a16="http://schemas.microsoft.com/office/drawing/2014/main" xmlns="" id="{508B1914-565B-4495-8235-79EC1A8AF3C3}"/>
                </a:ext>
              </a:extLst>
            </p:cNvPr>
            <p:cNvSpPr>
              <a:spLocks noChangeArrowheads="1"/>
            </p:cNvSpPr>
            <p:nvPr/>
          </p:nvSpPr>
          <p:spPr bwMode="auto">
            <a:xfrm>
              <a:off x="4423" y="3231"/>
              <a:ext cx="196"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9pPr>
            </a:lstStyle>
            <a:p>
              <a:pPr algn="ctr">
                <a:spcBef>
                  <a:spcPts val="225"/>
                </a:spcBef>
                <a:buClrTx/>
                <a:buSzPct val="90000"/>
              </a:pPr>
              <a:r>
                <a:rPr lang="en-IN" altLang="en-US" sz="900">
                  <a:solidFill>
                    <a:srgbClr val="333333"/>
                  </a:solidFill>
                  <a:latin typeface="Arial" panose="020B0604020202020204" pitchFamily="34" charset="0"/>
                </a:rPr>
                <a:t>3</a:t>
              </a:r>
            </a:p>
          </p:txBody>
        </p:sp>
        <p:sp>
          <p:nvSpPr>
            <p:cNvPr id="55308" name="Line 11">
              <a:extLst>
                <a:ext uri="{FF2B5EF4-FFF2-40B4-BE49-F238E27FC236}">
                  <a16:creationId xmlns:a16="http://schemas.microsoft.com/office/drawing/2014/main" xmlns="" id="{26E0E08B-E443-447F-BB92-D9C4690D9706}"/>
                </a:ext>
              </a:extLst>
            </p:cNvPr>
            <p:cNvSpPr>
              <a:spLocks noChangeShapeType="1"/>
            </p:cNvSpPr>
            <p:nvPr/>
          </p:nvSpPr>
          <p:spPr bwMode="auto">
            <a:xfrm>
              <a:off x="4423" y="2800"/>
              <a:ext cx="947" cy="0"/>
            </a:xfrm>
            <a:prstGeom prst="line">
              <a:avLst/>
            </a:prstGeom>
            <a:noFill/>
            <a:ln w="6480" cap="sq">
              <a:solidFill>
                <a:srgbClr val="33333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309" name="Line 12">
              <a:extLst>
                <a:ext uri="{FF2B5EF4-FFF2-40B4-BE49-F238E27FC236}">
                  <a16:creationId xmlns:a16="http://schemas.microsoft.com/office/drawing/2014/main" xmlns="" id="{246A3385-AA25-47CC-837B-43A723F1373A}"/>
                </a:ext>
              </a:extLst>
            </p:cNvPr>
            <p:cNvSpPr>
              <a:spLocks noChangeShapeType="1"/>
            </p:cNvSpPr>
            <p:nvPr/>
          </p:nvSpPr>
          <p:spPr bwMode="auto">
            <a:xfrm>
              <a:off x="4423" y="2944"/>
              <a:ext cx="947" cy="0"/>
            </a:xfrm>
            <a:prstGeom prst="line">
              <a:avLst/>
            </a:prstGeom>
            <a:noFill/>
            <a:ln w="12600" cap="sq">
              <a:solidFill>
                <a:srgbClr val="33333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310" name="Line 13">
              <a:extLst>
                <a:ext uri="{FF2B5EF4-FFF2-40B4-BE49-F238E27FC236}">
                  <a16:creationId xmlns:a16="http://schemas.microsoft.com/office/drawing/2014/main" xmlns="" id="{5AB8622A-0737-45F9-B9E7-55DB22EF9522}"/>
                </a:ext>
              </a:extLst>
            </p:cNvPr>
            <p:cNvSpPr>
              <a:spLocks noChangeShapeType="1"/>
            </p:cNvSpPr>
            <p:nvPr/>
          </p:nvSpPr>
          <p:spPr bwMode="auto">
            <a:xfrm>
              <a:off x="4423" y="3087"/>
              <a:ext cx="947" cy="0"/>
            </a:xfrm>
            <a:prstGeom prst="line">
              <a:avLst/>
            </a:prstGeom>
            <a:noFill/>
            <a:ln w="12600" cap="sq">
              <a:solidFill>
                <a:srgbClr val="33333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311" name="Line 14">
              <a:extLst>
                <a:ext uri="{FF2B5EF4-FFF2-40B4-BE49-F238E27FC236}">
                  <a16:creationId xmlns:a16="http://schemas.microsoft.com/office/drawing/2014/main" xmlns="" id="{F0DF4694-5B1C-4B54-AC53-4EC85BA93D47}"/>
                </a:ext>
              </a:extLst>
            </p:cNvPr>
            <p:cNvSpPr>
              <a:spLocks noChangeShapeType="1"/>
            </p:cNvSpPr>
            <p:nvPr/>
          </p:nvSpPr>
          <p:spPr bwMode="auto">
            <a:xfrm>
              <a:off x="4423" y="3231"/>
              <a:ext cx="947" cy="0"/>
            </a:xfrm>
            <a:prstGeom prst="line">
              <a:avLst/>
            </a:prstGeom>
            <a:noFill/>
            <a:ln w="12600" cap="sq">
              <a:solidFill>
                <a:srgbClr val="33333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312" name="Line 15">
              <a:extLst>
                <a:ext uri="{FF2B5EF4-FFF2-40B4-BE49-F238E27FC236}">
                  <a16:creationId xmlns:a16="http://schemas.microsoft.com/office/drawing/2014/main" xmlns="" id="{4ABA06D8-1F09-45D6-A563-3A3B137F768D}"/>
                </a:ext>
              </a:extLst>
            </p:cNvPr>
            <p:cNvSpPr>
              <a:spLocks noChangeShapeType="1"/>
            </p:cNvSpPr>
            <p:nvPr/>
          </p:nvSpPr>
          <p:spPr bwMode="auto">
            <a:xfrm>
              <a:off x="4423" y="3375"/>
              <a:ext cx="947" cy="0"/>
            </a:xfrm>
            <a:prstGeom prst="line">
              <a:avLst/>
            </a:prstGeom>
            <a:noFill/>
            <a:ln w="12600" cap="sq">
              <a:solidFill>
                <a:srgbClr val="33333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313" name="Line 16">
              <a:extLst>
                <a:ext uri="{FF2B5EF4-FFF2-40B4-BE49-F238E27FC236}">
                  <a16:creationId xmlns:a16="http://schemas.microsoft.com/office/drawing/2014/main" xmlns="" id="{C2B13D38-FEC3-4D6A-A2B7-D0C2C20A6B98}"/>
                </a:ext>
              </a:extLst>
            </p:cNvPr>
            <p:cNvSpPr>
              <a:spLocks noChangeShapeType="1"/>
            </p:cNvSpPr>
            <p:nvPr/>
          </p:nvSpPr>
          <p:spPr bwMode="auto">
            <a:xfrm>
              <a:off x="4423" y="3518"/>
              <a:ext cx="947" cy="0"/>
            </a:xfrm>
            <a:prstGeom prst="line">
              <a:avLst/>
            </a:prstGeom>
            <a:noFill/>
            <a:ln w="12600" cap="sq">
              <a:solidFill>
                <a:srgbClr val="33333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314" name="Line 17">
              <a:extLst>
                <a:ext uri="{FF2B5EF4-FFF2-40B4-BE49-F238E27FC236}">
                  <a16:creationId xmlns:a16="http://schemas.microsoft.com/office/drawing/2014/main" xmlns="" id="{C077E2EB-B15E-41E0-9939-C4AAC8E7CF53}"/>
                </a:ext>
              </a:extLst>
            </p:cNvPr>
            <p:cNvSpPr>
              <a:spLocks noChangeShapeType="1"/>
            </p:cNvSpPr>
            <p:nvPr/>
          </p:nvSpPr>
          <p:spPr bwMode="auto">
            <a:xfrm>
              <a:off x="4423" y="3662"/>
              <a:ext cx="947" cy="0"/>
            </a:xfrm>
            <a:prstGeom prst="line">
              <a:avLst/>
            </a:prstGeom>
            <a:noFill/>
            <a:ln w="6480" cap="sq">
              <a:solidFill>
                <a:srgbClr val="33333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315" name="Line 18">
              <a:extLst>
                <a:ext uri="{FF2B5EF4-FFF2-40B4-BE49-F238E27FC236}">
                  <a16:creationId xmlns:a16="http://schemas.microsoft.com/office/drawing/2014/main" xmlns="" id="{090BFAFB-B682-4D23-9EB4-5BC9F90DE8A1}"/>
                </a:ext>
              </a:extLst>
            </p:cNvPr>
            <p:cNvSpPr>
              <a:spLocks noChangeShapeType="1"/>
            </p:cNvSpPr>
            <p:nvPr/>
          </p:nvSpPr>
          <p:spPr bwMode="auto">
            <a:xfrm>
              <a:off x="4423" y="2800"/>
              <a:ext cx="0" cy="861"/>
            </a:xfrm>
            <a:prstGeom prst="line">
              <a:avLst/>
            </a:prstGeom>
            <a:noFill/>
            <a:ln w="6480" cap="sq">
              <a:solidFill>
                <a:srgbClr val="33333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316" name="Line 19">
              <a:extLst>
                <a:ext uri="{FF2B5EF4-FFF2-40B4-BE49-F238E27FC236}">
                  <a16:creationId xmlns:a16="http://schemas.microsoft.com/office/drawing/2014/main" xmlns="" id="{73EB84A4-1BE5-47E6-A706-286F5CA0665A}"/>
                </a:ext>
              </a:extLst>
            </p:cNvPr>
            <p:cNvSpPr>
              <a:spLocks noChangeShapeType="1"/>
            </p:cNvSpPr>
            <p:nvPr/>
          </p:nvSpPr>
          <p:spPr bwMode="auto">
            <a:xfrm>
              <a:off x="5371" y="2800"/>
              <a:ext cx="0" cy="861"/>
            </a:xfrm>
            <a:prstGeom prst="line">
              <a:avLst/>
            </a:prstGeom>
            <a:noFill/>
            <a:ln w="6480" cap="sq">
              <a:solidFill>
                <a:srgbClr val="33333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317" name="Line 20">
              <a:extLst>
                <a:ext uri="{FF2B5EF4-FFF2-40B4-BE49-F238E27FC236}">
                  <a16:creationId xmlns:a16="http://schemas.microsoft.com/office/drawing/2014/main" xmlns="" id="{FA717BF0-34E6-4B19-8731-A93AE2E2F90B}"/>
                </a:ext>
              </a:extLst>
            </p:cNvPr>
            <p:cNvSpPr>
              <a:spLocks noChangeShapeType="1"/>
            </p:cNvSpPr>
            <p:nvPr/>
          </p:nvSpPr>
          <p:spPr bwMode="auto">
            <a:xfrm>
              <a:off x="4620" y="2800"/>
              <a:ext cx="0" cy="861"/>
            </a:xfrm>
            <a:prstGeom prst="line">
              <a:avLst/>
            </a:prstGeom>
            <a:noFill/>
            <a:ln w="6480" cap="sq">
              <a:solidFill>
                <a:srgbClr val="33333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318" name="Line 21">
              <a:extLst>
                <a:ext uri="{FF2B5EF4-FFF2-40B4-BE49-F238E27FC236}">
                  <a16:creationId xmlns:a16="http://schemas.microsoft.com/office/drawing/2014/main" xmlns="" id="{AA5B2B0F-0FBB-44A1-9173-A3CAF0C3F2C4}"/>
                </a:ext>
              </a:extLst>
            </p:cNvPr>
            <p:cNvSpPr>
              <a:spLocks noChangeShapeType="1"/>
            </p:cNvSpPr>
            <p:nvPr/>
          </p:nvSpPr>
          <p:spPr bwMode="auto">
            <a:xfrm>
              <a:off x="4925" y="3590"/>
              <a:ext cx="569" cy="0"/>
            </a:xfrm>
            <a:prstGeom prst="line">
              <a:avLst/>
            </a:prstGeom>
            <a:noFill/>
            <a:ln w="9360" cap="sq">
              <a:solidFill>
                <a:srgbClr val="3333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nvGrpSpPr>
            <p:cNvPr id="55319" name="Group 22">
              <a:extLst>
                <a:ext uri="{FF2B5EF4-FFF2-40B4-BE49-F238E27FC236}">
                  <a16:creationId xmlns:a16="http://schemas.microsoft.com/office/drawing/2014/main" xmlns="" id="{126472ED-DE54-4CE7-BDF7-771F9637BB35}"/>
                </a:ext>
              </a:extLst>
            </p:cNvPr>
            <p:cNvGrpSpPr>
              <a:grpSpLocks/>
            </p:cNvGrpSpPr>
            <p:nvPr/>
          </p:nvGrpSpPr>
          <p:grpSpPr bwMode="auto">
            <a:xfrm>
              <a:off x="4056" y="2798"/>
              <a:ext cx="1438" cy="147"/>
              <a:chOff x="4056" y="2798"/>
              <a:chExt cx="1438" cy="147"/>
            </a:xfrm>
          </p:grpSpPr>
          <p:grpSp>
            <p:nvGrpSpPr>
              <p:cNvPr id="55332" name="Group 23">
                <a:extLst>
                  <a:ext uri="{FF2B5EF4-FFF2-40B4-BE49-F238E27FC236}">
                    <a16:creationId xmlns:a16="http://schemas.microsoft.com/office/drawing/2014/main" xmlns="" id="{E8D91312-4E81-40E6-B60E-87C2B9B3BE92}"/>
                  </a:ext>
                </a:extLst>
              </p:cNvPr>
              <p:cNvGrpSpPr>
                <a:grpSpLocks/>
              </p:cNvGrpSpPr>
              <p:nvPr/>
            </p:nvGrpSpPr>
            <p:grpSpPr bwMode="auto">
              <a:xfrm>
                <a:off x="4423" y="2799"/>
                <a:ext cx="1071" cy="143"/>
                <a:chOff x="4423" y="2799"/>
                <a:chExt cx="1071" cy="143"/>
              </a:xfrm>
            </p:grpSpPr>
            <p:sp>
              <p:nvSpPr>
                <p:cNvPr id="55334" name="Rectangle 24">
                  <a:extLst>
                    <a:ext uri="{FF2B5EF4-FFF2-40B4-BE49-F238E27FC236}">
                      <a16:creationId xmlns:a16="http://schemas.microsoft.com/office/drawing/2014/main" xmlns="" id="{96CBC4DA-C867-4967-84FB-50C36367B9D6}"/>
                    </a:ext>
                  </a:extLst>
                </p:cNvPr>
                <p:cNvSpPr>
                  <a:spLocks noChangeArrowheads="1"/>
                </p:cNvSpPr>
                <p:nvPr/>
              </p:nvSpPr>
              <p:spPr bwMode="auto">
                <a:xfrm>
                  <a:off x="4620" y="2799"/>
                  <a:ext cx="750"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55335" name="Rectangle 25">
                  <a:extLst>
                    <a:ext uri="{FF2B5EF4-FFF2-40B4-BE49-F238E27FC236}">
                      <a16:creationId xmlns:a16="http://schemas.microsoft.com/office/drawing/2014/main" xmlns="" id="{69490F83-83E8-4922-ACB2-552230048688}"/>
                    </a:ext>
                  </a:extLst>
                </p:cNvPr>
                <p:cNvSpPr>
                  <a:spLocks noChangeArrowheads="1"/>
                </p:cNvSpPr>
                <p:nvPr/>
              </p:nvSpPr>
              <p:spPr bwMode="auto">
                <a:xfrm>
                  <a:off x="4423" y="2799"/>
                  <a:ext cx="196"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9pPr>
                </a:lstStyle>
                <a:p>
                  <a:pPr algn="ctr">
                    <a:spcBef>
                      <a:spcPts val="225"/>
                    </a:spcBef>
                    <a:buClrTx/>
                    <a:buSzPct val="90000"/>
                  </a:pPr>
                  <a:r>
                    <a:rPr lang="en-IN" altLang="en-US" sz="900">
                      <a:solidFill>
                        <a:srgbClr val="333333"/>
                      </a:solidFill>
                      <a:latin typeface="Arial" panose="020B0604020202020204" pitchFamily="34" charset="0"/>
                    </a:rPr>
                    <a:t>0</a:t>
                  </a:r>
                </a:p>
              </p:txBody>
            </p:sp>
            <p:sp>
              <p:nvSpPr>
                <p:cNvPr id="55336" name="Line 26">
                  <a:extLst>
                    <a:ext uri="{FF2B5EF4-FFF2-40B4-BE49-F238E27FC236}">
                      <a16:creationId xmlns:a16="http://schemas.microsoft.com/office/drawing/2014/main" xmlns="" id="{FFFA26D2-7C66-4650-9630-2ED8C1735147}"/>
                    </a:ext>
                  </a:extLst>
                </p:cNvPr>
                <p:cNvSpPr>
                  <a:spLocks noChangeShapeType="1"/>
                </p:cNvSpPr>
                <p:nvPr/>
              </p:nvSpPr>
              <p:spPr bwMode="auto">
                <a:xfrm>
                  <a:off x="4925" y="2867"/>
                  <a:ext cx="569" cy="0"/>
                </a:xfrm>
                <a:prstGeom prst="line">
                  <a:avLst/>
                </a:prstGeom>
                <a:noFill/>
                <a:ln w="9360" cap="sq">
                  <a:solidFill>
                    <a:srgbClr val="3333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sp>
            <p:nvSpPr>
              <p:cNvPr id="55333" name="Text Box 27">
                <a:extLst>
                  <a:ext uri="{FF2B5EF4-FFF2-40B4-BE49-F238E27FC236}">
                    <a16:creationId xmlns:a16="http://schemas.microsoft.com/office/drawing/2014/main" xmlns="" id="{2735FE2A-4787-4BBE-A230-A23128776180}"/>
                  </a:ext>
                </a:extLst>
              </p:cNvPr>
              <p:cNvSpPr txBox="1">
                <a:spLocks noChangeArrowheads="1"/>
              </p:cNvSpPr>
              <p:nvPr/>
            </p:nvSpPr>
            <p:spPr bwMode="auto">
              <a:xfrm>
                <a:off x="4056" y="2798"/>
                <a:ext cx="333"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9pPr>
              </a:lstStyle>
              <a:p>
                <a:pPr algn="r">
                  <a:buClrTx/>
                  <a:buFontTx/>
                  <a:buNone/>
                </a:pPr>
                <a:r>
                  <a:rPr lang="en-IN" altLang="en-US" sz="900">
                    <a:solidFill>
                      <a:srgbClr val="333333"/>
                    </a:solidFill>
                    <a:latin typeface="Arial" panose="020B0604020202020204" pitchFamily="34" charset="0"/>
                  </a:rPr>
                  <a:t>STDIN</a:t>
                </a:r>
              </a:p>
            </p:txBody>
          </p:sp>
        </p:grpSp>
        <p:grpSp>
          <p:nvGrpSpPr>
            <p:cNvPr id="55320" name="Group 28">
              <a:extLst>
                <a:ext uri="{FF2B5EF4-FFF2-40B4-BE49-F238E27FC236}">
                  <a16:creationId xmlns:a16="http://schemas.microsoft.com/office/drawing/2014/main" xmlns="" id="{49A4BA57-2F48-4BC1-B351-1536FE78FBF2}"/>
                </a:ext>
              </a:extLst>
            </p:cNvPr>
            <p:cNvGrpSpPr>
              <a:grpSpLocks/>
            </p:cNvGrpSpPr>
            <p:nvPr/>
          </p:nvGrpSpPr>
          <p:grpSpPr bwMode="auto">
            <a:xfrm>
              <a:off x="3982" y="2939"/>
              <a:ext cx="1512" cy="147"/>
              <a:chOff x="3982" y="2939"/>
              <a:chExt cx="1512" cy="147"/>
            </a:xfrm>
          </p:grpSpPr>
          <p:grpSp>
            <p:nvGrpSpPr>
              <p:cNvPr id="55327" name="Group 29">
                <a:extLst>
                  <a:ext uri="{FF2B5EF4-FFF2-40B4-BE49-F238E27FC236}">
                    <a16:creationId xmlns:a16="http://schemas.microsoft.com/office/drawing/2014/main" xmlns="" id="{AEBDB07A-435D-4638-B578-E16F76104F5F}"/>
                  </a:ext>
                </a:extLst>
              </p:cNvPr>
              <p:cNvGrpSpPr>
                <a:grpSpLocks/>
              </p:cNvGrpSpPr>
              <p:nvPr/>
            </p:nvGrpSpPr>
            <p:grpSpPr bwMode="auto">
              <a:xfrm>
                <a:off x="4423" y="2940"/>
                <a:ext cx="1071" cy="142"/>
                <a:chOff x="4423" y="2940"/>
                <a:chExt cx="1071" cy="142"/>
              </a:xfrm>
            </p:grpSpPr>
            <p:sp>
              <p:nvSpPr>
                <p:cNvPr id="55329" name="Rectangle 30">
                  <a:extLst>
                    <a:ext uri="{FF2B5EF4-FFF2-40B4-BE49-F238E27FC236}">
                      <a16:creationId xmlns:a16="http://schemas.microsoft.com/office/drawing/2014/main" xmlns="" id="{E8BDEEA1-C725-494A-8B1D-9D757760DBB2}"/>
                    </a:ext>
                  </a:extLst>
                </p:cNvPr>
                <p:cNvSpPr>
                  <a:spLocks noChangeArrowheads="1"/>
                </p:cNvSpPr>
                <p:nvPr/>
              </p:nvSpPr>
              <p:spPr bwMode="auto">
                <a:xfrm>
                  <a:off x="4620" y="2940"/>
                  <a:ext cx="750"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55330" name="Rectangle 31">
                  <a:extLst>
                    <a:ext uri="{FF2B5EF4-FFF2-40B4-BE49-F238E27FC236}">
                      <a16:creationId xmlns:a16="http://schemas.microsoft.com/office/drawing/2014/main" xmlns="" id="{7EFF52EE-069B-40D8-AFCE-82F4199C672E}"/>
                    </a:ext>
                  </a:extLst>
                </p:cNvPr>
                <p:cNvSpPr>
                  <a:spLocks noChangeArrowheads="1"/>
                </p:cNvSpPr>
                <p:nvPr/>
              </p:nvSpPr>
              <p:spPr bwMode="auto">
                <a:xfrm>
                  <a:off x="4423" y="2940"/>
                  <a:ext cx="196"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9pPr>
                </a:lstStyle>
                <a:p>
                  <a:pPr algn="ctr">
                    <a:spcBef>
                      <a:spcPts val="225"/>
                    </a:spcBef>
                    <a:buClrTx/>
                    <a:buSzPct val="90000"/>
                  </a:pPr>
                  <a:r>
                    <a:rPr lang="en-IN" altLang="en-US" sz="900">
                      <a:solidFill>
                        <a:srgbClr val="333333"/>
                      </a:solidFill>
                      <a:latin typeface="Arial" panose="020B0604020202020204" pitchFamily="34" charset="0"/>
                    </a:rPr>
                    <a:t>1</a:t>
                  </a:r>
                </a:p>
              </p:txBody>
            </p:sp>
            <p:sp>
              <p:nvSpPr>
                <p:cNvPr id="55331" name="Line 32">
                  <a:extLst>
                    <a:ext uri="{FF2B5EF4-FFF2-40B4-BE49-F238E27FC236}">
                      <a16:creationId xmlns:a16="http://schemas.microsoft.com/office/drawing/2014/main" xmlns="" id="{4D925425-B70D-4AD1-9413-96974C2CEECB}"/>
                    </a:ext>
                  </a:extLst>
                </p:cNvPr>
                <p:cNvSpPr>
                  <a:spLocks noChangeShapeType="1"/>
                </p:cNvSpPr>
                <p:nvPr/>
              </p:nvSpPr>
              <p:spPr bwMode="auto">
                <a:xfrm>
                  <a:off x="4925" y="3017"/>
                  <a:ext cx="569" cy="0"/>
                </a:xfrm>
                <a:prstGeom prst="line">
                  <a:avLst/>
                </a:prstGeom>
                <a:noFill/>
                <a:ln w="9360" cap="sq">
                  <a:solidFill>
                    <a:srgbClr val="3333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sp>
            <p:nvSpPr>
              <p:cNvPr id="55328" name="Text Box 33">
                <a:extLst>
                  <a:ext uri="{FF2B5EF4-FFF2-40B4-BE49-F238E27FC236}">
                    <a16:creationId xmlns:a16="http://schemas.microsoft.com/office/drawing/2014/main" xmlns="" id="{E9C92591-6594-428D-B4CA-626D2BE97E50}"/>
                  </a:ext>
                </a:extLst>
              </p:cNvPr>
              <p:cNvSpPr txBox="1">
                <a:spLocks noChangeArrowheads="1"/>
              </p:cNvSpPr>
              <p:nvPr/>
            </p:nvSpPr>
            <p:spPr bwMode="auto">
              <a:xfrm>
                <a:off x="3982" y="2939"/>
                <a:ext cx="413"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9pPr>
              </a:lstStyle>
              <a:p>
                <a:pPr algn="r">
                  <a:buClrTx/>
                  <a:buFontTx/>
                  <a:buNone/>
                </a:pPr>
                <a:r>
                  <a:rPr lang="en-IN" altLang="en-US" sz="900">
                    <a:solidFill>
                      <a:srgbClr val="333333"/>
                    </a:solidFill>
                    <a:latin typeface="Arial" panose="020B0604020202020204" pitchFamily="34" charset="0"/>
                  </a:rPr>
                  <a:t>STDOUT</a:t>
                </a:r>
              </a:p>
            </p:txBody>
          </p:sp>
        </p:grpSp>
        <p:grpSp>
          <p:nvGrpSpPr>
            <p:cNvPr id="55321" name="Group 34">
              <a:extLst>
                <a:ext uri="{FF2B5EF4-FFF2-40B4-BE49-F238E27FC236}">
                  <a16:creationId xmlns:a16="http://schemas.microsoft.com/office/drawing/2014/main" xmlns="" id="{D38C7BE8-5FB6-4FB7-8E81-9AE25FE4A04D}"/>
                </a:ext>
              </a:extLst>
            </p:cNvPr>
            <p:cNvGrpSpPr>
              <a:grpSpLocks/>
            </p:cNvGrpSpPr>
            <p:nvPr/>
          </p:nvGrpSpPr>
          <p:grpSpPr bwMode="auto">
            <a:xfrm>
              <a:off x="3988" y="3086"/>
              <a:ext cx="1506" cy="147"/>
              <a:chOff x="3988" y="3086"/>
              <a:chExt cx="1506" cy="147"/>
            </a:xfrm>
          </p:grpSpPr>
          <p:grpSp>
            <p:nvGrpSpPr>
              <p:cNvPr id="55322" name="Group 35">
                <a:extLst>
                  <a:ext uri="{FF2B5EF4-FFF2-40B4-BE49-F238E27FC236}">
                    <a16:creationId xmlns:a16="http://schemas.microsoft.com/office/drawing/2014/main" xmlns="" id="{2965EB08-F24E-44EB-8DFC-1D8D6C785FE4}"/>
                  </a:ext>
                </a:extLst>
              </p:cNvPr>
              <p:cNvGrpSpPr>
                <a:grpSpLocks/>
              </p:cNvGrpSpPr>
              <p:nvPr/>
            </p:nvGrpSpPr>
            <p:grpSpPr bwMode="auto">
              <a:xfrm>
                <a:off x="4423" y="3086"/>
                <a:ext cx="1071" cy="143"/>
                <a:chOff x="4423" y="3086"/>
                <a:chExt cx="1071" cy="143"/>
              </a:xfrm>
            </p:grpSpPr>
            <p:sp>
              <p:nvSpPr>
                <p:cNvPr id="55324" name="Rectangle 36">
                  <a:extLst>
                    <a:ext uri="{FF2B5EF4-FFF2-40B4-BE49-F238E27FC236}">
                      <a16:creationId xmlns:a16="http://schemas.microsoft.com/office/drawing/2014/main" xmlns="" id="{472A13B8-472A-49FE-922C-B93495C4C027}"/>
                    </a:ext>
                  </a:extLst>
                </p:cNvPr>
                <p:cNvSpPr>
                  <a:spLocks noChangeArrowheads="1"/>
                </p:cNvSpPr>
                <p:nvPr/>
              </p:nvSpPr>
              <p:spPr bwMode="auto">
                <a:xfrm>
                  <a:off x="4620" y="3086"/>
                  <a:ext cx="750"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55325" name="Rectangle 37">
                  <a:extLst>
                    <a:ext uri="{FF2B5EF4-FFF2-40B4-BE49-F238E27FC236}">
                      <a16:creationId xmlns:a16="http://schemas.microsoft.com/office/drawing/2014/main" xmlns="" id="{B2AF2E9D-D629-46D3-B3F7-7F114C1CACFA}"/>
                    </a:ext>
                  </a:extLst>
                </p:cNvPr>
                <p:cNvSpPr>
                  <a:spLocks noChangeArrowheads="1"/>
                </p:cNvSpPr>
                <p:nvPr/>
              </p:nvSpPr>
              <p:spPr bwMode="auto">
                <a:xfrm>
                  <a:off x="4423" y="3086"/>
                  <a:ext cx="196"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9pPr>
                </a:lstStyle>
                <a:p>
                  <a:pPr algn="ctr">
                    <a:spcBef>
                      <a:spcPts val="225"/>
                    </a:spcBef>
                    <a:buClrTx/>
                    <a:buSzPct val="90000"/>
                  </a:pPr>
                  <a:r>
                    <a:rPr lang="en-IN" altLang="en-US" sz="900">
                      <a:solidFill>
                        <a:srgbClr val="333333"/>
                      </a:solidFill>
                      <a:latin typeface="Arial" panose="020B0604020202020204" pitchFamily="34" charset="0"/>
                    </a:rPr>
                    <a:t>2</a:t>
                  </a:r>
                </a:p>
              </p:txBody>
            </p:sp>
            <p:sp>
              <p:nvSpPr>
                <p:cNvPr id="55326" name="Line 38">
                  <a:extLst>
                    <a:ext uri="{FF2B5EF4-FFF2-40B4-BE49-F238E27FC236}">
                      <a16:creationId xmlns:a16="http://schemas.microsoft.com/office/drawing/2014/main" xmlns="" id="{5F72D3C6-C1F2-410A-90E0-4B5AC832B76B}"/>
                    </a:ext>
                  </a:extLst>
                </p:cNvPr>
                <p:cNvSpPr>
                  <a:spLocks noChangeShapeType="1"/>
                </p:cNvSpPr>
                <p:nvPr/>
              </p:nvSpPr>
              <p:spPr bwMode="auto">
                <a:xfrm>
                  <a:off x="4925" y="3166"/>
                  <a:ext cx="569" cy="0"/>
                </a:xfrm>
                <a:prstGeom prst="line">
                  <a:avLst/>
                </a:prstGeom>
                <a:noFill/>
                <a:ln w="9360" cap="sq">
                  <a:solidFill>
                    <a:srgbClr val="3333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sp>
            <p:nvSpPr>
              <p:cNvPr id="55323" name="Text Box 39">
                <a:extLst>
                  <a:ext uri="{FF2B5EF4-FFF2-40B4-BE49-F238E27FC236}">
                    <a16:creationId xmlns:a16="http://schemas.microsoft.com/office/drawing/2014/main" xmlns="" id="{2EC6D602-7B39-4D7E-A4C7-DCEB4FC8535B}"/>
                  </a:ext>
                </a:extLst>
              </p:cNvPr>
              <p:cNvSpPr txBox="1">
                <a:spLocks noChangeArrowheads="1"/>
              </p:cNvSpPr>
              <p:nvPr/>
            </p:nvSpPr>
            <p:spPr bwMode="auto">
              <a:xfrm>
                <a:off x="3988" y="3086"/>
                <a:ext cx="413"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roid Sans Fallback" charset="0"/>
                  </a:defRPr>
                </a:lvl9pPr>
              </a:lstStyle>
              <a:p>
                <a:pPr algn="r">
                  <a:buClrTx/>
                  <a:buFontTx/>
                  <a:buNone/>
                </a:pPr>
                <a:r>
                  <a:rPr lang="en-IN" altLang="en-US" sz="900">
                    <a:solidFill>
                      <a:srgbClr val="333333"/>
                    </a:solidFill>
                    <a:latin typeface="Arial" panose="020B0604020202020204" pitchFamily="34" charset="0"/>
                  </a:rPr>
                  <a:t>STDERR</a:t>
                </a:r>
              </a:p>
            </p:txBody>
          </p:sp>
        </p:gr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103</TotalTime>
  <Words>716</Words>
  <Application>Microsoft Office PowerPoint</Application>
  <PresentationFormat>Custom</PresentationFormat>
  <Paragraphs>237</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Retrospect</vt:lpstr>
      <vt:lpstr>System Calls</vt:lpstr>
      <vt:lpstr>What is a System Call?</vt:lpstr>
      <vt:lpstr>Services Provided by System Calls :</vt:lpstr>
      <vt:lpstr>Standard C Library Example</vt:lpstr>
      <vt:lpstr>  Types of System Calls</vt:lpstr>
      <vt:lpstr> Process Control Calls (1)</vt:lpstr>
      <vt:lpstr>Process Control Calls (2)</vt:lpstr>
      <vt:lpstr>Memory Management Calls</vt:lpstr>
      <vt:lpstr>File Access Calls (1)</vt:lpstr>
      <vt:lpstr>File Access Calls (2)</vt:lpstr>
      <vt:lpstr>File Access Calls (3)</vt:lpstr>
      <vt:lpstr>File Access Calls (4)</vt:lpstr>
      <vt:lpstr>File Access Calls (5)</vt:lpstr>
      <vt:lpstr>File Access Calls (6)</vt:lpstr>
      <vt:lpstr>File &amp; Directory Management Calls</vt:lpstr>
      <vt:lpstr>File &amp; Directory Management Calls </vt:lpstr>
      <vt:lpstr>Device Management Calls</vt:lpstr>
      <vt:lpstr>Other Calls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Calls</dc:title>
  <dc:creator>91991</dc:creator>
  <cp:lastModifiedBy>Asus</cp:lastModifiedBy>
  <cp:revision>16</cp:revision>
  <dcterms:created xsi:type="dcterms:W3CDTF">2021-01-09T04:00:19Z</dcterms:created>
  <dcterms:modified xsi:type="dcterms:W3CDTF">2024-08-21T06:06:42Z</dcterms:modified>
</cp:coreProperties>
</file>