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0" r:id="rId13"/>
    <p:sldId id="311" r:id="rId14"/>
    <p:sldId id="312" r:id="rId15"/>
    <p:sldId id="321" r:id="rId16"/>
    <p:sldId id="322" r:id="rId17"/>
    <p:sldId id="330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rawat" userId="0f94d4ce081985b3" providerId="LiveId" clId="{17CC5577-DDE2-4B43-9CF8-8E586464A03B}"/>
    <pc:docChg chg="modSld">
      <pc:chgData name="anil rawat" userId="0f94d4ce081985b3" providerId="LiveId" clId="{17CC5577-DDE2-4B43-9CF8-8E586464A03B}" dt="2023-10-15T16:12:02.533" v="3" actId="20577"/>
      <pc:docMkLst>
        <pc:docMk/>
      </pc:docMkLst>
      <pc:sldChg chg="modSp mod">
        <pc:chgData name="anil rawat" userId="0f94d4ce081985b3" providerId="LiveId" clId="{17CC5577-DDE2-4B43-9CF8-8E586464A03B}" dt="2023-10-15T16:12:02.533" v="3" actId="20577"/>
        <pc:sldMkLst>
          <pc:docMk/>
          <pc:sldMk cId="2712946699" sldId="303"/>
        </pc:sldMkLst>
        <pc:spChg chg="mod">
          <ac:chgData name="anil rawat" userId="0f94d4ce081985b3" providerId="LiveId" clId="{17CC5577-DDE2-4B43-9CF8-8E586464A03B}" dt="2023-10-15T16:12:02.533" v="3" actId="20577"/>
          <ac:spMkLst>
            <pc:docMk/>
            <pc:sldMk cId="2712946699" sldId="303"/>
            <ac:spMk id="7" creationId="{8D346EB3-8428-4955-ADF6-8E27265FA5E2}"/>
          </ac:spMkLst>
        </pc:spChg>
      </pc:sldChg>
    </pc:docChg>
  </pc:docChgLst>
  <pc:docChgLst>
    <pc:chgData name="anil rawat" userId="0f94d4ce081985b3" providerId="LiveId" clId="{8CEBDD65-5E34-4263-8D05-6B6C991A9C5C}"/>
    <pc:docChg chg="modSld">
      <pc:chgData name="anil rawat" userId="0f94d4ce081985b3" providerId="LiveId" clId="{8CEBDD65-5E34-4263-8D05-6B6C991A9C5C}" dt="2023-10-31T09:57:22.462" v="25" actId="20577"/>
      <pc:docMkLst>
        <pc:docMk/>
      </pc:docMkLst>
      <pc:sldChg chg="modSp mod">
        <pc:chgData name="anil rawat" userId="0f94d4ce081985b3" providerId="LiveId" clId="{8CEBDD65-5E34-4263-8D05-6B6C991A9C5C}" dt="2023-10-31T09:57:22.462" v="25" actId="20577"/>
        <pc:sldMkLst>
          <pc:docMk/>
          <pc:sldMk cId="3911860518" sldId="296"/>
        </pc:sldMkLst>
        <pc:spChg chg="mod">
          <ac:chgData name="anil rawat" userId="0f94d4ce081985b3" providerId="LiveId" clId="{8CEBDD65-5E34-4263-8D05-6B6C991A9C5C}" dt="2023-10-31T09:57:22.462" v="25" actId="20577"/>
          <ac:spMkLst>
            <pc:docMk/>
            <pc:sldMk cId="3911860518" sldId="296"/>
            <ac:spMk id="2" creationId="{A4923CFE-1CD8-44FF-BB16-1EE33EA195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E3A6-D340-415B-B7BA-F153E6F9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276D-27E5-4A13-BFA2-397584D36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39BE-97FF-4B54-90B3-6986212C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B815-172D-418D-B13D-E14B05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2406-FF0C-4987-BDCC-07B58B7A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707-22CC-46E5-8BEC-D5BB8488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D09BA-29D6-4C1A-B8DE-2ECAC1AD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F5C5-4703-43F0-9F88-84A37FE9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3BC1-4BCD-4E01-B881-7FD3604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5E869-C0A3-4EE9-872C-5930E0B4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441AC-2AEC-49D5-94CC-39774C38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15742-49DC-44AA-86C6-D4A01023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44EEC-FD82-4B58-9C3F-E63372B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0107-38BA-46BA-8470-D7571CAE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2297-31A8-4B01-AF69-C92A51CE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4346-2E9F-4EBB-B161-27AACEC0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FBAA-C132-4AC8-9741-17536261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8BDD-2288-4BE0-A7F4-41A6A415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BD13-7AF5-418B-9B70-E206F2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776B-0EFB-427E-BD6D-98BD3DB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7AC9-5FD7-47F5-9AE5-45F70C23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BA90-14E9-46B4-BAE4-EA8747329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9EB7-2CF9-49CE-A4A9-B87C83F0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EA8A-83FB-4CDB-A087-91D0167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7D74-68D5-49AB-856F-DFFCB3F2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1DD2-1190-4FDA-8DCB-770AAF16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9A22-CFD3-4517-A5B9-A5E27E9C8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CD96A-1FF0-4B1B-A617-17DD213E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D9DD7-8198-439B-AD76-3B03DD8C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54BFA-FB22-446D-BF0B-E95D20D5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F6B3B-50D7-41A7-84F6-4CC418C5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999C-315D-4D03-A7D4-3D40A69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B9F2-7830-43E4-90F5-FF64E199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64E6E-52C5-4CB8-8598-360F879F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F4A21-E64F-4514-940C-040664294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2BE0F-AB14-4A0C-B0E7-83368CE3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ACD74-3874-46C1-9196-89F40E2C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16588-4533-419B-8787-684B1DE9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289EB-6BED-4B13-9A1D-1C409B17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BECF-3C2A-4439-A96F-09CF1F5A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BACED-3DFF-4593-A5E0-19FCE36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D19A-3750-4566-8B3B-F5E9CD97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09301-A119-4FF1-8226-4B262FE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83FB7-C68B-4169-9B57-E4FEA2F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7776F-E645-4364-A8B0-0834E2F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68E6-3524-40BB-907C-A19FE11D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A3E7-B9CB-47DE-86E7-3881D27C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ED9D-1530-402E-BA4B-2158DDA7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01CB-8F93-4833-9C6C-BC674DC22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5B04-4373-42D9-8A0D-F97C7404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1E7D-8642-4E7F-9049-52BBC37D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18C0D-2579-489B-8E74-5D46AEC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1B50-6B7C-40B9-96BA-7A6F005E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C61A0-6310-4DBA-91A8-7BB7C42AB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2785-1815-4636-A332-A4551191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25E64-0665-4665-B151-ED2BFD4E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E1F05-10C1-451E-84CC-F0F468E6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AE448-C20F-4833-8C31-3F648C3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737C8-8868-43AF-B34F-B41E7E30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6ED9-5E29-457A-8B36-55D5170F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AC8E-ADD4-4A68-9A10-A5C06D37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CDA1-BD18-4624-8B24-23059DC8ECA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AC83-0431-4BD4-A0B1-017044DCB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244A-C61D-4D2F-B101-E34486C80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8AEE-BDAA-4E9B-AB44-20DC47EF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3CFE-1CD8-44FF-BB16-1EE33EA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157" y="1017104"/>
            <a:ext cx="8229600" cy="5257800"/>
          </a:xfrm>
          <a:solidFill>
            <a:schemeClr val="accent6"/>
          </a:solidFill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Unit-5   Combinational Circuit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Adders</a:t>
            </a:r>
            <a:br>
              <a:rPr lang="en-US" sz="4000" dirty="0"/>
            </a:br>
            <a:r>
              <a:rPr lang="en-US" sz="4000" dirty="0"/>
              <a:t>Subtractor</a:t>
            </a:r>
            <a:br>
              <a:rPr lang="en-US" sz="4000" dirty="0"/>
            </a:br>
            <a:r>
              <a:rPr lang="en-US" sz="4000" dirty="0"/>
              <a:t>Decoder-Encoder</a:t>
            </a:r>
            <a:br>
              <a:rPr lang="en-US" sz="4000" dirty="0"/>
            </a:br>
            <a:r>
              <a:rPr lang="en-US" sz="4000" dirty="0"/>
              <a:t>Multiplexers-Demultiplexers</a:t>
            </a:r>
            <a:br>
              <a:rPr lang="en-US" sz="4000" dirty="0"/>
            </a:br>
            <a:r>
              <a:rPr lang="en-US" sz="4000" dirty="0"/>
              <a:t>Comparator</a:t>
            </a:r>
            <a:br>
              <a:rPr lang="en-US" sz="4000" dirty="0"/>
            </a:br>
            <a:r>
              <a:rPr lang="en-US" sz="4000"/>
              <a:t>Parity Generators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186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3A5A-E3B8-4342-A6AC-BD4DDA17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5131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Full Subtractor using Half Subtractor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67C28-78C5-4EAB-8CE4-3123AEAF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21" y="1538293"/>
            <a:ext cx="7179158" cy="3156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DCFD6-DFB2-4710-8061-D8F49BE53CDE}"/>
              </a:ext>
            </a:extLst>
          </p:cNvPr>
          <p:cNvSpPr txBox="1"/>
          <p:nvPr/>
        </p:nvSpPr>
        <p:spPr>
          <a:xfrm>
            <a:off x="8735822" y="2398643"/>
            <a:ext cx="248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FS</a:t>
            </a:r>
          </a:p>
          <a:p>
            <a:r>
              <a:rPr lang="en-US" dirty="0"/>
              <a:t>Difference=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Borrow=A’B+(A⊕B)’C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1506A-EFBC-4861-A6BA-E6B23429F27F}"/>
              </a:ext>
            </a:extLst>
          </p:cNvPr>
          <p:cNvSpPr txBox="1"/>
          <p:nvPr/>
        </p:nvSpPr>
        <p:spPr>
          <a:xfrm>
            <a:off x="4289803" y="4396377"/>
            <a:ext cx="1827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HS</a:t>
            </a:r>
          </a:p>
          <a:p>
            <a:r>
              <a:rPr lang="en-US" dirty="0"/>
              <a:t>Difference=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Borrow=A’B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8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DB2F-4FC4-46E8-AA27-E0F2FB69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56252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5. 1-BIT Magnitude Comparator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4612D-3335-4293-8377-AE2210A21AAA}"/>
              </a:ext>
            </a:extLst>
          </p:cNvPr>
          <p:cNvSpPr/>
          <p:nvPr/>
        </p:nvSpPr>
        <p:spPr>
          <a:xfrm>
            <a:off x="1376979" y="1366221"/>
            <a:ext cx="1463040" cy="1065007"/>
          </a:xfrm>
          <a:prstGeom prst="rect">
            <a:avLst/>
          </a:prstGeom>
          <a:solidFill>
            <a:srgbClr val="FFFFFF"/>
          </a:solidFill>
          <a:ln w="222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1-Bit Magnitude Comparator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E8846A-27BD-4A49-BF12-FB0EB3655DDC}"/>
              </a:ext>
            </a:extLst>
          </p:cNvPr>
          <p:cNvCxnSpPr/>
          <p:nvPr/>
        </p:nvCxnSpPr>
        <p:spPr>
          <a:xfrm>
            <a:off x="556591" y="1656522"/>
            <a:ext cx="8203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2A8DA-2BE2-40EC-8436-6169F3E3DBE9}"/>
              </a:ext>
            </a:extLst>
          </p:cNvPr>
          <p:cNvCxnSpPr/>
          <p:nvPr/>
        </p:nvCxnSpPr>
        <p:spPr>
          <a:xfrm>
            <a:off x="556591" y="2133600"/>
            <a:ext cx="8203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C52AB-8E32-4AA3-8B4B-C37556A475A5}"/>
              </a:ext>
            </a:extLst>
          </p:cNvPr>
          <p:cNvCxnSpPr>
            <a:cxnSpLocks/>
          </p:cNvCxnSpPr>
          <p:nvPr/>
        </p:nvCxnSpPr>
        <p:spPr>
          <a:xfrm>
            <a:off x="2840019" y="1441524"/>
            <a:ext cx="68505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6168C9-BDF9-4DC5-A8C5-369C588E90EC}"/>
              </a:ext>
            </a:extLst>
          </p:cNvPr>
          <p:cNvCxnSpPr>
            <a:stCxn id="3" idx="3"/>
          </p:cNvCxnSpPr>
          <p:nvPr/>
        </p:nvCxnSpPr>
        <p:spPr>
          <a:xfrm flipV="1">
            <a:off x="2840019" y="1898724"/>
            <a:ext cx="68505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888271-E4AE-4923-B868-0AA22BFA40E0}"/>
              </a:ext>
            </a:extLst>
          </p:cNvPr>
          <p:cNvCxnSpPr/>
          <p:nvPr/>
        </p:nvCxnSpPr>
        <p:spPr>
          <a:xfrm>
            <a:off x="2840019" y="2313206"/>
            <a:ext cx="68505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7D3BC2-A082-490B-B396-073186B115DD}"/>
              </a:ext>
            </a:extLst>
          </p:cNvPr>
          <p:cNvSpPr txBox="1"/>
          <p:nvPr/>
        </p:nvSpPr>
        <p:spPr>
          <a:xfrm>
            <a:off x="374204" y="15161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F242C-F976-46B2-9F6A-B68E2EDE005F}"/>
              </a:ext>
            </a:extLst>
          </p:cNvPr>
          <p:cNvSpPr txBox="1"/>
          <p:nvPr/>
        </p:nvSpPr>
        <p:spPr>
          <a:xfrm>
            <a:off x="374204" y="198436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916C1-1D18-4390-9EB7-2074C304580D}"/>
              </a:ext>
            </a:extLst>
          </p:cNvPr>
          <p:cNvSpPr txBox="1"/>
          <p:nvPr/>
        </p:nvSpPr>
        <p:spPr>
          <a:xfrm>
            <a:off x="3525078" y="1256858"/>
            <a:ext cx="47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0C131-A896-4897-8901-459C64905DF8}"/>
              </a:ext>
            </a:extLst>
          </p:cNvPr>
          <p:cNvSpPr txBox="1"/>
          <p:nvPr/>
        </p:nvSpPr>
        <p:spPr>
          <a:xfrm>
            <a:off x="3517897" y="1714058"/>
            <a:ext cx="47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443F8-3FEE-43BC-9484-50998A4E601B}"/>
              </a:ext>
            </a:extLst>
          </p:cNvPr>
          <p:cNvSpPr txBox="1"/>
          <p:nvPr/>
        </p:nvSpPr>
        <p:spPr>
          <a:xfrm>
            <a:off x="3514601" y="2128539"/>
            <a:ext cx="39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2B5C35-342B-47D4-B775-24BAB0AC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4" y="3258383"/>
            <a:ext cx="3576491" cy="18429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4C47BD-23D4-425A-B2F3-6C23AE157354}"/>
              </a:ext>
            </a:extLst>
          </p:cNvPr>
          <p:cNvSpPr txBox="1"/>
          <p:nvPr/>
        </p:nvSpPr>
        <p:spPr>
          <a:xfrm>
            <a:off x="1578412" y="3258383"/>
            <a:ext cx="47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51B16-7FD5-4370-BD28-F4C98A745255}"/>
              </a:ext>
            </a:extLst>
          </p:cNvPr>
          <p:cNvSpPr txBox="1"/>
          <p:nvPr/>
        </p:nvSpPr>
        <p:spPr>
          <a:xfrm>
            <a:off x="2361049" y="3050048"/>
            <a:ext cx="558482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2D065F-B0D9-40AD-B29A-161CCFD6F9A6}"/>
              </a:ext>
            </a:extLst>
          </p:cNvPr>
          <p:cNvSpPr txBox="1"/>
          <p:nvPr/>
        </p:nvSpPr>
        <p:spPr>
          <a:xfrm>
            <a:off x="3254489" y="3258383"/>
            <a:ext cx="39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60AC3-7252-4B2A-BA93-0C41A4FE60A6}"/>
              </a:ext>
            </a:extLst>
          </p:cNvPr>
          <p:cNvSpPr txBox="1"/>
          <p:nvPr/>
        </p:nvSpPr>
        <p:spPr>
          <a:xfrm>
            <a:off x="556591" y="5343107"/>
            <a:ext cx="1430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GT=AB’</a:t>
            </a:r>
          </a:p>
          <a:p>
            <a:r>
              <a:rPr lang="en-US" sz="2000" dirty="0"/>
              <a:t>EQ=A’B’+AB</a:t>
            </a:r>
          </a:p>
          <a:p>
            <a:r>
              <a:rPr lang="en-US" sz="2000" dirty="0"/>
              <a:t>LT=A’B</a:t>
            </a:r>
          </a:p>
        </p:txBody>
      </p:sp>
      <p:pic>
        <p:nvPicPr>
          <p:cNvPr id="4098" name="Picture 2" descr="Binary Comparators">
            <a:extLst>
              <a:ext uri="{FF2B5EF4-FFF2-40B4-BE49-F238E27FC236}">
                <a16:creationId xmlns:a16="http://schemas.microsoft.com/office/drawing/2014/main" id="{519B2545-CB65-43D5-A0D1-3CBBCD39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65" y="1714058"/>
            <a:ext cx="5845068" cy="390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wo Bit Comparator">
            <a:extLst>
              <a:ext uri="{FF2B5EF4-FFF2-40B4-BE49-F238E27FC236}">
                <a16:creationId xmlns:a16="http://schemas.microsoft.com/office/drawing/2014/main" id="{4BE5B5F7-1D8C-4BA7-B051-1678BEC9E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" y="769989"/>
            <a:ext cx="3326266" cy="147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EC8AB5-6963-4AF1-8C53-48EDBD3F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56252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6. 2-BIT Magnitude Comparator</a:t>
            </a:r>
          </a:p>
        </p:txBody>
      </p:sp>
      <p:pic>
        <p:nvPicPr>
          <p:cNvPr id="4100" name="Picture 4" descr="Two Bit Comparator Truth Table">
            <a:extLst>
              <a:ext uri="{FF2B5EF4-FFF2-40B4-BE49-F238E27FC236}">
                <a16:creationId xmlns:a16="http://schemas.microsoft.com/office/drawing/2014/main" id="{97AC1C93-F217-4171-B9D6-1E9D680C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1243"/>
            <a:ext cx="4463143" cy="40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 map for Two Bit Comparator">
            <a:extLst>
              <a:ext uri="{FF2B5EF4-FFF2-40B4-BE49-F238E27FC236}">
                <a16:creationId xmlns:a16="http://schemas.microsoft.com/office/drawing/2014/main" id="{4708E453-764A-42B9-BCD8-67EAF433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572686"/>
            <a:ext cx="5267324" cy="21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xp2">
            <a:extLst>
              <a:ext uri="{FF2B5EF4-FFF2-40B4-BE49-F238E27FC236}">
                <a16:creationId xmlns:a16="http://schemas.microsoft.com/office/drawing/2014/main" id="{07CAF08F-49D1-4822-91ED-ED2AB911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3557083"/>
            <a:ext cx="446314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wo Bit Comparator Logic Diagram">
            <a:extLst>
              <a:ext uri="{FF2B5EF4-FFF2-40B4-BE49-F238E27FC236}">
                <a16:creationId xmlns:a16="http://schemas.microsoft.com/office/drawing/2014/main" id="{233EAF9B-D84B-47D6-AA2C-67EEAB4CD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21" y="2950026"/>
            <a:ext cx="3435177" cy="381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4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7FA-4C08-42F4-B23E-A1E6FD11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4606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7. 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97D5BA-32FE-40B1-8078-5666C1C1DECF}"/>
                  </a:ext>
                </a:extLst>
              </p:cNvPr>
              <p:cNvSpPr/>
              <p:nvPr/>
            </p:nvSpPr>
            <p:spPr>
              <a:xfrm>
                <a:off x="132522" y="880766"/>
                <a:ext cx="11900452" cy="1220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combinational circuit has maximum of 2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 data inputs, ‘n’ selection lines and single output line.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One of these data inputs will be connected to the output based on the values of selection lines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It is a data selector device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Size of multiplexer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:1 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97D5BA-32FE-40B1-8078-5666C1C1D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2" y="880766"/>
                <a:ext cx="11900452" cy="1220078"/>
              </a:xfrm>
              <a:prstGeom prst="rect">
                <a:avLst/>
              </a:prstGeom>
              <a:blipFill>
                <a:blip r:embed="rId2"/>
                <a:stretch>
                  <a:fillRect l="-359" t="-2488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Multiplexer Block Diagram">
            <a:extLst>
              <a:ext uri="{FF2B5EF4-FFF2-40B4-BE49-F238E27FC236}">
                <a16:creationId xmlns:a16="http://schemas.microsoft.com/office/drawing/2014/main" id="{4C538F90-EE72-432D-B611-77F65234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2528307"/>
            <a:ext cx="3827395" cy="305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B2A3DA-6A59-463D-9F6D-721087807A6B}"/>
              </a:ext>
            </a:extLst>
          </p:cNvPr>
          <p:cNvSpPr/>
          <p:nvPr/>
        </p:nvSpPr>
        <p:spPr>
          <a:xfrm>
            <a:off x="6758610" y="2112136"/>
            <a:ext cx="1855304" cy="1258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2:1 Multiplexer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8300D1-67A8-4809-9C60-B28079E0FACD}"/>
              </a:ext>
            </a:extLst>
          </p:cNvPr>
          <p:cNvCxnSpPr/>
          <p:nvPr/>
        </p:nvCxnSpPr>
        <p:spPr>
          <a:xfrm>
            <a:off x="5711687" y="2350675"/>
            <a:ext cx="104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A31347-EE16-4E75-8223-B2B12820C6F5}"/>
              </a:ext>
            </a:extLst>
          </p:cNvPr>
          <p:cNvCxnSpPr/>
          <p:nvPr/>
        </p:nvCxnSpPr>
        <p:spPr>
          <a:xfrm>
            <a:off x="5724939" y="3092797"/>
            <a:ext cx="103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14548-FE2D-4906-AF1B-BF14F6A2670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613914" y="2741615"/>
            <a:ext cx="72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D44EE3-0EFB-4D13-BDBA-5BC6157E05C9}"/>
              </a:ext>
            </a:extLst>
          </p:cNvPr>
          <p:cNvCxnSpPr/>
          <p:nvPr/>
        </p:nvCxnSpPr>
        <p:spPr>
          <a:xfrm flipV="1">
            <a:off x="7659757" y="4161183"/>
            <a:ext cx="0" cy="59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D72330-E8C8-4007-B63E-64D52E70E11C}"/>
              </a:ext>
            </a:extLst>
          </p:cNvPr>
          <p:cNvSpPr txBox="1"/>
          <p:nvPr/>
        </p:nvSpPr>
        <p:spPr>
          <a:xfrm>
            <a:off x="5294906" y="2243073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E45BB-32E0-4CF6-A4E2-E45323EF59CC}"/>
              </a:ext>
            </a:extLst>
          </p:cNvPr>
          <p:cNvSpPr txBox="1"/>
          <p:nvPr/>
        </p:nvSpPr>
        <p:spPr>
          <a:xfrm>
            <a:off x="5308158" y="2850944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15ABBA-E593-4BBA-A2A7-6696694A657B}"/>
              </a:ext>
            </a:extLst>
          </p:cNvPr>
          <p:cNvSpPr txBox="1"/>
          <p:nvPr/>
        </p:nvSpPr>
        <p:spPr>
          <a:xfrm>
            <a:off x="8951844" y="2414487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773D1-DD9F-464E-9392-FBAAE07D47F1}"/>
              </a:ext>
            </a:extLst>
          </p:cNvPr>
          <p:cNvSpPr txBox="1"/>
          <p:nvPr/>
        </p:nvSpPr>
        <p:spPr>
          <a:xfrm>
            <a:off x="7686262" y="4274690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68B7D6-265D-4976-926E-824D9F26C726}"/>
              </a:ext>
            </a:extLst>
          </p:cNvPr>
          <p:cNvSpPr txBox="1"/>
          <p:nvPr/>
        </p:nvSpPr>
        <p:spPr>
          <a:xfrm>
            <a:off x="9116337" y="2427739"/>
            <a:ext cx="15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=S’I</a:t>
            </a:r>
            <a:r>
              <a:rPr lang="en-US" sz="1200" dirty="0"/>
              <a:t>0 </a:t>
            </a:r>
            <a:r>
              <a:rPr lang="en-US" dirty="0"/>
              <a:t>+ SI</a:t>
            </a:r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B6316-E950-4C71-B949-D2C960E3D33C}"/>
              </a:ext>
            </a:extLst>
          </p:cNvPr>
          <p:cNvSpPr txBox="1"/>
          <p:nvPr/>
        </p:nvSpPr>
        <p:spPr>
          <a:xfrm>
            <a:off x="6715373" y="2169324"/>
            <a:ext cx="3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B976F-973A-464F-AAD5-1C3FADCFBDA3}"/>
              </a:ext>
            </a:extLst>
          </p:cNvPr>
          <p:cNvSpPr txBox="1"/>
          <p:nvPr/>
        </p:nvSpPr>
        <p:spPr>
          <a:xfrm>
            <a:off x="6706263" y="2889416"/>
            <a:ext cx="41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126" name="Picture 6" descr="Design a circuit using only 2 to 1 multiplexers that implements ...">
            <a:extLst>
              <a:ext uri="{FF2B5EF4-FFF2-40B4-BE49-F238E27FC236}">
                <a16:creationId xmlns:a16="http://schemas.microsoft.com/office/drawing/2014/main" id="{E3524567-F20A-44D0-B305-D5BDCC37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54" y="3909833"/>
            <a:ext cx="3827395" cy="23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5C7B6-1F94-48DB-B9C9-5A50E839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94788"/>
              </p:ext>
            </p:extLst>
          </p:nvPr>
        </p:nvGraphicFramePr>
        <p:xfrm>
          <a:off x="433792" y="3502114"/>
          <a:ext cx="2915688" cy="3053306"/>
        </p:xfrm>
        <a:graphic>
          <a:graphicData uri="http://schemas.openxmlformats.org/drawingml/2006/table">
            <a:tbl>
              <a:tblPr/>
              <a:tblGrid>
                <a:gridCol w="971896">
                  <a:extLst>
                    <a:ext uri="{9D8B030D-6E8A-4147-A177-3AD203B41FA5}">
                      <a16:colId xmlns:a16="http://schemas.microsoft.com/office/drawing/2014/main" val="226760275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val="3805200399"/>
                    </a:ext>
                  </a:extLst>
                </a:gridCol>
                <a:gridCol w="971896">
                  <a:extLst>
                    <a:ext uri="{9D8B030D-6E8A-4147-A177-3AD203B41FA5}">
                      <a16:colId xmlns:a16="http://schemas.microsoft.com/office/drawing/2014/main" val="1423807114"/>
                    </a:ext>
                  </a:extLst>
                </a:gridCol>
              </a:tblGrid>
              <a:tr h="6244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Lines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4271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097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0796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43519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8223"/>
                  </a:ext>
                </a:extLst>
              </a:tr>
              <a:tr h="485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3922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433FC0-6F4F-44F7-8ABE-C705686A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8" y="846253"/>
            <a:ext cx="2915687" cy="250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D3ADC-CC3B-47BB-ACCF-A7D03090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10" y="1177619"/>
            <a:ext cx="5086980" cy="609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6D00A-2DB1-437A-AA35-C29431955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33" y="2588155"/>
            <a:ext cx="5647288" cy="39836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4D8160E-4380-4E22-8103-62BD944A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4:1 Multiplexer</a:t>
            </a:r>
          </a:p>
        </p:txBody>
      </p:sp>
    </p:spTree>
    <p:extLst>
      <p:ext uri="{BB962C8B-B14F-4D97-AF65-F5344CB8AC3E}">
        <p14:creationId xmlns:p14="http://schemas.microsoft.com/office/powerpoint/2010/main" val="119628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AC62-7F47-4427-AEED-1681D976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266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8. Demultiplexer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1FDF2-1919-4E20-8CE3-3D340F60F1A8}"/>
                  </a:ext>
                </a:extLst>
              </p:cNvPr>
              <p:cNvSpPr txBox="1"/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 one common input line to one of several output line based on select input</a:t>
                </a:r>
              </a:p>
              <a:p>
                <a:r>
                  <a:rPr lang="en-US" dirty="0"/>
                  <a:t>It is data distributor</a:t>
                </a:r>
              </a:p>
              <a:p>
                <a:r>
                  <a:rPr lang="en-US" dirty="0"/>
                  <a:t>Size of </a:t>
                </a:r>
                <a:r>
                  <a:rPr lang="en-US" dirty="0" err="1"/>
                  <a:t>demux</a:t>
                </a:r>
                <a:r>
                  <a:rPr lang="en-US" dirty="0"/>
                  <a:t> 1: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Example 1:4, 1:8, 1:16….. Demultiplexer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1FDF2-1919-4E20-8CE3-3D340F60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6" y="702368"/>
                <a:ext cx="7792261" cy="923330"/>
              </a:xfrm>
              <a:prstGeom prst="rect">
                <a:avLst/>
              </a:prstGeom>
              <a:blipFill>
                <a:blip r:embed="rId2"/>
                <a:stretch>
                  <a:fillRect l="-70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FDBCC8-6DCD-4A47-AE7E-BC5D2C6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84070"/>
              </p:ext>
            </p:extLst>
          </p:nvPr>
        </p:nvGraphicFramePr>
        <p:xfrm>
          <a:off x="1477777" y="2496780"/>
          <a:ext cx="2981424" cy="2834640"/>
        </p:xfrm>
        <a:graphic>
          <a:graphicData uri="http://schemas.openxmlformats.org/drawingml/2006/table">
            <a:tbl>
              <a:tblPr/>
              <a:tblGrid>
                <a:gridCol w="496904">
                  <a:extLst>
                    <a:ext uri="{9D8B030D-6E8A-4147-A177-3AD203B41FA5}">
                      <a16:colId xmlns:a16="http://schemas.microsoft.com/office/drawing/2014/main" val="1516836481"/>
                    </a:ext>
                  </a:extLst>
                </a:gridCol>
                <a:gridCol w="616279">
                  <a:extLst>
                    <a:ext uri="{9D8B030D-6E8A-4147-A177-3AD203B41FA5}">
                      <a16:colId xmlns:a16="http://schemas.microsoft.com/office/drawing/2014/main" val="217896903"/>
                    </a:ext>
                  </a:extLst>
                </a:gridCol>
                <a:gridCol w="377529">
                  <a:extLst>
                    <a:ext uri="{9D8B030D-6E8A-4147-A177-3AD203B41FA5}">
                      <a16:colId xmlns:a16="http://schemas.microsoft.com/office/drawing/2014/main" val="1174840858"/>
                    </a:ext>
                  </a:extLst>
                </a:gridCol>
                <a:gridCol w="496904">
                  <a:extLst>
                    <a:ext uri="{9D8B030D-6E8A-4147-A177-3AD203B41FA5}">
                      <a16:colId xmlns:a16="http://schemas.microsoft.com/office/drawing/2014/main" val="1839589708"/>
                    </a:ext>
                  </a:extLst>
                </a:gridCol>
                <a:gridCol w="496904">
                  <a:extLst>
                    <a:ext uri="{9D8B030D-6E8A-4147-A177-3AD203B41FA5}">
                      <a16:colId xmlns:a16="http://schemas.microsoft.com/office/drawing/2014/main" val="2396136554"/>
                    </a:ext>
                  </a:extLst>
                </a:gridCol>
                <a:gridCol w="496904">
                  <a:extLst>
                    <a:ext uri="{9D8B030D-6E8A-4147-A177-3AD203B41FA5}">
                      <a16:colId xmlns:a16="http://schemas.microsoft.com/office/drawing/2014/main" val="585478787"/>
                    </a:ext>
                  </a:extLst>
                </a:gridCol>
              </a:tblGrid>
              <a:tr h="658729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Selection Inputs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Outputs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71380"/>
                  </a:ext>
                </a:extLst>
              </a:tr>
              <a:tr h="358561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845295"/>
                  </a:ext>
                </a:extLst>
              </a:tr>
              <a:tr h="35856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839086"/>
                  </a:ext>
                </a:extLst>
              </a:tr>
              <a:tr h="35856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50230"/>
                  </a:ext>
                </a:extLst>
              </a:tr>
              <a:tr h="35856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585867"/>
                  </a:ext>
                </a:extLst>
              </a:tr>
              <a:tr h="35856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4592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5637940-CC11-49F1-8029-16B1FA5F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2" y="3914100"/>
            <a:ext cx="4897710" cy="2451534"/>
          </a:xfrm>
          <a:prstGeom prst="rect">
            <a:avLst/>
          </a:prstGeom>
        </p:spPr>
      </p:pic>
      <p:pic>
        <p:nvPicPr>
          <p:cNvPr id="10246" name="Picture 6" descr="Digital Circuits - De-Multiplexers - Tutorialspoint">
            <a:extLst>
              <a:ext uri="{FF2B5EF4-FFF2-40B4-BE49-F238E27FC236}">
                <a16:creationId xmlns:a16="http://schemas.microsoft.com/office/drawing/2014/main" id="{34F0266C-57A4-40A0-B8DE-D92D4098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2708"/>
            <a:ext cx="5547692" cy="23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6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2295-27DD-44F1-AA4F-A1205608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951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9. Decoder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B7B687-B299-480D-80FA-E9765BD9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609"/>
            <a:ext cx="11039689" cy="1241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combinational circuit that has ‘n’ input lines and maximum of 2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output lines.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One of these outputs will be active High based on the combination of inputs present, when the decoder is enabled.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outputs of the decoder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min terms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of ‘n’ input variables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when it is enabled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Size of Decoder are 2:4, 3:8, 4:16….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822720-FA17-4DD7-8FD6-D2C1F421B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70706"/>
              </p:ext>
            </p:extLst>
          </p:nvPr>
        </p:nvGraphicFramePr>
        <p:xfrm>
          <a:off x="1113183" y="4205764"/>
          <a:ext cx="3555930" cy="2297595"/>
        </p:xfrm>
        <a:graphic>
          <a:graphicData uri="http://schemas.openxmlformats.org/drawingml/2006/table">
            <a:tbl>
              <a:tblPr/>
              <a:tblGrid>
                <a:gridCol w="592655">
                  <a:extLst>
                    <a:ext uri="{9D8B030D-6E8A-4147-A177-3AD203B41FA5}">
                      <a16:colId xmlns:a16="http://schemas.microsoft.com/office/drawing/2014/main" val="1399606627"/>
                    </a:ext>
                  </a:extLst>
                </a:gridCol>
                <a:gridCol w="592655">
                  <a:extLst>
                    <a:ext uri="{9D8B030D-6E8A-4147-A177-3AD203B41FA5}">
                      <a16:colId xmlns:a16="http://schemas.microsoft.com/office/drawing/2014/main" val="1856196238"/>
                    </a:ext>
                  </a:extLst>
                </a:gridCol>
                <a:gridCol w="592655">
                  <a:extLst>
                    <a:ext uri="{9D8B030D-6E8A-4147-A177-3AD203B41FA5}">
                      <a16:colId xmlns:a16="http://schemas.microsoft.com/office/drawing/2014/main" val="2007366229"/>
                    </a:ext>
                  </a:extLst>
                </a:gridCol>
                <a:gridCol w="592655">
                  <a:extLst>
                    <a:ext uri="{9D8B030D-6E8A-4147-A177-3AD203B41FA5}">
                      <a16:colId xmlns:a16="http://schemas.microsoft.com/office/drawing/2014/main" val="572287802"/>
                    </a:ext>
                  </a:extLst>
                </a:gridCol>
                <a:gridCol w="592655">
                  <a:extLst>
                    <a:ext uri="{9D8B030D-6E8A-4147-A177-3AD203B41FA5}">
                      <a16:colId xmlns:a16="http://schemas.microsoft.com/office/drawing/2014/main" val="1514913802"/>
                    </a:ext>
                  </a:extLst>
                </a:gridCol>
                <a:gridCol w="592655">
                  <a:extLst>
                    <a:ext uri="{9D8B030D-6E8A-4147-A177-3AD203B41FA5}">
                      <a16:colId xmlns:a16="http://schemas.microsoft.com/office/drawing/2014/main" val="2501831750"/>
                    </a:ext>
                  </a:extLst>
                </a:gridCol>
              </a:tblGrid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 b="1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Y</a:t>
                      </a:r>
                      <a:r>
                        <a:rPr lang="en-US" b="1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Y</a:t>
                      </a:r>
                      <a:r>
                        <a:rPr lang="en-US" b="1" baseline="-25000" dirty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114865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318626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25630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314259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82429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1F9873A-10AE-4792-A914-E1E79A40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6" y="2320094"/>
            <a:ext cx="876300" cy="1609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873A96-57C9-4423-8F2C-24E19F7B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55" y="2043591"/>
            <a:ext cx="29241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0EF19-FFD6-4AAF-9D19-5C60308CF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994" y="2404846"/>
            <a:ext cx="4908695" cy="360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93A-46F3-418A-95C9-AFF45C0A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"/>
            <a:ext cx="12192000" cy="662781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10. 4:2 Encoder</a:t>
            </a:r>
          </a:p>
        </p:txBody>
      </p:sp>
      <p:pic>
        <p:nvPicPr>
          <p:cNvPr id="14338" name="Picture 2" descr="Digital Circuits - Encoders - Tutorialspoint">
            <a:extLst>
              <a:ext uri="{FF2B5EF4-FFF2-40B4-BE49-F238E27FC236}">
                <a16:creationId xmlns:a16="http://schemas.microsoft.com/office/drawing/2014/main" id="{913F7125-46E2-4285-ADBB-34650DC9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80915"/>
            <a:ext cx="652876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ncoder in Digital Logic - GeeksforGeeks">
            <a:extLst>
              <a:ext uri="{FF2B5EF4-FFF2-40B4-BE49-F238E27FC236}">
                <a16:creationId xmlns:a16="http://schemas.microsoft.com/office/drawing/2014/main" id="{9CE21FD5-DE8E-43F9-95B5-D2FCAE51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43" y="1592007"/>
            <a:ext cx="400215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igital Circuits - Encoders - Tutorialspoint">
            <a:extLst>
              <a:ext uri="{FF2B5EF4-FFF2-40B4-BE49-F238E27FC236}">
                <a16:creationId xmlns:a16="http://schemas.microsoft.com/office/drawing/2014/main" id="{9FEC09BD-10FC-4B5F-A69F-7A83FBEA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776836"/>
            <a:ext cx="6695661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1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708108-56FB-4208-B4DA-74E40EC04C57}"/>
              </a:ext>
            </a:extLst>
          </p:cNvPr>
          <p:cNvSpPr txBox="1"/>
          <p:nvPr/>
        </p:nvSpPr>
        <p:spPr>
          <a:xfrm>
            <a:off x="0" y="668544"/>
            <a:ext cx="4267200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Even Parity Generator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odd number of ones present in the input, then even parity bit, P should be ‘1’ so that the resultant word contains even number of ones.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946B69-0296-44DB-B40C-76B4A140B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33888"/>
              </p:ext>
            </p:extLst>
          </p:nvPr>
        </p:nvGraphicFramePr>
        <p:xfrm>
          <a:off x="329907" y="1809763"/>
          <a:ext cx="1535182" cy="4389120"/>
        </p:xfrm>
        <a:graphic>
          <a:graphicData uri="http://schemas.openxmlformats.org/drawingml/2006/table">
            <a:tbl>
              <a:tblPr/>
              <a:tblGrid>
                <a:gridCol w="767591">
                  <a:extLst>
                    <a:ext uri="{9D8B030D-6E8A-4147-A177-3AD203B41FA5}">
                      <a16:colId xmlns:a16="http://schemas.microsoft.com/office/drawing/2014/main" val="1754840058"/>
                    </a:ext>
                  </a:extLst>
                </a:gridCol>
                <a:gridCol w="767591">
                  <a:extLst>
                    <a:ext uri="{9D8B030D-6E8A-4147-A177-3AD203B41FA5}">
                      <a16:colId xmlns:a16="http://schemas.microsoft.com/office/drawing/2014/main" val="865430429"/>
                    </a:ext>
                  </a:extLst>
                </a:gridCol>
              </a:tblGrid>
              <a:tr h="877589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Binary Input WXY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Even Parity bit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447260"/>
                  </a:ext>
                </a:extLst>
              </a:tr>
              <a:tr h="38394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82119"/>
                  </a:ext>
                </a:extLst>
              </a:tr>
              <a:tr h="38394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01595"/>
                  </a:ext>
                </a:extLst>
              </a:tr>
              <a:tr h="38394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691024"/>
                  </a:ext>
                </a:extLst>
              </a:tr>
              <a:tr h="38394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409187"/>
                  </a:ext>
                </a:extLst>
              </a:tr>
              <a:tr h="38394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4574"/>
                  </a:ext>
                </a:extLst>
              </a:tr>
              <a:tr h="38394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73718"/>
                  </a:ext>
                </a:extLst>
              </a:tr>
              <a:tr h="38394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037295"/>
                  </a:ext>
                </a:extLst>
              </a:tr>
              <a:tr h="38394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972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BE82A5-AE14-468A-A6DF-1CA42EA7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08" y="1887591"/>
            <a:ext cx="4048125" cy="1666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86653-1F2F-4B89-B817-27A873F5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02" y="3972485"/>
            <a:ext cx="3772935" cy="2044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2C3AEF-5179-4804-8433-FEFE71C43A8D}"/>
              </a:ext>
            </a:extLst>
          </p:cNvPr>
          <p:cNvSpPr txBox="1"/>
          <p:nvPr/>
        </p:nvSpPr>
        <p:spPr>
          <a:xfrm>
            <a:off x="7934739" y="642040"/>
            <a:ext cx="4267200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Odd Parity Generator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even number of ones present in the input, then odd parity bit, P should be ‘1’ so that the resultant word contains odd number of ones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8A8925-4307-42A7-82BE-4C495A1CE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26887"/>
              </p:ext>
            </p:extLst>
          </p:nvPr>
        </p:nvGraphicFramePr>
        <p:xfrm>
          <a:off x="7154409" y="1777925"/>
          <a:ext cx="1742660" cy="4389120"/>
        </p:xfrm>
        <a:graphic>
          <a:graphicData uri="http://schemas.openxmlformats.org/drawingml/2006/table">
            <a:tbl>
              <a:tblPr/>
              <a:tblGrid>
                <a:gridCol w="871330">
                  <a:extLst>
                    <a:ext uri="{9D8B030D-6E8A-4147-A177-3AD203B41FA5}">
                      <a16:colId xmlns:a16="http://schemas.microsoft.com/office/drawing/2014/main" val="1754840058"/>
                    </a:ext>
                  </a:extLst>
                </a:gridCol>
                <a:gridCol w="871330">
                  <a:extLst>
                    <a:ext uri="{9D8B030D-6E8A-4147-A177-3AD203B41FA5}">
                      <a16:colId xmlns:a16="http://schemas.microsoft.com/office/drawing/2014/main" val="865430429"/>
                    </a:ext>
                  </a:extLst>
                </a:gridCol>
              </a:tblGrid>
              <a:tr h="86243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Binary Input WXY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Odd Parity bit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447260"/>
                  </a:ext>
                </a:extLst>
              </a:tr>
              <a:tr h="37731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82119"/>
                  </a:ext>
                </a:extLst>
              </a:tr>
              <a:tr h="37731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01595"/>
                  </a:ext>
                </a:extLst>
              </a:tr>
              <a:tr h="37731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691024"/>
                  </a:ext>
                </a:extLst>
              </a:tr>
              <a:tr h="37731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409187"/>
                  </a:ext>
                </a:extLst>
              </a:tr>
              <a:tr h="37731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4574"/>
                  </a:ext>
                </a:extLst>
              </a:tr>
              <a:tr h="377315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73718"/>
                  </a:ext>
                </a:extLst>
              </a:tr>
              <a:tr h="37731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037295"/>
                  </a:ext>
                </a:extLst>
              </a:tr>
              <a:tr h="377315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1972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B156507-B2C0-40ED-B90E-232721584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42" y="3012577"/>
            <a:ext cx="2660374" cy="2566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FB8CB-EFE1-41AA-91F6-42F210BE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04"/>
            <a:ext cx="12191999" cy="6420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11.	Parity Generator Circuit</a:t>
            </a:r>
          </a:p>
        </p:txBody>
      </p:sp>
    </p:spTree>
    <p:extLst>
      <p:ext uri="{BB962C8B-B14F-4D97-AF65-F5344CB8AC3E}">
        <p14:creationId xmlns:p14="http://schemas.microsoft.com/office/powerpoint/2010/main" val="39536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9B5B-BC70-4930-9B66-34F1F2EA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5719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Combinational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4EF1-25DF-47D0-8C4B-3A6137A6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685802"/>
            <a:ext cx="10098157" cy="1487556"/>
          </a:xfrm>
        </p:spPr>
        <p:txBody>
          <a:bodyPr>
            <a:normAutofit/>
          </a:bodyPr>
          <a:lstStyle/>
          <a:p>
            <a:r>
              <a:rPr lang="en-US" sz="2000" dirty="0"/>
              <a:t>Output depends only on the present input</a:t>
            </a:r>
          </a:p>
          <a:p>
            <a:r>
              <a:rPr lang="en-US" sz="2000" dirty="0"/>
              <a:t>The combinational circuit do not use any memory. </a:t>
            </a:r>
          </a:p>
          <a:p>
            <a:r>
              <a:rPr lang="en-US" sz="2000" dirty="0"/>
              <a:t>The previous state of input does not have any effect on the present state of the circuit.</a:t>
            </a:r>
          </a:p>
          <a:p>
            <a:endParaRPr lang="en-US" sz="2000" dirty="0"/>
          </a:p>
        </p:txBody>
      </p:sp>
      <p:pic>
        <p:nvPicPr>
          <p:cNvPr id="21506" name="Picture 2" descr="Block Diagram of combinational circuit">
            <a:extLst>
              <a:ext uri="{FF2B5EF4-FFF2-40B4-BE49-F238E27FC236}">
                <a16:creationId xmlns:a16="http://schemas.microsoft.com/office/drawing/2014/main" id="{F965069E-2339-4D12-BD71-9D6DD64C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7345724" cy="29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1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D871-B5D0-4596-9794-41FF0B73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4"/>
            <a:ext cx="12191999" cy="5635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1. Half Adder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616-2EF6-486D-9B87-80BCA717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685800"/>
            <a:ext cx="10230678" cy="11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combinational logic circuit with two inputs and two outputs. </a:t>
            </a:r>
          </a:p>
          <a:p>
            <a:pPr marL="0" indent="0">
              <a:buNone/>
            </a:pPr>
            <a:r>
              <a:rPr lang="en-US" sz="2000" dirty="0"/>
              <a:t>The half adder circuit add two single bit Cary number</a:t>
            </a:r>
          </a:p>
          <a:p>
            <a:pPr marL="0" indent="0">
              <a:buNone/>
            </a:pPr>
            <a:r>
              <a:rPr lang="en-US" sz="2000" dirty="0"/>
              <a:t>This circuit has two outputs </a:t>
            </a:r>
            <a:r>
              <a:rPr lang="en-US" sz="2000" b="1" dirty="0"/>
              <a:t>carry</a:t>
            </a:r>
            <a:r>
              <a:rPr lang="en-US" sz="2000" dirty="0"/>
              <a:t> and </a:t>
            </a:r>
            <a:r>
              <a:rPr lang="en-US" sz="2000" b="1" dirty="0"/>
              <a:t>sum</a:t>
            </a:r>
            <a:r>
              <a:rPr lang="en-US" sz="2000" dirty="0"/>
              <a:t>.</a:t>
            </a:r>
          </a:p>
        </p:txBody>
      </p:sp>
      <p:pic>
        <p:nvPicPr>
          <p:cNvPr id="22532" name="Picture 4" descr="Half Adder Truth Table">
            <a:extLst>
              <a:ext uri="{FF2B5EF4-FFF2-40B4-BE49-F238E27FC236}">
                <a16:creationId xmlns:a16="http://schemas.microsoft.com/office/drawing/2014/main" id="{DBFECE36-26C7-4508-914E-87111369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571508"/>
            <a:ext cx="2057400" cy="24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alf Adder Circuit Diagram">
            <a:extLst>
              <a:ext uri="{FF2B5EF4-FFF2-40B4-BE49-F238E27FC236}">
                <a16:creationId xmlns:a16="http://schemas.microsoft.com/office/drawing/2014/main" id="{FF571AAF-8FF5-452A-A227-9910E37A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2" y="4584679"/>
            <a:ext cx="3581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05EEC4-4206-439F-BB2F-2E21BC2935D7}"/>
              </a:ext>
            </a:extLst>
          </p:cNvPr>
          <p:cNvSpPr txBox="1"/>
          <p:nvPr/>
        </p:nvSpPr>
        <p:spPr>
          <a:xfrm>
            <a:off x="1676400" y="4994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S(A, B) = ∑m (1, 2)</a:t>
            </a:r>
          </a:p>
          <a:p>
            <a:r>
              <a:rPr lang="en-US" sz="2000" dirty="0"/>
              <a:t>CY(A, B) = ∑m (3)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6519D8D3-8BE2-4F49-8DE9-053EC650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638425"/>
            <a:ext cx="42005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8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50C9-EB52-4D46-AEF9-1D6EF509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83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2. Full Adder (1-bit Adder)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176E4-BD66-4115-9828-6C688CD63331}"/>
              </a:ext>
            </a:extLst>
          </p:cNvPr>
          <p:cNvSpPr/>
          <p:nvPr/>
        </p:nvSpPr>
        <p:spPr>
          <a:xfrm>
            <a:off x="225287" y="848140"/>
            <a:ext cx="1042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combinational logic circuit with 3 inputs and 2 outputs. </a:t>
            </a:r>
          </a:p>
          <a:p>
            <a:r>
              <a:rPr lang="en-US" dirty="0"/>
              <a:t>The Full adder circuit add 3 single bit Cary number</a:t>
            </a:r>
          </a:p>
          <a:p>
            <a:r>
              <a:rPr lang="en-US" dirty="0"/>
              <a:t>This circuit has two outputs </a:t>
            </a:r>
            <a:r>
              <a:rPr lang="en-US" b="1" dirty="0"/>
              <a:t>carry</a:t>
            </a:r>
            <a:r>
              <a:rPr lang="en-US" dirty="0"/>
              <a:t> and </a:t>
            </a:r>
            <a:r>
              <a:rPr lang="en-US" b="1" dirty="0"/>
              <a:t>sum</a:t>
            </a:r>
            <a:r>
              <a:rPr lang="en-US" dirty="0"/>
              <a:t>.</a:t>
            </a:r>
          </a:p>
        </p:txBody>
      </p:sp>
      <p:pic>
        <p:nvPicPr>
          <p:cNvPr id="23558" name="Picture 6" descr="Full Adder truth table. | Download Table">
            <a:extLst>
              <a:ext uri="{FF2B5EF4-FFF2-40B4-BE49-F238E27FC236}">
                <a16:creationId xmlns:a16="http://schemas.microsoft.com/office/drawing/2014/main" id="{48579E68-D4BA-4A9A-8AF9-B82908C9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760" y="1986267"/>
            <a:ext cx="4240912" cy="31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DC260490-18F6-4F69-A98A-D4031C9A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986267"/>
            <a:ext cx="4495800" cy="20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F733900-B42F-4363-A8A1-CE96EE4E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51609"/>
              </p:ext>
            </p:extLst>
          </p:nvPr>
        </p:nvGraphicFramePr>
        <p:xfrm>
          <a:off x="1276350" y="4268402"/>
          <a:ext cx="3800199" cy="2479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1663560" progId="Equation.DSMT4">
                  <p:embed/>
                </p:oleObj>
              </mc:Choice>
              <mc:Fallback>
                <p:oleObj name="Equation" r:id="rId4" imgW="1701720" imgH="1663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F733900-B42F-4363-A8A1-CE96EE4E46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6350" y="4268402"/>
                        <a:ext cx="3800199" cy="2479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93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080E1-3C82-4D9A-ADB0-0539FBAC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781854"/>
            <a:ext cx="4476750" cy="156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149C7-DBE4-4631-9CD1-884194FDA27E}"/>
              </a:ext>
            </a:extLst>
          </p:cNvPr>
          <p:cNvSpPr txBox="1"/>
          <p:nvPr/>
        </p:nvSpPr>
        <p:spPr>
          <a:xfrm flipH="1">
            <a:off x="1874519" y="304800"/>
            <a:ext cx="1737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For </a:t>
            </a:r>
            <a:r>
              <a:rPr lang="en-US" sz="2500" dirty="0" err="1"/>
              <a:t>Cout</a:t>
            </a:r>
            <a:endParaRPr lang="en-US" sz="25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25FC62A-40BD-4321-B15A-295FF6E64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193149"/>
              </p:ext>
            </p:extLst>
          </p:nvPr>
        </p:nvGraphicFramePr>
        <p:xfrm>
          <a:off x="6982861" y="1125488"/>
          <a:ext cx="3552617" cy="121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723600" progId="Equation.DSMT4">
                  <p:embed/>
                </p:oleObj>
              </mc:Choice>
              <mc:Fallback>
                <p:oleObj name="Equation" r:id="rId3" imgW="1688760" imgH="723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25FC62A-40BD-4321-B15A-295FF6E64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2861" y="1125488"/>
                        <a:ext cx="3552617" cy="1218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1" name="Picture 15">
            <a:extLst>
              <a:ext uri="{FF2B5EF4-FFF2-40B4-BE49-F238E27FC236}">
                <a16:creationId xmlns:a16="http://schemas.microsoft.com/office/drawing/2014/main" id="{79581677-E013-4B1C-80BD-2B054733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3006238"/>
            <a:ext cx="5883859" cy="327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3" name="Picture 17" descr="Full Adder | Definition | Circuit Diagram | Truth Table | Gate ...">
            <a:extLst>
              <a:ext uri="{FF2B5EF4-FFF2-40B4-BE49-F238E27FC236}">
                <a16:creationId xmlns:a16="http://schemas.microsoft.com/office/drawing/2014/main" id="{013288F3-B90A-4540-95F0-FD5B4D6B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1" y="3006514"/>
            <a:ext cx="4584978" cy="38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55011-1E3B-4314-8CAE-B10EBACA8046}"/>
              </a:ext>
            </a:extLst>
          </p:cNvPr>
          <p:cNvSpPr txBox="1"/>
          <p:nvPr/>
        </p:nvSpPr>
        <p:spPr>
          <a:xfrm>
            <a:off x="2597426" y="2637183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=AB+BC+AC</a:t>
            </a:r>
          </a:p>
        </p:txBody>
      </p:sp>
    </p:spTree>
    <p:extLst>
      <p:ext uri="{BB962C8B-B14F-4D97-AF65-F5344CB8AC3E}">
        <p14:creationId xmlns:p14="http://schemas.microsoft.com/office/powerpoint/2010/main" val="267639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C210-06AC-43C4-B1B5-6431F191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97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Full Adder using Half Adder</a:t>
            </a:r>
          </a:p>
        </p:txBody>
      </p:sp>
      <p:pic>
        <p:nvPicPr>
          <p:cNvPr id="25602" name="Picture 2" descr="Implementation of full-adder using two half adder and OR gate ...">
            <a:extLst>
              <a:ext uri="{FF2B5EF4-FFF2-40B4-BE49-F238E27FC236}">
                <a16:creationId xmlns:a16="http://schemas.microsoft.com/office/drawing/2014/main" id="{60FA542A-2295-457F-A90C-9B557B9C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22" y="3886200"/>
            <a:ext cx="6324600" cy="23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DB6310B2-1E98-4BE9-A820-2B07FFD06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7" y="987979"/>
            <a:ext cx="6004422" cy="289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5674C-E79F-4772-9631-37372AD7E072}"/>
              </a:ext>
            </a:extLst>
          </p:cNvPr>
          <p:cNvSpPr txBox="1"/>
          <p:nvPr/>
        </p:nvSpPr>
        <p:spPr>
          <a:xfrm>
            <a:off x="7050155" y="1669456"/>
            <a:ext cx="32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⊕B⊕C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Carry=AB+(A⊕B)C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93097-5052-4C5D-A236-FEB75C44969C}"/>
              </a:ext>
            </a:extLst>
          </p:cNvPr>
          <p:cNvSpPr txBox="1"/>
          <p:nvPr/>
        </p:nvSpPr>
        <p:spPr>
          <a:xfrm>
            <a:off x="2026392" y="659295"/>
            <a:ext cx="221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HA</a:t>
            </a:r>
          </a:p>
          <a:p>
            <a:r>
              <a:rPr lang="en-US" dirty="0"/>
              <a:t>Sum= 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⊕B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Carry=AB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7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4ACF-F70B-485C-985D-538404B5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5"/>
            <a:ext cx="12192000" cy="62878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3. Half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EE019-6277-4306-849B-9F8F5A29C304}"/>
              </a:ext>
            </a:extLst>
          </p:cNvPr>
          <p:cNvSpPr/>
          <p:nvPr/>
        </p:nvSpPr>
        <p:spPr>
          <a:xfrm>
            <a:off x="204520" y="819188"/>
            <a:ext cx="545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Combinational circuit perform binary Subtraction</a:t>
            </a:r>
          </a:p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Accepts 2 input and Two output </a:t>
            </a:r>
            <a:r>
              <a:rPr lang="en-US" dirty="0">
                <a:solidFill>
                  <a:schemeClr val="accent1"/>
                </a:solidFill>
                <a:latin typeface="Source Sans Pro" panose="020B0503030403020204" pitchFamily="34" charset="0"/>
              </a:rPr>
              <a:t>Difference  and Borrow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alf Subtractor Block Diagram">
            <a:extLst>
              <a:ext uri="{FF2B5EF4-FFF2-40B4-BE49-F238E27FC236}">
                <a16:creationId xmlns:a16="http://schemas.microsoft.com/office/drawing/2014/main" id="{6CADF75D-3D0D-4843-A2FC-8E157550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3" y="1425094"/>
            <a:ext cx="4241467" cy="2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7CE6E-B0F5-4761-9F5F-F2C99FAD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53" y="4357519"/>
            <a:ext cx="3668825" cy="1857751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F5400E8-9960-4B62-8975-62643ADC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117"/>
            <a:ext cx="5253398" cy="34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3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2B7C-EBF3-4BB3-BD05-1A0AFD4F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7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4. Full Subtractor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9D0EF-15D5-4816-BE2C-2C1E534C199C}"/>
              </a:ext>
            </a:extLst>
          </p:cNvPr>
          <p:cNvSpPr/>
          <p:nvPr/>
        </p:nvSpPr>
        <p:spPr>
          <a:xfrm>
            <a:off x="133464" y="699917"/>
            <a:ext cx="9511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Performs subtraction of 3 bits</a:t>
            </a:r>
          </a:p>
          <a:p>
            <a:r>
              <a:rPr lang="en-US" dirty="0"/>
              <a:t>This circuit</a:t>
            </a:r>
            <a:r>
              <a:rPr lang="en-US" b="1" dirty="0"/>
              <a:t> has three inputs and two outputs</a:t>
            </a:r>
            <a:r>
              <a:rPr lang="en-US" dirty="0"/>
              <a:t>. </a:t>
            </a:r>
          </a:p>
          <a:p>
            <a:r>
              <a:rPr lang="en-US" dirty="0"/>
              <a:t>The three inputs A, B and C, denote the minuend, subtrahend, and previous borrow, respectively. </a:t>
            </a:r>
          </a:p>
          <a:p>
            <a:r>
              <a:rPr lang="en-US" dirty="0"/>
              <a:t>The two outputs, D and 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46EB3-8428-4955-ADF6-8E27265FA5E2}"/>
              </a:ext>
            </a:extLst>
          </p:cNvPr>
          <p:cNvSpPr txBox="1"/>
          <p:nvPr/>
        </p:nvSpPr>
        <p:spPr>
          <a:xfrm>
            <a:off x="8801100" y="1695158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F(A, B,C) = ∑m (1, 2, 4, 7)</a:t>
            </a:r>
          </a:p>
          <a:p>
            <a:r>
              <a:rPr lang="en-US" sz="2000" dirty="0"/>
              <a:t>Bout(A, B,C) = ∑m (1,2,3,7)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42015-D93B-4A42-854C-CED9DCB9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7" y="2265085"/>
            <a:ext cx="3028950" cy="1400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24D2F-89A7-4B54-B2CA-F995CBDF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66" y="2657494"/>
            <a:ext cx="4750648" cy="3755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E2A33-22B4-4923-8E70-5E91C05ED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7" y="4678983"/>
            <a:ext cx="54197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2669492-88E4-4E64-9F4F-3D71E210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301" y="195470"/>
            <a:ext cx="4796185" cy="132084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Bout = A’B’C + A’BC’ + A’BC + ABC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C(AB + A’B’) + A’B(C + C’)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C( A XNOR B) + A’B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C (A XOR B)’ + A’B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30" name="Picture 10" descr="Full Subtractor | Truth table &amp; Logic Diagram | Electricalvoice">
            <a:extLst>
              <a:ext uri="{FF2B5EF4-FFF2-40B4-BE49-F238E27FC236}">
                <a16:creationId xmlns:a16="http://schemas.microsoft.com/office/drawing/2014/main" id="{0C89FB38-DD05-4636-BAC2-7153372D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2" y="3008451"/>
            <a:ext cx="3810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C91B2-A515-4DF9-AF7E-D74D8DB1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9" y="1988624"/>
            <a:ext cx="4543425" cy="73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66AFA8-79D4-4CF9-8DD7-E175990B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015" y="2702853"/>
            <a:ext cx="6900720" cy="2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4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786</Words>
  <Application>Microsoft Office PowerPoint</Application>
  <PresentationFormat>Widescreen</PresentationFormat>
  <Paragraphs>203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Roboto</vt:lpstr>
      <vt:lpstr>Source Sans Pro</vt:lpstr>
      <vt:lpstr>Times New Roman</vt:lpstr>
      <vt:lpstr>Wingdings</vt:lpstr>
      <vt:lpstr>Office Theme</vt:lpstr>
      <vt:lpstr>Equation</vt:lpstr>
      <vt:lpstr>  Unit-5   Combinational Circuit  Adders Subtractor Decoder-Encoder Multiplexers-Demultiplexers Comparator Parity Generators   </vt:lpstr>
      <vt:lpstr>Combinational Circuits</vt:lpstr>
      <vt:lpstr> 1. Half Adder </vt:lpstr>
      <vt:lpstr>2. Full Adder (1-bit Adder)</vt:lpstr>
      <vt:lpstr>PowerPoint Presentation</vt:lpstr>
      <vt:lpstr>Full Adder using Half Adder</vt:lpstr>
      <vt:lpstr>3. Half Subtractor</vt:lpstr>
      <vt:lpstr>4. Full Subtractor</vt:lpstr>
      <vt:lpstr>PowerPoint Presentation</vt:lpstr>
      <vt:lpstr>Full Subtractor using Half Subtractor</vt:lpstr>
      <vt:lpstr>5. 1-BIT Magnitude Comparator</vt:lpstr>
      <vt:lpstr>6. 2-BIT Magnitude Comparator</vt:lpstr>
      <vt:lpstr>7. Multiplexer</vt:lpstr>
      <vt:lpstr>4:1 Multiplexer</vt:lpstr>
      <vt:lpstr>8. Demultiplexer</vt:lpstr>
      <vt:lpstr>9. Decoder</vt:lpstr>
      <vt:lpstr>10. 4:2 Encoder</vt:lpstr>
      <vt:lpstr>11. Parity Generator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anil rawat</cp:lastModifiedBy>
  <cp:revision>80</cp:revision>
  <dcterms:created xsi:type="dcterms:W3CDTF">2020-05-28T03:31:20Z</dcterms:created>
  <dcterms:modified xsi:type="dcterms:W3CDTF">2023-10-31T09:57:24Z</dcterms:modified>
</cp:coreProperties>
</file>