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04" r:id="rId2"/>
    <p:sldId id="358" r:id="rId3"/>
    <p:sldId id="359" r:id="rId4"/>
    <p:sldId id="805" r:id="rId5"/>
    <p:sldId id="806" r:id="rId6"/>
    <p:sldId id="807" r:id="rId7"/>
    <p:sldId id="808" r:id="rId8"/>
    <p:sldId id="809" r:id="rId9"/>
    <p:sldId id="8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rawat" userId="0f94d4ce081985b3" providerId="LiveId" clId="{72F4C764-07FE-4143-AECB-896A31FDA345}"/>
    <pc:docChg chg="delSld">
      <pc:chgData name="anil rawat" userId="0f94d4ce081985b3" providerId="LiveId" clId="{72F4C764-07FE-4143-AECB-896A31FDA345}" dt="2023-09-26T07:10:49.724" v="14" actId="47"/>
      <pc:docMkLst>
        <pc:docMk/>
      </pc:docMkLst>
      <pc:sldChg chg="del">
        <pc:chgData name="anil rawat" userId="0f94d4ce081985b3" providerId="LiveId" clId="{72F4C764-07FE-4143-AECB-896A31FDA345}" dt="2023-09-26T07:10:31.956" v="0" actId="47"/>
        <pc:sldMkLst>
          <pc:docMk/>
          <pc:sldMk cId="3492358501" sldId="360"/>
        </pc:sldMkLst>
      </pc:sldChg>
      <pc:sldChg chg="del">
        <pc:chgData name="anil rawat" userId="0f94d4ce081985b3" providerId="LiveId" clId="{72F4C764-07FE-4143-AECB-896A31FDA345}" dt="2023-09-26T07:10:40.419" v="1" actId="47"/>
        <pc:sldMkLst>
          <pc:docMk/>
          <pc:sldMk cId="72504317" sldId="361"/>
        </pc:sldMkLst>
      </pc:sldChg>
      <pc:sldChg chg="del">
        <pc:chgData name="anil rawat" userId="0f94d4ce081985b3" providerId="LiveId" clId="{72F4C764-07FE-4143-AECB-896A31FDA345}" dt="2023-09-26T07:10:41.679" v="2" actId="47"/>
        <pc:sldMkLst>
          <pc:docMk/>
          <pc:sldMk cId="1503650679" sldId="362"/>
        </pc:sldMkLst>
      </pc:sldChg>
      <pc:sldChg chg="del">
        <pc:chgData name="anil rawat" userId="0f94d4ce081985b3" providerId="LiveId" clId="{72F4C764-07FE-4143-AECB-896A31FDA345}" dt="2023-09-26T07:10:42.612" v="3" actId="47"/>
        <pc:sldMkLst>
          <pc:docMk/>
          <pc:sldMk cId="717938489" sldId="366"/>
        </pc:sldMkLst>
      </pc:sldChg>
      <pc:sldChg chg="del">
        <pc:chgData name="anil rawat" userId="0f94d4ce081985b3" providerId="LiveId" clId="{72F4C764-07FE-4143-AECB-896A31FDA345}" dt="2023-09-26T07:10:43.254" v="4" actId="47"/>
        <pc:sldMkLst>
          <pc:docMk/>
          <pc:sldMk cId="0" sldId="760"/>
        </pc:sldMkLst>
      </pc:sldChg>
      <pc:sldChg chg="del">
        <pc:chgData name="anil rawat" userId="0f94d4ce081985b3" providerId="LiveId" clId="{72F4C764-07FE-4143-AECB-896A31FDA345}" dt="2023-09-26T07:10:44.077" v="5" actId="47"/>
        <pc:sldMkLst>
          <pc:docMk/>
          <pc:sldMk cId="3475243175" sldId="816"/>
        </pc:sldMkLst>
      </pc:sldChg>
      <pc:sldChg chg="del">
        <pc:chgData name="anil rawat" userId="0f94d4ce081985b3" providerId="LiveId" clId="{72F4C764-07FE-4143-AECB-896A31FDA345}" dt="2023-09-26T07:10:46.263" v="7" actId="47"/>
        <pc:sldMkLst>
          <pc:docMk/>
          <pc:sldMk cId="2029187270" sldId="817"/>
        </pc:sldMkLst>
      </pc:sldChg>
      <pc:sldChg chg="del">
        <pc:chgData name="anil rawat" userId="0f94d4ce081985b3" providerId="LiveId" clId="{72F4C764-07FE-4143-AECB-896A31FDA345}" dt="2023-09-26T07:10:46.976" v="8" actId="47"/>
        <pc:sldMkLst>
          <pc:docMk/>
          <pc:sldMk cId="4251931468" sldId="818"/>
        </pc:sldMkLst>
      </pc:sldChg>
      <pc:sldChg chg="del">
        <pc:chgData name="anil rawat" userId="0f94d4ce081985b3" providerId="LiveId" clId="{72F4C764-07FE-4143-AECB-896A31FDA345}" dt="2023-09-26T07:10:47.471" v="9" actId="47"/>
        <pc:sldMkLst>
          <pc:docMk/>
          <pc:sldMk cId="2519396229" sldId="826"/>
        </pc:sldMkLst>
      </pc:sldChg>
      <pc:sldChg chg="del">
        <pc:chgData name="anil rawat" userId="0f94d4ce081985b3" providerId="LiveId" clId="{72F4C764-07FE-4143-AECB-896A31FDA345}" dt="2023-09-26T07:10:47.977" v="10" actId="47"/>
        <pc:sldMkLst>
          <pc:docMk/>
          <pc:sldMk cId="4261247601" sldId="827"/>
        </pc:sldMkLst>
      </pc:sldChg>
      <pc:sldChg chg="del">
        <pc:chgData name="anil rawat" userId="0f94d4ce081985b3" providerId="LiveId" clId="{72F4C764-07FE-4143-AECB-896A31FDA345}" dt="2023-09-26T07:10:48.467" v="11" actId="47"/>
        <pc:sldMkLst>
          <pc:docMk/>
          <pc:sldMk cId="3603969146" sldId="828"/>
        </pc:sldMkLst>
      </pc:sldChg>
      <pc:sldChg chg="del">
        <pc:chgData name="anil rawat" userId="0f94d4ce081985b3" providerId="LiveId" clId="{72F4C764-07FE-4143-AECB-896A31FDA345}" dt="2023-09-26T07:10:48.897" v="12" actId="47"/>
        <pc:sldMkLst>
          <pc:docMk/>
          <pc:sldMk cId="2346427191" sldId="829"/>
        </pc:sldMkLst>
      </pc:sldChg>
      <pc:sldChg chg="del">
        <pc:chgData name="anil rawat" userId="0f94d4ce081985b3" providerId="LiveId" clId="{72F4C764-07FE-4143-AECB-896A31FDA345}" dt="2023-09-26T07:10:49.316" v="13" actId="47"/>
        <pc:sldMkLst>
          <pc:docMk/>
          <pc:sldMk cId="70743773" sldId="835"/>
        </pc:sldMkLst>
      </pc:sldChg>
      <pc:sldChg chg="del">
        <pc:chgData name="anil rawat" userId="0f94d4ce081985b3" providerId="LiveId" clId="{72F4C764-07FE-4143-AECB-896A31FDA345}" dt="2023-09-26T07:10:49.724" v="14" actId="47"/>
        <pc:sldMkLst>
          <pc:docMk/>
          <pc:sldMk cId="2302273060" sldId="836"/>
        </pc:sldMkLst>
      </pc:sldChg>
      <pc:sldChg chg="del">
        <pc:chgData name="anil rawat" userId="0f94d4ce081985b3" providerId="LiveId" clId="{72F4C764-07FE-4143-AECB-896A31FDA345}" dt="2023-09-26T07:10:45.647" v="6" actId="47"/>
        <pc:sldMkLst>
          <pc:docMk/>
          <pc:sldMk cId="4000540449" sldId="8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10843-0AF6-424D-A562-493CA7EE3FD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113F3-CB3C-40BA-BC7D-1B4EF299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2EE3-88B6-4E73-9962-FFF7CDE4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B580-AA5E-48E4-A3B6-702F634A3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F2B6-5C73-4FE5-B0F8-C444D64C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CB49-CC62-44EA-904A-DD5C3E85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A31F-2FA7-4735-B3C8-BB91B4D6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40C-C09B-41C3-8AD7-E54E75C1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6F105-C142-4207-B683-9B566EB5E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BB42-D09A-4B53-AD2B-CD62D83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ABE5-0CF8-450F-B137-BEC156EC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B54E-B970-4493-A2E2-2934F988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5860A-0D1D-4C3F-8BDB-A056ADC5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DE8F8-DF1E-41F7-9BB8-B9C4D663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EAA3-2129-470C-91FC-FFDEEDCA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07A7-E012-43F7-AE55-B9293343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CB1D-CB97-4EBC-884A-DC0C8F9F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5B00-D26B-4B0F-A6AB-B1594041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32FE-AA57-49BA-B0E3-B229E2A3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38F6-DE1D-4366-80D4-2E805605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C9CA-0BE2-49A8-AD3B-CBB5AC2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D8BA-D09D-4CF2-8DA9-35E5161C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DA07-A18F-497E-AB7E-1C6D5A4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61C1-F91A-4B20-8F9E-170C115E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1F3A-77CB-489B-A39E-5FD38E6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DB0D-1102-4F21-BBD3-D878C3B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9E65-83E9-42DD-9803-671A92E2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7052-6CB7-44D1-8039-C2210238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1D6F-5ADB-4FF1-ABDB-C6B14BC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22B1-D21C-49E3-AFD5-5BDE1D9D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9133-1CBC-4871-84BC-837B53A0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2F88-FF45-4FCD-AC95-F8A4BFF5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AE660-9765-41A0-9FFD-18BF801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8507-BC48-49B5-87D9-435AF3A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60504-6713-410E-A63C-BA2A3803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427C8-C0DB-4240-BE4B-1AC59683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E142B-5E09-4431-BFA4-D8FCCCBD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0D20-0A54-45C9-BC46-BC34D6931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E9DB3-A321-4D15-BD40-D5E45A6B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E29A5-F5F5-47C9-9226-D5D13CDC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5ED6D-B76A-4D12-9D43-3DEE1E96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1BDE-E8CD-4E14-8FF7-3FD1767D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A4C9-5BE6-4A2B-9F1A-B0601ECB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B8934-D385-4395-B2F3-AD73D9A7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EF89E-48CC-46B4-8570-AA9D5F01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22B2B-9649-40AB-93FD-5CF6225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0EA9F-1633-4B36-86E5-AC8035A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F6AA-044A-4DCB-8860-F7C519F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70C5-331D-4C19-8F77-C296F306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FD81-871D-4862-A4BD-8EFACE3E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E7969-FAB2-492F-AC34-FA28CAAC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CCE0-314B-4BC0-8316-8FCA66C3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22C7-69DF-4134-A44C-28996790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6A03-4F21-4F2E-ADC4-66C71203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F8A6-F636-4D71-B632-A4864800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F9072-2431-4D8B-871D-61721947A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0FD96-EBF7-4150-8A43-7655A030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20CE-47DE-49CF-8687-779992C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C2DC-D6A0-412C-964B-505C4DCB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7AA9-28D8-42A9-96A3-6AC4C1C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9A453-9FA4-4A2E-91D3-6EE99910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3ACB-D836-48CD-A265-3ADBCF0A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463C-DAD5-4808-A6AA-28720E43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5435-F8C9-4A57-B9FC-05BC16D45A6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01B6-7B0E-49E6-BDAA-3A44EA6E9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CB59-C140-4452-9896-100A451E3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6BAC-BB90-4FC3-BF43-64A45D22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12192000" cy="11430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/>
              <a:t>Lecture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8B142-A460-4AD8-B9DF-32803A93D30F}"/>
              </a:ext>
            </a:extLst>
          </p:cNvPr>
          <p:cNvSpPr txBox="1"/>
          <p:nvPr/>
        </p:nvSpPr>
        <p:spPr>
          <a:xfrm>
            <a:off x="2353994" y="604910"/>
            <a:ext cx="7484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Digital Electronics</a:t>
            </a:r>
          </a:p>
          <a:p>
            <a:pPr algn="ctr"/>
            <a:r>
              <a:rPr lang="en-US" sz="4800" dirty="0"/>
              <a:t>ECE 213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3ABC9-2224-4DC7-B6A5-379288D8CF95}"/>
              </a:ext>
            </a:extLst>
          </p:cNvPr>
          <p:cNvSpPr txBox="1"/>
          <p:nvPr/>
        </p:nvSpPr>
        <p:spPr>
          <a:xfrm>
            <a:off x="3078480" y="4825218"/>
            <a:ext cx="60350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Anil Kumar Rawat</a:t>
            </a:r>
          </a:p>
          <a:p>
            <a:pPr algn="ctr"/>
            <a:r>
              <a:rPr lang="en-US" sz="3200" dirty="0"/>
              <a:t>Assistant Professor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A12-8808-43A3-815C-3397F48C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795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code for Decimal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E185-B0DD-4ADE-A2D0-25D3524F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021"/>
            <a:ext cx="11695814" cy="207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Binary code are appropriate for internal computation of a digital system</a:t>
            </a:r>
          </a:p>
          <a:p>
            <a:pPr marL="0" indent="0">
              <a:buNone/>
            </a:pPr>
            <a:r>
              <a:rPr lang="en-US" sz="2000" dirty="0"/>
              <a:t>People prefer to deal with decimal number</a:t>
            </a:r>
          </a:p>
          <a:p>
            <a:pPr marL="0" indent="0">
              <a:buNone/>
            </a:pPr>
            <a:r>
              <a:rPr lang="en-US" sz="2000" dirty="0"/>
              <a:t>External interface of a digital system accepts/process/displays decimal number directly</a:t>
            </a:r>
          </a:p>
          <a:p>
            <a:pPr marL="0" indent="0">
              <a:buNone/>
            </a:pPr>
            <a:r>
              <a:rPr lang="en-US" sz="2000" dirty="0"/>
              <a:t>Binary code for decimal digit requires minimum four bits.</a:t>
            </a:r>
          </a:p>
          <a:p>
            <a:pPr marL="0" indent="0">
              <a:buNone/>
            </a:pPr>
            <a:r>
              <a:rPr lang="en-US" sz="2000" dirty="0"/>
              <a:t>Different code can obtain by arranging four or more bit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7E4A2-F830-4872-9818-7816FE22250B}"/>
              </a:ext>
            </a:extLst>
          </p:cNvPr>
          <p:cNvSpPr txBox="1"/>
          <p:nvPr/>
        </p:nvSpPr>
        <p:spPr>
          <a:xfrm>
            <a:off x="4529470" y="3028890"/>
            <a:ext cx="20627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Binary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28FC3-DEE9-43FF-AD31-1EC679CDE722}"/>
              </a:ext>
            </a:extLst>
          </p:cNvPr>
          <p:cNvSpPr txBox="1"/>
          <p:nvPr/>
        </p:nvSpPr>
        <p:spPr>
          <a:xfrm>
            <a:off x="1084521" y="3976577"/>
            <a:ext cx="1781193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Weighted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0FA5F-4B6F-48E7-9717-4E3CB6ADFBB3}"/>
              </a:ext>
            </a:extLst>
          </p:cNvPr>
          <p:cNvSpPr txBox="1"/>
          <p:nvPr/>
        </p:nvSpPr>
        <p:spPr>
          <a:xfrm>
            <a:off x="7616456" y="4044286"/>
            <a:ext cx="227331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Non Weighted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CE689-53D4-4F26-A384-874AC65ACF3F}"/>
              </a:ext>
            </a:extLst>
          </p:cNvPr>
          <p:cNvSpPr/>
          <p:nvPr/>
        </p:nvSpPr>
        <p:spPr>
          <a:xfrm>
            <a:off x="296413" y="4878673"/>
            <a:ext cx="4233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each position of the number represents a specific weight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/>
              <a:t>Binary Code, Octal Code, Decimal Code, Hexadecimal code, </a:t>
            </a:r>
          </a:p>
          <a:p>
            <a:r>
              <a:rPr lang="es-ES" dirty="0"/>
              <a:t>Binary Coded Decimal (BCD) Code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F34A6-6A21-4E33-84F0-2A61BF29EF88}"/>
              </a:ext>
            </a:extLst>
          </p:cNvPr>
          <p:cNvSpPr/>
          <p:nvPr/>
        </p:nvSpPr>
        <p:spPr>
          <a:xfrm>
            <a:off x="6096000" y="48658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each position within the binary number is not assigned a fixed value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 Excess3 code, Gray code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25DF4F-BC0D-4B47-8DAF-D77D70DA4E50}"/>
              </a:ext>
            </a:extLst>
          </p:cNvPr>
          <p:cNvCxnSpPr/>
          <p:nvPr/>
        </p:nvCxnSpPr>
        <p:spPr>
          <a:xfrm flipH="1">
            <a:off x="2981739" y="3429000"/>
            <a:ext cx="1547731" cy="5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3CD869-84E7-4C0B-80F5-51ADE7ED308D}"/>
              </a:ext>
            </a:extLst>
          </p:cNvPr>
          <p:cNvCxnSpPr/>
          <p:nvPr/>
        </p:nvCxnSpPr>
        <p:spPr>
          <a:xfrm>
            <a:off x="6453809" y="3429000"/>
            <a:ext cx="1285461" cy="60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3751-FC8A-4598-91EF-0E1D9699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3" y="592248"/>
            <a:ext cx="10515600" cy="2196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Set of n-bit string represent a number called code</a:t>
            </a:r>
          </a:p>
          <a:p>
            <a:pPr marL="0" indent="0">
              <a:buNone/>
            </a:pPr>
            <a:r>
              <a:rPr lang="en-US" sz="2000" dirty="0"/>
              <a:t>A particular combination of n-bit value is codeword</a:t>
            </a:r>
          </a:p>
          <a:p>
            <a:pPr marL="0" indent="0">
              <a:buNone/>
            </a:pPr>
            <a:r>
              <a:rPr lang="en-US" sz="2000" dirty="0"/>
              <a:t>BCD (Binary coded Decimal) is straight assignment of binary equivalent</a:t>
            </a:r>
          </a:p>
          <a:p>
            <a:pPr marL="0" indent="0">
              <a:buNone/>
            </a:pPr>
            <a:r>
              <a:rPr lang="en-US" sz="2000" dirty="0"/>
              <a:t>BCD code ranges from 0-9</a:t>
            </a:r>
          </a:p>
          <a:p>
            <a:pPr marL="0" indent="0">
              <a:buNone/>
            </a:pPr>
            <a:r>
              <a:rPr lang="en-US" sz="2000" dirty="0"/>
              <a:t>Excess-3 code is self complimentary code</a:t>
            </a:r>
          </a:p>
          <a:p>
            <a:pPr marL="0" indent="0">
              <a:buNone/>
            </a:pPr>
            <a:r>
              <a:rPr lang="en-US" sz="1900" dirty="0"/>
              <a:t>it can easily be complemented(9's complement) to perform addition in the case of subtraction.</a:t>
            </a:r>
          </a:p>
          <a:p>
            <a:pPr marL="0" indent="0">
              <a:buNone/>
            </a:pPr>
            <a:r>
              <a:rPr lang="en-US" sz="2300" dirty="0"/>
              <a:t>so switching activity between different number system reduces due to which power consumption becomes less and speed can increase and this leads to hardware simplification</a:t>
            </a:r>
            <a:r>
              <a:rPr lang="en-US" dirty="0"/>
              <a:t>.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18611B8-2276-494E-869A-0D93717B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52493"/>
              </p:ext>
            </p:extLst>
          </p:nvPr>
        </p:nvGraphicFramePr>
        <p:xfrm>
          <a:off x="675861" y="3024259"/>
          <a:ext cx="102379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594">
                  <a:extLst>
                    <a:ext uri="{9D8B030D-6E8A-4147-A177-3AD203B41FA5}">
                      <a16:colId xmlns:a16="http://schemas.microsoft.com/office/drawing/2014/main" val="3610274403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1341989829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2785621700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2179723444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418960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Decimal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BCD Code</a:t>
                      </a:r>
                    </a:p>
                    <a:p>
                      <a:pPr algn="ctr"/>
                      <a:r>
                        <a:rPr lang="en-US" sz="2200" dirty="0"/>
                        <a:t>8 4 2 1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Excess-3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8 4 </a:t>
                      </a:r>
                      <a:r>
                        <a:rPr lang="en-US" sz="2200" dirty="0"/>
                        <a:t>-2 -1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2 4 2 1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452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FB08D7-98E4-47B1-8225-1591B7D8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3833741"/>
            <a:ext cx="9957287" cy="30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22EF-9F3B-46A0-8345-8F493BA0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2B01-1A61-49F3-8B3A-204A0413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BCD equivalent of decimal no. 17 is</a:t>
            </a:r>
          </a:p>
          <a:p>
            <a:pPr marL="514350" indent="-514350">
              <a:buAutoNum type="alphaLcParenBoth"/>
            </a:pPr>
            <a:r>
              <a:rPr lang="en-US" dirty="0"/>
              <a:t>00010001</a:t>
            </a:r>
          </a:p>
          <a:p>
            <a:pPr marL="514350" indent="-514350">
              <a:buAutoNum type="alphaLcParenBoth"/>
            </a:pPr>
            <a:r>
              <a:rPr lang="en-US" dirty="0"/>
              <a:t>00010111 </a:t>
            </a:r>
          </a:p>
          <a:p>
            <a:pPr marL="514350" indent="-514350">
              <a:buAutoNum type="alphaLcParenBoth"/>
            </a:pPr>
            <a:r>
              <a:rPr lang="en-US" dirty="0"/>
              <a:t> 00010110</a:t>
            </a:r>
          </a:p>
          <a:p>
            <a:pPr marL="514350" indent="-514350">
              <a:buAutoNum type="alphaLcParenBoth"/>
            </a:pPr>
            <a:r>
              <a:rPr lang="en-US" dirty="0"/>
              <a:t> 00010011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3C35-1AC9-40B2-BD94-F2AC18F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1435-63AC-4F69-9728-52D7B41D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Excess 3 equivalent of BCD number 0011 is</a:t>
            </a:r>
          </a:p>
          <a:p>
            <a:pPr marL="514350" indent="-514350">
              <a:buAutoNum type="alphaLcParenBoth"/>
            </a:pPr>
            <a:r>
              <a:rPr lang="en-US" dirty="0"/>
              <a:t>0110</a:t>
            </a:r>
          </a:p>
          <a:p>
            <a:pPr marL="514350" indent="-514350">
              <a:buAutoNum type="alphaLcParenBoth"/>
            </a:pPr>
            <a:r>
              <a:rPr lang="en-US" dirty="0"/>
              <a:t> 0111</a:t>
            </a:r>
          </a:p>
          <a:p>
            <a:pPr marL="514350" indent="-514350">
              <a:buAutoNum type="alphaLcParenBoth"/>
            </a:pPr>
            <a:r>
              <a:rPr lang="en-US" dirty="0"/>
              <a:t> 1001</a:t>
            </a:r>
          </a:p>
          <a:p>
            <a:pPr marL="514350" indent="-514350">
              <a:buAutoNum type="alphaLcParenBoth"/>
            </a:pPr>
            <a:r>
              <a:rPr lang="en-US" dirty="0"/>
              <a:t> 0100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5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8A4-3BBC-484A-A59C-B77F69AE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63EB-EC53-4E60-809D-CDCAB90E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is example of non weighted code?</a:t>
            </a:r>
          </a:p>
          <a:p>
            <a:pPr marL="514350" indent="-514350">
              <a:buAutoNum type="alphaLcParenBoth"/>
            </a:pPr>
            <a:r>
              <a:rPr lang="en-US" dirty="0"/>
              <a:t>Binary</a:t>
            </a:r>
          </a:p>
          <a:p>
            <a:pPr marL="514350" indent="-514350">
              <a:buAutoNum type="alphaLcParenBoth"/>
            </a:pPr>
            <a:r>
              <a:rPr lang="en-US" dirty="0"/>
              <a:t> Decimal</a:t>
            </a:r>
          </a:p>
          <a:p>
            <a:pPr marL="514350" indent="-514350">
              <a:buAutoNum type="alphaLcParenBoth"/>
            </a:pPr>
            <a:r>
              <a:rPr lang="en-US" dirty="0"/>
              <a:t> Excess 3 Code</a:t>
            </a:r>
          </a:p>
          <a:p>
            <a:pPr marL="514350" indent="-514350">
              <a:buAutoNum type="alphaLcParenBoth"/>
            </a:pPr>
            <a:r>
              <a:rPr lang="en-US" dirty="0"/>
              <a:t> Octal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3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B257-C039-487B-B4C8-361FAB3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codes 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Design 4-bit binary to gray code conversion OR Design and implement 4 bit  binary to gray code converter">
            <a:extLst>
              <a:ext uri="{FF2B5EF4-FFF2-40B4-BE49-F238E27FC236}">
                <a16:creationId xmlns:a16="http://schemas.microsoft.com/office/drawing/2014/main" id="{3F93E70E-45CB-40D9-8391-C13835B2C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53" y="1026695"/>
            <a:ext cx="5438273" cy="51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1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849E-EAF3-4413-9739-16D04D2B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to Binary Code</a:t>
            </a:r>
          </a:p>
        </p:txBody>
      </p:sp>
      <p:pic>
        <p:nvPicPr>
          <p:cNvPr id="1030" name="Picture 6" descr="Image result for gray to binary converter">
            <a:extLst>
              <a:ext uri="{FF2B5EF4-FFF2-40B4-BE49-F238E27FC236}">
                <a16:creationId xmlns:a16="http://schemas.microsoft.com/office/drawing/2014/main" id="{15E03D54-9932-47BD-928B-0DE6BFC1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53444"/>
            <a:ext cx="5715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78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849E-EAF3-4413-9739-16D04D2B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Gray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E8E0F-A856-484F-AC81-E90573D5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binary to gray converter">
            <a:extLst>
              <a:ext uri="{FF2B5EF4-FFF2-40B4-BE49-F238E27FC236}">
                <a16:creationId xmlns:a16="http://schemas.microsoft.com/office/drawing/2014/main" id="{57585D34-CEB3-44C0-9594-7350DEFC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47" y="2079349"/>
            <a:ext cx="60007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5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291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Lecture 4</vt:lpstr>
      <vt:lpstr>Binary code for Decimal number</vt:lpstr>
      <vt:lpstr>PowerPoint Presentation</vt:lpstr>
      <vt:lpstr>POLL 1</vt:lpstr>
      <vt:lpstr>Poll 2</vt:lpstr>
      <vt:lpstr>Poll 3</vt:lpstr>
      <vt:lpstr>Gray codes  </vt:lpstr>
      <vt:lpstr>Gray to Binary Code</vt:lpstr>
      <vt:lpstr>Binary to Gray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HP</dc:creator>
  <cp:lastModifiedBy>anil rawat</cp:lastModifiedBy>
  <cp:revision>117</cp:revision>
  <dcterms:created xsi:type="dcterms:W3CDTF">2020-05-11T15:04:39Z</dcterms:created>
  <dcterms:modified xsi:type="dcterms:W3CDTF">2023-09-26T07:10:49Z</dcterms:modified>
</cp:coreProperties>
</file>