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97" r:id="rId3"/>
    <p:sldId id="322" r:id="rId4"/>
    <p:sldId id="323" r:id="rId5"/>
    <p:sldId id="324" r:id="rId6"/>
    <p:sldId id="326" r:id="rId7"/>
    <p:sldId id="334" r:id="rId8"/>
    <p:sldId id="333" r:id="rId9"/>
    <p:sldId id="331" r:id="rId10"/>
    <p:sldId id="332" r:id="rId11"/>
    <p:sldId id="335" r:id="rId12"/>
    <p:sldId id="337" r:id="rId13"/>
    <p:sldId id="338" r:id="rId14"/>
    <p:sldId id="284" r:id="rId15"/>
    <p:sldId id="32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05-11-2023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05-11-2023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ssignment.asp" TargetMode="External"/><Relationship Id="rId2" Type="http://schemas.openxmlformats.org/officeDocument/2006/relationships/hyperlink" Target="https://www.w3schools.com/js/js_arithmetic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javascript-ternary-operator/" TargetMode="External"/><Relationship Id="rId4" Type="http://schemas.openxmlformats.org/officeDocument/2006/relationships/hyperlink" Target="https://www.w3schools.com/js/js_comparisons.as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7xNzMPxD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</a:t>
            </a:r>
            <a:r>
              <a:rPr lang="en-US" sz="3600"/>
              <a:t>#</a:t>
            </a:r>
            <a:r>
              <a:rPr lang="en-US" sz="3600" smtClean="0"/>
              <a:t>11 Part 1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Comparison </a:t>
            </a:r>
            <a:r>
              <a:rPr lang="en-IN" b="1" dirty="0" smtClean="0"/>
              <a:t>Operators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533265"/>
              </p:ext>
            </p:extLst>
          </p:nvPr>
        </p:nvGraphicFramePr>
        <p:xfrm>
          <a:off x="1115616" y="2770188"/>
          <a:ext cx="7200801" cy="3809712"/>
        </p:xfrm>
        <a:graphic>
          <a:graphicData uri="http://schemas.openxmlformats.org/drawingml/2006/table">
            <a:tbl>
              <a:tblPr/>
              <a:tblGrid>
                <a:gridCol w="1584176"/>
                <a:gridCol w="3216358"/>
                <a:gridCol w="2400267"/>
              </a:tblGrid>
              <a:tr h="4320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dirty="0">
                          <a:effectLst/>
                        </a:rPr>
                        <a:t>Operator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>
                          <a:effectLst/>
                        </a:rPr>
                        <a:t>Description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dirty="0">
                          <a:effectLst/>
                        </a:rPr>
                        <a:t>Examples returning true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7285">
                <a:tc>
                  <a:txBody>
                    <a:bodyPr/>
                    <a:lstStyle/>
                    <a:p>
                      <a:pPr fontAlgn="ctr"/>
                      <a:r>
                        <a:rPr lang="en-IN" sz="1400" u="none" dirty="0">
                          <a:effectLst/>
                        </a:rPr>
                        <a:t>Greater than (&gt;)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Returns true if the left operand is greater than the right operand.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var2 &gt; var1</a:t>
                      </a:r>
                      <a:br>
                        <a:rPr lang="en-IN" sz="1400">
                          <a:effectLst/>
                        </a:rPr>
                      </a:br>
                      <a:r>
                        <a:rPr lang="en-IN" sz="1400">
                          <a:effectLst/>
                        </a:rPr>
                        <a:t>"12" &gt;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7285">
                <a:tc>
                  <a:txBody>
                    <a:bodyPr/>
                    <a:lstStyle/>
                    <a:p>
                      <a:pPr fontAlgn="ctr"/>
                      <a:r>
                        <a:rPr lang="en-IN" sz="1400" u="none" dirty="0">
                          <a:effectLst/>
                        </a:rPr>
                        <a:t>Greater than or equal (&gt;=)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Returns true if the left operand is greater than or equal to the right operand.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dirty="0">
                          <a:effectLst/>
                        </a:rPr>
                        <a:t>var2 &gt;= var1</a:t>
                      </a:r>
                      <a:br>
                        <a:rPr lang="en-IN" sz="1400" dirty="0">
                          <a:effectLst/>
                        </a:rPr>
                      </a:br>
                      <a:r>
                        <a:rPr lang="en-IN" sz="1400" dirty="0" err="1">
                          <a:effectLst/>
                        </a:rPr>
                        <a:t>var1</a:t>
                      </a:r>
                      <a:r>
                        <a:rPr lang="en-IN" sz="1400" dirty="0">
                          <a:effectLst/>
                        </a:rPr>
                        <a:t> &gt;=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28498">
                <a:tc>
                  <a:txBody>
                    <a:bodyPr/>
                    <a:lstStyle/>
                    <a:p>
                      <a:pPr fontAlgn="ctr"/>
                      <a:r>
                        <a:rPr lang="en-IN" sz="1400" u="none" dirty="0">
                          <a:effectLst/>
                        </a:rPr>
                        <a:t>Less than (&lt;)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Returns true if the left operand is less than the right operand.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var1 &lt; var2</a:t>
                      </a:r>
                      <a:br>
                        <a:rPr lang="en-IN" sz="1400">
                          <a:effectLst/>
                        </a:rPr>
                      </a:br>
                      <a:r>
                        <a:rPr lang="en-IN" sz="1400">
                          <a:effectLst/>
                        </a:rPr>
                        <a:t>"2" &lt; 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87655">
                <a:tc>
                  <a:txBody>
                    <a:bodyPr/>
                    <a:lstStyle/>
                    <a:p>
                      <a:pPr fontAlgn="ctr"/>
                      <a:r>
                        <a:rPr lang="en-IN" sz="1400" u="none" dirty="0">
                          <a:effectLst/>
                        </a:rPr>
                        <a:t>Less than or equal (&lt;=)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Returns true if the left operand is less than or equal to the right operand.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dirty="0">
                          <a:effectLst/>
                        </a:rPr>
                        <a:t>var1 &lt;= var2</a:t>
                      </a:r>
                      <a:br>
                        <a:rPr lang="en-IN" sz="1400" dirty="0">
                          <a:effectLst/>
                        </a:rPr>
                      </a:br>
                      <a:r>
                        <a:rPr lang="en-IN" sz="1400" dirty="0" err="1">
                          <a:effectLst/>
                        </a:rPr>
                        <a:t>var2</a:t>
                      </a:r>
                      <a:r>
                        <a:rPr lang="en-IN" sz="1400" dirty="0">
                          <a:effectLst/>
                        </a:rPr>
                        <a:t> &lt;=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9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Logical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Logical operators are typically used with Boolean (logical) </a:t>
            </a:r>
            <a:r>
              <a:rPr lang="en-US" dirty="0" smtClean="0"/>
              <a:t>values.</a:t>
            </a:r>
          </a:p>
          <a:p>
            <a:pPr lvl="1" algn="just"/>
            <a:r>
              <a:rPr lang="en-US" dirty="0"/>
              <a:t>Logical AND </a:t>
            </a:r>
            <a:r>
              <a:rPr lang="en-US" dirty="0" smtClean="0"/>
              <a:t>(&amp;&amp;) -&gt; </a:t>
            </a:r>
            <a:r>
              <a:rPr lang="en-IN" b="1" dirty="0">
                <a:solidFill>
                  <a:srgbClr val="FFFF00"/>
                </a:solidFill>
              </a:rPr>
              <a:t>expr1 &amp;&amp; expr2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 algn="just"/>
            <a:r>
              <a:rPr lang="en-US" dirty="0"/>
              <a:t>Logical OR </a:t>
            </a:r>
            <a:r>
              <a:rPr lang="en-US" dirty="0" smtClean="0"/>
              <a:t>(||) -&gt; </a:t>
            </a:r>
            <a:r>
              <a:rPr lang="en-IN" b="1" dirty="0">
                <a:solidFill>
                  <a:srgbClr val="FFFF00"/>
                </a:solidFill>
              </a:rPr>
              <a:t>expr1 || expr2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 algn="just"/>
            <a:r>
              <a:rPr lang="en-US" dirty="0"/>
              <a:t>Logical NOT </a:t>
            </a:r>
            <a:r>
              <a:rPr lang="en-US" dirty="0" smtClean="0"/>
              <a:t>(!) -&gt; </a:t>
            </a:r>
            <a:r>
              <a:rPr lang="en-IN" b="1" dirty="0">
                <a:solidFill>
                  <a:srgbClr val="FFFF00"/>
                </a:solidFill>
              </a:rPr>
              <a:t>!</a:t>
            </a:r>
            <a:r>
              <a:rPr lang="en-IN" b="1" dirty="0" err="1">
                <a:solidFill>
                  <a:srgbClr val="FFFF00"/>
                </a:solidFill>
              </a:rPr>
              <a:t>expr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String </a:t>
            </a:r>
            <a:r>
              <a:rPr lang="en-IN" b="1" dirty="0"/>
              <a:t>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concatenation operator (+) concatenates two string values together, returning another string that is the union of the two operand strings</a:t>
            </a:r>
            <a:r>
              <a:rPr lang="en-US" dirty="0" smtClean="0"/>
              <a:t>.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dirty="0" smtClean="0"/>
              <a:t>	</a:t>
            </a:r>
            <a:r>
              <a:rPr lang="en-IN" b="1" dirty="0">
                <a:solidFill>
                  <a:srgbClr val="FFFF00"/>
                </a:solidFill>
              </a:rPr>
              <a:t>console.log("my " + "string");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Conditional (ternary) operator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conditional operator is the only JavaScript operator that takes three operands. The operator can have one of two values based on a condition. </a:t>
            </a:r>
            <a:endParaRPr lang="en-US" dirty="0" smtClean="0"/>
          </a:p>
          <a:p>
            <a:pPr algn="just"/>
            <a:endParaRPr lang="en-US" dirty="0"/>
          </a:p>
          <a:p>
            <a:pPr marL="45720" indent="0"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condition </a:t>
            </a:r>
            <a:r>
              <a:rPr lang="en-US" b="1" dirty="0">
                <a:solidFill>
                  <a:srgbClr val="FFFF00"/>
                </a:solidFill>
              </a:rPr>
              <a:t>? val1 : </a:t>
            </a:r>
            <a:r>
              <a:rPr lang="en-US" b="1" dirty="0" smtClean="0">
                <a:solidFill>
                  <a:srgbClr val="FFFF00"/>
                </a:solidFill>
              </a:rPr>
              <a:t>val2</a:t>
            </a:r>
          </a:p>
          <a:p>
            <a:pPr marL="4572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45720" indent="0" algn="ctr">
              <a:buNone/>
            </a:pPr>
            <a:r>
              <a:rPr lang="en-US" b="1" dirty="0" err="1">
                <a:solidFill>
                  <a:srgbClr val="FFFF00"/>
                </a:solidFill>
              </a:rPr>
              <a:t>const</a:t>
            </a:r>
            <a:r>
              <a:rPr lang="en-US" b="1" dirty="0">
                <a:solidFill>
                  <a:srgbClr val="FFFF00"/>
                </a:solidFill>
              </a:rPr>
              <a:t> status = age &gt;= 18 ? "adult" : "minor";</a:t>
            </a:r>
          </a:p>
        </p:txBody>
      </p:sp>
    </p:spTree>
    <p:extLst>
      <p:ext uri="{BB962C8B-B14F-4D97-AF65-F5344CB8AC3E}">
        <p14:creationId xmlns:p14="http://schemas.microsoft.com/office/powerpoint/2010/main" val="20578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www.w3schools.com/js/js_arithmetic.asp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www.w3schools.com/js/js_assignment.asp</a:t>
            </a:r>
            <a:endParaRPr lang="en-US" dirty="0" smtClean="0"/>
          </a:p>
          <a:p>
            <a:pPr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www.w3schools.com/js/js_comparisons.asp</a:t>
            </a:r>
            <a:endParaRPr lang="en-US" dirty="0" smtClean="0"/>
          </a:p>
          <a:p>
            <a:pPr algn="just"/>
            <a:r>
              <a:rPr lang="en-US" dirty="0">
                <a:hlinkClick r:id="rId5"/>
              </a:rPr>
              <a:t>https://www.geeksforgeeks.org/javascript-ternary-operator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Program link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onlinegdb.com/7xNzMPxDa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459216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&lt;script&gt;</a:t>
            </a:r>
          </a:p>
          <a:p>
            <a:pPr algn="just"/>
            <a:r>
              <a:rPr lang="en-IN" dirty="0" smtClean="0"/>
              <a:t>Variables</a:t>
            </a:r>
          </a:p>
          <a:p>
            <a:pPr algn="just"/>
            <a:r>
              <a:rPr lang="en-IN" dirty="0" smtClean="0"/>
              <a:t>Operators</a:t>
            </a:r>
          </a:p>
          <a:p>
            <a:pPr algn="just"/>
            <a:endParaRPr lang="en-IN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&lt;script&gt;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&lt;script&gt; </a:t>
            </a:r>
            <a:r>
              <a:rPr lang="en-US" dirty="0"/>
              <a:t>HTML element is used to embed executable code or data; this is typically used to embed or refer to JavaScript code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marL="45720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&lt;head&gt;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smtClean="0">
                <a:solidFill>
                  <a:srgbClr val="FFFF00"/>
                </a:solidFill>
              </a:rPr>
              <a:t>script&gt;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.   .   .</a:t>
            </a:r>
          </a:p>
          <a:p>
            <a:pPr marL="45720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&lt;/</a:t>
            </a:r>
            <a:r>
              <a:rPr lang="en-US" b="1" dirty="0">
                <a:solidFill>
                  <a:srgbClr val="FFFF00"/>
                </a:solidFill>
              </a:rPr>
              <a:t>script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pPr marL="45720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&lt;/head&gt;</a:t>
            </a:r>
            <a:endParaRPr lang="en-US" b="1" dirty="0">
              <a:solidFill>
                <a:srgbClr val="FFFF00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6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&lt;script&gt;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&lt;head&gt;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&lt;script </a:t>
            </a:r>
            <a:r>
              <a:rPr lang="en-US" b="1" dirty="0" err="1">
                <a:solidFill>
                  <a:srgbClr val="FFFF00"/>
                </a:solidFill>
              </a:rPr>
              <a:t>src</a:t>
            </a:r>
            <a:r>
              <a:rPr lang="en-US" b="1" dirty="0">
                <a:solidFill>
                  <a:srgbClr val="FFFF00"/>
                </a:solidFill>
              </a:rPr>
              <a:t>="javascript.js</a:t>
            </a:r>
            <a:r>
              <a:rPr lang="en-US" b="1" dirty="0" smtClean="0">
                <a:solidFill>
                  <a:srgbClr val="FFFF00"/>
                </a:solidFill>
              </a:rPr>
              <a:t>"&gt;</a:t>
            </a:r>
          </a:p>
          <a:p>
            <a:pPr marL="45720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    .   .   .</a:t>
            </a:r>
            <a:endParaRPr lang="en-US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&lt;/</a:t>
            </a:r>
            <a:r>
              <a:rPr lang="en-US" b="1" dirty="0">
                <a:solidFill>
                  <a:srgbClr val="FFFF00"/>
                </a:solidFill>
              </a:rPr>
              <a:t>script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pPr marL="45720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&lt;/head&gt;</a:t>
            </a:r>
            <a:endParaRPr lang="en-US" b="1" dirty="0">
              <a:solidFill>
                <a:srgbClr val="FFFF00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variable is a container for a value, like a number we might use in a sum, or a string that we might use as part of a sentence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b="1" dirty="0" err="1">
                <a:solidFill>
                  <a:srgbClr val="FFFF00"/>
                </a:solidFill>
              </a:rPr>
              <a:t>v</a:t>
            </a:r>
            <a:r>
              <a:rPr lang="en-US" b="1" dirty="0" err="1" smtClean="0">
                <a:solidFill>
                  <a:srgbClr val="FFFF00"/>
                </a:solidFill>
              </a:rPr>
              <a:t>ar</a:t>
            </a:r>
            <a:r>
              <a:rPr lang="en-US" b="1" dirty="0" smtClean="0">
                <a:solidFill>
                  <a:srgbClr val="FFFF00"/>
                </a:solidFill>
              </a:rPr>
              <a:t> name = “Manish”;</a:t>
            </a:r>
            <a:endParaRPr lang="en-US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r>
              <a:rPr lang="en-US" dirty="0"/>
              <a:t>o</a:t>
            </a:r>
            <a:r>
              <a:rPr lang="en-US" dirty="0" smtClean="0"/>
              <a:t>r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l</a:t>
            </a:r>
            <a:r>
              <a:rPr lang="en-US" b="1" dirty="0" smtClean="0">
                <a:solidFill>
                  <a:srgbClr val="FFFF00"/>
                </a:solidFill>
              </a:rPr>
              <a:t>et name = “Manish”;</a:t>
            </a:r>
          </a:p>
          <a:p>
            <a:pPr marL="45720" indent="0" algn="just">
              <a:buNone/>
            </a:pPr>
            <a:r>
              <a:rPr lang="en-US" dirty="0"/>
              <a:t>o</a:t>
            </a:r>
            <a:r>
              <a:rPr lang="en-US" dirty="0" smtClean="0"/>
              <a:t>r</a:t>
            </a:r>
          </a:p>
          <a:p>
            <a:pPr marL="45720" indent="0" algn="just">
              <a:buNone/>
            </a:pPr>
            <a:r>
              <a:rPr lang="en-US" b="1" dirty="0" err="1">
                <a:solidFill>
                  <a:srgbClr val="FFFF00"/>
                </a:solidFill>
              </a:rPr>
              <a:t>c</a:t>
            </a:r>
            <a:r>
              <a:rPr lang="en-US" b="1" dirty="0" err="1" smtClean="0">
                <a:solidFill>
                  <a:srgbClr val="FFFF00"/>
                </a:solidFill>
              </a:rPr>
              <a:t>onst</a:t>
            </a:r>
            <a:r>
              <a:rPr lang="en-US" b="1" dirty="0" smtClean="0">
                <a:solidFill>
                  <a:srgbClr val="FFFF00"/>
                </a:solidFill>
              </a:rPr>
              <a:t> name = “Manish”;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3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Arithmetic </a:t>
            </a:r>
            <a:r>
              <a:rPr lang="en-US" dirty="0" smtClean="0"/>
              <a:t>operators</a:t>
            </a:r>
          </a:p>
          <a:p>
            <a:pPr algn="just"/>
            <a:r>
              <a:rPr lang="en-US" dirty="0" smtClean="0"/>
              <a:t>Assignment </a:t>
            </a:r>
            <a:r>
              <a:rPr lang="en-US" dirty="0"/>
              <a:t>operators</a:t>
            </a:r>
          </a:p>
          <a:p>
            <a:pPr algn="just"/>
            <a:r>
              <a:rPr lang="en-US" dirty="0"/>
              <a:t>Comparison operators</a:t>
            </a:r>
          </a:p>
          <a:p>
            <a:pPr algn="just"/>
            <a:r>
              <a:rPr lang="en-US" dirty="0" smtClean="0"/>
              <a:t>Logical operators</a:t>
            </a:r>
          </a:p>
          <a:p>
            <a:pPr algn="just"/>
            <a:r>
              <a:rPr lang="en-US" dirty="0"/>
              <a:t>String </a:t>
            </a:r>
            <a:r>
              <a:rPr lang="en-US" dirty="0" smtClean="0"/>
              <a:t>operators</a:t>
            </a:r>
          </a:p>
          <a:p>
            <a:pPr algn="just"/>
            <a:r>
              <a:rPr lang="en-US" dirty="0" smtClean="0"/>
              <a:t>Conditional </a:t>
            </a:r>
            <a:r>
              <a:rPr lang="en-US" dirty="0"/>
              <a:t>(ternary) </a:t>
            </a:r>
            <a:r>
              <a:rPr lang="en-US" dirty="0" smtClean="0"/>
              <a:t>operator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Arithmetic Operators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Remainder </a:t>
            </a:r>
            <a:r>
              <a:rPr lang="en-IN" dirty="0" smtClean="0"/>
              <a:t>(</a:t>
            </a:r>
            <a:r>
              <a:rPr lang="en-IN" b="1" dirty="0" smtClean="0">
                <a:solidFill>
                  <a:srgbClr val="FFFF00"/>
                </a:solidFill>
              </a:rPr>
              <a:t>%</a:t>
            </a:r>
            <a:r>
              <a:rPr lang="en-IN" dirty="0" smtClean="0"/>
              <a:t>)</a:t>
            </a:r>
          </a:p>
          <a:p>
            <a:r>
              <a:rPr lang="en-IN" dirty="0"/>
              <a:t>Increment </a:t>
            </a:r>
            <a:r>
              <a:rPr lang="en-IN" dirty="0" smtClean="0"/>
              <a:t>(</a:t>
            </a:r>
            <a:r>
              <a:rPr lang="en-IN" b="1" dirty="0" smtClean="0">
                <a:solidFill>
                  <a:srgbClr val="FFFF00"/>
                </a:solidFill>
              </a:rPr>
              <a:t>++</a:t>
            </a:r>
            <a:r>
              <a:rPr lang="en-IN" dirty="0" smtClean="0"/>
              <a:t>)</a:t>
            </a:r>
          </a:p>
          <a:p>
            <a:r>
              <a:rPr lang="en-IN" dirty="0"/>
              <a:t>Decrement </a:t>
            </a:r>
            <a:r>
              <a:rPr lang="en-IN" dirty="0" smtClean="0"/>
              <a:t>(</a:t>
            </a:r>
            <a:r>
              <a:rPr lang="en-IN" b="1" dirty="0" smtClean="0">
                <a:solidFill>
                  <a:srgbClr val="FFFF00"/>
                </a:solidFill>
              </a:rPr>
              <a:t>--</a:t>
            </a:r>
            <a:r>
              <a:rPr lang="en-IN" dirty="0" smtClean="0"/>
              <a:t>)</a:t>
            </a:r>
          </a:p>
          <a:p>
            <a:r>
              <a:rPr lang="en-IN" dirty="0"/>
              <a:t>Unary negation </a:t>
            </a:r>
            <a:r>
              <a:rPr lang="en-IN" dirty="0" smtClean="0"/>
              <a:t>(</a:t>
            </a:r>
            <a:r>
              <a:rPr lang="en-IN" b="1" dirty="0" smtClean="0">
                <a:solidFill>
                  <a:srgbClr val="FFFF00"/>
                </a:solidFill>
              </a:rPr>
              <a:t>-</a:t>
            </a:r>
            <a:r>
              <a:rPr lang="en-IN" dirty="0" smtClean="0"/>
              <a:t>)</a:t>
            </a:r>
          </a:p>
          <a:p>
            <a:r>
              <a:rPr lang="en-IN" dirty="0"/>
              <a:t>Unary plus </a:t>
            </a:r>
            <a:r>
              <a:rPr lang="en-IN" dirty="0" smtClean="0"/>
              <a:t>(</a:t>
            </a:r>
            <a:r>
              <a:rPr lang="en-IN" b="1" dirty="0" smtClean="0">
                <a:solidFill>
                  <a:srgbClr val="FFFF00"/>
                </a:solidFill>
              </a:rPr>
              <a:t>+</a:t>
            </a:r>
            <a:r>
              <a:rPr lang="en-IN" dirty="0" smtClean="0"/>
              <a:t>)</a:t>
            </a:r>
          </a:p>
          <a:p>
            <a:r>
              <a:rPr lang="en-IN" dirty="0"/>
              <a:t>Exponentiation operator (</a:t>
            </a:r>
            <a:r>
              <a:rPr lang="en-IN" b="1" dirty="0">
                <a:solidFill>
                  <a:srgbClr val="FFFF00"/>
                </a:solidFill>
              </a:rPr>
              <a:t>**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00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Assignment Operators</a:t>
            </a:r>
            <a:endParaRPr lang="en-IN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481651"/>
              </p:ext>
            </p:extLst>
          </p:nvPr>
        </p:nvGraphicFramePr>
        <p:xfrm>
          <a:off x="1343458" y="2770188"/>
          <a:ext cx="6457083" cy="3791308"/>
        </p:xfrm>
        <a:graphic>
          <a:graphicData uri="http://schemas.openxmlformats.org/drawingml/2006/table">
            <a:tbl>
              <a:tblPr/>
              <a:tblGrid>
                <a:gridCol w="2724486"/>
                <a:gridCol w="1872208"/>
                <a:gridCol w="1860389"/>
              </a:tblGrid>
              <a:tr h="3538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1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1" dirty="0">
                          <a:solidFill>
                            <a:schemeClr val="tx1"/>
                          </a:solidFill>
                          <a:effectLst/>
                        </a:rPr>
                        <a:t>Shorthand operator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1" dirty="0">
                          <a:solidFill>
                            <a:schemeClr val="tx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53854">
                <a:tc>
                  <a:txBody>
                    <a:bodyPr/>
                    <a:lstStyle/>
                    <a:p>
                      <a:pPr fontAlgn="ctr"/>
                      <a:r>
                        <a:rPr lang="en-IN" sz="1700" u="none" dirty="0">
                          <a:solidFill>
                            <a:schemeClr val="tx1"/>
                          </a:solidFill>
                          <a:effectLst/>
                        </a:rPr>
                        <a:t>Assignment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700" dirty="0">
                          <a:solidFill>
                            <a:schemeClr val="tx1"/>
                          </a:solidFill>
                          <a:effectLst/>
                        </a:rPr>
                        <a:t>x = f()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700">
                          <a:solidFill>
                            <a:schemeClr val="tx1"/>
                          </a:solidFill>
                          <a:effectLst/>
                        </a:rPr>
                        <a:t>x = f()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9244">
                <a:tc>
                  <a:txBody>
                    <a:bodyPr/>
                    <a:lstStyle/>
                    <a:p>
                      <a:pPr fontAlgn="ctr"/>
                      <a:r>
                        <a:rPr lang="en-IN" sz="1700" u="none" dirty="0">
                          <a:solidFill>
                            <a:schemeClr val="tx1"/>
                          </a:solidFill>
                          <a:effectLst/>
                        </a:rPr>
                        <a:t>Addition assignment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700" dirty="0">
                          <a:solidFill>
                            <a:schemeClr val="tx1"/>
                          </a:solidFill>
                          <a:effectLst/>
                        </a:rPr>
                        <a:t>x += f()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700">
                          <a:solidFill>
                            <a:schemeClr val="tx1"/>
                          </a:solidFill>
                          <a:effectLst/>
                        </a:rPr>
                        <a:t>x = x + f()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9244">
                <a:tc>
                  <a:txBody>
                    <a:bodyPr/>
                    <a:lstStyle/>
                    <a:p>
                      <a:pPr fontAlgn="ctr"/>
                      <a:r>
                        <a:rPr lang="en-IN" sz="1700" u="none" dirty="0">
                          <a:solidFill>
                            <a:schemeClr val="tx1"/>
                          </a:solidFill>
                          <a:effectLst/>
                        </a:rPr>
                        <a:t>Subtraction assignment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700">
                          <a:solidFill>
                            <a:schemeClr val="tx1"/>
                          </a:solidFill>
                          <a:effectLst/>
                        </a:rPr>
                        <a:t>x -= f()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700">
                          <a:solidFill>
                            <a:schemeClr val="tx1"/>
                          </a:solidFill>
                          <a:effectLst/>
                        </a:rPr>
                        <a:t>x = x - f()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9244">
                <a:tc>
                  <a:txBody>
                    <a:bodyPr/>
                    <a:lstStyle/>
                    <a:p>
                      <a:pPr fontAlgn="ctr"/>
                      <a:r>
                        <a:rPr lang="en-IN" sz="1700" u="none" dirty="0">
                          <a:solidFill>
                            <a:schemeClr val="tx1"/>
                          </a:solidFill>
                          <a:effectLst/>
                        </a:rPr>
                        <a:t>Multiplication assignment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700">
                          <a:solidFill>
                            <a:schemeClr val="tx1"/>
                          </a:solidFill>
                          <a:effectLst/>
                        </a:rPr>
                        <a:t>x *= f()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700">
                          <a:solidFill>
                            <a:schemeClr val="tx1"/>
                          </a:solidFill>
                          <a:effectLst/>
                        </a:rPr>
                        <a:t>x = x * f()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53854">
                <a:tc>
                  <a:txBody>
                    <a:bodyPr/>
                    <a:lstStyle/>
                    <a:p>
                      <a:pPr fontAlgn="ctr"/>
                      <a:r>
                        <a:rPr lang="en-IN" sz="1700" u="none" dirty="0">
                          <a:solidFill>
                            <a:schemeClr val="tx1"/>
                          </a:solidFill>
                          <a:effectLst/>
                        </a:rPr>
                        <a:t>Division assignment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700">
                          <a:solidFill>
                            <a:schemeClr val="tx1"/>
                          </a:solidFill>
                          <a:effectLst/>
                        </a:rPr>
                        <a:t>x /= f()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700">
                          <a:solidFill>
                            <a:schemeClr val="tx1"/>
                          </a:solidFill>
                          <a:effectLst/>
                        </a:rPr>
                        <a:t>x = x / f()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9244">
                <a:tc>
                  <a:txBody>
                    <a:bodyPr/>
                    <a:lstStyle/>
                    <a:p>
                      <a:pPr fontAlgn="ctr"/>
                      <a:r>
                        <a:rPr lang="en-IN" sz="1700" u="none" dirty="0">
                          <a:solidFill>
                            <a:schemeClr val="tx1"/>
                          </a:solidFill>
                          <a:effectLst/>
                        </a:rPr>
                        <a:t>Remainder assignment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700">
                          <a:solidFill>
                            <a:schemeClr val="tx1"/>
                          </a:solidFill>
                          <a:effectLst/>
                        </a:rPr>
                        <a:t>x %= f()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700" dirty="0">
                          <a:solidFill>
                            <a:schemeClr val="tx1"/>
                          </a:solidFill>
                          <a:effectLst/>
                        </a:rPr>
                        <a:t>x = x % f()</a:t>
                      </a:r>
                    </a:p>
                  </a:txBody>
                  <a:tcPr marL="88463" marR="88463" marT="44232" marB="44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Comparison </a:t>
            </a:r>
            <a:r>
              <a:rPr lang="en-IN" b="1" dirty="0" smtClean="0"/>
              <a:t>Operators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682525"/>
              </p:ext>
            </p:extLst>
          </p:nvPr>
        </p:nvGraphicFramePr>
        <p:xfrm>
          <a:off x="1115616" y="2770188"/>
          <a:ext cx="7200801" cy="3866786"/>
        </p:xfrm>
        <a:graphic>
          <a:graphicData uri="http://schemas.openxmlformats.org/drawingml/2006/table">
            <a:tbl>
              <a:tblPr/>
              <a:tblGrid>
                <a:gridCol w="1944216"/>
                <a:gridCol w="2856318"/>
                <a:gridCol w="2400267"/>
              </a:tblGrid>
              <a:tr h="4320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dirty="0">
                          <a:effectLst/>
                        </a:rPr>
                        <a:t>Operator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>
                          <a:effectLst/>
                        </a:rPr>
                        <a:t>Description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dirty="0">
                          <a:effectLst/>
                        </a:rPr>
                        <a:t>Examples returning true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7285">
                <a:tc>
                  <a:txBody>
                    <a:bodyPr/>
                    <a:lstStyle/>
                    <a:p>
                      <a:pPr fontAlgn="ctr"/>
                      <a:r>
                        <a:rPr lang="en-IN" sz="1600" i="0" u="none" dirty="0" smtClean="0">
                          <a:effectLst/>
                        </a:rPr>
                        <a:t>Equal</a:t>
                      </a:r>
                      <a:r>
                        <a:rPr lang="en-IN" sz="1600" i="0" u="none" baseline="0" dirty="0" smtClean="0">
                          <a:effectLst/>
                        </a:rPr>
                        <a:t> </a:t>
                      </a:r>
                      <a:r>
                        <a:rPr lang="en-IN" sz="1600" i="0" u="none" dirty="0" smtClean="0">
                          <a:effectLst/>
                        </a:rPr>
                        <a:t>(==)</a:t>
                      </a:r>
                      <a:endParaRPr lang="en-IN" sz="1600" i="0" u="none" dirty="0">
                        <a:effectLst/>
                      </a:endParaRP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Returns true if the operands are equal.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effectLst/>
                        </a:rPr>
                        <a:t>3 == </a:t>
                      </a:r>
                      <a:r>
                        <a:rPr lang="en-IN" sz="1600" dirty="0" smtClean="0">
                          <a:effectLst/>
                        </a:rPr>
                        <a:t>var1 </a:t>
                      </a:r>
                    </a:p>
                    <a:p>
                      <a:pPr fontAlgn="ctr"/>
                      <a:r>
                        <a:rPr lang="en-IN" sz="1600" dirty="0" smtClean="0">
                          <a:effectLst/>
                        </a:rPr>
                        <a:t>"</a:t>
                      </a:r>
                      <a:r>
                        <a:rPr lang="en-IN" sz="1600" dirty="0">
                          <a:effectLst/>
                        </a:rPr>
                        <a:t>3" == var1</a:t>
                      </a:r>
                    </a:p>
                    <a:p>
                      <a:pPr fontAlgn="ctr"/>
                      <a:r>
                        <a:rPr lang="en-IN" sz="1600" dirty="0">
                          <a:effectLst/>
                        </a:rPr>
                        <a:t>3 == '3'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7285">
                <a:tc>
                  <a:txBody>
                    <a:bodyPr/>
                    <a:lstStyle/>
                    <a:p>
                      <a:pPr fontAlgn="ctr"/>
                      <a:r>
                        <a:rPr lang="en-IN" sz="1600" i="0" u="none" dirty="0">
                          <a:effectLst/>
                        </a:rPr>
                        <a:t>Not equal (!=)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Returns true if the operands are not equal.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effectLst/>
                        </a:rPr>
                        <a:t>var1 != 4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var2 != "3"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28498">
                <a:tc>
                  <a:txBody>
                    <a:bodyPr/>
                    <a:lstStyle/>
                    <a:p>
                      <a:pPr fontAlgn="ctr"/>
                      <a:r>
                        <a:rPr lang="en-IN" sz="1600" i="0" u="none" dirty="0">
                          <a:effectLst/>
                        </a:rPr>
                        <a:t>Strict equal (===)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Returns true if the operands are equal and of the same type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effectLst/>
                        </a:rPr>
                        <a:t>3 === var1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87655">
                <a:tc>
                  <a:txBody>
                    <a:bodyPr/>
                    <a:lstStyle/>
                    <a:p>
                      <a:pPr fontAlgn="ctr"/>
                      <a:r>
                        <a:rPr lang="en-IN" sz="1600" i="0" u="none" dirty="0">
                          <a:effectLst/>
                        </a:rPr>
                        <a:t>Strict not equal (!==)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Returns true if the operands are of the same type but not equal, or are of different type.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effectLst/>
                        </a:rPr>
                        <a:t>var1 !== "3"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3 !== '3'</a:t>
                      </a:r>
                    </a:p>
                  </a:txBody>
                  <a:tcPr marL="57073" marR="57073" marT="28537" marB="28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7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3514</TotalTime>
  <Words>580</Words>
  <Application>Microsoft Office PowerPoint</Application>
  <PresentationFormat>On-screen Show (4:3)</PresentationFormat>
  <Paragraphs>153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CSE326  Internet Programming Laboratory  Lecture #11 Part 1</vt:lpstr>
      <vt:lpstr>Outline</vt:lpstr>
      <vt:lpstr>&lt;script&gt;</vt:lpstr>
      <vt:lpstr>&lt;script&gt;</vt:lpstr>
      <vt:lpstr>Variables</vt:lpstr>
      <vt:lpstr>Operators</vt:lpstr>
      <vt:lpstr>Arithmetic Operators</vt:lpstr>
      <vt:lpstr>Assignment Operators</vt:lpstr>
      <vt:lpstr>Comparison Operators</vt:lpstr>
      <vt:lpstr>Comparison Operators</vt:lpstr>
      <vt:lpstr>Logical operators</vt:lpstr>
      <vt:lpstr>String operators</vt:lpstr>
      <vt:lpstr>Conditional (ternary) operator</vt:lpstr>
      <vt:lpstr>References</vt:lpstr>
      <vt:lpstr>Program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1309</cp:revision>
  <dcterms:created xsi:type="dcterms:W3CDTF">2023-08-17T03:51:20Z</dcterms:created>
  <dcterms:modified xsi:type="dcterms:W3CDTF">2023-11-05T12:39:11Z</dcterms:modified>
</cp:coreProperties>
</file>