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97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284" r:id="rId15"/>
    <p:sldId id="32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13-11-2023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13-11-2023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event_onsubmit.asp" TargetMode="External"/><Relationship Id="rId3" Type="http://schemas.openxmlformats.org/officeDocument/2006/relationships/hyperlink" Target="https://www.w3schools.com/jsref/obj_keyboardevent.asp" TargetMode="External"/><Relationship Id="rId7" Type="http://schemas.openxmlformats.org/officeDocument/2006/relationships/hyperlink" Target="https://www.w3schools.com/jsref/event_onselect.asp" TargetMode="External"/><Relationship Id="rId2" Type="http://schemas.openxmlformats.org/officeDocument/2006/relationships/hyperlink" Target="https://www.w3schools.com/jsref/obj_mouseeve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event_onfocus.asp" TargetMode="External"/><Relationship Id="rId5" Type="http://schemas.openxmlformats.org/officeDocument/2006/relationships/hyperlink" Target="https://www.w3schools.com/jsref/event_onchange.asp" TargetMode="External"/><Relationship Id="rId10" Type="http://schemas.openxmlformats.org/officeDocument/2006/relationships/hyperlink" Target="https://www.w3schools.com/js/js_validation.asp" TargetMode="External"/><Relationship Id="rId4" Type="http://schemas.openxmlformats.org/officeDocument/2006/relationships/hyperlink" Target="https://www.w3schools.com/jsref/event_onblur.asp" TargetMode="External"/><Relationship Id="rId9" Type="http://schemas.openxmlformats.org/officeDocument/2006/relationships/hyperlink" Target="https://www.w3schools.com/jsref/event_onreset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YEiYqkQcD" TargetMode="External"/><Relationship Id="rId2" Type="http://schemas.openxmlformats.org/officeDocument/2006/relationships/hyperlink" Target="https://onlinegdb.com/LrjtRgUN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hl4jk4Qxy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 </a:t>
            </a:r>
            <a:br>
              <a:rPr lang="en-US" sz="3600" dirty="0"/>
            </a:br>
            <a:r>
              <a:rPr lang="en-US" sz="3600" dirty="0"/>
              <a:t>Lecture #</a:t>
            </a:r>
            <a:r>
              <a:rPr lang="en-US" sz="3600" dirty="0" smtClean="0"/>
              <a:t>12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Mouse 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nmouseover</a:t>
            </a:r>
            <a:r>
              <a:rPr lang="en-US" dirty="0" smtClean="0"/>
              <a:t> - The </a:t>
            </a:r>
            <a:r>
              <a:rPr lang="en-US" dirty="0"/>
              <a:t>mouse pointer moves onto an element</a:t>
            </a:r>
          </a:p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nmouseup</a:t>
            </a:r>
            <a:r>
              <a:rPr lang="en-US" dirty="0" smtClean="0"/>
              <a:t> - A </a:t>
            </a:r>
            <a:r>
              <a:rPr lang="en-US" dirty="0"/>
              <a:t>mouse button is released over an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Keyboard 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nkeydown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 A </a:t>
            </a:r>
            <a:r>
              <a:rPr lang="en-US" dirty="0"/>
              <a:t>user presses a key</a:t>
            </a:r>
          </a:p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nkeypress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 A </a:t>
            </a:r>
            <a:r>
              <a:rPr lang="en-US" dirty="0"/>
              <a:t>user presses a key</a:t>
            </a:r>
          </a:p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nkeyup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 A </a:t>
            </a:r>
            <a:r>
              <a:rPr lang="en-US" dirty="0"/>
              <a:t>user releases a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6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nblur</a:t>
            </a:r>
            <a:r>
              <a:rPr lang="en-US" b="1" dirty="0" smtClean="0">
                <a:solidFill>
                  <a:srgbClr val="FFFF00"/>
                </a:solidFill>
              </a:rPr>
              <a:t> – </a:t>
            </a:r>
            <a:r>
              <a:rPr lang="en-US" dirty="0" smtClean="0"/>
              <a:t>This event </a:t>
            </a:r>
            <a:r>
              <a:rPr lang="en-US" dirty="0"/>
              <a:t>fires when an element has lost focus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>
                <a:solidFill>
                  <a:srgbClr val="FFFF00"/>
                </a:solidFill>
              </a:rPr>
              <a:t>onchange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– This event occurs when </a:t>
            </a:r>
            <a:r>
              <a:rPr lang="en-US" dirty="0"/>
              <a:t>the value of </a:t>
            </a:r>
            <a:r>
              <a:rPr lang="en-US" dirty="0" smtClean="0"/>
              <a:t>form </a:t>
            </a:r>
            <a:r>
              <a:rPr lang="en-US" dirty="0"/>
              <a:t>element is changed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nfocus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– This event </a:t>
            </a:r>
            <a:r>
              <a:rPr lang="en-US" dirty="0"/>
              <a:t>occurs when an element gets focus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nselect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– This fires after some text has been selected in an element.</a:t>
            </a:r>
          </a:p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nsubmit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– This event </a:t>
            </a:r>
            <a:r>
              <a:rPr lang="en-US" dirty="0"/>
              <a:t>occurs when a form is </a:t>
            </a:r>
            <a:r>
              <a:rPr lang="en-US" dirty="0" smtClean="0"/>
              <a:t>submitted.</a:t>
            </a:r>
          </a:p>
          <a:p>
            <a:pPr algn="just"/>
            <a:r>
              <a:rPr lang="en-IN" b="1" dirty="0" err="1" smtClean="0">
                <a:solidFill>
                  <a:srgbClr val="FFFF00"/>
                </a:solidFill>
              </a:rPr>
              <a:t>onreset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/>
              <a:t>- </a:t>
            </a:r>
            <a:r>
              <a:rPr lang="en-US" b="1" dirty="0"/>
              <a:t> </a:t>
            </a:r>
            <a:r>
              <a:rPr lang="en-US" dirty="0" smtClean="0"/>
              <a:t>This event </a:t>
            </a:r>
            <a:r>
              <a:rPr lang="en-US" dirty="0"/>
              <a:t>occurs when a form is reset.</a:t>
            </a:r>
            <a:endParaRPr lang="en-IN" dirty="0" smtClean="0">
              <a:solidFill>
                <a:srgbClr val="FFFF00"/>
              </a:solidFill>
            </a:endParaRPr>
          </a:p>
          <a:p>
            <a:pPr algn="just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5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Validation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 When you enter data, the browser and/or the web server will check to see that the data is in the correct format and within the constraints set by the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9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www.w3schools.com/jsref/obj_mouseevent.asp</a:t>
            </a:r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www.w3schools.com/jsref/obj_keyboardevent.asp</a:t>
            </a:r>
            <a:endParaRPr lang="en-US" dirty="0" smtClean="0"/>
          </a:p>
          <a:p>
            <a:pPr algn="just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www.w3schools.com/jsref/event_onblur.asp</a:t>
            </a:r>
            <a:endParaRPr lang="en-US" dirty="0" smtClean="0"/>
          </a:p>
          <a:p>
            <a:pPr algn="just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www.w3schools.com/jsref/event_onchange.asp</a:t>
            </a:r>
            <a:endParaRPr lang="en-US" dirty="0" smtClean="0"/>
          </a:p>
          <a:p>
            <a:pPr algn="just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www.w3schools.com/jsref/event_onfocus.asp</a:t>
            </a:r>
            <a:endParaRPr lang="en-US" dirty="0" smtClean="0"/>
          </a:p>
          <a:p>
            <a:pPr algn="just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www.w3schools.com/jsref/event_onselect.asp</a:t>
            </a:r>
            <a:endParaRPr lang="en-US" dirty="0" smtClean="0"/>
          </a:p>
          <a:p>
            <a:pPr algn="just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www.w3schools.com/jsref/event_onsubmit.asp</a:t>
            </a:r>
            <a:endParaRPr lang="en-US" dirty="0" smtClean="0"/>
          </a:p>
          <a:p>
            <a:pPr algn="just"/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www.w3schools.com/jsref/event_onreset.asp</a:t>
            </a:r>
            <a:endParaRPr lang="en-US" dirty="0" smtClean="0"/>
          </a:p>
          <a:p>
            <a:pPr algn="just"/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www.w3schools.com/js/js_validation.asp</a:t>
            </a:r>
            <a:endParaRPr lang="en-US" dirty="0" smtClean="0"/>
          </a:p>
          <a:p>
            <a:pPr marL="4572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Program link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onlinegdb.com/LrjtRgUN2</a:t>
            </a:r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onlinegdb.com/YEiYqkQcD</a:t>
            </a:r>
            <a:endParaRPr lang="en-US" dirty="0" smtClean="0"/>
          </a:p>
          <a:p>
            <a:pPr algn="just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onlinegdb.com/hl4jk4Qxyl</a:t>
            </a:r>
            <a:endParaRPr lang="en-US" dirty="0" smtClean="0"/>
          </a:p>
          <a:p>
            <a:pPr marL="45720" indent="0" algn="just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459216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Functions</a:t>
            </a:r>
          </a:p>
          <a:p>
            <a:pPr algn="just"/>
            <a:r>
              <a:rPr lang="en-US" dirty="0" smtClean="0"/>
              <a:t>Events</a:t>
            </a:r>
          </a:p>
          <a:p>
            <a:pPr algn="just"/>
            <a:r>
              <a:rPr lang="en-US" dirty="0" smtClean="0"/>
              <a:t>Form Validation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Functions are one of the fundamental building blocks in JavaScript.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function in JavaScript is </a:t>
            </a:r>
            <a:r>
              <a:rPr lang="en-US" dirty="0" smtClean="0"/>
              <a:t>set </a:t>
            </a:r>
            <a:r>
              <a:rPr lang="en-US" dirty="0"/>
              <a:t>of statements that performs a task or calculates a </a:t>
            </a:r>
            <a:r>
              <a:rPr lang="en-US" dirty="0" smtClean="0"/>
              <a:t>value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should take some input and return an output where there is some obvious relationship between the input and the output.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Defining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function definition (also called a function declaration, or function statement) consists of the function keyword, followed </a:t>
            </a:r>
            <a:r>
              <a:rPr lang="en-US" dirty="0" smtClean="0"/>
              <a:t>by: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name of the </a:t>
            </a:r>
            <a:r>
              <a:rPr lang="en-US" dirty="0" smtClean="0"/>
              <a:t>function.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list of parameters to the function, enclosed in parentheses and separated by </a:t>
            </a:r>
            <a:r>
              <a:rPr lang="en-US" dirty="0" smtClean="0"/>
              <a:t>commas.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JavaScript statements that define the function, enclosed in curly braces, { /* … */ </a:t>
            </a:r>
            <a:r>
              <a:rPr lang="en-US" dirty="0" smtClean="0"/>
              <a:t>}.</a:t>
            </a:r>
          </a:p>
          <a:p>
            <a:pPr marL="320040" lvl="1" indent="0" algn="just">
              <a:buNone/>
            </a:pPr>
            <a:r>
              <a:rPr lang="en-US" sz="2000" b="1" dirty="0">
                <a:solidFill>
                  <a:srgbClr val="FFFF00"/>
                </a:solidFill>
              </a:rPr>
              <a:t>function square(number) {</a:t>
            </a:r>
          </a:p>
          <a:p>
            <a:pPr marL="320040" lvl="1" indent="0" algn="just">
              <a:buNone/>
            </a:pPr>
            <a:r>
              <a:rPr lang="en-US" sz="2000" b="1" dirty="0">
                <a:solidFill>
                  <a:srgbClr val="FFFF00"/>
                </a:solidFill>
              </a:rPr>
              <a:t>  return number * number;</a:t>
            </a:r>
          </a:p>
          <a:p>
            <a:pPr marL="320040" lvl="1" indent="0" algn="just">
              <a:buNone/>
            </a:pPr>
            <a:r>
              <a:rPr lang="en-US" sz="2000" b="1" dirty="0">
                <a:solidFill>
                  <a:srgbClr val="FFFF00"/>
                </a:solidFill>
              </a:rPr>
              <a:t>}</a:t>
            </a:r>
          </a:p>
          <a:p>
            <a:pPr lvl="1"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Calling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Defining a function does not execute it. </a:t>
            </a:r>
            <a:endParaRPr lang="en-US" dirty="0" smtClean="0"/>
          </a:p>
          <a:p>
            <a:pPr algn="just"/>
            <a:r>
              <a:rPr lang="en-US" dirty="0" smtClean="0"/>
              <a:t>Defining </a:t>
            </a:r>
            <a:r>
              <a:rPr lang="en-US" dirty="0"/>
              <a:t>it names the function and specifies what to do when the function is called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Calling the function actually performs the specified actions with the indicated parameters.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if you define the function square, you could call it as </a:t>
            </a:r>
            <a:r>
              <a:rPr lang="en-US" dirty="0" smtClean="0"/>
              <a:t>follows:</a:t>
            </a:r>
          </a:p>
          <a:p>
            <a:pPr algn="just"/>
            <a:endParaRPr lang="en-US" dirty="0" smtClean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 square(5</a:t>
            </a:r>
            <a:r>
              <a:rPr lang="en-US" b="1" dirty="0">
                <a:solidFill>
                  <a:srgbClr val="FFFF00"/>
                </a:solidFill>
              </a:rPr>
              <a:t>);</a:t>
            </a:r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4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hoisting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Hoisting is a concept or behavior in JavaScript where the declaration of a function, variable, or class goes to the top of the scope they were defined in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console.log(square(5)); // </a:t>
            </a:r>
            <a:r>
              <a:rPr lang="en-US" b="1" dirty="0" smtClean="0">
                <a:solidFill>
                  <a:srgbClr val="FFFF00"/>
                </a:solidFill>
              </a:rPr>
              <a:t>25</a:t>
            </a:r>
            <a:endParaRPr lang="en-US" b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function square(n) {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return n * n;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5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Variables defined inside a function cannot be accessed from anywhere outside the function, because the variable is defined only in the scope of the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Events are things that happen in the system you are programming — the system produces (or "fires") a signal of some kind when an event occurs, and provides a mechanism by which an action can be automatically taken (that is, some code running) when the event occurs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Mouse events</a:t>
            </a:r>
          </a:p>
          <a:p>
            <a:pPr lvl="1" algn="just"/>
            <a:r>
              <a:rPr lang="en-US" dirty="0"/>
              <a:t>Keyboard </a:t>
            </a:r>
            <a:r>
              <a:rPr lang="en-US" dirty="0" smtClean="0"/>
              <a:t>events</a:t>
            </a:r>
          </a:p>
          <a:p>
            <a:pPr lvl="1" algn="just"/>
            <a:r>
              <a:rPr lang="en-US" dirty="0" smtClean="0"/>
              <a:t>Form based events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Mouse 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nclick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 A </a:t>
            </a:r>
            <a:r>
              <a:rPr lang="en-US" dirty="0"/>
              <a:t>user clicks on an element</a:t>
            </a:r>
          </a:p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ncontextmenu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 A </a:t>
            </a:r>
            <a:r>
              <a:rPr lang="en-US" dirty="0"/>
              <a:t>user right-clicks on an element</a:t>
            </a:r>
          </a:p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ndblclick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 A </a:t>
            </a:r>
            <a:r>
              <a:rPr lang="en-US" dirty="0"/>
              <a:t>user double-clicks on an element</a:t>
            </a:r>
          </a:p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nmousedown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 A </a:t>
            </a:r>
            <a:r>
              <a:rPr lang="en-US" dirty="0"/>
              <a:t>mouse button is pressed over an element</a:t>
            </a:r>
          </a:p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nmouseenter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 The </a:t>
            </a:r>
            <a:r>
              <a:rPr lang="en-US" dirty="0"/>
              <a:t>mouse pointer moves into an </a:t>
            </a:r>
            <a:r>
              <a:rPr lang="en-US" dirty="0" smtClean="0"/>
              <a:t>element</a:t>
            </a:r>
          </a:p>
          <a:p>
            <a:pPr algn="just"/>
            <a:r>
              <a:rPr lang="en-US" b="1" dirty="0" err="1">
                <a:solidFill>
                  <a:srgbClr val="FFFF00"/>
                </a:solidFill>
              </a:rPr>
              <a:t>o</a:t>
            </a:r>
            <a:r>
              <a:rPr lang="en-US" b="1" dirty="0" err="1" smtClean="0">
                <a:solidFill>
                  <a:srgbClr val="FFFF00"/>
                </a:solidFill>
              </a:rPr>
              <a:t>nmouseleave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 The </a:t>
            </a:r>
            <a:r>
              <a:rPr lang="en-US" dirty="0"/>
              <a:t>mouse pointer moves out of an element</a:t>
            </a:r>
          </a:p>
          <a:p>
            <a:pPr algn="just"/>
            <a:r>
              <a:rPr lang="en-US" b="1" dirty="0" err="1" smtClean="0">
                <a:solidFill>
                  <a:srgbClr val="FFFF00"/>
                </a:solidFill>
              </a:rPr>
              <a:t>onmousemove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 The </a:t>
            </a:r>
            <a:r>
              <a:rPr lang="en-US" dirty="0"/>
              <a:t>mouse pointer moves over an element</a:t>
            </a:r>
          </a:p>
          <a:p>
            <a:pPr algn="just"/>
            <a:r>
              <a:rPr lang="en-US" b="1" dirty="0" err="1" smtClean="0">
                <a:solidFill>
                  <a:srgbClr val="FFFF00"/>
                </a:solidFill>
              </a:rPr>
              <a:t>onmouseout</a:t>
            </a:r>
            <a:r>
              <a:rPr lang="en-US" b="1" dirty="0" smtClean="0"/>
              <a:t> </a:t>
            </a:r>
            <a:r>
              <a:rPr lang="en-US" dirty="0" smtClean="0"/>
              <a:t>- The </a:t>
            </a:r>
            <a:r>
              <a:rPr lang="en-US" dirty="0"/>
              <a:t>mouse pointer moves out of an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3684</TotalTime>
  <Words>748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CSE326  Internet Programming Laboratory  Lecture #12</vt:lpstr>
      <vt:lpstr>Outline</vt:lpstr>
      <vt:lpstr>Functions</vt:lpstr>
      <vt:lpstr>Defining functions</vt:lpstr>
      <vt:lpstr>Calling functions</vt:lpstr>
      <vt:lpstr>Function hoisting</vt:lpstr>
      <vt:lpstr>Function scope</vt:lpstr>
      <vt:lpstr>Events</vt:lpstr>
      <vt:lpstr>Mouse Events</vt:lpstr>
      <vt:lpstr>Mouse Events</vt:lpstr>
      <vt:lpstr>Keyboard Events</vt:lpstr>
      <vt:lpstr>Form Events</vt:lpstr>
      <vt:lpstr>Form Validation</vt:lpstr>
      <vt:lpstr>References</vt:lpstr>
      <vt:lpstr>Program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1299</cp:revision>
  <dcterms:created xsi:type="dcterms:W3CDTF">2023-08-17T03:51:20Z</dcterms:created>
  <dcterms:modified xsi:type="dcterms:W3CDTF">2023-11-13T13:50:00Z</dcterms:modified>
</cp:coreProperties>
</file>