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97" r:id="rId4"/>
    <p:sldId id="301" r:id="rId5"/>
    <p:sldId id="298" r:id="rId6"/>
    <p:sldId id="302" r:id="rId7"/>
    <p:sldId id="303" r:id="rId8"/>
    <p:sldId id="299" r:id="rId9"/>
    <p:sldId id="300" r:id="rId10"/>
    <p:sldId id="304" r:id="rId11"/>
    <p:sldId id="284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/kKMy3WrsUO0XVewUuguMg==" hashData="7InzOXp0R4+PYXDZ6lJJ3gfqsb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16-10-2023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tryit.asp?filename=trycss_table_hover" TargetMode="External"/><Relationship Id="rId3" Type="http://schemas.openxmlformats.org/officeDocument/2006/relationships/hyperlink" Target="https://www.w3schools.com/html/html_table_colspan_rowspan.asp" TargetMode="External"/><Relationship Id="rId7" Type="http://schemas.openxmlformats.org/officeDocument/2006/relationships/hyperlink" Target="https://www.w3schools.com/css/css_table_style.asp" TargetMode="External"/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table_align.asp" TargetMode="External"/><Relationship Id="rId5" Type="http://schemas.openxmlformats.org/officeDocument/2006/relationships/hyperlink" Target="https://www.w3schools.com/css/css_table_size.asp" TargetMode="External"/><Relationship Id="rId4" Type="http://schemas.openxmlformats.org/officeDocument/2006/relationships/hyperlink" Target="https://www.w3schools.com/css/css_table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a214YPluKN" TargetMode="External"/><Relationship Id="rId2" Type="http://schemas.openxmlformats.org/officeDocument/2006/relationships/hyperlink" Target="https://onlinegdb.com/cePewJrn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2e-xmsZ0y" TargetMode="External"/><Relationship Id="rId4" Type="http://schemas.openxmlformats.org/officeDocument/2006/relationships/hyperlink" Target="https://onlinegdb.com/EI0rOKsJ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#8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Hoverable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highlight table:</a:t>
            </a:r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table:hover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https://www.w3schools.com/html/html_tables.asp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https://www.w3schools.com/html/html_table_colspan_rowspan.asp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https://www.w3schools.com/css/css_table.asp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https://www.w3schools.com/css/css_table_size.asp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https://www.w3schools.com/css/css_table_align.asp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https://www.w3schools.com/css/css_table_style.asp</a:t>
            </a:r>
            <a:endParaRPr lang="en-US" dirty="0"/>
          </a:p>
          <a:p>
            <a:pPr algn="just"/>
            <a:r>
              <a:rPr lang="en-US" dirty="0">
                <a:hlinkClick r:id="rId8"/>
              </a:rPr>
              <a:t>https://www.w3schools.com/css/tryit.asp?filename=trycss_table_hover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Program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Tables in HTML -&gt; </a:t>
            </a:r>
            <a:r>
              <a:rPr lang="en-US" dirty="0">
                <a:hlinkClick r:id="rId2"/>
              </a:rPr>
              <a:t>https://onlinegdb.com/cePewJrnH</a:t>
            </a:r>
            <a:endParaRPr lang="en-US" dirty="0"/>
          </a:p>
          <a:p>
            <a:pPr algn="just"/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r>
              <a:rPr lang="en-US" dirty="0"/>
              <a:t> -&gt; </a:t>
            </a:r>
            <a:r>
              <a:rPr lang="en-US" dirty="0">
                <a:hlinkClick r:id="rId3"/>
              </a:rPr>
              <a:t>https://onlinegdb.com/a214YPluKN</a:t>
            </a:r>
            <a:endParaRPr lang="en-US" dirty="0"/>
          </a:p>
          <a:p>
            <a:pPr algn="just"/>
            <a:r>
              <a:rPr lang="en-US" dirty="0"/>
              <a:t>CSS on tables/</a:t>
            </a:r>
            <a:r>
              <a:rPr lang="en-US" dirty="0" err="1"/>
              <a:t>Hoverable</a:t>
            </a:r>
            <a:r>
              <a:rPr lang="en-US" dirty="0"/>
              <a:t> tables -&gt; </a:t>
            </a:r>
            <a:r>
              <a:rPr lang="en-US" dirty="0">
                <a:hlinkClick r:id="rId4"/>
              </a:rPr>
              <a:t>https://onlinegdb.com/EI0rOKsJ7</a:t>
            </a:r>
            <a:endParaRPr lang="en-US" dirty="0"/>
          </a:p>
          <a:p>
            <a:pPr algn="just"/>
            <a:r>
              <a:rPr lang="en-US" dirty="0"/>
              <a:t>Striped table -&gt; </a:t>
            </a:r>
            <a:r>
              <a:rPr lang="en-US" dirty="0">
                <a:hlinkClick r:id="rId5"/>
              </a:rPr>
              <a:t>https://onlinegdb.com/2e-xmsZ0y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Tables in HTML</a:t>
            </a:r>
          </a:p>
          <a:p>
            <a:pPr algn="just"/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  <a:p>
            <a:pPr algn="just"/>
            <a:r>
              <a:rPr lang="en-US" dirty="0"/>
              <a:t>CSS on tables</a:t>
            </a:r>
          </a:p>
          <a:p>
            <a:pPr algn="just"/>
            <a:r>
              <a:rPr lang="en-US" dirty="0" err="1"/>
              <a:t>Hoverable</a:t>
            </a:r>
            <a:r>
              <a:rPr lang="en-US" dirty="0"/>
              <a:t> tables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Tables in HTML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table is a structured set of data made up of rows and columns (tabular data). 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&lt;table&gt;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…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Tables in HTML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32" y="3789040"/>
            <a:ext cx="2005013" cy="210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136445" y="4005064"/>
            <a:ext cx="1152128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36445" y="4581128"/>
            <a:ext cx="1152128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6445" y="5085184"/>
            <a:ext cx="1152128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6445" y="5661248"/>
            <a:ext cx="1152128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55976" y="3832646"/>
            <a:ext cx="122413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tr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75656" y="3443236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27740" y="3429000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15627" y="3429000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51515" y="2780928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16996" y="2795164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1486" y="2795164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&lt;/td&gt;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6012160" y="3789040"/>
            <a:ext cx="576064" cy="5040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Brace 26"/>
          <p:cNvSpPr/>
          <p:nvPr/>
        </p:nvSpPr>
        <p:spPr>
          <a:xfrm>
            <a:off x="6012160" y="4445495"/>
            <a:ext cx="576064" cy="144698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804248" y="3783782"/>
            <a:ext cx="2088232" cy="4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thead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thead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04248" y="4938760"/>
            <a:ext cx="2240632" cy="4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tbody</a:t>
            </a:r>
            <a:r>
              <a:rPr lang="en-US" b="1" dirty="0">
                <a:solidFill>
                  <a:srgbClr val="FFFF00"/>
                </a:solidFill>
              </a:rPr>
              <a:t>&gt;&lt;/</a:t>
            </a:r>
            <a:r>
              <a:rPr lang="en-US" b="1" dirty="0" err="1">
                <a:solidFill>
                  <a:srgbClr val="FFFF00"/>
                </a:solidFill>
              </a:rPr>
              <a:t>tbody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57CE333-DEC4-0091-A8EC-45099E91349B}"/>
              </a:ext>
            </a:extLst>
          </p:cNvPr>
          <p:cNvSpPr/>
          <p:nvPr/>
        </p:nvSpPr>
        <p:spPr>
          <a:xfrm>
            <a:off x="1015714" y="3717032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E4F9CE-3441-7E58-5EA4-2EC36173C64F}"/>
              </a:ext>
            </a:extLst>
          </p:cNvPr>
          <p:cNvSpPr/>
          <p:nvPr/>
        </p:nvSpPr>
        <p:spPr>
          <a:xfrm>
            <a:off x="1691681" y="3728127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A7375E-82B0-BB61-E712-C03507E6E1B6}"/>
              </a:ext>
            </a:extLst>
          </p:cNvPr>
          <p:cNvSpPr/>
          <p:nvPr/>
        </p:nvSpPr>
        <p:spPr>
          <a:xfrm>
            <a:off x="2369670" y="3749895"/>
            <a:ext cx="84828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&lt;/</a:t>
            </a:r>
            <a:r>
              <a:rPr lang="en-US" b="1" dirty="0" err="1">
                <a:solidFill>
                  <a:srgbClr val="FFFF00"/>
                </a:solidFill>
              </a:rPr>
              <a:t>th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4" grpId="0"/>
      <p:bldP spid="25" grpId="0"/>
      <p:bldP spid="22" grpId="0" animBg="1"/>
      <p:bldP spid="27" grpId="0" animBg="1"/>
      <p:bldP spid="26" grpId="0"/>
      <p:bldP spid="29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Tables in HTML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0928"/>
            <a:ext cx="3528392" cy="32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3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Rowspan and Colspan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make a cell span over multiple rows, use the </a:t>
            </a:r>
            <a:r>
              <a:rPr lang="en-US" dirty="0" err="1"/>
              <a:t>rowspan</a:t>
            </a:r>
            <a:r>
              <a:rPr lang="en-US" dirty="0"/>
              <a:t> attribute.</a:t>
            </a:r>
          </a:p>
          <a:p>
            <a:pPr algn="just"/>
            <a:r>
              <a:rPr lang="en-US" dirty="0"/>
              <a:t>To make a cell span over multiple columns, use the </a:t>
            </a:r>
            <a:r>
              <a:rPr lang="en-US" dirty="0" err="1"/>
              <a:t>colspan</a:t>
            </a:r>
            <a:r>
              <a:rPr lang="en-US" dirty="0"/>
              <a:t> attribute.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2090737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2" y="4293096"/>
            <a:ext cx="2097087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4281514"/>
            <a:ext cx="2090737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86F103-8CF1-C301-2849-D4A5B865CEF0}"/>
              </a:ext>
            </a:extLst>
          </p:cNvPr>
          <p:cNvSpPr/>
          <p:nvPr/>
        </p:nvSpPr>
        <p:spPr>
          <a:xfrm>
            <a:off x="912811" y="4395086"/>
            <a:ext cx="1728192" cy="28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colspan</a:t>
            </a:r>
            <a:r>
              <a:rPr lang="en-GB" b="1" dirty="0">
                <a:solidFill>
                  <a:srgbClr val="FFFF00"/>
                </a:solidFill>
              </a:rPr>
              <a:t>=“2”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7519EF-9CF8-3F2F-BD32-C5D4B0AF7F24}"/>
              </a:ext>
            </a:extLst>
          </p:cNvPr>
          <p:cNvSpPr/>
          <p:nvPr/>
        </p:nvSpPr>
        <p:spPr>
          <a:xfrm>
            <a:off x="4394909" y="5012933"/>
            <a:ext cx="1728192" cy="28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rowspan</a:t>
            </a:r>
            <a:r>
              <a:rPr lang="en-GB" b="1" dirty="0">
                <a:solidFill>
                  <a:srgbClr val="FFFF00"/>
                </a:solidFill>
              </a:rPr>
              <a:t>=“2”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A4296DA-1200-B2D2-ABA5-8BCC3C63BB21}"/>
              </a:ext>
            </a:extLst>
          </p:cNvPr>
          <p:cNvSpPr/>
          <p:nvPr/>
        </p:nvSpPr>
        <p:spPr>
          <a:xfrm>
            <a:off x="5831471" y="4352413"/>
            <a:ext cx="1728192" cy="28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colspan</a:t>
            </a:r>
            <a:r>
              <a:rPr lang="en-GB" b="1" dirty="0">
                <a:solidFill>
                  <a:srgbClr val="FFFF00"/>
                </a:solidFill>
              </a:rPr>
              <a:t>=“2”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23A3B5-840E-1D7D-3096-9BFF3A1A0ACE}"/>
              </a:ext>
            </a:extLst>
          </p:cNvPr>
          <p:cNvSpPr/>
          <p:nvPr/>
        </p:nvSpPr>
        <p:spPr>
          <a:xfrm>
            <a:off x="6944985" y="4996390"/>
            <a:ext cx="1728192" cy="28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rowspan</a:t>
            </a:r>
            <a:r>
              <a:rPr lang="en-GB" b="1" dirty="0">
                <a:solidFill>
                  <a:srgbClr val="FFFF00"/>
                </a:solidFill>
              </a:rPr>
              <a:t>=“2”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Rowspan and Colspan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924667" cy="344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CSS on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height</a:t>
            </a:r>
          </a:p>
          <a:p>
            <a:pPr algn="just"/>
            <a:r>
              <a:rPr lang="en-US" dirty="0"/>
              <a:t>width</a:t>
            </a:r>
          </a:p>
          <a:p>
            <a:pPr algn="just"/>
            <a:r>
              <a:rPr lang="en-US" dirty="0"/>
              <a:t>padding</a:t>
            </a:r>
          </a:p>
          <a:p>
            <a:pPr algn="just"/>
            <a:r>
              <a:rPr lang="en-US" dirty="0"/>
              <a:t>text-align</a:t>
            </a:r>
          </a:p>
          <a:p>
            <a:pPr algn="just"/>
            <a:r>
              <a:rPr lang="en-US" dirty="0"/>
              <a:t>color</a:t>
            </a:r>
          </a:p>
          <a:p>
            <a:pPr algn="just"/>
            <a:r>
              <a:rPr lang="en-US" dirty="0"/>
              <a:t>background-color</a:t>
            </a:r>
          </a:p>
          <a:p>
            <a:pPr algn="just"/>
            <a:r>
              <a:rPr lang="en-US" dirty="0"/>
              <a:t>background-image</a:t>
            </a:r>
          </a:p>
          <a:p>
            <a:pPr algn="just"/>
            <a:r>
              <a:rPr lang="en-US" dirty="0"/>
              <a:t>borders</a:t>
            </a:r>
          </a:p>
          <a:p>
            <a:pPr algn="just"/>
            <a:r>
              <a:rPr lang="en-US" dirty="0"/>
              <a:t>border-collapse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/>
              <a:t>Hoverable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highlight rows:</a:t>
            </a:r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tr:hover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highlight cells:</a:t>
            </a:r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td:hover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2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2538</TotalTime>
  <Words>376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CSE326  Internet Programming Laboratory  Lecture #8</vt:lpstr>
      <vt:lpstr>Outline</vt:lpstr>
      <vt:lpstr>Tables in HTML</vt:lpstr>
      <vt:lpstr>Tables in HTML</vt:lpstr>
      <vt:lpstr>Tables in HTML</vt:lpstr>
      <vt:lpstr>Rowspan and Colspan</vt:lpstr>
      <vt:lpstr>Rowspan and Colspan</vt:lpstr>
      <vt:lpstr>CSS on tables</vt:lpstr>
      <vt:lpstr>Hoverable tables</vt:lpstr>
      <vt:lpstr>Hoverable tables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861</cp:revision>
  <dcterms:created xsi:type="dcterms:W3CDTF">2023-08-17T03:51:20Z</dcterms:created>
  <dcterms:modified xsi:type="dcterms:W3CDTF">2023-10-16T16:32:05Z</dcterms:modified>
</cp:coreProperties>
</file>