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97" r:id="rId3"/>
    <p:sldId id="298" r:id="rId4"/>
    <p:sldId id="311" r:id="rId5"/>
    <p:sldId id="300" r:id="rId6"/>
    <p:sldId id="301" r:id="rId7"/>
    <p:sldId id="302" r:id="rId8"/>
    <p:sldId id="303" r:id="rId9"/>
    <p:sldId id="31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284" r:id="rId18"/>
    <p:sldId id="312" r:id="rId19"/>
    <p:sldId id="296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xbyxY63CSs4KezpvB/PxvA==" hashData="zEWz3hCNc8Aj4XdS1CVsKq8ayiE="/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4B997-7476-4EC8-BD6D-F6D133459055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AF00-BDC2-4E22-9AB6-6FDA0E6DE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65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5A0-437F-4D4F-9F63-0DE12B4707BA}" type="datetime1">
              <a:rPr lang="en-IN" smtClean="0"/>
              <a:t>22-10-2023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0317-7514-470C-8859-FEAB78AFA84E}" type="datetime1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0D0C-0542-4575-9C53-121116BF1562}" type="datetime1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AB0C-8A4F-4A9E-B7F7-58515A6440E7}" type="datetime1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0D22-8420-4AF0-8722-2855801E82FB}" type="datetime1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2F9F-5CFA-4EBA-BA27-C5E2A62FDF1A}" type="datetime1">
              <a:rPr lang="en-IN" smtClean="0"/>
              <a:t>22-10-2023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814D-220D-40D4-AB32-274CBB40604A}" type="datetime1">
              <a:rPr lang="en-IN" smtClean="0"/>
              <a:t>22-10-2023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ACF4-6E2D-427B-9257-A5B396BB2F5D}" type="datetime1">
              <a:rPr lang="en-IN" smtClean="0"/>
              <a:t>22-10-2023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0489-FB30-448B-B752-C7F233B89F76}" type="datetime1">
              <a:rPr lang="en-IN" smtClean="0"/>
              <a:t>22-10-2023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6C54-2EFD-437D-A71C-B4A779E37E51}" type="datetime1">
              <a:rPr lang="en-IN" smtClean="0"/>
              <a:t>22-10-2023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2386-994B-4EFF-A8B5-30B85EDF6DD6}" type="datetime1">
              <a:rPr lang="en-IN" smtClean="0"/>
              <a:t>22-10-2023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85CAE0E-7D63-43E1-ACB7-595E8AE1D856}" type="datetime1">
              <a:rPr lang="en-IN" smtClean="0"/>
              <a:t>22-10-2023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IN"/>
              <a:t>Dr. Navneet Kaur, Lovely Professional University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att_input_type_radio.asp" TargetMode="External"/><Relationship Id="rId3" Type="http://schemas.openxmlformats.org/officeDocument/2006/relationships/hyperlink" Target="https://www.w3schools.com/tags/tag_input.asp" TargetMode="External"/><Relationship Id="rId7" Type="http://schemas.openxmlformats.org/officeDocument/2006/relationships/hyperlink" Target="https://www.w3schools.com/tags/att_select_form.asp" TargetMode="External"/><Relationship Id="rId2" Type="http://schemas.openxmlformats.org/officeDocument/2006/relationships/hyperlink" Target="https://www.w3schools.com/html/html_form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att_input_type_checkbox.asp" TargetMode="External"/><Relationship Id="rId5" Type="http://schemas.openxmlformats.org/officeDocument/2006/relationships/hyperlink" Target="https://www.w3schools.com/tags/att_button_form.asp" TargetMode="External"/><Relationship Id="rId4" Type="http://schemas.openxmlformats.org/officeDocument/2006/relationships/hyperlink" Target="https://www.w3schools.com/tags/tag_textarea.asp" TargetMode="External"/><Relationship Id="rId9" Type="http://schemas.openxmlformats.org/officeDocument/2006/relationships/hyperlink" Target="https://www.w3schools.com/tags/att_input_type_file.asp#:~:text=The%20%3Cinput%20type%3D%22file,tag%20for%20best%20accessibility%20practice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att_form_method.asp" TargetMode="External"/><Relationship Id="rId2" Type="http://schemas.openxmlformats.org/officeDocument/2006/relationships/hyperlink" Target="https://www.w3schools.com/tags/att_form_action.as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gdb.com/waEhZsjgP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/>
            <a:r>
              <a:rPr lang="en-US" dirty="0"/>
              <a:t>CSE326 </a:t>
            </a:r>
            <a:br>
              <a:rPr lang="en-US" dirty="0"/>
            </a:br>
            <a:r>
              <a:rPr lang="en-US" sz="3600" dirty="0"/>
              <a:t>Internet Programming Laboratory </a:t>
            </a:r>
            <a:br>
              <a:rPr lang="en-US" sz="3600" dirty="0"/>
            </a:br>
            <a:r>
              <a:rPr lang="en-US" sz="3600" dirty="0"/>
              <a:t>Lecture #9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Navneet</a:t>
            </a:r>
            <a:r>
              <a:rPr lang="en-US" dirty="0"/>
              <a:t> </a:t>
            </a:r>
            <a:r>
              <a:rPr lang="en-US" dirty="0" err="1"/>
              <a:t>Kaur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13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Checkboxes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FFFF00"/>
                </a:solidFill>
              </a:rPr>
              <a:t>&lt;input&gt; </a:t>
            </a:r>
            <a:r>
              <a:rPr lang="en-US" dirty="0"/>
              <a:t>elements of type checkbox are rendered by default as boxes that are checked (ticked) when activated.</a:t>
            </a:r>
          </a:p>
          <a:p>
            <a:pPr algn="just"/>
            <a:endParaRPr lang="en-US" dirty="0"/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&lt;input type="checkbox"&gt;</a:t>
            </a:r>
          </a:p>
          <a:p>
            <a:pPr marL="45720" indent="0" algn="just">
              <a:buNone/>
            </a:pPr>
            <a:endParaRPr lang="en-US" b="1" dirty="0">
              <a:solidFill>
                <a:srgbClr val="FFFF00"/>
              </a:solidFill>
            </a:endParaRP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&lt;input type="checkbox" id="check" name="check"&gt;</a:t>
            </a:r>
          </a:p>
          <a:p>
            <a:pPr marL="45720" indent="0" algn="just">
              <a:buNone/>
            </a:pPr>
            <a:endParaRPr lang="en-US" b="1" dirty="0">
              <a:solidFill>
                <a:srgbClr val="FFFF00"/>
              </a:solidFill>
            </a:endParaRP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5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Dropdown  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</a:t>
            </a:r>
            <a:r>
              <a:rPr lang="en-US" b="1" dirty="0">
                <a:solidFill>
                  <a:srgbClr val="FFFF00"/>
                </a:solidFill>
              </a:rPr>
              <a:t>&lt;select&gt; </a:t>
            </a:r>
            <a:r>
              <a:rPr lang="en-US" dirty="0"/>
              <a:t>HTML element represents a control that provides a menu of options.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&lt;select name="pets" id="pet-select"&gt;  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&lt;option value=""&gt;--Please choose an option--&lt;/option&gt;  &lt;option value="dog"&gt;Dog&lt;/option&gt;  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&lt;option value="cat"&gt;Cat&lt;/option&gt;  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&lt;option value="hamster"&gt;Hamster&lt;/option&gt;  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&lt;option value="parrot"&gt;Parrot&lt;/option&gt;  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&lt;option value="spider"&gt;Spider&lt;/option&gt;  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&lt;option value="goldfish"&gt;Goldfish&lt;/option&gt;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&lt;/select&gt;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92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Radio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FFFF00"/>
                </a:solidFill>
              </a:rPr>
              <a:t>&lt;input&gt; </a:t>
            </a:r>
            <a:r>
              <a:rPr lang="en-US" dirty="0"/>
              <a:t>elements of type radio are generally used in radio groups—collections of radio buttons describing a set of related options.</a:t>
            </a:r>
          </a:p>
          <a:p>
            <a:pPr algn="just"/>
            <a:endParaRPr lang="en-US" dirty="0"/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&lt;input type="radio"&gt;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81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File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FFFF00"/>
                </a:solidFill>
              </a:rPr>
              <a:t>&lt;input&gt; </a:t>
            </a:r>
            <a:r>
              <a:rPr lang="en-US" dirty="0"/>
              <a:t>elements with </a:t>
            </a:r>
            <a:r>
              <a:rPr lang="en-US" b="1" dirty="0">
                <a:solidFill>
                  <a:srgbClr val="FFFF00"/>
                </a:solidFill>
              </a:rPr>
              <a:t>type="file"</a:t>
            </a:r>
            <a:r>
              <a:rPr lang="en-US" dirty="0"/>
              <a:t> let the user choose one or more files from their device storage. Once chosen, the files can be uploaded to a server using form submission.</a:t>
            </a:r>
          </a:p>
          <a:p>
            <a:pPr algn="just"/>
            <a:endParaRPr lang="en-US" dirty="0"/>
          </a:p>
          <a:p>
            <a:pPr marL="45720" indent="0" algn="just">
              <a:buNone/>
            </a:pPr>
            <a:r>
              <a:rPr lang="en-IN" b="1" dirty="0">
                <a:solidFill>
                  <a:srgbClr val="FFFF00"/>
                </a:solidFill>
              </a:rPr>
              <a:t>&lt;input type="file"&gt;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5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action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HTML </a:t>
            </a:r>
            <a:r>
              <a:rPr lang="en-US" b="1" dirty="0">
                <a:solidFill>
                  <a:srgbClr val="FFFF00"/>
                </a:solidFill>
              </a:rPr>
              <a:t>action</a:t>
            </a:r>
            <a:r>
              <a:rPr lang="en-US" dirty="0"/>
              <a:t> Attribute is used to specify where the form data is to be sent to the server after the submission of the form. </a:t>
            </a:r>
          </a:p>
          <a:p>
            <a:pPr algn="just"/>
            <a:r>
              <a:rPr lang="en-US" dirty="0"/>
              <a:t>It can be used in the &lt;form&gt; element. </a:t>
            </a:r>
          </a:p>
          <a:p>
            <a:pPr algn="just"/>
            <a:endParaRPr lang="en-US" dirty="0"/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&lt;form action="URL"&gt;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93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method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method attribute defines how data is sent.</a:t>
            </a:r>
          </a:p>
          <a:p>
            <a:pPr algn="just"/>
            <a:endParaRPr lang="en-US" dirty="0"/>
          </a:p>
          <a:p>
            <a:pPr marL="45720" indent="0" algn="just">
              <a:buNone/>
            </a:pPr>
            <a:r>
              <a:rPr lang="en-US" b="1" u="sng" dirty="0"/>
              <a:t>The GET method:</a:t>
            </a:r>
          </a:p>
          <a:p>
            <a:pPr algn="just"/>
            <a:r>
              <a:rPr lang="en-US" dirty="0"/>
              <a:t>It is the default value. </a:t>
            </a:r>
          </a:p>
          <a:p>
            <a:pPr algn="just"/>
            <a:r>
              <a:rPr lang="en-US" dirty="0"/>
              <a:t>In the GET method, after the submission of the form, the form values will be visible in the address bar of the new browser tab. </a:t>
            </a:r>
          </a:p>
          <a:p>
            <a:pPr algn="just"/>
            <a:r>
              <a:rPr lang="en-US" dirty="0"/>
              <a:t>It has a limited size of about 3000 characters. </a:t>
            </a:r>
          </a:p>
          <a:p>
            <a:pPr algn="just"/>
            <a:r>
              <a:rPr lang="en-US" dirty="0"/>
              <a:t>It is only useful for non-secure data not for sensitive information.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5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method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b="1" u="sng" dirty="0"/>
              <a:t>The POST method:</a:t>
            </a:r>
          </a:p>
          <a:p>
            <a:pPr algn="just"/>
            <a:r>
              <a:rPr lang="en-US" dirty="0"/>
              <a:t>In the post method, after the submission of the form, the form values will not be visible in the address bar of the new browser tab.  </a:t>
            </a:r>
          </a:p>
          <a:p>
            <a:pPr algn="just"/>
            <a:r>
              <a:rPr lang="en-US" dirty="0"/>
              <a:t>It has no size limitation.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75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hlinkClick r:id="rId2"/>
              </a:rPr>
              <a:t>https://www.w3schools.com/html/html_forms.asp</a:t>
            </a:r>
            <a:endParaRPr lang="en-US" dirty="0"/>
          </a:p>
          <a:p>
            <a:pPr algn="just"/>
            <a:r>
              <a:rPr lang="en-US" dirty="0">
                <a:hlinkClick r:id="rId3"/>
              </a:rPr>
              <a:t>https://www.w3schools.com/tags/tag_input.asp</a:t>
            </a:r>
            <a:endParaRPr lang="en-US" dirty="0"/>
          </a:p>
          <a:p>
            <a:pPr algn="just"/>
            <a:r>
              <a:rPr lang="en-US" dirty="0">
                <a:hlinkClick r:id="rId4"/>
              </a:rPr>
              <a:t>https://www.w3schools.com/tags/tag_textarea.asp</a:t>
            </a:r>
            <a:endParaRPr lang="en-US" dirty="0"/>
          </a:p>
          <a:p>
            <a:pPr algn="just"/>
            <a:r>
              <a:rPr lang="en-US" dirty="0">
                <a:hlinkClick r:id="rId5"/>
              </a:rPr>
              <a:t>https://www.w3schools.com/tags/att_button_form.asp</a:t>
            </a:r>
            <a:endParaRPr lang="en-US" dirty="0"/>
          </a:p>
          <a:p>
            <a:pPr algn="just"/>
            <a:r>
              <a:rPr lang="en-US" dirty="0">
                <a:hlinkClick r:id="rId6"/>
              </a:rPr>
              <a:t>https://www.w3schools.com/tags/att_input_type_checkbox.asp</a:t>
            </a:r>
            <a:endParaRPr lang="en-US" dirty="0"/>
          </a:p>
          <a:p>
            <a:pPr algn="just"/>
            <a:r>
              <a:rPr lang="en-US" dirty="0">
                <a:hlinkClick r:id="rId7"/>
              </a:rPr>
              <a:t>https://www.w3schools.com/tags/att_select_form.asp</a:t>
            </a:r>
            <a:endParaRPr lang="en-US" dirty="0"/>
          </a:p>
          <a:p>
            <a:pPr algn="just"/>
            <a:r>
              <a:rPr lang="en-US" dirty="0">
                <a:hlinkClick r:id="rId8"/>
              </a:rPr>
              <a:t>https://www.w3schools.com/tags/att_input_type_radio.asp</a:t>
            </a:r>
            <a:endParaRPr lang="en-US" dirty="0"/>
          </a:p>
          <a:p>
            <a:pPr algn="just"/>
            <a:r>
              <a:rPr lang="en-US" dirty="0">
                <a:hlinkClick r:id="rId9"/>
              </a:rPr>
              <a:t>https://www.w3schools.com/tags/att_input_type_file.asp#:~:text=The%20%3Cinput%20type%3D%22file,tag%20for%20best%20accessibility%20practices</a:t>
            </a:r>
            <a:r>
              <a:rPr lang="en-US" dirty="0"/>
              <a:t>!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41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hlinkClick r:id="rId2"/>
              </a:rPr>
              <a:t>https://www.w3schools.com/tags/att_form_action.asp</a:t>
            </a:r>
            <a:endParaRPr lang="en-US" dirty="0"/>
          </a:p>
          <a:p>
            <a:pPr algn="just"/>
            <a:r>
              <a:rPr lang="en-US" dirty="0">
                <a:hlinkClick r:id="rId3"/>
              </a:rPr>
              <a:t>https://www.w3schools.com/tags/att_form_method.asp</a:t>
            </a:r>
            <a:endParaRPr lang="en-US" dirty="0"/>
          </a:p>
          <a:p>
            <a:pPr marL="45720" indent="0" algn="just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73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Program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en-US" dirty="0">
                <a:hlinkClick r:id="rId2"/>
              </a:rPr>
              <a:t>https://onlinegdb.com/waEhZsjgPS</a:t>
            </a:r>
            <a:endParaRPr lang="en-US" dirty="0"/>
          </a:p>
          <a:p>
            <a:pPr marL="45720" indent="0" algn="just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74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Outline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&lt;form&gt;</a:t>
            </a:r>
          </a:p>
          <a:p>
            <a:pPr algn="just"/>
            <a:r>
              <a:rPr lang="en-US" dirty="0"/>
              <a:t>Label</a:t>
            </a:r>
          </a:p>
          <a:p>
            <a:pPr algn="just"/>
            <a:r>
              <a:rPr lang="en-US" dirty="0"/>
              <a:t>Input</a:t>
            </a:r>
          </a:p>
          <a:p>
            <a:pPr algn="just"/>
            <a:r>
              <a:rPr lang="en-US" dirty="0"/>
              <a:t>Text Inputs</a:t>
            </a:r>
          </a:p>
          <a:p>
            <a:pPr algn="just"/>
            <a:r>
              <a:rPr lang="en-US" dirty="0"/>
              <a:t>Text Area</a:t>
            </a:r>
          </a:p>
          <a:p>
            <a:pPr algn="just"/>
            <a:r>
              <a:rPr lang="en-US" dirty="0"/>
              <a:t>Buttons</a:t>
            </a:r>
          </a:p>
          <a:p>
            <a:pPr algn="just"/>
            <a:r>
              <a:rPr lang="en-US" dirty="0"/>
              <a:t>Checkboxes</a:t>
            </a:r>
          </a:p>
          <a:p>
            <a:pPr algn="just"/>
            <a:r>
              <a:rPr lang="en-US" dirty="0"/>
              <a:t>Dropdown  boxes</a:t>
            </a:r>
          </a:p>
          <a:p>
            <a:pPr algn="just"/>
            <a:r>
              <a:rPr lang="en-US" dirty="0"/>
              <a:t>Radio buttons</a:t>
            </a:r>
          </a:p>
          <a:p>
            <a:pPr algn="just"/>
            <a:r>
              <a:rPr lang="en-US" dirty="0"/>
              <a:t>File select</a:t>
            </a:r>
          </a:p>
          <a:p>
            <a:pPr algn="just"/>
            <a:r>
              <a:rPr lang="en-US" dirty="0"/>
              <a:t>action attribute</a:t>
            </a:r>
          </a:p>
          <a:p>
            <a:pPr algn="just"/>
            <a:r>
              <a:rPr lang="en-US" dirty="0"/>
              <a:t>method attribute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636912"/>
            <a:ext cx="7315200" cy="1154097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/>
              <a:t>Thank you</a:t>
            </a:r>
            <a:endParaRPr lang="en-IN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0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&lt;form&gt;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&lt;form&gt; HTML element represents a document section containing interactive controls for submitting information.</a:t>
            </a:r>
          </a:p>
          <a:p>
            <a:pPr marL="45720" indent="0" algn="just">
              <a:buNone/>
            </a:pPr>
            <a:endParaRPr lang="en-US" dirty="0"/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&lt;form&gt;</a:t>
            </a:r>
          </a:p>
          <a:p>
            <a:pPr marL="45720" indent="0" algn="just">
              <a:buNone/>
            </a:pPr>
            <a:endParaRPr lang="en-US" b="1" dirty="0">
              <a:solidFill>
                <a:srgbClr val="FFFF00"/>
              </a:solidFill>
            </a:endParaRP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&lt;/form&gt;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34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Label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</a:t>
            </a:r>
            <a:r>
              <a:rPr lang="en-IN" b="1" dirty="0">
                <a:solidFill>
                  <a:srgbClr val="FFFF00"/>
                </a:solidFill>
              </a:rPr>
              <a:t>&lt;label&gt; </a:t>
            </a:r>
            <a:r>
              <a:rPr lang="en-IN" dirty="0"/>
              <a:t>HTML element represents a caption for an item in a user interface.</a:t>
            </a:r>
          </a:p>
          <a:p>
            <a:pPr algn="just"/>
            <a:endParaRPr lang="en-IN" dirty="0"/>
          </a:p>
          <a:p>
            <a:pPr marL="45720" indent="0" algn="just">
              <a:buNone/>
            </a:pPr>
            <a:r>
              <a:rPr lang="en-IN" b="1" u="sng" dirty="0"/>
              <a:t>for attribute:-</a:t>
            </a:r>
          </a:p>
          <a:p>
            <a:pPr algn="just"/>
            <a:r>
              <a:rPr lang="en-IN" dirty="0"/>
              <a:t>The HTML &lt;label&gt; </a:t>
            </a:r>
            <a:r>
              <a:rPr lang="en-IN" b="1" dirty="0">
                <a:solidFill>
                  <a:srgbClr val="FFFF00"/>
                </a:solidFill>
              </a:rPr>
              <a:t>for</a:t>
            </a:r>
            <a:r>
              <a:rPr lang="en-IN" dirty="0"/>
              <a:t> Attribute is used to specify the type of form element a label is bound to. </a:t>
            </a:r>
          </a:p>
          <a:p>
            <a:pPr algn="just"/>
            <a:endParaRPr lang="en-IN" dirty="0"/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&lt;label for="</a:t>
            </a:r>
            <a:r>
              <a:rPr lang="en-US" b="1" dirty="0" err="1">
                <a:solidFill>
                  <a:srgbClr val="FFFF00"/>
                </a:solidFill>
              </a:rPr>
              <a:t>element_id</a:t>
            </a:r>
            <a:r>
              <a:rPr lang="en-US" b="1" dirty="0">
                <a:solidFill>
                  <a:srgbClr val="FFFF00"/>
                </a:solidFill>
              </a:rPr>
              <a:t>"&gt;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70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Input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b="1" dirty="0">
                <a:solidFill>
                  <a:srgbClr val="FFFF00"/>
                </a:solidFill>
              </a:rPr>
              <a:t>&lt;input&gt; </a:t>
            </a:r>
            <a:r>
              <a:rPr lang="en-US" dirty="0"/>
              <a:t>HTML element is used to create interactive controls for web-based forms in order to accept data from the user.</a:t>
            </a:r>
          </a:p>
          <a:p>
            <a:pPr algn="just"/>
            <a:endParaRPr lang="en-US" dirty="0"/>
          </a:p>
          <a:p>
            <a:pPr marL="45720" indent="0" algn="just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38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Text Input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>
                <a:solidFill>
                  <a:srgbClr val="FFFF00"/>
                </a:solidFill>
              </a:rPr>
              <a:t>&lt;input&gt; </a:t>
            </a:r>
            <a:r>
              <a:rPr lang="en-US" dirty="0"/>
              <a:t>elements of type text create basic single-line text fields.</a:t>
            </a:r>
          </a:p>
          <a:p>
            <a:pPr marL="45720" indent="0" algn="just">
              <a:buNone/>
            </a:pPr>
            <a:r>
              <a:rPr lang="en-IN" b="1" dirty="0">
                <a:solidFill>
                  <a:srgbClr val="FFFF00"/>
                </a:solidFill>
              </a:rPr>
              <a:t>&lt;input type="text"&gt;</a:t>
            </a:r>
          </a:p>
          <a:p>
            <a:pPr marL="45720" indent="0" algn="just">
              <a:buNone/>
            </a:pPr>
            <a:endParaRPr lang="en-US" b="1" dirty="0">
              <a:solidFill>
                <a:srgbClr val="FFFF00"/>
              </a:solidFill>
            </a:endParaRPr>
          </a:p>
          <a:p>
            <a:pPr marL="45720" indent="0" algn="just">
              <a:buNone/>
            </a:pPr>
            <a:r>
              <a:rPr lang="en-US" b="1" u="sng" dirty="0"/>
              <a:t>Value attribute:</a:t>
            </a:r>
          </a:p>
          <a:p>
            <a:pPr algn="just"/>
            <a:r>
              <a:rPr lang="en-US" dirty="0"/>
              <a:t>The value attribute is a string that contains the current value of the text entered into the text field.</a:t>
            </a:r>
          </a:p>
          <a:p>
            <a:pPr marL="45720" indent="0" algn="just">
              <a:buNone/>
            </a:pPr>
            <a:r>
              <a:rPr lang="en-IN" b="1" dirty="0">
                <a:solidFill>
                  <a:srgbClr val="FFFF00"/>
                </a:solidFill>
              </a:rPr>
              <a:t>&lt;input type="text"  value= "Dolly Duck"&gt;</a:t>
            </a:r>
          </a:p>
          <a:p>
            <a:pPr marL="45720" indent="0" algn="just">
              <a:buNone/>
            </a:pPr>
            <a:endParaRPr lang="en-US" dirty="0"/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&lt;input type="text" value= "Dolly Duck" id="name" name="name"&gt;</a:t>
            </a:r>
          </a:p>
          <a:p>
            <a:pPr marL="45720" indent="0" algn="just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88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Text Area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b="1" dirty="0">
                <a:solidFill>
                  <a:srgbClr val="FFFF00"/>
                </a:solidFill>
              </a:rPr>
              <a:t>&lt;</a:t>
            </a:r>
            <a:r>
              <a:rPr lang="en-US" b="1" dirty="0" err="1">
                <a:solidFill>
                  <a:srgbClr val="FFFF00"/>
                </a:solidFill>
              </a:rPr>
              <a:t>textarea</a:t>
            </a:r>
            <a:r>
              <a:rPr lang="en-US" b="1" dirty="0">
                <a:solidFill>
                  <a:srgbClr val="FFFF00"/>
                </a:solidFill>
              </a:rPr>
              <a:t>&gt; </a:t>
            </a:r>
            <a:r>
              <a:rPr lang="en-US" dirty="0"/>
              <a:t>HTML element represents a multi-line plain-text editing control, useful when you want to allow users to enter a sizeable amount of free-form text, for example a comment on a review or feedback form.</a:t>
            </a:r>
          </a:p>
          <a:p>
            <a:pPr marL="45720" indent="0" algn="just">
              <a:buNone/>
            </a:pPr>
            <a:endParaRPr lang="en-US" dirty="0"/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&lt;</a:t>
            </a:r>
            <a:r>
              <a:rPr lang="en-US" b="1" dirty="0" err="1">
                <a:solidFill>
                  <a:srgbClr val="FFFF00"/>
                </a:solidFill>
              </a:rPr>
              <a:t>textarea</a:t>
            </a:r>
            <a:r>
              <a:rPr lang="en-US" b="1" dirty="0">
                <a:solidFill>
                  <a:srgbClr val="FFFF00"/>
                </a:solidFill>
              </a:rPr>
              <a:t>  rows="5" cols="33" value="  "&gt;</a:t>
            </a:r>
          </a:p>
          <a:p>
            <a:pPr marL="45720" indent="0" algn="just">
              <a:buNone/>
            </a:pPr>
            <a:endParaRPr lang="en-US" b="1" dirty="0">
              <a:solidFill>
                <a:srgbClr val="FFFF00"/>
              </a:solidFill>
            </a:endParaRP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&lt;</a:t>
            </a:r>
            <a:r>
              <a:rPr lang="en-US" b="1" dirty="0" err="1">
                <a:solidFill>
                  <a:srgbClr val="FFFF00"/>
                </a:solidFill>
              </a:rPr>
              <a:t>textarea</a:t>
            </a:r>
            <a:r>
              <a:rPr lang="en-US" b="1" dirty="0">
                <a:solidFill>
                  <a:srgbClr val="FFFF00"/>
                </a:solidFill>
              </a:rPr>
              <a:t> id="story" name="story" rows="5" cols="33" value="  "&gt;</a:t>
            </a:r>
          </a:p>
          <a:p>
            <a:pPr marL="45720" indent="0" algn="just">
              <a:buNone/>
            </a:pP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79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Buttons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FFFF00"/>
                </a:solidFill>
              </a:rPr>
              <a:t>&lt;input&gt; </a:t>
            </a:r>
            <a:r>
              <a:rPr lang="en-US" dirty="0"/>
              <a:t>elements of type submit are rendered as buttons.</a:t>
            </a:r>
          </a:p>
          <a:p>
            <a:pPr algn="just"/>
            <a:endParaRPr lang="en-US" dirty="0"/>
          </a:p>
          <a:p>
            <a:pPr marL="45720" indent="0" algn="just">
              <a:buNone/>
            </a:pPr>
            <a:r>
              <a:rPr lang="en-IN" b="1" dirty="0">
                <a:solidFill>
                  <a:srgbClr val="FFFF00"/>
                </a:solidFill>
              </a:rPr>
              <a:t>&lt;input type="submit"&gt;</a:t>
            </a:r>
          </a:p>
          <a:p>
            <a:pPr marL="45720" indent="0" algn="just">
              <a:buNone/>
            </a:pPr>
            <a:r>
              <a:rPr lang="en-IN" b="1" dirty="0">
                <a:solidFill>
                  <a:srgbClr val="FFFF00"/>
                </a:solidFill>
              </a:rPr>
              <a:t>&lt;input type="reset"&gt;</a:t>
            </a:r>
          </a:p>
          <a:p>
            <a:pPr marL="45720" indent="0" algn="just">
              <a:buNone/>
            </a:pPr>
            <a:endParaRPr lang="en-IN" b="1" dirty="0">
              <a:solidFill>
                <a:srgbClr val="FFFF00"/>
              </a:solidFill>
            </a:endParaRPr>
          </a:p>
          <a:p>
            <a:pPr marL="45720" indent="0" algn="just">
              <a:buNone/>
            </a:pPr>
            <a:r>
              <a:rPr lang="en-IN" b="1" dirty="0">
                <a:solidFill>
                  <a:srgbClr val="FFFF00"/>
                </a:solidFill>
              </a:rPr>
              <a:t>&lt;input type="submit" value="Submit"&gt;</a:t>
            </a:r>
          </a:p>
          <a:p>
            <a:pPr marL="45720" indent="0" algn="just">
              <a:buNone/>
            </a:pPr>
            <a:r>
              <a:rPr lang="en-IN" b="1" dirty="0">
                <a:solidFill>
                  <a:srgbClr val="FFFF00"/>
                </a:solidFill>
              </a:rPr>
              <a:t>&lt;input type="reset" value="Reset"&gt;</a:t>
            </a:r>
          </a:p>
          <a:p>
            <a:pPr marL="45720" indent="0" algn="just">
              <a:buNone/>
            </a:pPr>
            <a:endParaRPr lang="en-IN" b="1" dirty="0">
              <a:solidFill>
                <a:srgbClr val="FFFF00"/>
              </a:solidFill>
            </a:endParaRPr>
          </a:p>
          <a:p>
            <a:pPr marL="45720" indent="0" algn="just">
              <a:buNone/>
            </a:pPr>
            <a:endParaRPr lang="en-IN" b="1" dirty="0">
              <a:solidFill>
                <a:srgbClr val="FFFF00"/>
              </a:solidFill>
            </a:endParaRPr>
          </a:p>
          <a:p>
            <a:pPr marL="45720" indent="0" algn="just">
              <a:buNone/>
            </a:pPr>
            <a:endParaRPr lang="en-IN" b="1" dirty="0">
              <a:solidFill>
                <a:srgbClr val="FFFF00"/>
              </a:solidFill>
            </a:endParaRPr>
          </a:p>
          <a:p>
            <a:pPr marL="45720" indent="0" algn="just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84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Buttons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IN" b="1" u="sng" dirty="0"/>
              <a:t>&lt;button&gt;: The Button element</a:t>
            </a:r>
          </a:p>
          <a:p>
            <a:pPr marL="45720" indent="0" algn="just">
              <a:buNone/>
            </a:pPr>
            <a:endParaRPr lang="en-IN" u="sng" dirty="0"/>
          </a:p>
          <a:p>
            <a:pPr marL="45720" indent="0">
              <a:buNone/>
            </a:pPr>
            <a:r>
              <a:rPr lang="en-IN" b="1" dirty="0">
                <a:solidFill>
                  <a:srgbClr val="FFFF00"/>
                </a:solidFill>
              </a:rPr>
              <a:t>&lt;button type="submit" form="form1" value="Submit"&gt;Submit&lt;/button&gt;</a:t>
            </a:r>
          </a:p>
          <a:p>
            <a:pPr marL="45720" indent="0" algn="just">
              <a:buNone/>
            </a:pPr>
            <a:endParaRPr lang="en-IN" b="1" dirty="0"/>
          </a:p>
          <a:p>
            <a:pPr marL="45720" indent="0" algn="just">
              <a:buNone/>
            </a:pPr>
            <a:endParaRPr lang="en-IN" b="1" dirty="0">
              <a:solidFill>
                <a:srgbClr val="FFFF00"/>
              </a:solidFill>
            </a:endParaRPr>
          </a:p>
          <a:p>
            <a:pPr marL="45720" indent="0" algn="just">
              <a:buNone/>
            </a:pPr>
            <a:endParaRPr lang="en-IN" b="1" dirty="0">
              <a:solidFill>
                <a:srgbClr val="FFFF00"/>
              </a:solidFill>
            </a:endParaRPr>
          </a:p>
          <a:p>
            <a:pPr marL="45720" indent="0" algn="just">
              <a:buNone/>
            </a:pPr>
            <a:endParaRPr lang="en-IN" b="1" dirty="0">
              <a:solidFill>
                <a:srgbClr val="FFFF00"/>
              </a:solidFill>
            </a:endParaRPr>
          </a:p>
          <a:p>
            <a:pPr marL="45720" indent="0" algn="just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51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2886</TotalTime>
  <Words>949</Words>
  <Application>Microsoft Office PowerPoint</Application>
  <PresentationFormat>On-screen Show (4:3)</PresentationFormat>
  <Paragraphs>159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Perspective</vt:lpstr>
      <vt:lpstr>CSE326  Internet Programming Laboratory  Lecture #9</vt:lpstr>
      <vt:lpstr>Outline</vt:lpstr>
      <vt:lpstr>&lt;form&gt;</vt:lpstr>
      <vt:lpstr>Label</vt:lpstr>
      <vt:lpstr>Input</vt:lpstr>
      <vt:lpstr>Text Input</vt:lpstr>
      <vt:lpstr>Text Area</vt:lpstr>
      <vt:lpstr>Buttons</vt:lpstr>
      <vt:lpstr>Buttons</vt:lpstr>
      <vt:lpstr>Checkboxes</vt:lpstr>
      <vt:lpstr>Dropdown  boxes</vt:lpstr>
      <vt:lpstr>Radio buttons</vt:lpstr>
      <vt:lpstr>File select</vt:lpstr>
      <vt:lpstr>action attribute</vt:lpstr>
      <vt:lpstr>method attribute</vt:lpstr>
      <vt:lpstr>method attribute</vt:lpstr>
      <vt:lpstr>References</vt:lpstr>
      <vt:lpstr>References</vt:lpstr>
      <vt:lpstr>Program link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974</cp:revision>
  <dcterms:created xsi:type="dcterms:W3CDTF">2023-08-17T03:51:20Z</dcterms:created>
  <dcterms:modified xsi:type="dcterms:W3CDTF">2023-10-22T15:51:08Z</dcterms:modified>
</cp:coreProperties>
</file>