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5334000" cy="7562850"/>
  <p:notesSz cx="53340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>
          <p15:clr>
            <a:srgbClr val="A4A3A4"/>
          </p15:clr>
        </p15:guide>
        <p15:guide id="2" pos="2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6" autoAdjust="0"/>
  </p:normalViewPr>
  <p:slideViewPr>
    <p:cSldViewPr>
      <p:cViewPr varScale="1">
        <p:scale>
          <a:sx n="100" d="100"/>
          <a:sy n="100" d="100"/>
        </p:scale>
        <p:origin x="3188" y="72"/>
      </p:cViewPr>
      <p:guideLst>
        <p:guide orient="horz" pos="291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114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021013" y="0"/>
            <a:ext cx="23114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7BBE-E195-47CC-A4ED-08BADD68FA6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946150"/>
            <a:ext cx="18002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33400" y="3640138"/>
            <a:ext cx="426720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23114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021013" y="7183438"/>
            <a:ext cx="23114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AAEA-8338-47D0-B2F9-842E993B4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20" dirty="0" smtClean="0">
                <a:cs typeface="Calibri" panose="020F0502020204030204"/>
              </a:rPr>
              <a:t>
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9AAEA-8338-47D0-B2F9-842E993B42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4483"/>
            <a:ext cx="453390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5196"/>
            <a:ext cx="373380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670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4701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514"/>
            <a:ext cx="480060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9455"/>
            <a:ext cx="480060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3560" y="7033450"/>
            <a:ext cx="17068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670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4048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94848"/>
            <a:ext cx="5328005" cy="283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052" y="6938278"/>
            <a:ext cx="2585085" cy="455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400" spc="5" dirty="0">
                <a:latin typeface="Arial Unicode MS" panose="020B0604020202020204" charset="-122"/>
                <a:cs typeface="Arial Unicode MS" panose="020B0604020202020204" charset="-122"/>
              </a:rPr>
              <a:t>助力</a:t>
            </a:r>
            <a:r>
              <a:rPr lang="zh-CN" altLang="en-US" sz="1400" spc="5" dirty="0" smtClean="0">
                <a:latin typeface="Arial Unicode MS" panose="020B0604020202020204" charset="-122"/>
                <a:cs typeface="Arial Unicode MS" panose="020B0604020202020204" charset="-122"/>
              </a:rPr>
              <a:t>数字化</a:t>
            </a:r>
            <a:r>
              <a:rPr lang="zh-CN" altLang="en-US" sz="1400" spc="5" dirty="0">
                <a:latin typeface="Arial Unicode MS" panose="020B0604020202020204" charset="-122"/>
                <a:cs typeface="Arial Unicode MS" panose="020B0604020202020204" charset="-122"/>
              </a:rPr>
              <a:t>转型
</a:t>
            </a:r>
            <a:endParaRPr sz="1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94848"/>
            <a:ext cx="1441653" cy="283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155" y="3112328"/>
            <a:ext cx="227329" cy="285750"/>
          </a:xfrm>
          <a:custGeom>
            <a:avLst/>
            <a:gdLst/>
            <a:ahLst/>
            <a:cxnLst/>
            <a:rect l="l" t="t" r="r" b="b"/>
            <a:pathLst>
              <a:path w="227330" h="285750">
                <a:moveTo>
                  <a:pt x="130581" y="0"/>
                </a:moveTo>
                <a:lnTo>
                  <a:pt x="96583" y="0"/>
                </a:lnTo>
                <a:lnTo>
                  <a:pt x="0" y="285254"/>
                </a:lnTo>
                <a:lnTo>
                  <a:pt x="34823" y="285254"/>
                </a:lnTo>
                <a:lnTo>
                  <a:pt x="62598" y="199834"/>
                </a:lnTo>
                <a:lnTo>
                  <a:pt x="197966" y="199834"/>
                </a:lnTo>
                <a:lnTo>
                  <a:pt x="190279" y="177037"/>
                </a:lnTo>
                <a:lnTo>
                  <a:pt x="69215" y="177037"/>
                </a:lnTo>
                <a:lnTo>
                  <a:pt x="107315" y="55689"/>
                </a:lnTo>
                <a:lnTo>
                  <a:pt x="109597" y="47726"/>
                </a:lnTo>
                <a:lnTo>
                  <a:pt x="110865" y="41707"/>
                </a:lnTo>
                <a:lnTo>
                  <a:pt x="111937" y="34404"/>
                </a:lnTo>
                <a:lnTo>
                  <a:pt x="142182" y="34404"/>
                </a:lnTo>
                <a:lnTo>
                  <a:pt x="130581" y="0"/>
                </a:lnTo>
                <a:close/>
              </a:path>
              <a:path w="227330" h="285750">
                <a:moveTo>
                  <a:pt x="197966" y="199834"/>
                </a:moveTo>
                <a:lnTo>
                  <a:pt x="160439" y="199834"/>
                </a:lnTo>
                <a:lnTo>
                  <a:pt x="187375" y="285254"/>
                </a:lnTo>
                <a:lnTo>
                  <a:pt x="226771" y="285254"/>
                </a:lnTo>
                <a:lnTo>
                  <a:pt x="197966" y="199834"/>
                </a:lnTo>
                <a:close/>
              </a:path>
              <a:path w="227330" h="285750">
                <a:moveTo>
                  <a:pt x="142182" y="34404"/>
                </a:moveTo>
                <a:lnTo>
                  <a:pt x="112776" y="34404"/>
                </a:lnTo>
                <a:lnTo>
                  <a:pt x="113074" y="36633"/>
                </a:lnTo>
                <a:lnTo>
                  <a:pt x="154216" y="177037"/>
                </a:lnTo>
                <a:lnTo>
                  <a:pt x="190279" y="177037"/>
                </a:lnTo>
                <a:lnTo>
                  <a:pt x="142182" y="34404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7992" y="3072117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462"/>
                </a:lnTo>
              </a:path>
            </a:pathLst>
          </a:custGeom>
          <a:ln w="3648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743" y="3111510"/>
            <a:ext cx="101600" cy="288290"/>
          </a:xfrm>
          <a:custGeom>
            <a:avLst/>
            <a:gdLst/>
            <a:ahLst/>
            <a:cxnLst/>
            <a:rect l="l" t="t" r="r" b="b"/>
            <a:pathLst>
              <a:path w="101600" h="288289">
                <a:moveTo>
                  <a:pt x="62191" y="85394"/>
                </a:moveTo>
                <a:lnTo>
                  <a:pt x="25692" y="85394"/>
                </a:lnTo>
                <a:lnTo>
                  <a:pt x="25692" y="231749"/>
                </a:lnTo>
                <a:lnTo>
                  <a:pt x="28660" y="252102"/>
                </a:lnTo>
                <a:lnTo>
                  <a:pt x="38238" y="270208"/>
                </a:lnTo>
                <a:lnTo>
                  <a:pt x="55433" y="283184"/>
                </a:lnTo>
                <a:lnTo>
                  <a:pt x="81254" y="288150"/>
                </a:lnTo>
                <a:lnTo>
                  <a:pt x="90360" y="288150"/>
                </a:lnTo>
                <a:lnTo>
                  <a:pt x="101155" y="284822"/>
                </a:lnTo>
                <a:lnTo>
                  <a:pt x="101155" y="263258"/>
                </a:lnTo>
                <a:lnTo>
                  <a:pt x="90360" y="263258"/>
                </a:lnTo>
                <a:lnTo>
                  <a:pt x="77386" y="260711"/>
                </a:lnTo>
                <a:lnTo>
                  <a:pt x="68656" y="253774"/>
                </a:lnTo>
                <a:lnTo>
                  <a:pt x="63735" y="243498"/>
                </a:lnTo>
                <a:lnTo>
                  <a:pt x="62291" y="231749"/>
                </a:lnTo>
                <a:lnTo>
                  <a:pt x="62191" y="85394"/>
                </a:lnTo>
                <a:close/>
              </a:path>
              <a:path w="101600" h="288289">
                <a:moveTo>
                  <a:pt x="101155" y="261607"/>
                </a:moveTo>
                <a:lnTo>
                  <a:pt x="97408" y="262432"/>
                </a:lnTo>
                <a:lnTo>
                  <a:pt x="94094" y="263258"/>
                </a:lnTo>
                <a:lnTo>
                  <a:pt x="101155" y="263258"/>
                </a:lnTo>
                <a:lnTo>
                  <a:pt x="101155" y="261607"/>
                </a:lnTo>
                <a:close/>
              </a:path>
              <a:path w="101600" h="288289">
                <a:moveTo>
                  <a:pt x="101155" y="62611"/>
                </a:moveTo>
                <a:lnTo>
                  <a:pt x="0" y="62611"/>
                </a:lnTo>
                <a:lnTo>
                  <a:pt x="0" y="85394"/>
                </a:lnTo>
                <a:lnTo>
                  <a:pt x="101155" y="85394"/>
                </a:lnTo>
                <a:lnTo>
                  <a:pt x="101155" y="62611"/>
                </a:lnTo>
                <a:close/>
              </a:path>
              <a:path w="101600" h="288289">
                <a:moveTo>
                  <a:pt x="62191" y="0"/>
                </a:moveTo>
                <a:lnTo>
                  <a:pt x="25692" y="11188"/>
                </a:lnTo>
                <a:lnTo>
                  <a:pt x="25692" y="62611"/>
                </a:lnTo>
                <a:lnTo>
                  <a:pt x="62191" y="62611"/>
                </a:lnTo>
                <a:lnTo>
                  <a:pt x="6219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9905" y="3169958"/>
            <a:ext cx="159194" cy="231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7162" y="3090773"/>
            <a:ext cx="43180" cy="307340"/>
          </a:xfrm>
          <a:custGeom>
            <a:avLst/>
            <a:gdLst/>
            <a:ahLst/>
            <a:cxnLst/>
            <a:rect l="l" t="t" r="r" b="b"/>
            <a:pathLst>
              <a:path w="43180" h="307339">
                <a:moveTo>
                  <a:pt x="39776" y="83350"/>
                </a:moveTo>
                <a:lnTo>
                  <a:pt x="3289" y="83350"/>
                </a:lnTo>
                <a:lnTo>
                  <a:pt x="3289" y="306806"/>
                </a:lnTo>
                <a:lnTo>
                  <a:pt x="39776" y="306806"/>
                </a:lnTo>
                <a:lnTo>
                  <a:pt x="39776" y="83350"/>
                </a:lnTo>
                <a:close/>
              </a:path>
              <a:path w="43180" h="307339">
                <a:moveTo>
                  <a:pt x="21551" y="0"/>
                </a:moveTo>
                <a:lnTo>
                  <a:pt x="13110" y="1599"/>
                </a:lnTo>
                <a:lnTo>
                  <a:pt x="6265" y="5959"/>
                </a:lnTo>
                <a:lnTo>
                  <a:pt x="1676" y="12419"/>
                </a:lnTo>
                <a:lnTo>
                  <a:pt x="0" y="20320"/>
                </a:lnTo>
                <a:lnTo>
                  <a:pt x="1676" y="27972"/>
                </a:lnTo>
                <a:lnTo>
                  <a:pt x="6265" y="34309"/>
                </a:lnTo>
                <a:lnTo>
                  <a:pt x="13110" y="38625"/>
                </a:lnTo>
                <a:lnTo>
                  <a:pt x="21551" y="40220"/>
                </a:lnTo>
                <a:lnTo>
                  <a:pt x="29745" y="38625"/>
                </a:lnTo>
                <a:lnTo>
                  <a:pt x="36466" y="34309"/>
                </a:lnTo>
                <a:lnTo>
                  <a:pt x="41013" y="27972"/>
                </a:lnTo>
                <a:lnTo>
                  <a:pt x="42684" y="20320"/>
                </a:lnTo>
                <a:lnTo>
                  <a:pt x="41013" y="12419"/>
                </a:lnTo>
                <a:lnTo>
                  <a:pt x="36466" y="5959"/>
                </a:lnTo>
                <a:lnTo>
                  <a:pt x="29745" y="1599"/>
                </a:lnTo>
                <a:lnTo>
                  <a:pt x="2155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7902" y="3170378"/>
            <a:ext cx="96189" cy="227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787" y="3059093"/>
            <a:ext cx="158648" cy="165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14" y="3177684"/>
            <a:ext cx="105226" cy="222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691" y="3059163"/>
            <a:ext cx="107137" cy="1802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751" y="3178454"/>
            <a:ext cx="127215" cy="164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864" y="3343961"/>
            <a:ext cx="189547" cy="62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596" y="3325248"/>
            <a:ext cx="221843" cy="8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7710" y="3023919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574"/>
                </a:lnTo>
              </a:path>
            </a:pathLst>
          </a:custGeom>
          <a:ln w="516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4956" y="3108708"/>
            <a:ext cx="117475" cy="293370"/>
          </a:xfrm>
          <a:custGeom>
            <a:avLst/>
            <a:gdLst/>
            <a:ahLst/>
            <a:cxnLst/>
            <a:rect l="l" t="t" r="r" b="b"/>
            <a:pathLst>
              <a:path w="117475" h="293370">
                <a:moveTo>
                  <a:pt x="9524" y="250596"/>
                </a:moveTo>
                <a:lnTo>
                  <a:pt x="22742" y="289734"/>
                </a:lnTo>
                <a:lnTo>
                  <a:pt x="48285" y="293090"/>
                </a:lnTo>
                <a:lnTo>
                  <a:pt x="76662" y="287301"/>
                </a:lnTo>
                <a:lnTo>
                  <a:pt x="98315" y="271503"/>
                </a:lnTo>
                <a:lnTo>
                  <a:pt x="105019" y="260121"/>
                </a:lnTo>
                <a:lnTo>
                  <a:pt x="42506" y="260121"/>
                </a:lnTo>
                <a:lnTo>
                  <a:pt x="33913" y="259493"/>
                </a:lnTo>
                <a:lnTo>
                  <a:pt x="25253" y="257654"/>
                </a:lnTo>
                <a:lnTo>
                  <a:pt x="16975" y="254667"/>
                </a:lnTo>
                <a:lnTo>
                  <a:pt x="9524" y="250596"/>
                </a:lnTo>
                <a:close/>
              </a:path>
              <a:path w="117475" h="293370">
                <a:moveTo>
                  <a:pt x="70383" y="0"/>
                </a:moveTo>
                <a:lnTo>
                  <a:pt x="42603" y="4907"/>
                </a:lnTo>
                <a:lnTo>
                  <a:pt x="21259" y="18867"/>
                </a:lnTo>
                <a:lnTo>
                  <a:pt x="7564" y="40735"/>
                </a:lnTo>
                <a:lnTo>
                  <a:pt x="2730" y="69367"/>
                </a:lnTo>
                <a:lnTo>
                  <a:pt x="14682" y="117801"/>
                </a:lnTo>
                <a:lnTo>
                  <a:pt x="40976" y="150841"/>
                </a:lnTo>
                <a:lnTo>
                  <a:pt x="67270" y="180627"/>
                </a:lnTo>
                <a:lnTo>
                  <a:pt x="79222" y="219303"/>
                </a:lnTo>
                <a:lnTo>
                  <a:pt x="76736" y="234580"/>
                </a:lnTo>
                <a:lnTo>
                  <a:pt x="69532" y="247623"/>
                </a:lnTo>
                <a:lnTo>
                  <a:pt x="57994" y="256710"/>
                </a:lnTo>
                <a:lnTo>
                  <a:pt x="42506" y="260121"/>
                </a:lnTo>
                <a:lnTo>
                  <a:pt x="105019" y="260121"/>
                </a:lnTo>
                <a:lnTo>
                  <a:pt x="112127" y="248052"/>
                </a:lnTo>
                <a:lnTo>
                  <a:pt x="116979" y="219303"/>
                </a:lnTo>
                <a:lnTo>
                  <a:pt x="104863" y="170538"/>
                </a:lnTo>
                <a:lnTo>
                  <a:pt x="78206" y="137453"/>
                </a:lnTo>
                <a:lnTo>
                  <a:pt x="51550" y="107809"/>
                </a:lnTo>
                <a:lnTo>
                  <a:pt x="39433" y="69367"/>
                </a:lnTo>
                <a:lnTo>
                  <a:pt x="42006" y="54179"/>
                </a:lnTo>
                <a:lnTo>
                  <a:pt x="49298" y="41989"/>
                </a:lnTo>
                <a:lnTo>
                  <a:pt x="60671" y="33880"/>
                </a:lnTo>
                <a:lnTo>
                  <a:pt x="75488" y="30937"/>
                </a:lnTo>
                <a:lnTo>
                  <a:pt x="109372" y="30937"/>
                </a:lnTo>
                <a:lnTo>
                  <a:pt x="114934" y="13601"/>
                </a:lnTo>
                <a:lnTo>
                  <a:pt x="105484" y="7742"/>
                </a:lnTo>
                <a:lnTo>
                  <a:pt x="94697" y="3481"/>
                </a:lnTo>
                <a:lnTo>
                  <a:pt x="82891" y="880"/>
                </a:lnTo>
                <a:lnTo>
                  <a:pt x="70383" y="0"/>
                </a:lnTo>
                <a:close/>
              </a:path>
              <a:path w="117475" h="293370">
                <a:moveTo>
                  <a:pt x="109372" y="30937"/>
                </a:moveTo>
                <a:lnTo>
                  <a:pt x="75488" y="30937"/>
                </a:lnTo>
                <a:lnTo>
                  <a:pt x="84051" y="31607"/>
                </a:lnTo>
                <a:lnTo>
                  <a:pt x="92233" y="33489"/>
                </a:lnTo>
                <a:lnTo>
                  <a:pt x="99777" y="36391"/>
                </a:lnTo>
                <a:lnTo>
                  <a:pt x="106425" y="40119"/>
                </a:lnTo>
                <a:lnTo>
                  <a:pt x="109372" y="3093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6014" y="3187244"/>
            <a:ext cx="203326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3128" y="3187247"/>
            <a:ext cx="117665" cy="2142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1664" y="3187242"/>
            <a:ext cx="76835" cy="2108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9305" y="3133524"/>
            <a:ext cx="79375" cy="266700"/>
          </a:xfrm>
          <a:custGeom>
            <a:avLst/>
            <a:gdLst/>
            <a:ahLst/>
            <a:cxnLst/>
            <a:rect l="l" t="t" r="r" b="b"/>
            <a:pathLst>
              <a:path w="79375" h="266700">
                <a:moveTo>
                  <a:pt x="53720" y="82969"/>
                </a:moveTo>
                <a:lnTo>
                  <a:pt x="18021" y="82969"/>
                </a:lnTo>
                <a:lnTo>
                  <a:pt x="18021" y="217601"/>
                </a:lnTo>
                <a:lnTo>
                  <a:pt x="20644" y="237453"/>
                </a:lnTo>
                <a:lnTo>
                  <a:pt x="28557" y="252931"/>
                </a:lnTo>
                <a:lnTo>
                  <a:pt x="41826" y="262987"/>
                </a:lnTo>
                <a:lnTo>
                  <a:pt x="60515" y="266573"/>
                </a:lnTo>
                <a:lnTo>
                  <a:pt x="67665" y="266573"/>
                </a:lnTo>
                <a:lnTo>
                  <a:pt x="74460" y="265214"/>
                </a:lnTo>
                <a:lnTo>
                  <a:pt x="78892" y="262839"/>
                </a:lnTo>
                <a:lnTo>
                  <a:pt x="78892" y="237680"/>
                </a:lnTo>
                <a:lnTo>
                  <a:pt x="70713" y="237680"/>
                </a:lnTo>
                <a:lnTo>
                  <a:pt x="63616" y="236314"/>
                </a:lnTo>
                <a:lnTo>
                  <a:pt x="58269" y="232365"/>
                </a:lnTo>
                <a:lnTo>
                  <a:pt x="54895" y="226054"/>
                </a:lnTo>
                <a:lnTo>
                  <a:pt x="53720" y="217601"/>
                </a:lnTo>
                <a:lnTo>
                  <a:pt x="53720" y="82969"/>
                </a:lnTo>
                <a:close/>
              </a:path>
              <a:path w="79375" h="266700">
                <a:moveTo>
                  <a:pt x="78892" y="235978"/>
                </a:moveTo>
                <a:lnTo>
                  <a:pt x="76161" y="236994"/>
                </a:lnTo>
                <a:lnTo>
                  <a:pt x="73444" y="237680"/>
                </a:lnTo>
                <a:lnTo>
                  <a:pt x="78892" y="237680"/>
                </a:lnTo>
                <a:lnTo>
                  <a:pt x="78892" y="235978"/>
                </a:lnTo>
                <a:close/>
              </a:path>
              <a:path w="79375" h="266700">
                <a:moveTo>
                  <a:pt x="78892" y="57124"/>
                </a:moveTo>
                <a:lnTo>
                  <a:pt x="0" y="57124"/>
                </a:lnTo>
                <a:lnTo>
                  <a:pt x="0" y="82969"/>
                </a:lnTo>
                <a:lnTo>
                  <a:pt x="78892" y="82969"/>
                </a:lnTo>
                <a:lnTo>
                  <a:pt x="78892" y="57124"/>
                </a:lnTo>
                <a:close/>
              </a:path>
              <a:path w="79375" h="266700">
                <a:moveTo>
                  <a:pt x="53720" y="0"/>
                </a:moveTo>
                <a:lnTo>
                  <a:pt x="18021" y="12242"/>
                </a:lnTo>
                <a:lnTo>
                  <a:pt x="18021" y="57124"/>
                </a:lnTo>
                <a:lnTo>
                  <a:pt x="53720" y="57124"/>
                </a:lnTo>
                <a:lnTo>
                  <a:pt x="5372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0703" y="3112453"/>
            <a:ext cx="238125" cy="285750"/>
          </a:xfrm>
          <a:custGeom>
            <a:avLst/>
            <a:gdLst/>
            <a:ahLst/>
            <a:cxnLst/>
            <a:rect l="l" t="t" r="r" b="b"/>
            <a:pathLst>
              <a:path w="238125" h="285750">
                <a:moveTo>
                  <a:pt x="37388" y="0"/>
                </a:moveTo>
                <a:lnTo>
                  <a:pt x="0" y="0"/>
                </a:lnTo>
                <a:lnTo>
                  <a:pt x="48945" y="285610"/>
                </a:lnTo>
                <a:lnTo>
                  <a:pt x="83286" y="285610"/>
                </a:lnTo>
                <a:lnTo>
                  <a:pt x="93353" y="225424"/>
                </a:lnTo>
                <a:lnTo>
                  <a:pt x="67995" y="225424"/>
                </a:lnTo>
                <a:lnTo>
                  <a:pt x="67458" y="216915"/>
                </a:lnTo>
                <a:lnTo>
                  <a:pt x="66813" y="208340"/>
                </a:lnTo>
                <a:lnTo>
                  <a:pt x="66040" y="200327"/>
                </a:lnTo>
                <a:lnTo>
                  <a:pt x="64935" y="191769"/>
                </a:lnTo>
                <a:lnTo>
                  <a:pt x="37388" y="0"/>
                </a:lnTo>
                <a:close/>
              </a:path>
              <a:path w="238125" h="285750">
                <a:moveTo>
                  <a:pt x="146539" y="64592"/>
                </a:moveTo>
                <a:lnTo>
                  <a:pt x="119341" y="64592"/>
                </a:lnTo>
                <a:lnTo>
                  <a:pt x="119969" y="72394"/>
                </a:lnTo>
                <a:lnTo>
                  <a:pt x="120823" y="81087"/>
                </a:lnTo>
                <a:lnTo>
                  <a:pt x="121869" y="90036"/>
                </a:lnTo>
                <a:lnTo>
                  <a:pt x="123075" y="98602"/>
                </a:lnTo>
                <a:lnTo>
                  <a:pt x="154355" y="285610"/>
                </a:lnTo>
                <a:lnTo>
                  <a:pt x="188709" y="285610"/>
                </a:lnTo>
                <a:lnTo>
                  <a:pt x="199028" y="225424"/>
                </a:lnTo>
                <a:lnTo>
                  <a:pt x="171716" y="225424"/>
                </a:lnTo>
                <a:lnTo>
                  <a:pt x="171069" y="216915"/>
                </a:lnTo>
                <a:lnTo>
                  <a:pt x="170197" y="208340"/>
                </a:lnTo>
                <a:lnTo>
                  <a:pt x="169143" y="199893"/>
                </a:lnTo>
                <a:lnTo>
                  <a:pt x="167957" y="191769"/>
                </a:lnTo>
                <a:lnTo>
                  <a:pt x="146539" y="64592"/>
                </a:lnTo>
                <a:close/>
              </a:path>
              <a:path w="238125" h="285750">
                <a:moveTo>
                  <a:pt x="135661" y="0"/>
                </a:moveTo>
                <a:lnTo>
                  <a:pt x="105397" y="0"/>
                </a:lnTo>
                <a:lnTo>
                  <a:pt x="73088" y="191769"/>
                </a:lnTo>
                <a:lnTo>
                  <a:pt x="71788" y="200327"/>
                </a:lnTo>
                <a:lnTo>
                  <a:pt x="70598" y="208726"/>
                </a:lnTo>
                <a:lnTo>
                  <a:pt x="69545" y="217060"/>
                </a:lnTo>
                <a:lnTo>
                  <a:pt x="68668" y="225424"/>
                </a:lnTo>
                <a:lnTo>
                  <a:pt x="93353" y="225424"/>
                </a:lnTo>
                <a:lnTo>
                  <a:pt x="114566" y="98602"/>
                </a:lnTo>
                <a:lnTo>
                  <a:pt x="118656" y="64592"/>
                </a:lnTo>
                <a:lnTo>
                  <a:pt x="146539" y="64592"/>
                </a:lnTo>
                <a:lnTo>
                  <a:pt x="135661" y="0"/>
                </a:lnTo>
                <a:close/>
              </a:path>
              <a:path w="238125" h="285750">
                <a:moveTo>
                  <a:pt x="237680" y="0"/>
                </a:moveTo>
                <a:lnTo>
                  <a:pt x="203657" y="0"/>
                </a:lnTo>
                <a:lnTo>
                  <a:pt x="176123" y="191769"/>
                </a:lnTo>
                <a:lnTo>
                  <a:pt x="175057" y="200327"/>
                </a:lnTo>
                <a:lnTo>
                  <a:pt x="174080" y="208726"/>
                </a:lnTo>
                <a:lnTo>
                  <a:pt x="173186" y="217060"/>
                </a:lnTo>
                <a:lnTo>
                  <a:pt x="172377" y="225424"/>
                </a:lnTo>
                <a:lnTo>
                  <a:pt x="199028" y="225424"/>
                </a:lnTo>
                <a:lnTo>
                  <a:pt x="23768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1081" y="3187240"/>
            <a:ext cx="128524" cy="2142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5055" y="3187242"/>
            <a:ext cx="76835" cy="2108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9491" y="3112453"/>
            <a:ext cx="128270" cy="285750"/>
          </a:xfrm>
          <a:custGeom>
            <a:avLst/>
            <a:gdLst/>
            <a:ahLst/>
            <a:cxnLst/>
            <a:rect l="l" t="t" r="r" b="b"/>
            <a:pathLst>
              <a:path w="128270" h="285750">
                <a:moveTo>
                  <a:pt x="35026" y="0"/>
                </a:moveTo>
                <a:lnTo>
                  <a:pt x="0" y="0"/>
                </a:lnTo>
                <a:lnTo>
                  <a:pt x="0" y="285610"/>
                </a:lnTo>
                <a:lnTo>
                  <a:pt x="35026" y="285610"/>
                </a:lnTo>
                <a:lnTo>
                  <a:pt x="35026" y="180212"/>
                </a:lnTo>
                <a:lnTo>
                  <a:pt x="69503" y="180212"/>
                </a:lnTo>
                <a:lnTo>
                  <a:pt x="67983" y="177482"/>
                </a:lnTo>
                <a:lnTo>
                  <a:pt x="69166" y="175450"/>
                </a:lnTo>
                <a:lnTo>
                  <a:pt x="35026" y="175450"/>
                </a:lnTo>
                <a:lnTo>
                  <a:pt x="35026" y="0"/>
                </a:lnTo>
                <a:close/>
              </a:path>
              <a:path w="128270" h="285750">
                <a:moveTo>
                  <a:pt x="69503" y="180212"/>
                </a:moveTo>
                <a:lnTo>
                  <a:pt x="35699" y="180212"/>
                </a:lnTo>
                <a:lnTo>
                  <a:pt x="37401" y="184619"/>
                </a:lnTo>
                <a:lnTo>
                  <a:pt x="40119" y="191084"/>
                </a:lnTo>
                <a:lnTo>
                  <a:pt x="42494" y="196189"/>
                </a:lnTo>
                <a:lnTo>
                  <a:pt x="87718" y="285610"/>
                </a:lnTo>
                <a:lnTo>
                  <a:pt x="128181" y="285610"/>
                </a:lnTo>
                <a:lnTo>
                  <a:pt x="69503" y="180212"/>
                </a:lnTo>
                <a:close/>
              </a:path>
              <a:path w="128270" h="285750">
                <a:moveTo>
                  <a:pt x="125806" y="78206"/>
                </a:moveTo>
                <a:lnTo>
                  <a:pt x="87375" y="78206"/>
                </a:lnTo>
                <a:lnTo>
                  <a:pt x="42494" y="160832"/>
                </a:lnTo>
                <a:lnTo>
                  <a:pt x="40119" y="165252"/>
                </a:lnTo>
                <a:lnTo>
                  <a:pt x="37731" y="170332"/>
                </a:lnTo>
                <a:lnTo>
                  <a:pt x="35699" y="175450"/>
                </a:lnTo>
                <a:lnTo>
                  <a:pt x="69166" y="175450"/>
                </a:lnTo>
                <a:lnTo>
                  <a:pt x="125806" y="7820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3730" y="3187244"/>
            <a:ext cx="99288" cy="214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566795" cy="7560309"/>
          </a:xfrm>
          <a:custGeom>
            <a:avLst/>
            <a:gdLst/>
            <a:ahLst/>
            <a:cxnLst/>
            <a:rect l="l" t="t" r="r" b="b"/>
            <a:pathLst>
              <a:path w="3566795" h="7560309">
                <a:moveTo>
                  <a:pt x="0" y="7560005"/>
                </a:moveTo>
                <a:lnTo>
                  <a:pt x="3566299" y="7560005"/>
                </a:lnTo>
                <a:lnTo>
                  <a:pt x="3566299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916" y="885825"/>
            <a:ext cx="2896235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50" dirty="0">
                <a:solidFill>
                  <a:srgbClr val="FFFFFF"/>
                </a:solidFill>
                <a:cs typeface="Calibri" panose="020F0502020204030204"/>
              </a:rPr>
              <a:t>助力</a:t>
            </a:r>
            <a:r>
              <a:rPr lang="zh-CN" altLang="en-US" sz="1500" b="1" spc="50" dirty="0" smtClean="0">
                <a:solidFill>
                  <a:srgbClr val="FFFFFF"/>
                </a:solidFill>
                <a:cs typeface="Calibri" panose="020F0502020204030204"/>
              </a:rPr>
              <a:t>数字化</a:t>
            </a:r>
            <a:r>
              <a:rPr lang="zh-CN" altLang="en-US" sz="1500" b="1" spc="50" dirty="0">
                <a:solidFill>
                  <a:srgbClr val="FFFFFF"/>
                </a:solidFill>
                <a:cs typeface="Calibri" panose="020F0502020204030204"/>
              </a:rPr>
              <a:t>转型
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随着企业推进基于物联网 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(IoT) 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的数字化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转型策略</a:t>
            </a:r>
            <a:r>
              <a:rPr lang="en-US" altLang="zh-CN" sz="1200" spc="50" dirty="0" smtClean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部分企业寻求</a:t>
            </a:r>
            <a:r>
              <a:rPr lang="en-US" altLang="zh-CN" sz="1200" spc="50" dirty="0" smtClean="0">
                <a:solidFill>
                  <a:srgbClr val="FFFFFF"/>
                </a:solidFill>
                <a:cs typeface="Calibri" panose="020F0502020204030204"/>
                <a:sym typeface="+mn-ea"/>
              </a:rPr>
              <a:t>“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  <a:sym typeface="+mn-ea"/>
              </a:rPr>
              <a:t>内嵌</a:t>
            </a:r>
            <a:r>
              <a:rPr lang="en-US" altLang="zh-CN" sz="1200" spc="50" dirty="0" smtClean="0">
                <a:solidFill>
                  <a:srgbClr val="FFFFFF"/>
                </a:solidFill>
                <a:cs typeface="Calibri" panose="020F0502020204030204"/>
                <a:sym typeface="+mn-ea"/>
              </a:rPr>
              <a:t>”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  <a:sym typeface="+mn-ea"/>
              </a:rPr>
              <a:t>专业知识的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整套基于</a:t>
            </a:r>
            <a:r>
              <a:rPr lang="en-US" altLang="zh-CN" sz="1200" spc="50" dirty="0" smtClean="0">
                <a:solidFill>
                  <a:srgbClr val="FFFFFF"/>
                </a:solidFill>
                <a:cs typeface="Calibri" panose="020F0502020204030204"/>
              </a:rPr>
              <a:t>PaaS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解决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方案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而另一些企业则希望产品具有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  <a:sym typeface="+mn-ea"/>
              </a:rPr>
              <a:t>高度可定制的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灵活性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以适应其现有的生态。无论哪种情况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, Altair </a:t>
            </a:r>
            <a:r>
              <a:rPr lang="en-US" altLang="zh-CN" sz="1200" spc="50" dirty="0" err="1" smtClean="0">
                <a:solidFill>
                  <a:srgbClr val="FFFFFF"/>
                </a:solidFill>
                <a:cs typeface="Calibri" panose="020F0502020204030204"/>
              </a:rPr>
              <a:t>SmartWorks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™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都能够在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开放式的架构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环境中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提供领先的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物联网技术</a:t>
            </a:r>
            <a:r>
              <a:rPr lang="en-US" altLang="zh-CN" sz="1200" spc="5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50" dirty="0" smtClean="0">
                <a:solidFill>
                  <a:srgbClr val="FFFFFF"/>
                </a:solidFill>
                <a:cs typeface="Calibri" panose="020F0502020204030204"/>
              </a:rPr>
              <a:t>以驱动企业</a:t>
            </a:r>
            <a:r>
              <a:rPr lang="zh-CN" altLang="en-US" sz="1200" spc="50" dirty="0">
                <a:solidFill>
                  <a:srgbClr val="FFFFFF"/>
                </a:solidFill>
                <a:cs typeface="Calibri" panose="020F0502020204030204"/>
              </a:rPr>
              <a:t>获得持续的竞争力和创新能力。
</a:t>
            </a:r>
            <a:endParaRPr sz="12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916" y="3687370"/>
            <a:ext cx="2919730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30" dirty="0">
                <a:solidFill>
                  <a:srgbClr val="FFFFFF"/>
                </a:solidFill>
                <a:cs typeface="Calibri" panose="020F0502020204030204"/>
              </a:rPr>
              <a:t>完整的产品体系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30" dirty="0">
                <a:solidFill>
                  <a:srgbClr val="FFFFFF"/>
                </a:solidFill>
                <a:cs typeface="Calibri" panose="020F0502020204030204"/>
              </a:rPr>
              <a:t>
</a:t>
            </a:r>
            <a:r>
              <a:rPr lang="en-US" altLang="zh-CN" sz="1200" spc="30" dirty="0" err="1" smtClean="0">
                <a:solidFill>
                  <a:srgbClr val="FFFFFF"/>
                </a:solidFill>
                <a:cs typeface="Calibri" panose="020F0502020204030204"/>
              </a:rPr>
              <a:t>SmartWorks</a:t>
            </a:r>
            <a:r>
              <a:rPr lang="zh-CN" altLang="zh-CN" sz="1200" spc="30" dirty="0" smtClean="0">
                <a:solidFill>
                  <a:srgbClr val="FFFFFF"/>
                </a:solidFill>
                <a:cs typeface="Calibri" panose="020F0502020204030204"/>
              </a:rPr>
              <a:t>是</a:t>
            </a:r>
            <a:r>
              <a:rPr lang="zh-CN" altLang="zh-CN" sz="1200" spc="30" dirty="0">
                <a:solidFill>
                  <a:srgbClr val="FFFFFF"/>
                </a:solidFill>
                <a:cs typeface="Calibri" panose="020F0502020204030204"/>
              </a:rPr>
              <a:t>一个端到端的开放架构物联网平台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。包括用于在边缘实现数据处理和本地特性的</a:t>
            </a:r>
            <a:r>
              <a:rPr lang="en-US" altLang="zh-CN" sz="1200" spc="30" dirty="0" smtClean="0">
                <a:solidFill>
                  <a:srgbClr val="FFFFFF"/>
                </a:solidFill>
                <a:cs typeface="Calibri" panose="020F0502020204030204"/>
                <a:sym typeface="+mn-ea"/>
              </a:rPr>
              <a:t>Altair </a:t>
            </a:r>
            <a:r>
              <a:rPr lang="en-US" altLang="zh-CN" sz="1200" spc="30" dirty="0" err="1" smtClean="0">
                <a:solidFill>
                  <a:srgbClr val="FFFFFF"/>
                </a:solidFill>
                <a:cs typeface="Calibri" panose="020F0502020204030204"/>
                <a:sym typeface="+mn-ea"/>
              </a:rPr>
              <a:t>SmartEdge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  <a:sym typeface="+mn-ea"/>
              </a:rPr>
              <a:t>™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altLang="zh-CN" sz="1200" spc="30" dirty="0" smtClean="0">
                <a:solidFill>
                  <a:srgbClr val="FFFFFF"/>
                </a:solidFill>
                <a:cs typeface="Calibri" panose="020F0502020204030204"/>
              </a:rPr>
              <a:t>,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 云原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生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应用支持平台</a:t>
            </a:r>
            <a:r>
              <a:rPr lang="en-US" altLang="zh-CN" sz="1200" spc="30" dirty="0" smtClean="0">
                <a:solidFill>
                  <a:srgbClr val="FFFFFF"/>
                </a:solidFill>
                <a:cs typeface="Calibri" panose="020F0502020204030204"/>
                <a:sym typeface="+mn-ea"/>
              </a:rPr>
              <a:t> 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  <a:sym typeface="+mn-ea"/>
              </a:rPr>
              <a:t>Altair </a:t>
            </a:r>
            <a:r>
              <a:rPr lang="en-US" altLang="zh-CN" sz="1200" spc="30" dirty="0" err="1">
                <a:solidFill>
                  <a:srgbClr val="FFFFFF"/>
                </a:solidFill>
                <a:cs typeface="Calibri" panose="020F0502020204030204"/>
                <a:sym typeface="+mn-ea"/>
              </a:rPr>
              <a:t>SmartCore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  <a:sym typeface="+mn-ea"/>
              </a:rPr>
              <a:t>™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以及用于增强分析和机器学习的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  <a:sym typeface="+mn-ea"/>
              </a:rPr>
              <a:t>Altair </a:t>
            </a:r>
            <a:r>
              <a:rPr lang="en-US" altLang="zh-CN" sz="1200" spc="30" dirty="0" err="1">
                <a:solidFill>
                  <a:srgbClr val="FFFFFF"/>
                </a:solidFill>
                <a:cs typeface="Calibri" panose="020F0502020204030204"/>
                <a:sym typeface="+mn-ea"/>
              </a:rPr>
              <a:t>SmartSight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  <a:sym typeface="+mn-ea"/>
              </a:rPr>
              <a:t>™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。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lang="zh-CN" altLang="en-US" sz="1200" spc="30" dirty="0">
              <a:solidFill>
                <a:srgbClr val="FFFFFF"/>
              </a:solidFill>
              <a:cs typeface="Calibri" panose="020F0502020204030204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这种高级可视化洞察服务通过更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深入的理解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和控制企业资产以及运转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能够显著的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提升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效率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并节约</a:t>
            </a:r>
            <a:r>
              <a:rPr lang="zh-CN" altLang="en-US" sz="1200" spc="30" dirty="0" smtClean="0">
                <a:solidFill>
                  <a:srgbClr val="FFFFFF"/>
                </a:solidFill>
                <a:cs typeface="Calibri" panose="020F0502020204030204"/>
              </a:rPr>
              <a:t>成本。</a:t>
            </a:r>
            <a:endParaRPr lang="en-US" altLang="zh-CN" sz="1200" spc="30" dirty="0" smtClean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6024" y="5177751"/>
            <a:ext cx="1421968" cy="1881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80" y="-2579"/>
            <a:ext cx="5328005" cy="640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606" y="248097"/>
            <a:ext cx="450215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15" dirty="0">
                <a:cs typeface="Calibri" panose="020F0502020204030204"/>
              </a:rPr>
              <a:t>开放式</a:t>
            </a:r>
            <a:r>
              <a:rPr lang="zh-CN" altLang="en-US" sz="1500" b="1" spc="15" dirty="0" smtClean="0">
                <a:cs typeface="Calibri" panose="020F0502020204030204"/>
              </a:rPr>
              <a:t>体系</a:t>
            </a:r>
            <a:r>
              <a:rPr lang="zh-CN" altLang="en-US" sz="1500" b="1" spc="15" dirty="0">
                <a:cs typeface="Calibri" panose="020F0502020204030204"/>
              </a:rPr>
              <a:t>架构</a:t>
            </a:r>
            <a:r>
              <a:rPr lang="zh-CN" altLang="en-US" sz="1500" b="1" spc="15" dirty="0">
                <a:cs typeface="Calibri" panose="020F0502020204030204"/>
              </a:rPr>
              <a:t>
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15" dirty="0">
                <a:cs typeface="Calibri" panose="020F0502020204030204"/>
              </a:rPr>
              <a:t>通过与第三方硬件、通信技术和应用程序的广泛</a:t>
            </a:r>
            <a:r>
              <a:rPr lang="zh-CN" altLang="en-US" sz="1200" spc="15" dirty="0" smtClean="0">
                <a:cs typeface="Calibri" panose="020F0502020204030204"/>
              </a:rPr>
              <a:t>兼容到</a:t>
            </a:r>
            <a:r>
              <a:rPr lang="zh-CN" altLang="en-US" sz="1200" spc="15" dirty="0">
                <a:cs typeface="Calibri" panose="020F0502020204030204"/>
              </a:rPr>
              <a:t>创新</a:t>
            </a:r>
            <a:r>
              <a:rPr lang="zh-CN" altLang="en-US" sz="1200" spc="15" dirty="0" smtClean="0">
                <a:cs typeface="Calibri" panose="020F0502020204030204"/>
              </a:rPr>
              <a:t>的授权模式以及</a:t>
            </a:r>
            <a:r>
              <a:rPr lang="zh-CN" altLang="en-US" sz="1200" spc="15" dirty="0">
                <a:cs typeface="Calibri" panose="020F0502020204030204"/>
              </a:rPr>
              <a:t>全球的合作伙伴</a:t>
            </a:r>
            <a:r>
              <a:rPr lang="zh-CN" altLang="en-US" sz="1200" spc="15" dirty="0" smtClean="0">
                <a:cs typeface="Calibri" panose="020F0502020204030204"/>
              </a:rPr>
              <a:t>生态系统，</a:t>
            </a:r>
            <a:r>
              <a:rPr lang="en-US" altLang="zh-CN" sz="1200" spc="15" dirty="0" err="1" smtClean="0">
                <a:cs typeface="Calibri" panose="020F0502020204030204"/>
              </a:rPr>
              <a:t>SmartWorks</a:t>
            </a:r>
            <a:r>
              <a:rPr lang="en-US" altLang="zh-CN" sz="1200" spc="15" dirty="0" smtClean="0">
                <a:cs typeface="Calibri" panose="020F0502020204030204"/>
              </a:rPr>
              <a:t> </a:t>
            </a:r>
            <a:r>
              <a:rPr lang="zh-CN" altLang="en-US" sz="1200" spc="15" dirty="0" smtClean="0">
                <a:cs typeface="Calibri" panose="020F0502020204030204"/>
              </a:rPr>
              <a:t>为构建最佳灵活性而生。</a:t>
            </a:r>
            <a:r>
              <a:rPr lang="en-US" altLang="zh-CN" sz="1200" spc="15" dirty="0" err="1">
                <a:cs typeface="Calibri" panose="020F0502020204030204"/>
              </a:rPr>
              <a:t>SmartWorks</a:t>
            </a:r>
            <a:r>
              <a:rPr lang="en-US" altLang="zh-CN" sz="1200" spc="15" dirty="0">
                <a:cs typeface="Calibri" panose="020F0502020204030204"/>
              </a:rPr>
              <a:t> </a:t>
            </a:r>
            <a:r>
              <a:rPr lang="zh-CN" altLang="en-US" sz="1200" spc="15" dirty="0">
                <a:cs typeface="Calibri" panose="020F0502020204030204"/>
              </a:rPr>
              <a:t>还与领先的仿真平台 </a:t>
            </a:r>
            <a:r>
              <a:rPr lang="en-US" altLang="zh-CN" sz="1200" spc="15" dirty="0">
                <a:cs typeface="Calibri" panose="020F0502020204030204"/>
              </a:rPr>
              <a:t>Altair </a:t>
            </a:r>
            <a:r>
              <a:rPr lang="en-US" altLang="zh-CN" sz="1200" spc="15" dirty="0" err="1">
                <a:cs typeface="Calibri" panose="020F0502020204030204"/>
              </a:rPr>
              <a:t>HyperWorks</a:t>
            </a:r>
            <a:r>
              <a:rPr lang="en-US" altLang="zh-CN" sz="1200" spc="15" dirty="0">
                <a:cs typeface="Calibri" panose="020F0502020204030204"/>
              </a:rPr>
              <a:t>™</a:t>
            </a:r>
            <a:r>
              <a:rPr lang="zh-CN" altLang="en-US" sz="1200" spc="15" dirty="0">
                <a:cs typeface="Calibri" panose="020F0502020204030204"/>
              </a:rPr>
              <a:t>和 </a:t>
            </a:r>
            <a:r>
              <a:rPr lang="zh-CN" altLang="en-US" sz="1200" spc="15" dirty="0">
                <a:cs typeface="Calibri" panose="020F0502020204030204"/>
                <a:sym typeface="+mn-ea"/>
              </a:rPr>
              <a:t>高性能计算云平台</a:t>
            </a:r>
            <a:r>
              <a:rPr lang="en-US" altLang="zh-CN" sz="1200" spc="15" dirty="0">
                <a:cs typeface="Calibri" panose="020F0502020204030204"/>
              </a:rPr>
              <a:t>Altair PBS Works </a:t>
            </a:r>
            <a:r>
              <a:rPr lang="zh-CN" altLang="en-US" sz="1200" spc="15" dirty="0">
                <a:cs typeface="Calibri" panose="020F0502020204030204"/>
              </a:rPr>
              <a:t>™高度集成，</a:t>
            </a:r>
            <a:r>
              <a:rPr lang="en-US" altLang="zh-CN" sz="1200" spc="15" dirty="0">
                <a:cs typeface="Calibri" panose="020F0502020204030204"/>
              </a:rPr>
              <a:t> </a:t>
            </a:r>
            <a:r>
              <a:rPr lang="zh-CN" altLang="en-US" sz="1200" spc="15" dirty="0">
                <a:cs typeface="Calibri" panose="020F0502020204030204"/>
              </a:rPr>
              <a:t>让用户</a:t>
            </a:r>
            <a:r>
              <a:rPr lang="zh-CN" altLang="en-US" sz="1200" spc="15" dirty="0" smtClean="0">
                <a:cs typeface="Calibri" panose="020F0502020204030204"/>
              </a:rPr>
              <a:t>能够实施高度</a:t>
            </a:r>
            <a:r>
              <a:rPr lang="zh-CN" altLang="en-US" sz="1200" spc="15" dirty="0">
                <a:cs typeface="Calibri" panose="020F0502020204030204"/>
              </a:rPr>
              <a:t>可扩展的物联网项目并实现其数字双胞胎战略。</a:t>
            </a:r>
            <a:r>
              <a:rPr lang="zh-CN" altLang="en-US" sz="1500" spc="15" dirty="0">
                <a:cs typeface="Calibri" panose="020F0502020204030204"/>
              </a:rPr>
              <a:t>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101" y="6270752"/>
            <a:ext cx="161937" cy="26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8086" y="6270752"/>
            <a:ext cx="161937" cy="26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0334" y="6270752"/>
            <a:ext cx="161925" cy="26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4659" y="6270752"/>
            <a:ext cx="161937" cy="26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8346" y="6066955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109728" y="0"/>
                </a:moveTo>
                <a:lnTo>
                  <a:pt x="67015" y="8624"/>
                </a:lnTo>
                <a:lnTo>
                  <a:pt x="32137" y="32142"/>
                </a:lnTo>
                <a:lnTo>
                  <a:pt x="8622" y="67020"/>
                </a:lnTo>
                <a:lnTo>
                  <a:pt x="0" y="109727"/>
                </a:lnTo>
                <a:lnTo>
                  <a:pt x="8622" y="152442"/>
                </a:lnTo>
                <a:lnTo>
                  <a:pt x="32137" y="187324"/>
                </a:lnTo>
                <a:lnTo>
                  <a:pt x="67015" y="210844"/>
                </a:lnTo>
                <a:lnTo>
                  <a:pt x="109728" y="219468"/>
                </a:lnTo>
                <a:lnTo>
                  <a:pt x="152440" y="210844"/>
                </a:lnTo>
                <a:lnTo>
                  <a:pt x="187318" y="187324"/>
                </a:lnTo>
                <a:lnTo>
                  <a:pt x="210833" y="152442"/>
                </a:lnTo>
                <a:lnTo>
                  <a:pt x="219456" y="109727"/>
                </a:lnTo>
                <a:lnTo>
                  <a:pt x="210833" y="67020"/>
                </a:lnTo>
                <a:lnTo>
                  <a:pt x="187318" y="32142"/>
                </a:lnTo>
                <a:lnTo>
                  <a:pt x="152440" y="8624"/>
                </a:lnTo>
                <a:lnTo>
                  <a:pt x="109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8346" y="6066955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109728" y="219468"/>
                </a:moveTo>
                <a:lnTo>
                  <a:pt x="67015" y="210844"/>
                </a:lnTo>
                <a:lnTo>
                  <a:pt x="32137" y="187324"/>
                </a:lnTo>
                <a:lnTo>
                  <a:pt x="8622" y="152442"/>
                </a:lnTo>
                <a:lnTo>
                  <a:pt x="0" y="109727"/>
                </a:lnTo>
                <a:lnTo>
                  <a:pt x="8622" y="67020"/>
                </a:lnTo>
                <a:lnTo>
                  <a:pt x="32137" y="32142"/>
                </a:lnTo>
                <a:lnTo>
                  <a:pt x="67015" y="8624"/>
                </a:lnTo>
                <a:lnTo>
                  <a:pt x="109728" y="0"/>
                </a:lnTo>
                <a:lnTo>
                  <a:pt x="152440" y="8624"/>
                </a:lnTo>
                <a:lnTo>
                  <a:pt x="187318" y="32142"/>
                </a:lnTo>
                <a:lnTo>
                  <a:pt x="210833" y="67020"/>
                </a:lnTo>
                <a:lnTo>
                  <a:pt x="219456" y="109727"/>
                </a:lnTo>
                <a:lnTo>
                  <a:pt x="210833" y="152442"/>
                </a:lnTo>
                <a:lnTo>
                  <a:pt x="187318" y="187324"/>
                </a:lnTo>
                <a:lnTo>
                  <a:pt x="152440" y="210844"/>
                </a:lnTo>
                <a:lnTo>
                  <a:pt x="109728" y="219468"/>
                </a:lnTo>
                <a:close/>
              </a:path>
            </a:pathLst>
          </a:custGeom>
          <a:ln w="5689">
            <a:solidFill>
              <a:srgbClr val="F9B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466" y="6064110"/>
            <a:ext cx="225158" cy="225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1437" y="6064110"/>
            <a:ext cx="225145" cy="225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9395" y="6064110"/>
            <a:ext cx="225158" cy="225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464" y="6142683"/>
            <a:ext cx="34925" cy="52705"/>
          </a:xfrm>
          <a:custGeom>
            <a:avLst/>
            <a:gdLst/>
            <a:ahLst/>
            <a:cxnLst/>
            <a:rect l="l" t="t" r="r" b="b"/>
            <a:pathLst>
              <a:path w="34925" h="52704">
                <a:moveTo>
                  <a:pt x="5118" y="0"/>
                </a:moveTo>
                <a:lnTo>
                  <a:pt x="0" y="7581"/>
                </a:lnTo>
                <a:lnTo>
                  <a:pt x="5328" y="11639"/>
                </a:lnTo>
                <a:lnTo>
                  <a:pt x="10147" y="16295"/>
                </a:lnTo>
                <a:lnTo>
                  <a:pt x="25285" y="52628"/>
                </a:lnTo>
                <a:lnTo>
                  <a:pt x="34417" y="52235"/>
                </a:lnTo>
                <a:lnTo>
                  <a:pt x="21793" y="16094"/>
                </a:lnTo>
                <a:lnTo>
                  <a:pt x="11287" y="4707"/>
                </a:lnTo>
                <a:lnTo>
                  <a:pt x="511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6945" y="6160486"/>
            <a:ext cx="21590" cy="34290"/>
          </a:xfrm>
          <a:custGeom>
            <a:avLst/>
            <a:gdLst/>
            <a:ahLst/>
            <a:cxnLst/>
            <a:rect l="l" t="t" r="r" b="b"/>
            <a:pathLst>
              <a:path w="21589" h="34289">
                <a:moveTo>
                  <a:pt x="2540" y="0"/>
                </a:moveTo>
                <a:lnTo>
                  <a:pt x="0" y="3797"/>
                </a:lnTo>
                <a:lnTo>
                  <a:pt x="4927" y="7112"/>
                </a:lnTo>
                <a:lnTo>
                  <a:pt x="9067" y="11595"/>
                </a:lnTo>
                <a:lnTo>
                  <a:pt x="14897" y="21958"/>
                </a:lnTo>
                <a:lnTo>
                  <a:pt x="16560" y="27825"/>
                </a:lnTo>
                <a:lnTo>
                  <a:pt x="16802" y="33756"/>
                </a:lnTo>
                <a:lnTo>
                  <a:pt x="21374" y="33566"/>
                </a:lnTo>
                <a:lnTo>
                  <a:pt x="21094" y="26911"/>
                </a:lnTo>
                <a:lnTo>
                  <a:pt x="19215" y="20332"/>
                </a:lnTo>
                <a:lnTo>
                  <a:pt x="12687" y="8737"/>
                </a:lnTo>
                <a:lnTo>
                  <a:pt x="8064" y="3721"/>
                </a:lnTo>
                <a:lnTo>
                  <a:pt x="2540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0289" y="6116820"/>
            <a:ext cx="150495" cy="124460"/>
          </a:xfrm>
          <a:custGeom>
            <a:avLst/>
            <a:gdLst/>
            <a:ahLst/>
            <a:cxnLst/>
            <a:rect l="l" t="t" r="r" b="b"/>
            <a:pathLst>
              <a:path w="150494" h="124460">
                <a:moveTo>
                  <a:pt x="82937" y="79527"/>
                </a:moveTo>
                <a:lnTo>
                  <a:pt x="78467" y="79527"/>
                </a:lnTo>
                <a:lnTo>
                  <a:pt x="79457" y="81292"/>
                </a:lnTo>
                <a:lnTo>
                  <a:pt x="81007" y="82727"/>
                </a:lnTo>
                <a:lnTo>
                  <a:pt x="82861" y="83604"/>
                </a:lnTo>
                <a:lnTo>
                  <a:pt x="82289" y="88595"/>
                </a:lnTo>
                <a:lnTo>
                  <a:pt x="84969" y="93929"/>
                </a:lnTo>
                <a:lnTo>
                  <a:pt x="137395" y="124205"/>
                </a:lnTo>
                <a:lnTo>
                  <a:pt x="145497" y="122478"/>
                </a:lnTo>
                <a:lnTo>
                  <a:pt x="147463" y="119075"/>
                </a:lnTo>
                <a:lnTo>
                  <a:pt x="135337" y="119075"/>
                </a:lnTo>
                <a:lnTo>
                  <a:pt x="132645" y="118287"/>
                </a:lnTo>
                <a:lnTo>
                  <a:pt x="131349" y="117728"/>
                </a:lnTo>
                <a:lnTo>
                  <a:pt x="130775" y="117436"/>
                </a:lnTo>
                <a:lnTo>
                  <a:pt x="103028" y="101434"/>
                </a:lnTo>
                <a:lnTo>
                  <a:pt x="104870" y="98247"/>
                </a:lnTo>
                <a:lnTo>
                  <a:pt x="126640" y="98247"/>
                </a:lnTo>
                <a:lnTo>
                  <a:pt x="95780" y="80429"/>
                </a:lnTo>
                <a:lnTo>
                  <a:pt x="83839" y="80429"/>
                </a:lnTo>
                <a:lnTo>
                  <a:pt x="82937" y="79527"/>
                </a:lnTo>
                <a:close/>
              </a:path>
              <a:path w="150494" h="124460">
                <a:moveTo>
                  <a:pt x="150350" y="112204"/>
                </a:moveTo>
                <a:lnTo>
                  <a:pt x="142068" y="112204"/>
                </a:lnTo>
                <a:lnTo>
                  <a:pt x="145243" y="114045"/>
                </a:lnTo>
                <a:lnTo>
                  <a:pt x="144625" y="115112"/>
                </a:lnTo>
                <a:lnTo>
                  <a:pt x="143859" y="115976"/>
                </a:lnTo>
                <a:lnTo>
                  <a:pt x="142017" y="117436"/>
                </a:lnTo>
                <a:lnTo>
                  <a:pt x="140989" y="117995"/>
                </a:lnTo>
                <a:lnTo>
                  <a:pt x="137699" y="119075"/>
                </a:lnTo>
                <a:lnTo>
                  <a:pt x="147463" y="119075"/>
                </a:lnTo>
                <a:lnTo>
                  <a:pt x="149752" y="115112"/>
                </a:lnTo>
                <a:lnTo>
                  <a:pt x="150222" y="113550"/>
                </a:lnTo>
                <a:lnTo>
                  <a:pt x="150350" y="112204"/>
                </a:lnTo>
                <a:close/>
              </a:path>
              <a:path w="150494" h="124460">
                <a:moveTo>
                  <a:pt x="126640" y="98247"/>
                </a:moveTo>
                <a:lnTo>
                  <a:pt x="104870" y="98247"/>
                </a:lnTo>
                <a:lnTo>
                  <a:pt x="132772" y="114350"/>
                </a:lnTo>
                <a:lnTo>
                  <a:pt x="133839" y="114820"/>
                </a:lnTo>
                <a:lnTo>
                  <a:pt x="135705" y="115366"/>
                </a:lnTo>
                <a:lnTo>
                  <a:pt x="137318" y="115366"/>
                </a:lnTo>
                <a:lnTo>
                  <a:pt x="140150" y="114414"/>
                </a:lnTo>
                <a:lnTo>
                  <a:pt x="141344" y="113461"/>
                </a:lnTo>
                <a:lnTo>
                  <a:pt x="142068" y="112204"/>
                </a:lnTo>
                <a:lnTo>
                  <a:pt x="150350" y="112204"/>
                </a:lnTo>
                <a:lnTo>
                  <a:pt x="150374" y="111950"/>
                </a:lnTo>
                <a:lnTo>
                  <a:pt x="126640" y="98247"/>
                </a:lnTo>
                <a:close/>
              </a:path>
              <a:path w="150494" h="124460">
                <a:moveTo>
                  <a:pt x="29953" y="40982"/>
                </a:moveTo>
                <a:lnTo>
                  <a:pt x="29000" y="40982"/>
                </a:lnTo>
                <a:lnTo>
                  <a:pt x="29000" y="53022"/>
                </a:lnTo>
                <a:lnTo>
                  <a:pt x="58515" y="71297"/>
                </a:lnTo>
                <a:lnTo>
                  <a:pt x="18891" y="94157"/>
                </a:lnTo>
                <a:lnTo>
                  <a:pt x="16338" y="102044"/>
                </a:lnTo>
                <a:lnTo>
                  <a:pt x="20593" y="109397"/>
                </a:lnTo>
                <a:lnTo>
                  <a:pt x="21710" y="110604"/>
                </a:lnTo>
                <a:lnTo>
                  <a:pt x="23006" y="111531"/>
                </a:lnTo>
                <a:lnTo>
                  <a:pt x="32535" y="106032"/>
                </a:lnTo>
                <a:lnTo>
                  <a:pt x="23768" y="106032"/>
                </a:lnTo>
                <a:lnTo>
                  <a:pt x="23183" y="105003"/>
                </a:lnTo>
                <a:lnTo>
                  <a:pt x="22790" y="103885"/>
                </a:lnTo>
                <a:lnTo>
                  <a:pt x="22510" y="102044"/>
                </a:lnTo>
                <a:lnTo>
                  <a:pt x="22472" y="100368"/>
                </a:lnTo>
                <a:lnTo>
                  <a:pt x="23171" y="96989"/>
                </a:lnTo>
                <a:lnTo>
                  <a:pt x="55810" y="75806"/>
                </a:lnTo>
                <a:lnTo>
                  <a:pt x="81210" y="75806"/>
                </a:lnTo>
                <a:lnTo>
                  <a:pt x="81235" y="71297"/>
                </a:lnTo>
                <a:lnTo>
                  <a:pt x="81784" y="70751"/>
                </a:lnTo>
                <a:lnTo>
                  <a:pt x="59442" y="70751"/>
                </a:lnTo>
                <a:lnTo>
                  <a:pt x="29953" y="52489"/>
                </a:lnTo>
                <a:lnTo>
                  <a:pt x="29953" y="40982"/>
                </a:lnTo>
                <a:close/>
              </a:path>
              <a:path w="150494" h="124460">
                <a:moveTo>
                  <a:pt x="81210" y="75806"/>
                </a:moveTo>
                <a:lnTo>
                  <a:pt x="55810" y="75806"/>
                </a:lnTo>
                <a:lnTo>
                  <a:pt x="57639" y="78968"/>
                </a:lnTo>
                <a:lnTo>
                  <a:pt x="29749" y="95072"/>
                </a:lnTo>
                <a:lnTo>
                  <a:pt x="28810" y="95770"/>
                </a:lnTo>
                <a:lnTo>
                  <a:pt x="27413" y="97116"/>
                </a:lnTo>
                <a:lnTo>
                  <a:pt x="26600" y="98513"/>
                </a:lnTo>
                <a:lnTo>
                  <a:pt x="25993" y="101434"/>
                </a:lnTo>
                <a:lnTo>
                  <a:pt x="26206" y="102958"/>
                </a:lnTo>
                <a:lnTo>
                  <a:pt x="26943" y="104216"/>
                </a:lnTo>
                <a:lnTo>
                  <a:pt x="23768" y="106032"/>
                </a:lnTo>
                <a:lnTo>
                  <a:pt x="32535" y="106032"/>
                </a:lnTo>
                <a:lnTo>
                  <a:pt x="78467" y="79527"/>
                </a:lnTo>
                <a:lnTo>
                  <a:pt x="82937" y="79527"/>
                </a:lnTo>
                <a:lnTo>
                  <a:pt x="81210" y="77800"/>
                </a:lnTo>
                <a:lnTo>
                  <a:pt x="81210" y="75806"/>
                </a:lnTo>
                <a:close/>
              </a:path>
              <a:path w="150494" h="124460">
                <a:moveTo>
                  <a:pt x="103143" y="68706"/>
                </a:moveTo>
                <a:lnTo>
                  <a:pt x="90316" y="68706"/>
                </a:lnTo>
                <a:lnTo>
                  <a:pt x="92906" y="71297"/>
                </a:lnTo>
                <a:lnTo>
                  <a:pt x="92932" y="77800"/>
                </a:lnTo>
                <a:lnTo>
                  <a:pt x="90316" y="80429"/>
                </a:lnTo>
                <a:lnTo>
                  <a:pt x="95780" y="80429"/>
                </a:lnTo>
                <a:lnTo>
                  <a:pt x="95142" y="80060"/>
                </a:lnTo>
                <a:lnTo>
                  <a:pt x="96158" y="78536"/>
                </a:lnTo>
                <a:lnTo>
                  <a:pt x="96742" y="76695"/>
                </a:lnTo>
                <a:lnTo>
                  <a:pt x="96678" y="73634"/>
                </a:lnTo>
                <a:lnTo>
                  <a:pt x="101238" y="71627"/>
                </a:lnTo>
                <a:lnTo>
                  <a:pt x="103143" y="68706"/>
                </a:lnTo>
                <a:close/>
              </a:path>
              <a:path w="150494" h="124460">
                <a:moveTo>
                  <a:pt x="71189" y="63982"/>
                </a:moveTo>
                <a:lnTo>
                  <a:pt x="59442" y="70751"/>
                </a:lnTo>
                <a:lnTo>
                  <a:pt x="81784" y="70751"/>
                </a:lnTo>
                <a:lnTo>
                  <a:pt x="83839" y="68706"/>
                </a:lnTo>
                <a:lnTo>
                  <a:pt x="103143" y="68706"/>
                </a:lnTo>
                <a:lnTo>
                  <a:pt x="104253" y="67005"/>
                </a:lnTo>
                <a:lnTo>
                  <a:pt x="80994" y="67005"/>
                </a:lnTo>
                <a:lnTo>
                  <a:pt x="76968" y="64223"/>
                </a:lnTo>
                <a:lnTo>
                  <a:pt x="71189" y="63982"/>
                </a:lnTo>
                <a:close/>
              </a:path>
              <a:path w="150494" h="124460">
                <a:moveTo>
                  <a:pt x="87103" y="64960"/>
                </a:moveTo>
                <a:lnTo>
                  <a:pt x="84668" y="64973"/>
                </a:lnTo>
                <a:lnTo>
                  <a:pt x="82645" y="65722"/>
                </a:lnTo>
                <a:lnTo>
                  <a:pt x="80994" y="67005"/>
                </a:lnTo>
                <a:lnTo>
                  <a:pt x="104253" y="67005"/>
                </a:lnTo>
                <a:lnTo>
                  <a:pt x="104476" y="66662"/>
                </a:lnTo>
                <a:lnTo>
                  <a:pt x="104476" y="64973"/>
                </a:lnTo>
                <a:lnTo>
                  <a:pt x="87103" y="64960"/>
                </a:lnTo>
                <a:close/>
              </a:path>
              <a:path w="150494" h="124460">
                <a:moveTo>
                  <a:pt x="98939" y="0"/>
                </a:moveTo>
                <a:lnTo>
                  <a:pt x="90430" y="0"/>
                </a:lnTo>
                <a:lnTo>
                  <a:pt x="88842" y="368"/>
                </a:lnTo>
                <a:lnTo>
                  <a:pt x="87369" y="1041"/>
                </a:lnTo>
                <a:lnTo>
                  <a:pt x="87369" y="64973"/>
                </a:lnTo>
                <a:lnTo>
                  <a:pt x="104476" y="64973"/>
                </a:lnTo>
                <a:lnTo>
                  <a:pt x="104476" y="47294"/>
                </a:lnTo>
                <a:lnTo>
                  <a:pt x="98266" y="47294"/>
                </a:lnTo>
                <a:lnTo>
                  <a:pt x="98240" y="14897"/>
                </a:lnTo>
                <a:lnTo>
                  <a:pt x="93199" y="8102"/>
                </a:lnTo>
                <a:lnTo>
                  <a:pt x="91751" y="8102"/>
                </a:lnTo>
                <a:lnTo>
                  <a:pt x="91751" y="4444"/>
                </a:lnTo>
                <a:lnTo>
                  <a:pt x="102935" y="4444"/>
                </a:lnTo>
                <a:lnTo>
                  <a:pt x="98939" y="0"/>
                </a:lnTo>
                <a:close/>
              </a:path>
              <a:path w="150494" h="124460">
                <a:moveTo>
                  <a:pt x="102935" y="4444"/>
                </a:moveTo>
                <a:lnTo>
                  <a:pt x="92932" y="4444"/>
                </a:lnTo>
                <a:lnTo>
                  <a:pt x="94113" y="4660"/>
                </a:lnTo>
                <a:lnTo>
                  <a:pt x="96297" y="5524"/>
                </a:lnTo>
                <a:lnTo>
                  <a:pt x="101936" y="47294"/>
                </a:lnTo>
                <a:lnTo>
                  <a:pt x="104476" y="47294"/>
                </a:lnTo>
                <a:lnTo>
                  <a:pt x="104396" y="6070"/>
                </a:lnTo>
                <a:lnTo>
                  <a:pt x="102935" y="4444"/>
                </a:lnTo>
                <a:close/>
              </a:path>
              <a:path w="150494" h="124460">
                <a:moveTo>
                  <a:pt x="63862" y="40957"/>
                </a:moveTo>
                <a:lnTo>
                  <a:pt x="62134" y="40957"/>
                </a:lnTo>
                <a:lnTo>
                  <a:pt x="63061" y="41033"/>
                </a:lnTo>
                <a:lnTo>
                  <a:pt x="63862" y="40957"/>
                </a:lnTo>
                <a:close/>
              </a:path>
              <a:path w="150494" h="124460">
                <a:moveTo>
                  <a:pt x="10534" y="609"/>
                </a:moveTo>
                <a:lnTo>
                  <a:pt x="0" y="31838"/>
                </a:lnTo>
                <a:lnTo>
                  <a:pt x="121" y="32689"/>
                </a:lnTo>
                <a:lnTo>
                  <a:pt x="7410" y="40563"/>
                </a:lnTo>
                <a:lnTo>
                  <a:pt x="8540" y="40919"/>
                </a:lnTo>
                <a:lnTo>
                  <a:pt x="9912" y="41008"/>
                </a:lnTo>
                <a:lnTo>
                  <a:pt x="10941" y="40982"/>
                </a:lnTo>
                <a:lnTo>
                  <a:pt x="61055" y="40982"/>
                </a:lnTo>
                <a:lnTo>
                  <a:pt x="62134" y="40957"/>
                </a:lnTo>
                <a:lnTo>
                  <a:pt x="63862" y="40957"/>
                </a:lnTo>
                <a:lnTo>
                  <a:pt x="66795" y="40678"/>
                </a:lnTo>
                <a:lnTo>
                  <a:pt x="69145" y="39560"/>
                </a:lnTo>
                <a:lnTo>
                  <a:pt x="70804" y="37845"/>
                </a:lnTo>
                <a:lnTo>
                  <a:pt x="63252" y="37845"/>
                </a:lnTo>
                <a:lnTo>
                  <a:pt x="62376" y="37807"/>
                </a:lnTo>
                <a:lnTo>
                  <a:pt x="9852" y="37795"/>
                </a:lnTo>
                <a:lnTo>
                  <a:pt x="3155" y="31013"/>
                </a:lnTo>
                <a:lnTo>
                  <a:pt x="3259" y="8661"/>
                </a:lnTo>
                <a:lnTo>
                  <a:pt x="3829" y="7289"/>
                </a:lnTo>
                <a:lnTo>
                  <a:pt x="6191" y="4838"/>
                </a:lnTo>
                <a:lnTo>
                  <a:pt x="7855" y="4051"/>
                </a:lnTo>
                <a:lnTo>
                  <a:pt x="10356" y="3797"/>
                </a:lnTo>
                <a:lnTo>
                  <a:pt x="71035" y="3797"/>
                </a:lnTo>
                <a:lnTo>
                  <a:pt x="70681" y="3251"/>
                </a:lnTo>
                <a:lnTo>
                  <a:pt x="68548" y="1739"/>
                </a:lnTo>
                <a:lnTo>
                  <a:pt x="66105" y="1041"/>
                </a:lnTo>
                <a:lnTo>
                  <a:pt x="65055" y="711"/>
                </a:lnTo>
                <a:lnTo>
                  <a:pt x="64598" y="685"/>
                </a:lnTo>
                <a:lnTo>
                  <a:pt x="11461" y="685"/>
                </a:lnTo>
                <a:lnTo>
                  <a:pt x="10534" y="609"/>
                </a:lnTo>
                <a:close/>
              </a:path>
              <a:path w="150494" h="124460">
                <a:moveTo>
                  <a:pt x="71052" y="3822"/>
                </a:moveTo>
                <a:lnTo>
                  <a:pt x="63608" y="3822"/>
                </a:lnTo>
                <a:lnTo>
                  <a:pt x="64484" y="3924"/>
                </a:lnTo>
                <a:lnTo>
                  <a:pt x="64903" y="4000"/>
                </a:lnTo>
                <a:lnTo>
                  <a:pt x="70453" y="32689"/>
                </a:lnTo>
                <a:lnTo>
                  <a:pt x="69767" y="34340"/>
                </a:lnTo>
                <a:lnTo>
                  <a:pt x="67392" y="36804"/>
                </a:lnTo>
                <a:lnTo>
                  <a:pt x="65754" y="37591"/>
                </a:lnTo>
                <a:lnTo>
                  <a:pt x="63252" y="37845"/>
                </a:lnTo>
                <a:lnTo>
                  <a:pt x="70804" y="37845"/>
                </a:lnTo>
                <a:lnTo>
                  <a:pt x="72597" y="35979"/>
                </a:lnTo>
                <a:lnTo>
                  <a:pt x="73628" y="33527"/>
                </a:lnTo>
                <a:lnTo>
                  <a:pt x="73552" y="9410"/>
                </a:lnTo>
                <a:lnTo>
                  <a:pt x="73196" y="7556"/>
                </a:lnTo>
                <a:lnTo>
                  <a:pt x="72713" y="6388"/>
                </a:lnTo>
                <a:lnTo>
                  <a:pt x="71052" y="3822"/>
                </a:lnTo>
                <a:close/>
              </a:path>
              <a:path w="150494" h="124460">
                <a:moveTo>
                  <a:pt x="62084" y="37795"/>
                </a:moveTo>
                <a:lnTo>
                  <a:pt x="61055" y="37807"/>
                </a:lnTo>
                <a:lnTo>
                  <a:pt x="62376" y="37807"/>
                </a:lnTo>
                <a:lnTo>
                  <a:pt x="62084" y="37795"/>
                </a:lnTo>
                <a:close/>
              </a:path>
              <a:path w="150494" h="124460">
                <a:moveTo>
                  <a:pt x="71035" y="3797"/>
                </a:moveTo>
                <a:lnTo>
                  <a:pt x="10356" y="3797"/>
                </a:lnTo>
                <a:lnTo>
                  <a:pt x="11525" y="3848"/>
                </a:lnTo>
                <a:lnTo>
                  <a:pt x="12528" y="3822"/>
                </a:lnTo>
                <a:lnTo>
                  <a:pt x="71052" y="3822"/>
                </a:lnTo>
                <a:close/>
              </a:path>
              <a:path w="150494" h="124460">
                <a:moveTo>
                  <a:pt x="63684" y="634"/>
                </a:moveTo>
                <a:lnTo>
                  <a:pt x="62655" y="660"/>
                </a:lnTo>
                <a:lnTo>
                  <a:pt x="12528" y="660"/>
                </a:lnTo>
                <a:lnTo>
                  <a:pt x="11461" y="685"/>
                </a:lnTo>
                <a:lnTo>
                  <a:pt x="64598" y="685"/>
                </a:lnTo>
                <a:lnTo>
                  <a:pt x="63684" y="634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8191" y="6187855"/>
            <a:ext cx="2540" cy="7620"/>
          </a:xfrm>
          <a:custGeom>
            <a:avLst/>
            <a:gdLst/>
            <a:ahLst/>
            <a:cxnLst/>
            <a:rect l="l" t="t" r="r" b="b"/>
            <a:pathLst>
              <a:path w="2539" h="7620">
                <a:moveTo>
                  <a:pt x="0" y="0"/>
                </a:moveTo>
                <a:lnTo>
                  <a:pt x="0" y="7048"/>
                </a:lnTo>
                <a:lnTo>
                  <a:pt x="1447" y="6527"/>
                </a:lnTo>
                <a:lnTo>
                  <a:pt x="2489" y="5168"/>
                </a:lnTo>
                <a:lnTo>
                  <a:pt x="2489" y="1892"/>
                </a:lnTo>
                <a:lnTo>
                  <a:pt x="1447" y="507"/>
                </a:lnTo>
                <a:lnTo>
                  <a:pt x="0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0091" y="6146598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57" y="0"/>
                </a:lnTo>
                <a:lnTo>
                  <a:pt x="0" y="482"/>
                </a:lnTo>
                <a:lnTo>
                  <a:pt x="0" y="1651"/>
                </a:lnTo>
                <a:lnTo>
                  <a:pt x="457" y="2108"/>
                </a:lnTo>
                <a:lnTo>
                  <a:pt x="8458" y="2108"/>
                </a:lnTo>
                <a:lnTo>
                  <a:pt x="8928" y="1651"/>
                </a:lnTo>
                <a:lnTo>
                  <a:pt x="8928" y="482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1991" y="6138156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38" y="0"/>
                </a:moveTo>
                <a:lnTo>
                  <a:pt x="482" y="0"/>
                </a:lnTo>
                <a:lnTo>
                  <a:pt x="0" y="495"/>
                </a:lnTo>
                <a:lnTo>
                  <a:pt x="0" y="8458"/>
                </a:lnTo>
                <a:lnTo>
                  <a:pt x="482" y="8940"/>
                </a:lnTo>
                <a:lnTo>
                  <a:pt x="1638" y="8940"/>
                </a:lnTo>
                <a:lnTo>
                  <a:pt x="2095" y="8458"/>
                </a:lnTo>
                <a:lnTo>
                  <a:pt x="2095" y="495"/>
                </a:lnTo>
                <a:lnTo>
                  <a:pt x="163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9509" y="6138240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51" y="0"/>
                </a:moveTo>
                <a:lnTo>
                  <a:pt x="495" y="0"/>
                </a:lnTo>
                <a:lnTo>
                  <a:pt x="0" y="469"/>
                </a:lnTo>
                <a:lnTo>
                  <a:pt x="0" y="8432"/>
                </a:lnTo>
                <a:lnTo>
                  <a:pt x="495" y="8915"/>
                </a:lnTo>
                <a:lnTo>
                  <a:pt x="1651" y="8915"/>
                </a:lnTo>
                <a:lnTo>
                  <a:pt x="2108" y="8432"/>
                </a:lnTo>
                <a:lnTo>
                  <a:pt x="2108" y="469"/>
                </a:lnTo>
                <a:lnTo>
                  <a:pt x="1651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091" y="6126636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57" y="0"/>
                </a:lnTo>
                <a:lnTo>
                  <a:pt x="0" y="495"/>
                </a:lnTo>
                <a:lnTo>
                  <a:pt x="0" y="1651"/>
                </a:lnTo>
                <a:lnTo>
                  <a:pt x="457" y="2133"/>
                </a:lnTo>
                <a:lnTo>
                  <a:pt x="8458" y="2133"/>
                </a:lnTo>
                <a:lnTo>
                  <a:pt x="8928" y="1651"/>
                </a:lnTo>
                <a:lnTo>
                  <a:pt x="8928" y="495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0091" y="6136561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57" y="0"/>
                </a:lnTo>
                <a:lnTo>
                  <a:pt x="0" y="482"/>
                </a:lnTo>
                <a:lnTo>
                  <a:pt x="0" y="1638"/>
                </a:lnTo>
                <a:lnTo>
                  <a:pt x="457" y="2108"/>
                </a:lnTo>
                <a:lnTo>
                  <a:pt x="8458" y="2108"/>
                </a:lnTo>
                <a:lnTo>
                  <a:pt x="8928" y="1638"/>
                </a:lnTo>
                <a:lnTo>
                  <a:pt x="8928" y="482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2560" y="612658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69" y="0"/>
                </a:lnTo>
                <a:lnTo>
                  <a:pt x="0" y="482"/>
                </a:lnTo>
                <a:lnTo>
                  <a:pt x="0" y="1651"/>
                </a:lnTo>
                <a:lnTo>
                  <a:pt x="469" y="2108"/>
                </a:lnTo>
                <a:lnTo>
                  <a:pt x="8458" y="2108"/>
                </a:lnTo>
                <a:lnTo>
                  <a:pt x="8928" y="1651"/>
                </a:lnTo>
                <a:lnTo>
                  <a:pt x="8928" y="482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2560" y="6136497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69" y="0"/>
                </a:lnTo>
                <a:lnTo>
                  <a:pt x="0" y="469"/>
                </a:lnTo>
                <a:lnTo>
                  <a:pt x="0" y="1651"/>
                </a:lnTo>
                <a:lnTo>
                  <a:pt x="469" y="2108"/>
                </a:lnTo>
                <a:lnTo>
                  <a:pt x="8458" y="2108"/>
                </a:lnTo>
                <a:lnTo>
                  <a:pt x="8928" y="1651"/>
                </a:lnTo>
                <a:lnTo>
                  <a:pt x="8928" y="469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1991" y="6128118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38" y="0"/>
                </a:moveTo>
                <a:lnTo>
                  <a:pt x="482" y="0"/>
                </a:lnTo>
                <a:lnTo>
                  <a:pt x="0" y="495"/>
                </a:lnTo>
                <a:lnTo>
                  <a:pt x="0" y="8458"/>
                </a:lnTo>
                <a:lnTo>
                  <a:pt x="482" y="8940"/>
                </a:lnTo>
                <a:lnTo>
                  <a:pt x="1638" y="8940"/>
                </a:lnTo>
                <a:lnTo>
                  <a:pt x="2095" y="8458"/>
                </a:lnTo>
                <a:lnTo>
                  <a:pt x="2095" y="495"/>
                </a:lnTo>
                <a:lnTo>
                  <a:pt x="163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9941" y="6128123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38" y="0"/>
                </a:moveTo>
                <a:lnTo>
                  <a:pt x="482" y="0"/>
                </a:lnTo>
                <a:lnTo>
                  <a:pt x="0" y="482"/>
                </a:lnTo>
                <a:lnTo>
                  <a:pt x="0" y="8445"/>
                </a:lnTo>
                <a:lnTo>
                  <a:pt x="482" y="8940"/>
                </a:lnTo>
                <a:lnTo>
                  <a:pt x="1638" y="8940"/>
                </a:lnTo>
                <a:lnTo>
                  <a:pt x="2133" y="8445"/>
                </a:lnTo>
                <a:lnTo>
                  <a:pt x="2133" y="482"/>
                </a:lnTo>
                <a:lnTo>
                  <a:pt x="163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59941" y="6138160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38" y="0"/>
                </a:moveTo>
                <a:lnTo>
                  <a:pt x="482" y="0"/>
                </a:lnTo>
                <a:lnTo>
                  <a:pt x="0" y="482"/>
                </a:lnTo>
                <a:lnTo>
                  <a:pt x="0" y="8445"/>
                </a:lnTo>
                <a:lnTo>
                  <a:pt x="482" y="8940"/>
                </a:lnTo>
                <a:lnTo>
                  <a:pt x="1638" y="8940"/>
                </a:lnTo>
                <a:lnTo>
                  <a:pt x="2133" y="8445"/>
                </a:lnTo>
                <a:lnTo>
                  <a:pt x="2133" y="482"/>
                </a:lnTo>
                <a:lnTo>
                  <a:pt x="163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5794" y="6138160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51" y="0"/>
                </a:moveTo>
                <a:lnTo>
                  <a:pt x="495" y="0"/>
                </a:lnTo>
                <a:lnTo>
                  <a:pt x="0" y="482"/>
                </a:lnTo>
                <a:lnTo>
                  <a:pt x="0" y="8445"/>
                </a:lnTo>
                <a:lnTo>
                  <a:pt x="495" y="8940"/>
                </a:lnTo>
                <a:lnTo>
                  <a:pt x="1651" y="8940"/>
                </a:lnTo>
                <a:lnTo>
                  <a:pt x="2133" y="8445"/>
                </a:lnTo>
                <a:lnTo>
                  <a:pt x="2133" y="482"/>
                </a:lnTo>
                <a:lnTo>
                  <a:pt x="1651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2560" y="614653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58" y="0"/>
                </a:moveTo>
                <a:lnTo>
                  <a:pt x="469" y="0"/>
                </a:lnTo>
                <a:lnTo>
                  <a:pt x="0" y="469"/>
                </a:lnTo>
                <a:lnTo>
                  <a:pt x="0" y="1651"/>
                </a:lnTo>
                <a:lnTo>
                  <a:pt x="469" y="2108"/>
                </a:lnTo>
                <a:lnTo>
                  <a:pt x="8458" y="2108"/>
                </a:lnTo>
                <a:lnTo>
                  <a:pt x="8928" y="1651"/>
                </a:lnTo>
                <a:lnTo>
                  <a:pt x="8928" y="469"/>
                </a:lnTo>
                <a:lnTo>
                  <a:pt x="845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9509" y="6128204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51" y="0"/>
                </a:moveTo>
                <a:lnTo>
                  <a:pt x="495" y="0"/>
                </a:lnTo>
                <a:lnTo>
                  <a:pt x="0" y="469"/>
                </a:lnTo>
                <a:lnTo>
                  <a:pt x="0" y="8432"/>
                </a:lnTo>
                <a:lnTo>
                  <a:pt x="495" y="8915"/>
                </a:lnTo>
                <a:lnTo>
                  <a:pt x="1651" y="8915"/>
                </a:lnTo>
                <a:lnTo>
                  <a:pt x="2108" y="8432"/>
                </a:lnTo>
                <a:lnTo>
                  <a:pt x="2108" y="469"/>
                </a:lnTo>
                <a:lnTo>
                  <a:pt x="1651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6388" y="612658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45" y="0"/>
                </a:moveTo>
                <a:lnTo>
                  <a:pt x="469" y="0"/>
                </a:lnTo>
                <a:lnTo>
                  <a:pt x="0" y="482"/>
                </a:lnTo>
                <a:lnTo>
                  <a:pt x="0" y="1651"/>
                </a:lnTo>
                <a:lnTo>
                  <a:pt x="469" y="2108"/>
                </a:lnTo>
                <a:lnTo>
                  <a:pt x="8445" y="2108"/>
                </a:lnTo>
                <a:lnTo>
                  <a:pt x="8940" y="1651"/>
                </a:lnTo>
                <a:lnTo>
                  <a:pt x="8940" y="482"/>
                </a:lnTo>
                <a:lnTo>
                  <a:pt x="8445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3778" y="6128123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1638" y="0"/>
                </a:moveTo>
                <a:lnTo>
                  <a:pt x="469" y="0"/>
                </a:lnTo>
                <a:lnTo>
                  <a:pt x="0" y="482"/>
                </a:lnTo>
                <a:lnTo>
                  <a:pt x="0" y="8445"/>
                </a:lnTo>
                <a:lnTo>
                  <a:pt x="469" y="8940"/>
                </a:lnTo>
                <a:lnTo>
                  <a:pt x="1638" y="8940"/>
                </a:lnTo>
                <a:lnTo>
                  <a:pt x="2108" y="8445"/>
                </a:lnTo>
                <a:lnTo>
                  <a:pt x="2108" y="482"/>
                </a:lnTo>
                <a:lnTo>
                  <a:pt x="1638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6388" y="614653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45" y="0"/>
                </a:moveTo>
                <a:lnTo>
                  <a:pt x="469" y="0"/>
                </a:lnTo>
                <a:lnTo>
                  <a:pt x="0" y="469"/>
                </a:lnTo>
                <a:lnTo>
                  <a:pt x="0" y="1651"/>
                </a:lnTo>
                <a:lnTo>
                  <a:pt x="469" y="2108"/>
                </a:lnTo>
                <a:lnTo>
                  <a:pt x="8445" y="2108"/>
                </a:lnTo>
                <a:lnTo>
                  <a:pt x="8940" y="1651"/>
                </a:lnTo>
                <a:lnTo>
                  <a:pt x="8940" y="469"/>
                </a:lnTo>
                <a:lnTo>
                  <a:pt x="8445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6388" y="6136497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445" y="0"/>
                </a:moveTo>
                <a:lnTo>
                  <a:pt x="469" y="0"/>
                </a:lnTo>
                <a:lnTo>
                  <a:pt x="0" y="469"/>
                </a:lnTo>
                <a:lnTo>
                  <a:pt x="0" y="1651"/>
                </a:lnTo>
                <a:lnTo>
                  <a:pt x="469" y="2108"/>
                </a:lnTo>
                <a:lnTo>
                  <a:pt x="8445" y="2108"/>
                </a:lnTo>
                <a:lnTo>
                  <a:pt x="8940" y="1651"/>
                </a:lnTo>
                <a:lnTo>
                  <a:pt x="8940" y="469"/>
                </a:lnTo>
                <a:lnTo>
                  <a:pt x="8445" y="0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8061" y="6141056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1028" y="0"/>
                </a:moveTo>
                <a:lnTo>
                  <a:pt x="304" y="0"/>
                </a:lnTo>
                <a:lnTo>
                  <a:pt x="0" y="279"/>
                </a:lnTo>
                <a:lnTo>
                  <a:pt x="38" y="6413"/>
                </a:lnTo>
                <a:lnTo>
                  <a:pt x="152" y="6616"/>
                </a:lnTo>
                <a:lnTo>
                  <a:pt x="647" y="6997"/>
                </a:lnTo>
                <a:lnTo>
                  <a:pt x="1003" y="6908"/>
                </a:lnTo>
                <a:lnTo>
                  <a:pt x="2879" y="4000"/>
                </a:lnTo>
                <a:lnTo>
                  <a:pt x="1320" y="4000"/>
                </a:lnTo>
                <a:lnTo>
                  <a:pt x="1320" y="279"/>
                </a:lnTo>
                <a:lnTo>
                  <a:pt x="1028" y="0"/>
                </a:lnTo>
                <a:close/>
              </a:path>
              <a:path w="7619" h="7620">
                <a:moveTo>
                  <a:pt x="5189" y="2806"/>
                </a:moveTo>
                <a:lnTo>
                  <a:pt x="3632" y="2806"/>
                </a:lnTo>
                <a:lnTo>
                  <a:pt x="6222" y="6908"/>
                </a:lnTo>
                <a:lnTo>
                  <a:pt x="6616" y="6997"/>
                </a:lnTo>
                <a:lnTo>
                  <a:pt x="7043" y="6718"/>
                </a:lnTo>
                <a:lnTo>
                  <a:pt x="7230" y="6413"/>
                </a:lnTo>
                <a:lnTo>
                  <a:pt x="7264" y="4013"/>
                </a:lnTo>
                <a:lnTo>
                  <a:pt x="5935" y="4000"/>
                </a:lnTo>
                <a:lnTo>
                  <a:pt x="5189" y="2806"/>
                </a:lnTo>
                <a:close/>
              </a:path>
              <a:path w="7619" h="7620">
                <a:moveTo>
                  <a:pt x="6972" y="0"/>
                </a:moveTo>
                <a:lnTo>
                  <a:pt x="6248" y="0"/>
                </a:lnTo>
                <a:lnTo>
                  <a:pt x="5956" y="279"/>
                </a:lnTo>
                <a:lnTo>
                  <a:pt x="5943" y="4013"/>
                </a:lnTo>
                <a:lnTo>
                  <a:pt x="7264" y="4013"/>
                </a:lnTo>
                <a:lnTo>
                  <a:pt x="7251" y="279"/>
                </a:lnTo>
                <a:lnTo>
                  <a:pt x="6972" y="0"/>
                </a:lnTo>
                <a:close/>
              </a:path>
              <a:path w="7619" h="7620">
                <a:moveTo>
                  <a:pt x="3670" y="812"/>
                </a:moveTo>
                <a:lnTo>
                  <a:pt x="3276" y="901"/>
                </a:lnTo>
                <a:lnTo>
                  <a:pt x="1320" y="4000"/>
                </a:lnTo>
                <a:lnTo>
                  <a:pt x="2879" y="4000"/>
                </a:lnTo>
                <a:lnTo>
                  <a:pt x="3632" y="2806"/>
                </a:lnTo>
                <a:lnTo>
                  <a:pt x="5189" y="2806"/>
                </a:lnTo>
                <a:lnTo>
                  <a:pt x="4165" y="1168"/>
                </a:lnTo>
                <a:lnTo>
                  <a:pt x="3975" y="1003"/>
                </a:lnTo>
                <a:lnTo>
                  <a:pt x="3670" y="812"/>
                </a:lnTo>
                <a:close/>
              </a:path>
            </a:pathLst>
          </a:custGeom>
          <a:solidFill>
            <a:srgbClr val="F9B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46983" y="6062924"/>
            <a:ext cx="609600" cy="325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650" spc="5" dirty="0">
                <a:solidFill>
                  <a:srgbClr val="4D4D4D"/>
                </a:solidFill>
                <a:cs typeface="Calibri" panose="020F0502020204030204"/>
              </a:rPr>
              <a:t>实体</a:t>
            </a:r>
            <a:r>
              <a:rPr lang="zh-CN" altLang="en-US" sz="650" spc="5" dirty="0" smtClean="0">
                <a:solidFill>
                  <a:srgbClr val="4D4D4D"/>
                </a:solidFill>
                <a:cs typeface="Calibri" panose="020F0502020204030204"/>
              </a:rPr>
              <a:t>资产</a:t>
            </a:r>
            <a:r>
              <a:rPr lang="zh-CN" altLang="en-US" sz="650" spc="5" dirty="0">
                <a:solidFill>
                  <a:srgbClr val="4D4D4D"/>
                </a:solidFill>
                <a:cs typeface="Calibri" panose="020F0502020204030204"/>
              </a:rPr>
              <a:t/>
            </a:r>
            <a:br>
              <a:rPr lang="zh-CN" altLang="en-US" sz="650" spc="5" dirty="0">
                <a:solidFill>
                  <a:srgbClr val="4D4D4D"/>
                </a:solidFill>
                <a:cs typeface="Calibri" panose="020F0502020204030204"/>
              </a:rPr>
            </a:br>
            <a:r>
              <a:rPr lang="zh-CN" altLang="en-US" sz="650" spc="5" dirty="0">
                <a:solidFill>
                  <a:srgbClr val="4D4D4D"/>
                </a:solidFill>
                <a:cs typeface="Calibri" panose="020F0502020204030204"/>
              </a:rPr>
              <a:t>数字双胞胎
</a:t>
            </a:r>
            <a:endParaRPr sz="6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35721" y="5171699"/>
            <a:ext cx="74930" cy="149860"/>
          </a:xfrm>
          <a:custGeom>
            <a:avLst/>
            <a:gdLst/>
            <a:ahLst/>
            <a:cxnLst/>
            <a:rect l="l" t="t" r="r" b="b"/>
            <a:pathLst>
              <a:path w="74930" h="149860">
                <a:moveTo>
                  <a:pt x="0" y="0"/>
                </a:moveTo>
                <a:lnTo>
                  <a:pt x="0" y="149783"/>
                </a:lnTo>
                <a:lnTo>
                  <a:pt x="74891" y="74891"/>
                </a:lnTo>
                <a:lnTo>
                  <a:pt x="0" y="0"/>
                </a:lnTo>
                <a:close/>
              </a:path>
            </a:pathLst>
          </a:custGeom>
          <a:solidFill>
            <a:srgbClr val="0BB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4630" y="4900557"/>
            <a:ext cx="1527175" cy="7117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Lucida Sans" panose="020B0602030504020204"/>
                <a:cs typeface="Lucida Sans" panose="020B0602030504020204"/>
              </a:rPr>
              <a:t>Altair</a:t>
            </a:r>
            <a:r>
              <a:rPr sz="850" b="1" spc="-60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850" b="1" spc="-25" dirty="0">
                <a:latin typeface="Lucida Sans" panose="020B0602030504020204"/>
                <a:cs typeface="Lucida Sans" panose="020B0602030504020204"/>
              </a:rPr>
              <a:t>SmartEdge</a:t>
            </a:r>
            <a:r>
              <a:rPr sz="750" b="1" spc="-37" baseline="33000" dirty="0">
                <a:latin typeface="Lucida Sans" panose="020B0602030504020204"/>
                <a:cs typeface="Lucida Sans" panose="020B0602030504020204"/>
              </a:rPr>
              <a:t>™</a:t>
            </a:r>
            <a:endParaRPr sz="750" baseline="33000" dirty="0">
              <a:latin typeface="Lucida Sans" panose="020B0602030504020204"/>
              <a:cs typeface="Lucida Sans" panose="020B0602030504020204"/>
            </a:endParaRPr>
          </a:p>
          <a:p>
            <a:pPr marL="102870" indent="-52705">
              <a:lnSpc>
                <a:spcPct val="100000"/>
              </a:lnSpc>
              <a:spcBef>
                <a:spcPts val="660"/>
              </a:spcBef>
              <a:buChar char="•"/>
              <a:tabLst>
                <a:tab pos="103505" algn="l"/>
              </a:tabLst>
            </a:pPr>
            <a:r>
              <a:rPr lang="zh-CN" altLang="en-US" sz="650" spc="10" dirty="0">
                <a:latin typeface="Arial Unicode MS" panose="020B0604020202020204" charset="-122"/>
                <a:cs typeface="Arial Unicode MS" panose="020B0604020202020204" charset="-122"/>
              </a:rPr>
              <a:t>数据聚合和规范化
数据流服务
</a:t>
            </a:r>
            <a:endParaRPr sz="6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8743" y="5079735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241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743" y="5402798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241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71089" y="5647867"/>
            <a:ext cx="617601" cy="481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06498" y="5048097"/>
            <a:ext cx="1751330" cy="1028065"/>
          </a:xfrm>
          <a:custGeom>
            <a:avLst/>
            <a:gdLst/>
            <a:ahLst/>
            <a:cxnLst/>
            <a:rect l="l" t="t" r="r" b="b"/>
            <a:pathLst>
              <a:path w="1751329" h="1028064">
                <a:moveTo>
                  <a:pt x="875525" y="0"/>
                </a:moveTo>
                <a:lnTo>
                  <a:pt x="0" y="513867"/>
                </a:lnTo>
                <a:lnTo>
                  <a:pt x="875525" y="1027734"/>
                </a:lnTo>
                <a:lnTo>
                  <a:pt x="1751037" y="513867"/>
                </a:lnTo>
                <a:lnTo>
                  <a:pt x="875525" y="0"/>
                </a:lnTo>
                <a:close/>
              </a:path>
            </a:pathLst>
          </a:custGeom>
          <a:solidFill>
            <a:srgbClr val="0BB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6498" y="4732172"/>
            <a:ext cx="1780095" cy="1211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3390" y="5160674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4" h="110489">
                <a:moveTo>
                  <a:pt x="55244" y="0"/>
                </a:moveTo>
                <a:lnTo>
                  <a:pt x="0" y="55244"/>
                </a:lnTo>
                <a:lnTo>
                  <a:pt x="55244" y="110489"/>
                </a:lnTo>
                <a:lnTo>
                  <a:pt x="55244" y="0"/>
                </a:lnTo>
                <a:close/>
              </a:path>
            </a:pathLst>
          </a:custGeom>
          <a:solidFill>
            <a:srgbClr val="0BB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1350" y="5160670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4" h="110489">
                <a:moveTo>
                  <a:pt x="0" y="0"/>
                </a:moveTo>
                <a:lnTo>
                  <a:pt x="0" y="110489"/>
                </a:lnTo>
                <a:lnTo>
                  <a:pt x="55244" y="55244"/>
                </a:lnTo>
                <a:lnTo>
                  <a:pt x="0" y="0"/>
                </a:lnTo>
                <a:close/>
              </a:path>
            </a:pathLst>
          </a:custGeom>
          <a:solidFill>
            <a:srgbClr val="0BB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30271" y="5337185"/>
            <a:ext cx="73279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Altair</a:t>
            </a:r>
            <a:r>
              <a:rPr sz="550" b="1" spc="-55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SmartEdge</a:t>
            </a:r>
            <a:r>
              <a:rPr sz="450" b="1" spc="15" baseline="3700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™</a:t>
            </a:r>
            <a:endParaRPr sz="450" baseline="370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88265" y="5102414"/>
            <a:ext cx="219717" cy="213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8112" y="3902292"/>
            <a:ext cx="10198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Lucida Sans" panose="020B0602030504020204"/>
                <a:cs typeface="Lucida Sans" panose="020B0602030504020204"/>
              </a:rPr>
              <a:t>Altair</a:t>
            </a:r>
            <a:r>
              <a:rPr sz="850" b="1" spc="-7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850" b="1" spc="-20" dirty="0">
                <a:latin typeface="Lucida Sans" panose="020B0602030504020204"/>
                <a:cs typeface="Lucida Sans" panose="020B0602030504020204"/>
              </a:rPr>
              <a:t>SmartCore</a:t>
            </a:r>
            <a:r>
              <a:rPr sz="750" b="1" spc="-30" baseline="33000" dirty="0">
                <a:latin typeface="Lucida Sans" panose="020B0602030504020204"/>
                <a:cs typeface="Lucida Sans" panose="020B0602030504020204"/>
              </a:rPr>
              <a:t>™</a:t>
            </a:r>
            <a:endParaRPr sz="750" baseline="330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3512" y="4091549"/>
            <a:ext cx="1390015" cy="55143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4770" indent="-52705">
              <a:lnSpc>
                <a:spcPct val="100000"/>
              </a:lnSpc>
              <a:spcBef>
                <a:spcPts val="280"/>
              </a:spcBef>
              <a:buChar char="•"/>
              <a:tabLst>
                <a:tab pos="65405" algn="l"/>
              </a:tabLst>
            </a:pPr>
            <a:r>
              <a:rPr lang="zh-CN" altLang="en-US" sz="650" spc="10" dirty="0">
                <a:latin typeface="Arial Unicode MS" panose="020B0604020202020204" charset="-122"/>
                <a:cs typeface="Arial Unicode MS" panose="020B0604020202020204" charset="-122"/>
              </a:rPr>
              <a:t>云物联网
设备管理和监控
自定义规则引擎
</a:t>
            </a:r>
            <a:endParaRPr sz="6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9524" y="4081468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241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524" y="4525909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241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6502" y="4217135"/>
            <a:ext cx="74930" cy="149860"/>
          </a:xfrm>
          <a:custGeom>
            <a:avLst/>
            <a:gdLst/>
            <a:ahLst/>
            <a:cxnLst/>
            <a:rect l="l" t="t" r="r" b="b"/>
            <a:pathLst>
              <a:path w="74930" h="149860">
                <a:moveTo>
                  <a:pt x="0" y="0"/>
                </a:moveTo>
                <a:lnTo>
                  <a:pt x="0" y="149783"/>
                </a:lnTo>
                <a:lnTo>
                  <a:pt x="74891" y="74891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71875" y="4694478"/>
            <a:ext cx="617588" cy="4814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7279" y="4094720"/>
            <a:ext cx="1780539" cy="1028065"/>
          </a:xfrm>
          <a:custGeom>
            <a:avLst/>
            <a:gdLst/>
            <a:ahLst/>
            <a:cxnLst/>
            <a:rect l="l" t="t" r="r" b="b"/>
            <a:pathLst>
              <a:path w="1780539" h="1028064">
                <a:moveTo>
                  <a:pt x="890054" y="0"/>
                </a:moveTo>
                <a:lnTo>
                  <a:pt x="0" y="513867"/>
                </a:lnTo>
                <a:lnTo>
                  <a:pt x="890054" y="1027734"/>
                </a:lnTo>
                <a:lnTo>
                  <a:pt x="1780095" y="513867"/>
                </a:lnTo>
                <a:lnTo>
                  <a:pt x="890054" y="0"/>
                </a:lnTo>
                <a:close/>
              </a:path>
            </a:pathLst>
          </a:custGeom>
          <a:solidFill>
            <a:srgbClr val="29A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7284" y="3778796"/>
            <a:ext cx="1780082" cy="12114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87600" y="4230210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5" h="110489">
                <a:moveTo>
                  <a:pt x="55245" y="0"/>
                </a:moveTo>
                <a:lnTo>
                  <a:pt x="0" y="55244"/>
                </a:lnTo>
                <a:lnTo>
                  <a:pt x="55245" y="110489"/>
                </a:lnTo>
                <a:lnTo>
                  <a:pt x="55245" y="0"/>
                </a:lnTo>
                <a:close/>
              </a:path>
            </a:pathLst>
          </a:custGeom>
          <a:solidFill>
            <a:srgbClr val="29A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55560" y="4230207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4" h="110489">
                <a:moveTo>
                  <a:pt x="0" y="0"/>
                </a:moveTo>
                <a:lnTo>
                  <a:pt x="0" y="110490"/>
                </a:lnTo>
                <a:lnTo>
                  <a:pt x="55244" y="55245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032808" y="4389447"/>
            <a:ext cx="72961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Altair</a:t>
            </a:r>
            <a:r>
              <a:rPr sz="550" b="1" spc="-45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SmartCore</a:t>
            </a:r>
            <a:r>
              <a:rPr sz="450" b="1" spc="15" baseline="3700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™</a:t>
            </a:r>
            <a:endParaRPr sz="450" baseline="370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65529" y="4185722"/>
            <a:ext cx="263525" cy="170815"/>
          </a:xfrm>
          <a:custGeom>
            <a:avLst/>
            <a:gdLst/>
            <a:ahLst/>
            <a:cxnLst/>
            <a:rect l="l" t="t" r="r" b="b"/>
            <a:pathLst>
              <a:path w="263525" h="170814">
                <a:moveTo>
                  <a:pt x="74650" y="30492"/>
                </a:moveTo>
                <a:lnTo>
                  <a:pt x="61914" y="33063"/>
                </a:lnTo>
                <a:lnTo>
                  <a:pt x="51515" y="40074"/>
                </a:lnTo>
                <a:lnTo>
                  <a:pt x="44505" y="50477"/>
                </a:lnTo>
                <a:lnTo>
                  <a:pt x="41935" y="63220"/>
                </a:lnTo>
                <a:lnTo>
                  <a:pt x="41955" y="65544"/>
                </a:lnTo>
                <a:lnTo>
                  <a:pt x="42176" y="67551"/>
                </a:lnTo>
                <a:lnTo>
                  <a:pt x="42557" y="69456"/>
                </a:lnTo>
                <a:lnTo>
                  <a:pt x="25733" y="75396"/>
                </a:lnTo>
                <a:lnTo>
                  <a:pt x="12234" y="86480"/>
                </a:lnTo>
                <a:lnTo>
                  <a:pt x="3258" y="101546"/>
                </a:lnTo>
                <a:lnTo>
                  <a:pt x="0" y="119430"/>
                </a:lnTo>
                <a:lnTo>
                  <a:pt x="3992" y="139229"/>
                </a:lnTo>
                <a:lnTo>
                  <a:pt x="14881" y="155382"/>
                </a:lnTo>
                <a:lnTo>
                  <a:pt x="31032" y="166267"/>
                </a:lnTo>
                <a:lnTo>
                  <a:pt x="50812" y="170256"/>
                </a:lnTo>
                <a:lnTo>
                  <a:pt x="212204" y="170256"/>
                </a:lnTo>
                <a:lnTo>
                  <a:pt x="231993" y="166267"/>
                </a:lnTo>
                <a:lnTo>
                  <a:pt x="248153" y="155382"/>
                </a:lnTo>
                <a:lnTo>
                  <a:pt x="259047" y="139229"/>
                </a:lnTo>
                <a:lnTo>
                  <a:pt x="263042" y="119430"/>
                </a:lnTo>
                <a:lnTo>
                  <a:pt x="259874" y="101741"/>
                </a:lnTo>
                <a:lnTo>
                  <a:pt x="251118" y="86780"/>
                </a:lnTo>
                <a:lnTo>
                  <a:pt x="237926" y="75669"/>
                </a:lnTo>
                <a:lnTo>
                  <a:pt x="221449" y="69532"/>
                </a:lnTo>
                <a:lnTo>
                  <a:pt x="221665" y="67551"/>
                </a:lnTo>
                <a:lnTo>
                  <a:pt x="221677" y="63220"/>
                </a:lnTo>
                <a:lnTo>
                  <a:pt x="217243" y="41249"/>
                </a:lnTo>
                <a:lnTo>
                  <a:pt x="98767" y="41249"/>
                </a:lnTo>
                <a:lnTo>
                  <a:pt x="93824" y="36804"/>
                </a:lnTo>
                <a:lnTo>
                  <a:pt x="88061" y="33413"/>
                </a:lnTo>
                <a:lnTo>
                  <a:pt x="81622" y="31251"/>
                </a:lnTo>
                <a:lnTo>
                  <a:pt x="74650" y="30492"/>
                </a:lnTo>
                <a:close/>
              </a:path>
              <a:path w="263525" h="170814">
                <a:moveTo>
                  <a:pt x="158216" y="0"/>
                </a:moveTo>
                <a:lnTo>
                  <a:pt x="138705" y="3057"/>
                </a:lnTo>
                <a:lnTo>
                  <a:pt x="121662" y="11590"/>
                </a:lnTo>
                <a:lnTo>
                  <a:pt x="108035" y="24640"/>
                </a:lnTo>
                <a:lnTo>
                  <a:pt x="98767" y="41249"/>
                </a:lnTo>
                <a:lnTo>
                  <a:pt x="217243" y="41249"/>
                </a:lnTo>
                <a:lnTo>
                  <a:pt x="216748" y="38801"/>
                </a:lnTo>
                <a:lnTo>
                  <a:pt x="203133" y="18605"/>
                </a:lnTo>
                <a:lnTo>
                  <a:pt x="182940" y="4991"/>
                </a:lnTo>
                <a:lnTo>
                  <a:pt x="158216" y="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75964" y="3731704"/>
            <a:ext cx="617601" cy="4814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11370" y="3131944"/>
            <a:ext cx="1780539" cy="1028065"/>
          </a:xfrm>
          <a:custGeom>
            <a:avLst/>
            <a:gdLst/>
            <a:ahLst/>
            <a:cxnLst/>
            <a:rect l="l" t="t" r="r" b="b"/>
            <a:pathLst>
              <a:path w="1780539" h="1028064">
                <a:moveTo>
                  <a:pt x="890041" y="0"/>
                </a:moveTo>
                <a:lnTo>
                  <a:pt x="0" y="513867"/>
                </a:lnTo>
                <a:lnTo>
                  <a:pt x="890041" y="1027734"/>
                </a:lnTo>
                <a:lnTo>
                  <a:pt x="1780095" y="513867"/>
                </a:lnTo>
                <a:lnTo>
                  <a:pt x="890041" y="0"/>
                </a:lnTo>
                <a:close/>
              </a:path>
            </a:pathLst>
          </a:custGeom>
          <a:solidFill>
            <a:srgbClr val="00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11373" y="2816021"/>
            <a:ext cx="1780095" cy="1211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88266" y="3261575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5" h="110489">
                <a:moveTo>
                  <a:pt x="55245" y="0"/>
                </a:moveTo>
                <a:lnTo>
                  <a:pt x="0" y="55244"/>
                </a:lnTo>
                <a:lnTo>
                  <a:pt x="55245" y="110477"/>
                </a:lnTo>
                <a:lnTo>
                  <a:pt x="55245" y="0"/>
                </a:lnTo>
                <a:close/>
              </a:path>
            </a:pathLst>
          </a:custGeom>
          <a:solidFill>
            <a:srgbClr val="00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6225" y="3261581"/>
            <a:ext cx="55244" cy="110489"/>
          </a:xfrm>
          <a:custGeom>
            <a:avLst/>
            <a:gdLst/>
            <a:ahLst/>
            <a:cxnLst/>
            <a:rect l="l" t="t" r="r" b="b"/>
            <a:pathLst>
              <a:path w="55245" h="110489">
                <a:moveTo>
                  <a:pt x="0" y="0"/>
                </a:moveTo>
                <a:lnTo>
                  <a:pt x="0" y="110477"/>
                </a:lnTo>
                <a:lnTo>
                  <a:pt x="55244" y="55232"/>
                </a:lnTo>
                <a:lnTo>
                  <a:pt x="0" y="0"/>
                </a:lnTo>
                <a:close/>
              </a:path>
            </a:pathLst>
          </a:custGeom>
          <a:solidFill>
            <a:srgbClr val="00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29090" y="3420497"/>
            <a:ext cx="7448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Altair</a:t>
            </a:r>
            <a:r>
              <a:rPr sz="550" b="1" spc="-5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550" b="1" spc="1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SmartSight</a:t>
            </a:r>
            <a:r>
              <a:rPr sz="450" b="1" spc="15" baseline="37000" dirty="0">
                <a:solidFill>
                  <a:srgbClr val="4D4D4D"/>
                </a:solidFill>
                <a:latin typeface="Lucida Sans" panose="020B0602030504020204"/>
                <a:cs typeface="Lucida Sans" panose="020B0602030504020204"/>
              </a:rPr>
              <a:t>™</a:t>
            </a:r>
            <a:endParaRPr sz="450" baseline="37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80423" y="3251714"/>
            <a:ext cx="6350" cy="18415"/>
          </a:xfrm>
          <a:custGeom>
            <a:avLst/>
            <a:gdLst/>
            <a:ahLst/>
            <a:cxnLst/>
            <a:rect l="l" t="t" r="r" b="b"/>
            <a:pathLst>
              <a:path w="6350" h="18414">
                <a:moveTo>
                  <a:pt x="0" y="0"/>
                </a:moveTo>
                <a:lnTo>
                  <a:pt x="0" y="18351"/>
                </a:lnTo>
                <a:lnTo>
                  <a:pt x="3721" y="16852"/>
                </a:lnTo>
                <a:lnTo>
                  <a:pt x="6350" y="13309"/>
                </a:lnTo>
                <a:lnTo>
                  <a:pt x="6350" y="5041"/>
                </a:lnTo>
                <a:lnTo>
                  <a:pt x="3721" y="1498"/>
                </a:lnTo>
                <a:lnTo>
                  <a:pt x="0" y="0"/>
                </a:lnTo>
                <a:close/>
              </a:path>
            </a:pathLst>
          </a:custGeom>
          <a:solidFill>
            <a:srgbClr val="40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0411" y="3216743"/>
            <a:ext cx="279400" cy="196850"/>
          </a:xfrm>
          <a:custGeom>
            <a:avLst/>
            <a:gdLst/>
            <a:ahLst/>
            <a:cxnLst/>
            <a:rect l="l" t="t" r="r" b="b"/>
            <a:pathLst>
              <a:path w="279400" h="196850">
                <a:moveTo>
                  <a:pt x="222427" y="179895"/>
                </a:moveTo>
                <a:lnTo>
                  <a:pt x="56756" y="179895"/>
                </a:lnTo>
                <a:lnTo>
                  <a:pt x="53949" y="182626"/>
                </a:lnTo>
                <a:lnTo>
                  <a:pt x="53949" y="193878"/>
                </a:lnTo>
                <a:lnTo>
                  <a:pt x="56756" y="196608"/>
                </a:lnTo>
                <a:lnTo>
                  <a:pt x="222427" y="196608"/>
                </a:lnTo>
                <a:lnTo>
                  <a:pt x="225247" y="193878"/>
                </a:lnTo>
                <a:lnTo>
                  <a:pt x="225247" y="182626"/>
                </a:lnTo>
                <a:lnTo>
                  <a:pt x="222427" y="179895"/>
                </a:lnTo>
                <a:close/>
              </a:path>
              <a:path w="279400" h="196850">
                <a:moveTo>
                  <a:pt x="165912" y="167754"/>
                </a:moveTo>
                <a:lnTo>
                  <a:pt x="113284" y="167754"/>
                </a:lnTo>
                <a:lnTo>
                  <a:pt x="113284" y="179895"/>
                </a:lnTo>
                <a:lnTo>
                  <a:pt x="165912" y="179895"/>
                </a:lnTo>
                <a:lnTo>
                  <a:pt x="165912" y="167754"/>
                </a:lnTo>
                <a:close/>
              </a:path>
              <a:path w="279400" h="196850">
                <a:moveTo>
                  <a:pt x="8572" y="73291"/>
                </a:moveTo>
                <a:lnTo>
                  <a:pt x="8572" y="78663"/>
                </a:lnTo>
                <a:lnTo>
                  <a:pt x="5041" y="82054"/>
                </a:lnTo>
                <a:lnTo>
                  <a:pt x="0" y="82054"/>
                </a:lnTo>
                <a:lnTo>
                  <a:pt x="0" y="164426"/>
                </a:lnTo>
                <a:lnTo>
                  <a:pt x="3441" y="167754"/>
                </a:lnTo>
                <a:lnTo>
                  <a:pt x="275742" y="167754"/>
                </a:lnTo>
                <a:lnTo>
                  <a:pt x="279196" y="164426"/>
                </a:lnTo>
                <a:lnTo>
                  <a:pt x="279196" y="152806"/>
                </a:lnTo>
                <a:lnTo>
                  <a:pt x="17246" y="152806"/>
                </a:lnTo>
                <a:lnTo>
                  <a:pt x="17246" y="76339"/>
                </a:lnTo>
                <a:lnTo>
                  <a:pt x="12903" y="76339"/>
                </a:lnTo>
                <a:lnTo>
                  <a:pt x="10947" y="75565"/>
                </a:lnTo>
                <a:lnTo>
                  <a:pt x="9423" y="74129"/>
                </a:lnTo>
                <a:lnTo>
                  <a:pt x="8572" y="73291"/>
                </a:lnTo>
                <a:close/>
              </a:path>
              <a:path w="279400" h="196850">
                <a:moveTo>
                  <a:pt x="275742" y="0"/>
                </a:moveTo>
                <a:lnTo>
                  <a:pt x="116522" y="0"/>
                </a:lnTo>
                <a:lnTo>
                  <a:pt x="116522" y="10820"/>
                </a:lnTo>
                <a:lnTo>
                  <a:pt x="116268" y="11874"/>
                </a:lnTo>
                <a:lnTo>
                  <a:pt x="115862" y="12852"/>
                </a:lnTo>
                <a:lnTo>
                  <a:pt x="262750" y="12852"/>
                </a:lnTo>
                <a:lnTo>
                  <a:pt x="262750" y="152806"/>
                </a:lnTo>
                <a:lnTo>
                  <a:pt x="279196" y="152806"/>
                </a:lnTo>
                <a:lnTo>
                  <a:pt x="279196" y="3340"/>
                </a:lnTo>
                <a:lnTo>
                  <a:pt x="275742" y="0"/>
                </a:lnTo>
                <a:close/>
              </a:path>
              <a:path w="279400" h="196850">
                <a:moveTo>
                  <a:pt x="17246" y="75984"/>
                </a:moveTo>
                <a:lnTo>
                  <a:pt x="16535" y="76187"/>
                </a:lnTo>
                <a:lnTo>
                  <a:pt x="15786" y="76339"/>
                </a:lnTo>
                <a:lnTo>
                  <a:pt x="17246" y="76339"/>
                </a:lnTo>
                <a:lnTo>
                  <a:pt x="17246" y="75984"/>
                </a:lnTo>
                <a:close/>
              </a:path>
            </a:pathLst>
          </a:custGeom>
          <a:solidFill>
            <a:srgbClr val="40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2523" y="3177457"/>
            <a:ext cx="259081" cy="1788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40591" y="3252261"/>
            <a:ext cx="74930" cy="149860"/>
          </a:xfrm>
          <a:custGeom>
            <a:avLst/>
            <a:gdLst/>
            <a:ahLst/>
            <a:cxnLst/>
            <a:rect l="l" t="t" r="r" b="b"/>
            <a:pathLst>
              <a:path w="74930" h="149860">
                <a:moveTo>
                  <a:pt x="0" y="0"/>
                </a:moveTo>
                <a:lnTo>
                  <a:pt x="0" y="149771"/>
                </a:lnTo>
                <a:lnTo>
                  <a:pt x="74891" y="74891"/>
                </a:lnTo>
                <a:lnTo>
                  <a:pt x="0" y="0"/>
                </a:lnTo>
                <a:close/>
              </a:path>
            </a:pathLst>
          </a:custGeom>
          <a:solidFill>
            <a:srgbClr val="008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576318" y="2939502"/>
            <a:ext cx="10420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Lucida Sans" panose="020B0602030504020204"/>
                <a:cs typeface="Lucida Sans" panose="020B0602030504020204"/>
              </a:rPr>
              <a:t>Altair</a:t>
            </a:r>
            <a:r>
              <a:rPr sz="850" b="1" spc="-7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850" b="1" spc="-20" dirty="0">
                <a:latin typeface="Lucida Sans" panose="020B0602030504020204"/>
                <a:cs typeface="Lucida Sans" panose="020B0602030504020204"/>
              </a:rPr>
              <a:t>SmartSight</a:t>
            </a:r>
            <a:r>
              <a:rPr sz="750" b="1" spc="-30" baseline="33000" dirty="0">
                <a:latin typeface="Lucida Sans" panose="020B0602030504020204"/>
                <a:cs typeface="Lucida Sans" panose="020B0602030504020204"/>
              </a:rPr>
              <a:t>™</a:t>
            </a:r>
            <a:endParaRPr sz="750" baseline="330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01718" y="3128763"/>
            <a:ext cx="814705" cy="55143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4770" indent="-52705">
              <a:lnSpc>
                <a:spcPct val="100000"/>
              </a:lnSpc>
              <a:spcBef>
                <a:spcPts val="280"/>
              </a:spcBef>
              <a:buChar char="•"/>
              <a:tabLst>
                <a:tab pos="65405" algn="l"/>
              </a:tabLst>
            </a:pPr>
            <a:r>
              <a:rPr lang="zh-CN" altLang="en-US" sz="650" spc="10" dirty="0">
                <a:latin typeface="Arial Unicode MS" panose="020B0604020202020204" charset="-122"/>
                <a:cs typeface="Arial Unicode MS" panose="020B0604020202020204" charset="-122"/>
              </a:rPr>
              <a:t>数据可视化
</a:t>
            </a:r>
            <a:r>
              <a:rPr lang="zh-CN" altLang="en-US" sz="650" spc="10" dirty="0" smtClean="0">
                <a:latin typeface="Arial Unicode MS" panose="020B0604020202020204" charset="-122"/>
                <a:cs typeface="Arial Unicode MS" panose="020B0604020202020204" charset="-122"/>
              </a:rPr>
              <a:t>先进的</a:t>
            </a:r>
            <a:r>
              <a:rPr lang="zh-CN" altLang="en-US" sz="650" spc="10" dirty="0" smtClean="0">
                <a:latin typeface="Arial Unicode MS" panose="020B0604020202020204" charset="-122"/>
                <a:cs typeface="Arial Unicode MS" panose="020B0604020202020204" charset="-122"/>
              </a:rPr>
              <a:t>分析方法</a:t>
            </a:r>
            <a:r>
              <a:rPr lang="zh-CN" altLang="en-US" sz="650" spc="10" dirty="0">
                <a:latin typeface="Arial Unicode MS" panose="020B0604020202020204" charset="-122"/>
                <a:cs typeface="Arial Unicode MS" panose="020B0604020202020204" charset="-122"/>
              </a:rPr>
              <a:t>
机器学习
</a:t>
            </a:r>
            <a:endParaRPr sz="6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607729" y="3118689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046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7729" y="3563133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046" y="0"/>
                </a:lnTo>
              </a:path>
            </a:pathLst>
          </a:custGeom>
          <a:ln w="41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59056" y="2319853"/>
            <a:ext cx="711835" cy="411480"/>
          </a:xfrm>
          <a:custGeom>
            <a:avLst/>
            <a:gdLst/>
            <a:ahLst/>
            <a:cxnLst/>
            <a:rect l="l" t="t" r="r" b="b"/>
            <a:pathLst>
              <a:path w="711835" h="411480">
                <a:moveTo>
                  <a:pt x="346989" y="0"/>
                </a:moveTo>
                <a:lnTo>
                  <a:pt x="0" y="200329"/>
                </a:lnTo>
                <a:lnTo>
                  <a:pt x="364769" y="410895"/>
                </a:lnTo>
                <a:lnTo>
                  <a:pt x="711669" y="210565"/>
                </a:lnTo>
                <a:lnTo>
                  <a:pt x="346989" y="0"/>
                </a:lnTo>
                <a:close/>
              </a:path>
            </a:pathLst>
          </a:custGeom>
          <a:solidFill>
            <a:srgbClr val="65C8D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59514" y="2551024"/>
            <a:ext cx="711835" cy="411480"/>
          </a:xfrm>
          <a:custGeom>
            <a:avLst/>
            <a:gdLst/>
            <a:ahLst/>
            <a:cxnLst/>
            <a:rect l="l" t="t" r="r" b="b"/>
            <a:pathLst>
              <a:path w="711835" h="411480">
                <a:moveTo>
                  <a:pt x="346913" y="0"/>
                </a:moveTo>
                <a:lnTo>
                  <a:pt x="0" y="200342"/>
                </a:lnTo>
                <a:lnTo>
                  <a:pt x="364693" y="410870"/>
                </a:lnTo>
                <a:lnTo>
                  <a:pt x="711631" y="210565"/>
                </a:lnTo>
                <a:lnTo>
                  <a:pt x="346913" y="0"/>
                </a:lnTo>
                <a:close/>
              </a:path>
            </a:pathLst>
          </a:custGeom>
          <a:solidFill>
            <a:srgbClr val="65C8D0">
              <a:alpha val="8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841408" y="2771841"/>
            <a:ext cx="747395" cy="431800"/>
          </a:xfrm>
          <a:custGeom>
            <a:avLst/>
            <a:gdLst/>
            <a:ahLst/>
            <a:cxnLst/>
            <a:rect l="l" t="t" r="r" b="b"/>
            <a:pathLst>
              <a:path w="747395" h="431800">
                <a:moveTo>
                  <a:pt x="382650" y="0"/>
                </a:moveTo>
                <a:lnTo>
                  <a:pt x="0" y="220979"/>
                </a:lnTo>
                <a:lnTo>
                  <a:pt x="364642" y="431495"/>
                </a:lnTo>
                <a:lnTo>
                  <a:pt x="747344" y="210527"/>
                </a:lnTo>
                <a:lnTo>
                  <a:pt x="382650" y="0"/>
                </a:lnTo>
                <a:close/>
              </a:path>
            </a:pathLst>
          </a:custGeom>
          <a:solidFill>
            <a:srgbClr val="65C8D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0922" y="2540657"/>
            <a:ext cx="748030" cy="431800"/>
          </a:xfrm>
          <a:custGeom>
            <a:avLst/>
            <a:gdLst/>
            <a:ahLst/>
            <a:cxnLst/>
            <a:rect l="l" t="t" r="r" b="b"/>
            <a:pathLst>
              <a:path w="748029" h="431800">
                <a:moveTo>
                  <a:pt x="382663" y="0"/>
                </a:moveTo>
                <a:lnTo>
                  <a:pt x="0" y="220941"/>
                </a:lnTo>
                <a:lnTo>
                  <a:pt x="364794" y="431545"/>
                </a:lnTo>
                <a:lnTo>
                  <a:pt x="747433" y="210578"/>
                </a:lnTo>
                <a:lnTo>
                  <a:pt x="382663" y="0"/>
                </a:lnTo>
                <a:close/>
              </a:path>
            </a:pathLst>
          </a:custGeom>
          <a:solidFill>
            <a:srgbClr val="65C8D0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88778" y="2690287"/>
            <a:ext cx="251460" cy="288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550" spc="2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Others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550" spc="2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
</a:t>
            </a:r>
            <a:endParaRPr sz="5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00684" y="2690287"/>
            <a:ext cx="426720" cy="186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55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application</a:t>
            </a:r>
            <a:r>
              <a:rPr lang="zh-CN" altLang="en-US" sz="55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
</a:t>
            </a:r>
            <a:endParaRPr sz="5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50373" y="2931383"/>
            <a:ext cx="33147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ERP/CRM</a:t>
            </a:r>
            <a:endParaRPr sz="55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84297" y="2458471"/>
            <a:ext cx="4597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Web</a:t>
            </a:r>
            <a:r>
              <a:rPr sz="550" spc="-7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55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Services</a:t>
            </a:r>
            <a:endParaRPr sz="55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11"/>
            <a:ext cx="5328005" cy="7516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052" y="248097"/>
            <a:ext cx="4700905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b="1" spc="45" dirty="0">
                <a:cs typeface="Calibri" panose="020F0502020204030204"/>
              </a:rPr>
              <a:t>SmartEdge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2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45" dirty="0">
                <a:cs typeface="Calibri" panose="020F0502020204030204"/>
              </a:rPr>
              <a:t>边缘的</a:t>
            </a:r>
            <a:r>
              <a:rPr lang="zh-CN" altLang="en-US" sz="1200" b="1" spc="45" dirty="0" smtClean="0">
                <a:cs typeface="Calibri" panose="020F0502020204030204"/>
              </a:rPr>
              <a:t>收敛性</a:t>
            </a:r>
            <a:r>
              <a:rPr lang="zh-CN" altLang="en-US" sz="1200" b="1" spc="45" dirty="0">
                <a:cs typeface="Calibri" panose="020F0502020204030204"/>
              </a:rPr>
              <a:t>
</a:t>
            </a:r>
            <a:r>
              <a:rPr lang="en-US" altLang="zh-CN" sz="1200" spc="45" dirty="0" err="1">
                <a:cs typeface="Calibri" panose="020F0502020204030204"/>
              </a:rPr>
              <a:t>SmartEdge</a:t>
            </a:r>
            <a:r>
              <a:rPr lang="en-US" altLang="zh-CN" sz="1200" spc="45" dirty="0">
                <a:cs typeface="Calibri" panose="020F0502020204030204"/>
              </a:rPr>
              <a:t> </a:t>
            </a:r>
            <a:r>
              <a:rPr lang="zh-CN" altLang="en-US" sz="1200" spc="45" dirty="0">
                <a:cs typeface="Calibri" panose="020F0502020204030204"/>
              </a:rPr>
              <a:t>使边缘通信、设备配置和数据认证变得快速而简单</a:t>
            </a:r>
            <a:r>
              <a:rPr lang="zh-CN" altLang="en-US" sz="1200" spc="45" dirty="0" smtClean="0">
                <a:cs typeface="Calibri" panose="020F0502020204030204"/>
              </a:rPr>
              <a:t>。</a:t>
            </a:r>
            <a:r>
              <a:rPr lang="zh-CN" altLang="zh-CN" sz="1200" dirty="0"/>
              <a:t>它是边缘设备和云的交叉点</a:t>
            </a:r>
            <a:r>
              <a:rPr lang="en-US" altLang="zh-CN" sz="1200" spc="45" dirty="0" smtClean="0">
                <a:cs typeface="Calibri" panose="020F0502020204030204"/>
              </a:rPr>
              <a:t>, </a:t>
            </a:r>
            <a:r>
              <a:rPr lang="zh-CN" altLang="en-US" sz="1200" spc="45" dirty="0">
                <a:cs typeface="Calibri" panose="020F0502020204030204"/>
              </a:rPr>
              <a:t>聚合和规范来自不同协议的数据流</a:t>
            </a:r>
            <a:r>
              <a:rPr lang="en-US" altLang="zh-CN" sz="1200" spc="45" dirty="0">
                <a:cs typeface="Calibri" panose="020F0502020204030204"/>
              </a:rPr>
              <a:t>, </a:t>
            </a:r>
            <a:r>
              <a:rPr lang="zh-CN" altLang="en-US" sz="1200" spc="45" dirty="0">
                <a:cs typeface="Calibri" panose="020F0502020204030204"/>
              </a:rPr>
              <a:t>并将这些数据安全地传输到云</a:t>
            </a:r>
            <a:r>
              <a:rPr lang="zh-CN" altLang="en-US" sz="1200" spc="45" dirty="0" smtClean="0">
                <a:cs typeface="Calibri" panose="020F0502020204030204"/>
              </a:rPr>
              <a:t>。</a:t>
            </a:r>
            <a:endParaRPr lang="en-US" altLang="zh-CN" sz="1200" spc="45" dirty="0" smtClean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45" dirty="0">
                <a:cs typeface="Calibri" panose="020F0502020204030204"/>
              </a:rPr>
              <a:t>
生成</a:t>
            </a:r>
            <a:r>
              <a:rPr lang="zh-CN" altLang="en-US" sz="1200" b="1" spc="45" dirty="0" smtClean="0">
                <a:cs typeface="Calibri" panose="020F0502020204030204"/>
              </a:rPr>
              <a:t>新成果，驱动</a:t>
            </a:r>
            <a:r>
              <a:rPr lang="zh-CN" altLang="en-US" sz="1200" b="1" spc="45" dirty="0">
                <a:cs typeface="Calibri" panose="020F0502020204030204"/>
              </a:rPr>
              <a:t>更多的价值
</a:t>
            </a:r>
            <a:r>
              <a:rPr lang="zh-CN" altLang="en-US" sz="1200" spc="45" dirty="0">
                <a:cs typeface="Calibri" panose="020F0502020204030204"/>
              </a:rPr>
              <a:t>从您的物联网项目</a:t>
            </a:r>
            <a:r>
              <a:rPr lang="zh-CN" altLang="en-US" sz="1200" spc="45" dirty="0" smtClean="0">
                <a:cs typeface="Calibri" panose="020F0502020204030204"/>
              </a:rPr>
              <a:t>中创造更多</a:t>
            </a:r>
            <a:r>
              <a:rPr lang="zh-CN" altLang="en-US" sz="1200" spc="45" dirty="0">
                <a:cs typeface="Calibri" panose="020F0502020204030204"/>
              </a:rPr>
              <a:t>价值</a:t>
            </a:r>
            <a:r>
              <a:rPr lang="zh-CN" altLang="en-US" sz="1200" spc="45" dirty="0" smtClean="0">
                <a:cs typeface="Calibri" panose="020F0502020204030204"/>
              </a:rPr>
              <a:t>。</a:t>
            </a:r>
            <a:r>
              <a:rPr lang="en-US" altLang="zh-CN" sz="1200" dirty="0" err="1"/>
              <a:t>SmartEdge</a:t>
            </a:r>
            <a:r>
              <a:rPr lang="zh-CN" altLang="en-US" sz="1200" dirty="0"/>
              <a:t>可以自动连接来自各种协议的</a:t>
            </a:r>
            <a:r>
              <a:rPr lang="zh-CN" altLang="en-US" sz="1200" dirty="0" smtClean="0"/>
              <a:t>设备，</a:t>
            </a:r>
            <a:r>
              <a:rPr lang="zh-CN" altLang="en-US" sz="1200" spc="45" dirty="0" smtClean="0">
                <a:cs typeface="Calibri" panose="020F0502020204030204"/>
              </a:rPr>
              <a:t>从而</a:t>
            </a:r>
            <a:r>
              <a:rPr lang="zh-CN" altLang="en-US" sz="1200" spc="45" dirty="0">
                <a:cs typeface="Calibri" panose="020F0502020204030204"/>
              </a:rPr>
              <a:t>缩短了实施时间并提高了所接收数据的质量。
</a:t>
            </a:r>
            <a:endParaRPr lang="zh-CN" altLang="en-US" sz="12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45" dirty="0">
                <a:cs typeface="Calibri" panose="020F0502020204030204"/>
              </a:rPr>
              <a:t>自动化
</a:t>
            </a:r>
            <a:r>
              <a:rPr lang="en-US" altLang="zh-CN" sz="1200" spc="45" dirty="0" err="1">
                <a:cs typeface="Calibri" panose="020F0502020204030204"/>
              </a:rPr>
              <a:t>SmartEdge</a:t>
            </a:r>
            <a:r>
              <a:rPr lang="en-US" altLang="zh-CN" sz="1200" spc="45" dirty="0">
                <a:cs typeface="Calibri" panose="020F0502020204030204"/>
              </a:rPr>
              <a:t> </a:t>
            </a:r>
            <a:r>
              <a:rPr lang="zh-CN" altLang="en-US" sz="1200" spc="45" dirty="0">
                <a:cs typeface="Calibri" panose="020F0502020204030204"/>
              </a:rPr>
              <a:t>使用基于规则的边缘自动化</a:t>
            </a:r>
            <a:r>
              <a:rPr lang="zh-CN" altLang="en-US" sz="1200" spc="45" dirty="0" smtClean="0">
                <a:cs typeface="Calibri" panose="020F0502020204030204"/>
              </a:rPr>
              <a:t>来生成结果</a:t>
            </a:r>
            <a:r>
              <a:rPr lang="en-US" altLang="zh-CN" sz="1200" spc="45" dirty="0">
                <a:cs typeface="Calibri" panose="020F0502020204030204"/>
              </a:rPr>
              <a:t>, </a:t>
            </a:r>
            <a:r>
              <a:rPr lang="zh-CN" altLang="en-US" sz="1200" spc="45" dirty="0">
                <a:cs typeface="Calibri" panose="020F0502020204030204"/>
              </a:rPr>
              <a:t>而无需与</a:t>
            </a:r>
            <a:r>
              <a:rPr lang="zh-CN" altLang="en-US" sz="1200" spc="45" dirty="0" smtClean="0">
                <a:cs typeface="Calibri" panose="020F0502020204030204"/>
              </a:rPr>
              <a:t>云端进行</a:t>
            </a:r>
            <a:r>
              <a:rPr lang="zh-CN" altLang="en-US" sz="1200" spc="45" dirty="0">
                <a:cs typeface="Calibri" panose="020F0502020204030204"/>
              </a:rPr>
              <a:t>通信。
</a:t>
            </a:r>
            <a:endParaRPr lang="zh-CN" altLang="en-US" sz="12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45" dirty="0">
                <a:cs typeface="Calibri" panose="020F0502020204030204"/>
              </a:rPr>
              <a:t>数据流服务
</a:t>
            </a:r>
            <a:r>
              <a:rPr lang="en-US" altLang="zh-CN" sz="1200" spc="45" dirty="0" err="1">
                <a:cs typeface="Calibri" panose="020F0502020204030204"/>
              </a:rPr>
              <a:t>SmartEdge</a:t>
            </a:r>
            <a:r>
              <a:rPr lang="en-US" altLang="zh-CN" sz="1200" spc="45" dirty="0">
                <a:cs typeface="Calibri" panose="020F0502020204030204"/>
              </a:rPr>
              <a:t> </a:t>
            </a:r>
            <a:r>
              <a:rPr lang="zh-CN" altLang="en-US" sz="1200" spc="45" dirty="0" smtClean="0">
                <a:cs typeface="Calibri" panose="020F0502020204030204"/>
              </a:rPr>
              <a:t>支持使用多种协议进行安全通信、将数据传递到云端</a:t>
            </a:r>
            <a:r>
              <a:rPr lang="en-US" altLang="zh-CN" sz="1200" spc="45" dirty="0" smtClean="0">
                <a:cs typeface="Calibri" panose="020F0502020204030204"/>
              </a:rPr>
              <a:t>, </a:t>
            </a:r>
            <a:r>
              <a:rPr lang="zh-CN" altLang="en-US" sz="1200" spc="45" dirty="0">
                <a:cs typeface="Calibri" panose="020F0502020204030204"/>
              </a:rPr>
              <a:t>使您的</a:t>
            </a:r>
            <a:r>
              <a:rPr lang="zh-CN" altLang="en-US" sz="1200" spc="45" dirty="0" smtClean="0">
                <a:cs typeface="Calibri" panose="020F0502020204030204"/>
              </a:rPr>
              <a:t>应用能够</a:t>
            </a:r>
            <a:r>
              <a:rPr lang="zh-CN" altLang="en-US" sz="1200" spc="45" dirty="0">
                <a:cs typeface="Calibri" panose="020F0502020204030204"/>
              </a:rPr>
              <a:t>提供近乎实时的洞察能力。
</a:t>
            </a:r>
            <a:endParaRPr sz="12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177751"/>
            <a:ext cx="1421955" cy="1881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052" y="3799206"/>
            <a:ext cx="4980813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b="1" spc="20" dirty="0">
                <a:cs typeface="Calibri" panose="020F0502020204030204"/>
              </a:rPr>
              <a:t>SmartCore </a:t>
            </a:r>
          </a:p>
          <a:p>
            <a:r>
              <a:rPr lang="zh-CN" altLang="en-US" sz="1500" b="1" spc="20" dirty="0">
                <a:cs typeface="Calibri" panose="020F0502020204030204"/>
              </a:rPr>
              <a:t>
</a:t>
            </a:r>
            <a:r>
              <a:rPr lang="zh-CN" altLang="en-US" sz="1200" b="1" spc="20" dirty="0">
                <a:cs typeface="Calibri" panose="020F0502020204030204"/>
              </a:rPr>
              <a:t>构建功能强大、安全的物联网应用
</a:t>
            </a:r>
            <a:r>
              <a:rPr lang="en-US" altLang="zh-CN" sz="1200" dirty="0" err="1"/>
              <a:t>SmartCore</a:t>
            </a:r>
            <a:r>
              <a:rPr lang="zh-CN" altLang="en-US" sz="1200" dirty="0"/>
              <a:t>是一个云原生平台，它提供了一套集成的服务和功能，帮助您轻松地将您</a:t>
            </a:r>
            <a:r>
              <a:rPr lang="zh-CN" altLang="en-US" sz="1200" dirty="0" smtClean="0"/>
              <a:t>的事物连接</a:t>
            </a:r>
            <a:r>
              <a:rPr lang="zh-CN" altLang="en-US" sz="1200" dirty="0"/>
              <a:t>到数字世界。可作为平台即服务</a:t>
            </a:r>
            <a:r>
              <a:rPr lang="en-US" altLang="zh-CN" sz="1200" dirty="0"/>
              <a:t>(PaaS)</a:t>
            </a:r>
            <a:r>
              <a:rPr lang="zh-CN" altLang="en-US" sz="1200" dirty="0" smtClean="0"/>
              <a:t>使用，或者是本地部署方案，</a:t>
            </a:r>
            <a:r>
              <a:rPr lang="en-US" altLang="zh-CN" sz="1200" dirty="0" err="1"/>
              <a:t>SmartCore</a:t>
            </a:r>
            <a:r>
              <a:rPr lang="zh-CN" altLang="en-US" sz="1200" dirty="0"/>
              <a:t>将帮助您在一个易于使用、可靠和高度可伸缩的环境中更快地执行物联网项目。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b="1" spc="20" dirty="0">
                <a:cs typeface="Calibri" panose="020F0502020204030204"/>
              </a:rPr>
              <a:t>
</a:t>
            </a:r>
            <a:r>
              <a:rPr lang="en-US" altLang="zh-CN" sz="1200" b="1" spc="20" dirty="0">
                <a:cs typeface="Calibri" panose="020F0502020204030204"/>
              </a:rPr>
              <a:t>		</a:t>
            </a:r>
            <a:r>
              <a:rPr lang="zh-CN" altLang="en-US" sz="1200" b="1" spc="20" dirty="0">
                <a:cs typeface="Calibri" panose="020F0502020204030204"/>
              </a:rPr>
              <a:t>使用我们的应用平台构建自定义解决方案
</a:t>
            </a:r>
            <a:r>
              <a:rPr lang="en-US" altLang="zh-CN" sz="1200" b="1" spc="20" dirty="0">
                <a:cs typeface="Calibri" panose="020F0502020204030204"/>
              </a:rPr>
              <a:t>		</a:t>
            </a:r>
            <a:r>
              <a:rPr lang="en-US" altLang="zh-CN" sz="1200" spc="20" dirty="0" err="1">
                <a:cs typeface="Calibri" panose="020F0502020204030204"/>
              </a:rPr>
              <a:t>SmartCore</a:t>
            </a:r>
            <a:r>
              <a:rPr lang="en-US" altLang="zh-CN" sz="1200" spc="20" dirty="0">
                <a:cs typeface="Calibri" panose="020F0502020204030204"/>
              </a:rPr>
              <a:t> </a:t>
            </a:r>
            <a:r>
              <a:rPr lang="zh-CN" altLang="en-US" sz="1200" spc="20" dirty="0" smtClean="0">
                <a:cs typeface="Calibri" panose="020F0502020204030204"/>
              </a:rPr>
              <a:t>通过连接您的事物到</a:t>
            </a:r>
            <a:r>
              <a:rPr lang="zh-CN" altLang="en-US" sz="1200" spc="20" dirty="0">
                <a:cs typeface="Calibri" panose="020F0502020204030204"/>
              </a:rPr>
              <a:t>数字世</a:t>
            </a:r>
            <a:r>
              <a:rPr lang="en-US" altLang="zh-CN" sz="1200" spc="20" dirty="0">
                <a:cs typeface="Calibri" panose="020F0502020204030204"/>
              </a:rPr>
              <a:t>		     </a:t>
            </a:r>
            <a:r>
              <a:rPr lang="zh-CN" altLang="en-US" sz="1200" spc="20" dirty="0" smtClean="0">
                <a:cs typeface="Calibri" panose="020F0502020204030204"/>
              </a:rPr>
              <a:t>界和提供强大</a:t>
            </a:r>
            <a:r>
              <a:rPr lang="zh-CN" altLang="en-US" sz="1200" spc="20" dirty="0">
                <a:cs typeface="Calibri" panose="020F0502020204030204"/>
              </a:rPr>
              <a:t>的行业应用和</a:t>
            </a:r>
            <a:r>
              <a:rPr lang="zh-CN" altLang="en-US" sz="1200" spc="20" dirty="0" smtClean="0">
                <a:cs typeface="Calibri" panose="020F0502020204030204"/>
              </a:rPr>
              <a:t>服务，帮助</a:t>
            </a:r>
            <a:r>
              <a:rPr lang="zh-CN" altLang="en-US" sz="1200" spc="20" dirty="0">
                <a:cs typeface="Calibri" panose="020F0502020204030204"/>
              </a:rPr>
              <a:t>推动业务成功。</a:t>
            </a:r>
            <a:r>
              <a:rPr lang="zh-CN" altLang="en-US" sz="1200" b="1" spc="20" dirty="0">
                <a:cs typeface="Calibri" panose="020F0502020204030204"/>
              </a:rPr>
              <a:t>
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200" b="1" spc="20" dirty="0">
                <a:cs typeface="Calibri" panose="020F0502020204030204"/>
              </a:rPr>
              <a:t>		</a:t>
            </a:r>
            <a:r>
              <a:rPr lang="zh-CN" altLang="en-US" sz="1200" b="1" spc="20" dirty="0">
                <a:cs typeface="Calibri" panose="020F0502020204030204"/>
              </a:rPr>
              <a:t>缩短开发时间
</a:t>
            </a:r>
            <a:r>
              <a:rPr lang="en-US" altLang="zh-CN" sz="1200" spc="20" dirty="0">
                <a:cs typeface="Calibri" panose="020F0502020204030204"/>
              </a:rPr>
              <a:t>S		</a:t>
            </a:r>
            <a:r>
              <a:rPr lang="en-US" altLang="zh-CN" sz="1200" spc="20" dirty="0" err="1" smtClean="0">
                <a:cs typeface="Calibri" panose="020F0502020204030204"/>
              </a:rPr>
              <a:t>SmartCore</a:t>
            </a:r>
            <a:r>
              <a:rPr lang="en-US" altLang="zh-CN" sz="1200" spc="20" dirty="0" smtClean="0">
                <a:cs typeface="Calibri" panose="020F0502020204030204"/>
              </a:rPr>
              <a:t> </a:t>
            </a:r>
            <a:r>
              <a:rPr lang="zh-CN" altLang="en-US" sz="1200" spc="20" dirty="0">
                <a:cs typeface="Calibri" panose="020F0502020204030204"/>
              </a:rPr>
              <a:t>平台</a:t>
            </a:r>
            <a:r>
              <a:rPr lang="zh-CN" altLang="en-US" sz="1200" spc="20" dirty="0" smtClean="0">
                <a:cs typeface="Calibri" panose="020F0502020204030204"/>
              </a:rPr>
              <a:t>支持多种物</a:t>
            </a:r>
            <a:r>
              <a:rPr lang="zh-CN" altLang="en-US" sz="1200" spc="20" dirty="0">
                <a:cs typeface="Calibri" panose="020F0502020204030204"/>
              </a:rPr>
              <a:t>联网协议</a:t>
            </a:r>
            <a:r>
              <a:rPr lang="en-US" altLang="zh-CN" sz="1200" spc="20" dirty="0">
                <a:cs typeface="Calibri" panose="020F0502020204030204"/>
              </a:rPr>
              <a:t>, </a:t>
            </a:r>
            <a:r>
              <a:rPr lang="zh-CN" altLang="en-US" sz="1200" spc="20" dirty="0">
                <a:cs typeface="Calibri" panose="020F0502020204030204"/>
              </a:rPr>
              <a:t>允许快速</a:t>
            </a:r>
            <a:r>
              <a:rPr lang="en-US" altLang="zh-CN" sz="1200" spc="20" dirty="0">
                <a:cs typeface="Calibri" panose="020F0502020204030204"/>
              </a:rPr>
              <a:t>	     </a:t>
            </a:r>
            <a:r>
              <a:rPr lang="zh-CN" altLang="en-US" sz="1200" spc="20" dirty="0">
                <a:cs typeface="Calibri" panose="020F0502020204030204"/>
              </a:rPr>
              <a:t>的数据集成和通信。它具有灵活</a:t>
            </a:r>
            <a:r>
              <a:rPr lang="zh-CN" altLang="en-US" sz="1200" spc="20" dirty="0" smtClean="0">
                <a:cs typeface="Calibri" panose="020F0502020204030204"/>
              </a:rPr>
              <a:t>的授权模式，</a:t>
            </a:r>
            <a:r>
              <a:rPr lang="zh-CN" altLang="en-US" sz="1200" dirty="0" smtClean="0"/>
              <a:t>并有着不</a:t>
            </a:r>
            <a:endParaRPr lang="en-US" altLang="zh-CN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zh-CN" altLang="en-US" sz="1200" dirty="0" smtClean="0"/>
              <a:t>               断</a:t>
            </a:r>
            <a:r>
              <a:rPr lang="zh-CN" altLang="en-US" sz="1200" dirty="0"/>
              <a:t>增长的全球合作伙伴生态系统的支持。</a:t>
            </a:r>
            <a:r>
              <a:rPr lang="zh-CN" altLang="en-US" sz="1500" spc="20" dirty="0">
                <a:cs typeface="Calibri" panose="020F0502020204030204"/>
              </a:rPr>
              <a:t>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350"/>
            <a:ext cx="5328005" cy="742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82954" y="1990380"/>
            <a:ext cx="2223992" cy="1390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4239" y="5278387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50215" y="0"/>
                </a:lnTo>
              </a:path>
            </a:pathLst>
          </a:custGeom>
          <a:ln w="38100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7730" y="5214202"/>
            <a:ext cx="176530" cy="128905"/>
          </a:xfrm>
          <a:custGeom>
            <a:avLst/>
            <a:gdLst/>
            <a:ahLst/>
            <a:cxnLst/>
            <a:rect l="l" t="t" r="r" b="b"/>
            <a:pathLst>
              <a:path w="176529" h="128904">
                <a:moveTo>
                  <a:pt x="176377" y="0"/>
                </a:moveTo>
                <a:lnTo>
                  <a:pt x="0" y="64185"/>
                </a:lnTo>
                <a:lnTo>
                  <a:pt x="176377" y="128371"/>
                </a:lnTo>
                <a:lnTo>
                  <a:pt x="176377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8649" y="5278387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087" y="0"/>
                </a:lnTo>
              </a:path>
            </a:pathLst>
          </a:custGeom>
          <a:ln w="38100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140" y="5214202"/>
            <a:ext cx="176530" cy="128905"/>
          </a:xfrm>
          <a:custGeom>
            <a:avLst/>
            <a:gdLst/>
            <a:ahLst/>
            <a:cxnLst/>
            <a:rect l="l" t="t" r="r" b="b"/>
            <a:pathLst>
              <a:path w="176530" h="128904">
                <a:moveTo>
                  <a:pt x="176377" y="0"/>
                </a:moveTo>
                <a:lnTo>
                  <a:pt x="0" y="64185"/>
                </a:lnTo>
                <a:lnTo>
                  <a:pt x="176377" y="128371"/>
                </a:lnTo>
                <a:lnTo>
                  <a:pt x="176377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896" y="5055018"/>
            <a:ext cx="969644" cy="585470"/>
          </a:xfrm>
          <a:custGeom>
            <a:avLst/>
            <a:gdLst/>
            <a:ahLst/>
            <a:cxnLst/>
            <a:rect l="l" t="t" r="r" b="b"/>
            <a:pathLst>
              <a:path w="969644" h="585470">
                <a:moveTo>
                  <a:pt x="0" y="0"/>
                </a:moveTo>
                <a:lnTo>
                  <a:pt x="969263" y="0"/>
                </a:lnTo>
                <a:lnTo>
                  <a:pt x="969263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531" y="5120106"/>
            <a:ext cx="831233" cy="445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6397" y="5513191"/>
            <a:ext cx="50165" cy="186055"/>
          </a:xfrm>
          <a:custGeom>
            <a:avLst/>
            <a:gdLst/>
            <a:ahLst/>
            <a:cxnLst/>
            <a:rect l="l" t="t" r="r" b="b"/>
            <a:pathLst>
              <a:path w="50164" h="186054">
                <a:moveTo>
                  <a:pt x="40360" y="0"/>
                </a:moveTo>
                <a:lnTo>
                  <a:pt x="9721" y="44222"/>
                </a:lnTo>
                <a:lnTo>
                  <a:pt x="0" y="93306"/>
                </a:lnTo>
                <a:lnTo>
                  <a:pt x="2468" y="118522"/>
                </a:lnTo>
                <a:lnTo>
                  <a:pt x="21527" y="164385"/>
                </a:lnTo>
                <a:lnTo>
                  <a:pt x="40766" y="185940"/>
                </a:lnTo>
                <a:lnTo>
                  <a:pt x="44310" y="185940"/>
                </a:lnTo>
                <a:lnTo>
                  <a:pt x="46075" y="185267"/>
                </a:lnTo>
                <a:lnTo>
                  <a:pt x="50126" y="181203"/>
                </a:lnTo>
                <a:lnTo>
                  <a:pt x="50114" y="176822"/>
                </a:lnTo>
                <a:lnTo>
                  <a:pt x="47409" y="174129"/>
                </a:lnTo>
                <a:lnTo>
                  <a:pt x="33027" y="156700"/>
                </a:lnTo>
                <a:lnTo>
                  <a:pt x="22499" y="137090"/>
                </a:lnTo>
                <a:lnTo>
                  <a:pt x="16031" y="115793"/>
                </a:lnTo>
                <a:lnTo>
                  <a:pt x="13830" y="93306"/>
                </a:lnTo>
                <a:lnTo>
                  <a:pt x="16031" y="70827"/>
                </a:lnTo>
                <a:lnTo>
                  <a:pt x="22499" y="49534"/>
                </a:lnTo>
                <a:lnTo>
                  <a:pt x="33027" y="29925"/>
                </a:lnTo>
                <a:lnTo>
                  <a:pt x="47409" y="12496"/>
                </a:lnTo>
                <a:lnTo>
                  <a:pt x="50114" y="9804"/>
                </a:lnTo>
                <a:lnTo>
                  <a:pt x="50126" y="5422"/>
                </a:lnTo>
                <a:lnTo>
                  <a:pt x="44742" y="12"/>
                </a:lnTo>
                <a:lnTo>
                  <a:pt x="4036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2031" y="5513191"/>
            <a:ext cx="50165" cy="186055"/>
          </a:xfrm>
          <a:custGeom>
            <a:avLst/>
            <a:gdLst/>
            <a:ahLst/>
            <a:cxnLst/>
            <a:rect l="l" t="t" r="r" b="b"/>
            <a:pathLst>
              <a:path w="50164" h="186054">
                <a:moveTo>
                  <a:pt x="9766" y="0"/>
                </a:moveTo>
                <a:lnTo>
                  <a:pt x="5384" y="12"/>
                </a:lnTo>
                <a:lnTo>
                  <a:pt x="0" y="5422"/>
                </a:lnTo>
                <a:lnTo>
                  <a:pt x="12" y="9804"/>
                </a:lnTo>
                <a:lnTo>
                  <a:pt x="2717" y="12496"/>
                </a:lnTo>
                <a:lnTo>
                  <a:pt x="17099" y="29925"/>
                </a:lnTo>
                <a:lnTo>
                  <a:pt x="27627" y="49534"/>
                </a:lnTo>
                <a:lnTo>
                  <a:pt x="34094" y="70827"/>
                </a:lnTo>
                <a:lnTo>
                  <a:pt x="36296" y="93306"/>
                </a:lnTo>
                <a:lnTo>
                  <a:pt x="34094" y="115793"/>
                </a:lnTo>
                <a:lnTo>
                  <a:pt x="27627" y="137090"/>
                </a:lnTo>
                <a:lnTo>
                  <a:pt x="17099" y="156700"/>
                </a:lnTo>
                <a:lnTo>
                  <a:pt x="2717" y="174129"/>
                </a:lnTo>
                <a:lnTo>
                  <a:pt x="12" y="176822"/>
                </a:lnTo>
                <a:lnTo>
                  <a:pt x="0" y="181203"/>
                </a:lnTo>
                <a:lnTo>
                  <a:pt x="4051" y="185267"/>
                </a:lnTo>
                <a:lnTo>
                  <a:pt x="5816" y="185940"/>
                </a:lnTo>
                <a:lnTo>
                  <a:pt x="9359" y="185940"/>
                </a:lnTo>
                <a:lnTo>
                  <a:pt x="40405" y="142400"/>
                </a:lnTo>
                <a:lnTo>
                  <a:pt x="50126" y="93306"/>
                </a:lnTo>
                <a:lnTo>
                  <a:pt x="47657" y="68098"/>
                </a:lnTo>
                <a:lnTo>
                  <a:pt x="40405" y="44222"/>
                </a:lnTo>
                <a:lnTo>
                  <a:pt x="28599" y="22235"/>
                </a:lnTo>
                <a:lnTo>
                  <a:pt x="12471" y="2692"/>
                </a:lnTo>
                <a:lnTo>
                  <a:pt x="976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068" y="5536341"/>
            <a:ext cx="40640" cy="139700"/>
          </a:xfrm>
          <a:custGeom>
            <a:avLst/>
            <a:gdLst/>
            <a:ahLst/>
            <a:cxnLst/>
            <a:rect l="l" t="t" r="r" b="b"/>
            <a:pathLst>
              <a:path w="40639" h="139700">
                <a:moveTo>
                  <a:pt x="35115" y="0"/>
                </a:moveTo>
                <a:lnTo>
                  <a:pt x="30734" y="0"/>
                </a:lnTo>
                <a:lnTo>
                  <a:pt x="28028" y="2692"/>
                </a:lnTo>
                <a:lnTo>
                  <a:pt x="16019" y="17239"/>
                </a:lnTo>
                <a:lnTo>
                  <a:pt x="7232" y="33610"/>
                </a:lnTo>
                <a:lnTo>
                  <a:pt x="1836" y="51391"/>
                </a:lnTo>
                <a:lnTo>
                  <a:pt x="0" y="70167"/>
                </a:lnTo>
                <a:lnTo>
                  <a:pt x="1836" y="88936"/>
                </a:lnTo>
                <a:lnTo>
                  <a:pt x="28028" y="137629"/>
                </a:lnTo>
                <a:lnTo>
                  <a:pt x="31140" y="139649"/>
                </a:lnTo>
                <a:lnTo>
                  <a:pt x="34683" y="139649"/>
                </a:lnTo>
                <a:lnTo>
                  <a:pt x="36449" y="138976"/>
                </a:lnTo>
                <a:lnTo>
                  <a:pt x="40500" y="134912"/>
                </a:lnTo>
                <a:lnTo>
                  <a:pt x="40487" y="130530"/>
                </a:lnTo>
                <a:lnTo>
                  <a:pt x="37782" y="127838"/>
                </a:lnTo>
                <a:lnTo>
                  <a:pt x="27524" y="115398"/>
                </a:lnTo>
                <a:lnTo>
                  <a:pt x="20015" y="101403"/>
                </a:lnTo>
                <a:lnTo>
                  <a:pt x="15401" y="86207"/>
                </a:lnTo>
                <a:lnTo>
                  <a:pt x="13830" y="70167"/>
                </a:lnTo>
                <a:lnTo>
                  <a:pt x="15401" y="54119"/>
                </a:lnTo>
                <a:lnTo>
                  <a:pt x="20015" y="38922"/>
                </a:lnTo>
                <a:lnTo>
                  <a:pt x="27524" y="24929"/>
                </a:lnTo>
                <a:lnTo>
                  <a:pt x="37782" y="12496"/>
                </a:lnTo>
                <a:lnTo>
                  <a:pt x="40487" y="9791"/>
                </a:lnTo>
                <a:lnTo>
                  <a:pt x="40500" y="5422"/>
                </a:lnTo>
                <a:lnTo>
                  <a:pt x="3511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8986" y="5536341"/>
            <a:ext cx="40640" cy="139700"/>
          </a:xfrm>
          <a:custGeom>
            <a:avLst/>
            <a:gdLst/>
            <a:ahLst/>
            <a:cxnLst/>
            <a:rect l="l" t="t" r="r" b="b"/>
            <a:pathLst>
              <a:path w="40639" h="139700">
                <a:moveTo>
                  <a:pt x="9766" y="0"/>
                </a:moveTo>
                <a:lnTo>
                  <a:pt x="5384" y="0"/>
                </a:lnTo>
                <a:lnTo>
                  <a:pt x="0" y="5422"/>
                </a:lnTo>
                <a:lnTo>
                  <a:pt x="12" y="9791"/>
                </a:lnTo>
                <a:lnTo>
                  <a:pt x="2717" y="12496"/>
                </a:lnTo>
                <a:lnTo>
                  <a:pt x="12975" y="24929"/>
                </a:lnTo>
                <a:lnTo>
                  <a:pt x="20485" y="38922"/>
                </a:lnTo>
                <a:lnTo>
                  <a:pt x="25099" y="54119"/>
                </a:lnTo>
                <a:lnTo>
                  <a:pt x="26670" y="70167"/>
                </a:lnTo>
                <a:lnTo>
                  <a:pt x="25099" y="86207"/>
                </a:lnTo>
                <a:lnTo>
                  <a:pt x="20485" y="101403"/>
                </a:lnTo>
                <a:lnTo>
                  <a:pt x="12975" y="115398"/>
                </a:lnTo>
                <a:lnTo>
                  <a:pt x="2717" y="127838"/>
                </a:lnTo>
                <a:lnTo>
                  <a:pt x="12" y="130530"/>
                </a:lnTo>
                <a:lnTo>
                  <a:pt x="0" y="134912"/>
                </a:lnTo>
                <a:lnTo>
                  <a:pt x="4051" y="138976"/>
                </a:lnTo>
                <a:lnTo>
                  <a:pt x="5816" y="139649"/>
                </a:lnTo>
                <a:lnTo>
                  <a:pt x="9359" y="139649"/>
                </a:lnTo>
                <a:lnTo>
                  <a:pt x="33274" y="106713"/>
                </a:lnTo>
                <a:lnTo>
                  <a:pt x="40513" y="70167"/>
                </a:lnTo>
                <a:lnTo>
                  <a:pt x="38674" y="51391"/>
                </a:lnTo>
                <a:lnTo>
                  <a:pt x="33274" y="33610"/>
                </a:lnTo>
                <a:lnTo>
                  <a:pt x="24482" y="17239"/>
                </a:lnTo>
                <a:lnTo>
                  <a:pt x="12471" y="2692"/>
                </a:lnTo>
                <a:lnTo>
                  <a:pt x="976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1726" y="5559476"/>
            <a:ext cx="31115" cy="93980"/>
          </a:xfrm>
          <a:custGeom>
            <a:avLst/>
            <a:gdLst/>
            <a:ahLst/>
            <a:cxnLst/>
            <a:rect l="l" t="t" r="r" b="b"/>
            <a:pathLst>
              <a:path w="31114" h="93979">
                <a:moveTo>
                  <a:pt x="21120" y="0"/>
                </a:moveTo>
                <a:lnTo>
                  <a:pt x="1207" y="34692"/>
                </a:lnTo>
                <a:lnTo>
                  <a:pt x="0" y="47028"/>
                </a:lnTo>
                <a:lnTo>
                  <a:pt x="1207" y="59363"/>
                </a:lnTo>
                <a:lnTo>
                  <a:pt x="19761" y="92697"/>
                </a:lnTo>
                <a:lnTo>
                  <a:pt x="21526" y="93370"/>
                </a:lnTo>
                <a:lnTo>
                  <a:pt x="25069" y="93370"/>
                </a:lnTo>
                <a:lnTo>
                  <a:pt x="26835" y="92697"/>
                </a:lnTo>
                <a:lnTo>
                  <a:pt x="30886" y="88633"/>
                </a:lnTo>
                <a:lnTo>
                  <a:pt x="30873" y="84251"/>
                </a:lnTo>
                <a:lnTo>
                  <a:pt x="28168" y="81559"/>
                </a:lnTo>
                <a:lnTo>
                  <a:pt x="22027" y="74110"/>
                </a:lnTo>
                <a:lnTo>
                  <a:pt x="17532" y="65732"/>
                </a:lnTo>
                <a:lnTo>
                  <a:pt x="14770" y="56634"/>
                </a:lnTo>
                <a:lnTo>
                  <a:pt x="13830" y="47028"/>
                </a:lnTo>
                <a:lnTo>
                  <a:pt x="14770" y="37419"/>
                </a:lnTo>
                <a:lnTo>
                  <a:pt x="17532" y="28319"/>
                </a:lnTo>
                <a:lnTo>
                  <a:pt x="22027" y="19940"/>
                </a:lnTo>
                <a:lnTo>
                  <a:pt x="28168" y="12496"/>
                </a:lnTo>
                <a:lnTo>
                  <a:pt x="30873" y="9804"/>
                </a:lnTo>
                <a:lnTo>
                  <a:pt x="30886" y="5422"/>
                </a:lnTo>
                <a:lnTo>
                  <a:pt x="25501" y="12"/>
                </a:lnTo>
                <a:lnTo>
                  <a:pt x="2112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5942" y="5559476"/>
            <a:ext cx="31115" cy="93980"/>
          </a:xfrm>
          <a:custGeom>
            <a:avLst/>
            <a:gdLst/>
            <a:ahLst/>
            <a:cxnLst/>
            <a:rect l="l" t="t" r="r" b="b"/>
            <a:pathLst>
              <a:path w="31114" h="93979">
                <a:moveTo>
                  <a:pt x="9766" y="0"/>
                </a:moveTo>
                <a:lnTo>
                  <a:pt x="5384" y="12"/>
                </a:lnTo>
                <a:lnTo>
                  <a:pt x="0" y="5422"/>
                </a:lnTo>
                <a:lnTo>
                  <a:pt x="12" y="9804"/>
                </a:lnTo>
                <a:lnTo>
                  <a:pt x="2717" y="12496"/>
                </a:lnTo>
                <a:lnTo>
                  <a:pt x="8858" y="19940"/>
                </a:lnTo>
                <a:lnTo>
                  <a:pt x="13354" y="28319"/>
                </a:lnTo>
                <a:lnTo>
                  <a:pt x="16115" y="37419"/>
                </a:lnTo>
                <a:lnTo>
                  <a:pt x="17056" y="47028"/>
                </a:lnTo>
                <a:lnTo>
                  <a:pt x="16115" y="56634"/>
                </a:lnTo>
                <a:lnTo>
                  <a:pt x="13354" y="65732"/>
                </a:lnTo>
                <a:lnTo>
                  <a:pt x="8858" y="74110"/>
                </a:lnTo>
                <a:lnTo>
                  <a:pt x="2717" y="81559"/>
                </a:lnTo>
                <a:lnTo>
                  <a:pt x="12" y="84251"/>
                </a:lnTo>
                <a:lnTo>
                  <a:pt x="0" y="88633"/>
                </a:lnTo>
                <a:lnTo>
                  <a:pt x="4051" y="92697"/>
                </a:lnTo>
                <a:lnTo>
                  <a:pt x="5816" y="93370"/>
                </a:lnTo>
                <a:lnTo>
                  <a:pt x="9359" y="93370"/>
                </a:lnTo>
                <a:lnTo>
                  <a:pt x="29678" y="59363"/>
                </a:lnTo>
                <a:lnTo>
                  <a:pt x="30886" y="47028"/>
                </a:lnTo>
                <a:lnTo>
                  <a:pt x="29678" y="34692"/>
                </a:lnTo>
                <a:lnTo>
                  <a:pt x="26131" y="23012"/>
                </a:lnTo>
                <a:lnTo>
                  <a:pt x="20358" y="12255"/>
                </a:lnTo>
                <a:lnTo>
                  <a:pt x="12471" y="2692"/>
                </a:lnTo>
                <a:lnTo>
                  <a:pt x="976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4275" y="559843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156"/>
                </a:lnTo>
              </a:path>
            </a:pathLst>
          </a:custGeom>
          <a:ln w="1614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4093" y="5752251"/>
            <a:ext cx="335280" cy="101600"/>
          </a:xfrm>
          <a:custGeom>
            <a:avLst/>
            <a:gdLst/>
            <a:ahLst/>
            <a:cxnLst/>
            <a:rect l="l" t="t" r="r" b="b"/>
            <a:pathLst>
              <a:path w="335280" h="101600">
                <a:moveTo>
                  <a:pt x="315975" y="0"/>
                </a:moveTo>
                <a:lnTo>
                  <a:pt x="18948" y="0"/>
                </a:lnTo>
                <a:lnTo>
                  <a:pt x="11578" y="1490"/>
                </a:lnTo>
                <a:lnTo>
                  <a:pt x="5554" y="5554"/>
                </a:lnTo>
                <a:lnTo>
                  <a:pt x="1490" y="11578"/>
                </a:lnTo>
                <a:lnTo>
                  <a:pt x="0" y="18948"/>
                </a:lnTo>
                <a:lnTo>
                  <a:pt x="0" y="82054"/>
                </a:lnTo>
                <a:lnTo>
                  <a:pt x="1490" y="89419"/>
                </a:lnTo>
                <a:lnTo>
                  <a:pt x="5554" y="95443"/>
                </a:lnTo>
                <a:lnTo>
                  <a:pt x="11578" y="99510"/>
                </a:lnTo>
                <a:lnTo>
                  <a:pt x="18948" y="101003"/>
                </a:lnTo>
                <a:lnTo>
                  <a:pt x="315975" y="101003"/>
                </a:lnTo>
                <a:lnTo>
                  <a:pt x="323346" y="99510"/>
                </a:lnTo>
                <a:lnTo>
                  <a:pt x="329369" y="95443"/>
                </a:lnTo>
                <a:lnTo>
                  <a:pt x="333433" y="89419"/>
                </a:lnTo>
                <a:lnTo>
                  <a:pt x="333888" y="87172"/>
                </a:lnTo>
                <a:lnTo>
                  <a:pt x="16128" y="87172"/>
                </a:lnTo>
                <a:lnTo>
                  <a:pt x="13830" y="84861"/>
                </a:lnTo>
                <a:lnTo>
                  <a:pt x="13830" y="16141"/>
                </a:lnTo>
                <a:lnTo>
                  <a:pt x="16128" y="13830"/>
                </a:lnTo>
                <a:lnTo>
                  <a:pt x="333889" y="13830"/>
                </a:lnTo>
                <a:lnTo>
                  <a:pt x="333433" y="11578"/>
                </a:lnTo>
                <a:lnTo>
                  <a:pt x="329369" y="5554"/>
                </a:lnTo>
                <a:lnTo>
                  <a:pt x="323346" y="1490"/>
                </a:lnTo>
                <a:lnTo>
                  <a:pt x="315975" y="0"/>
                </a:lnTo>
                <a:close/>
              </a:path>
              <a:path w="335280" h="101600">
                <a:moveTo>
                  <a:pt x="333889" y="13830"/>
                </a:moveTo>
                <a:lnTo>
                  <a:pt x="318795" y="13830"/>
                </a:lnTo>
                <a:lnTo>
                  <a:pt x="321094" y="16141"/>
                </a:lnTo>
                <a:lnTo>
                  <a:pt x="321094" y="84861"/>
                </a:lnTo>
                <a:lnTo>
                  <a:pt x="318795" y="87172"/>
                </a:lnTo>
                <a:lnTo>
                  <a:pt x="333888" y="87172"/>
                </a:lnTo>
                <a:lnTo>
                  <a:pt x="334924" y="82054"/>
                </a:lnTo>
                <a:lnTo>
                  <a:pt x="334924" y="18948"/>
                </a:lnTo>
                <a:lnTo>
                  <a:pt x="333889" y="1383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7855" y="57928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5303" y="0"/>
                </a:moveTo>
                <a:lnTo>
                  <a:pt x="4419" y="0"/>
                </a:lnTo>
                <a:lnTo>
                  <a:pt x="0" y="4406"/>
                </a:lnTo>
                <a:lnTo>
                  <a:pt x="0" y="15303"/>
                </a:lnTo>
                <a:lnTo>
                  <a:pt x="4419" y="19710"/>
                </a:lnTo>
                <a:lnTo>
                  <a:pt x="15303" y="19710"/>
                </a:lnTo>
                <a:lnTo>
                  <a:pt x="19723" y="15303"/>
                </a:lnTo>
                <a:lnTo>
                  <a:pt x="19723" y="4406"/>
                </a:lnTo>
                <a:lnTo>
                  <a:pt x="1530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9355" y="57928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5303" y="0"/>
                </a:moveTo>
                <a:lnTo>
                  <a:pt x="4419" y="0"/>
                </a:lnTo>
                <a:lnTo>
                  <a:pt x="0" y="4406"/>
                </a:lnTo>
                <a:lnTo>
                  <a:pt x="0" y="15303"/>
                </a:lnTo>
                <a:lnTo>
                  <a:pt x="4419" y="19710"/>
                </a:lnTo>
                <a:lnTo>
                  <a:pt x="15303" y="19710"/>
                </a:lnTo>
                <a:lnTo>
                  <a:pt x="19723" y="15303"/>
                </a:lnTo>
                <a:lnTo>
                  <a:pt x="19723" y="4406"/>
                </a:lnTo>
                <a:lnTo>
                  <a:pt x="1530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0854" y="57928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5303" y="0"/>
                </a:moveTo>
                <a:lnTo>
                  <a:pt x="4419" y="0"/>
                </a:lnTo>
                <a:lnTo>
                  <a:pt x="0" y="4406"/>
                </a:lnTo>
                <a:lnTo>
                  <a:pt x="0" y="15303"/>
                </a:lnTo>
                <a:lnTo>
                  <a:pt x="4419" y="19710"/>
                </a:lnTo>
                <a:lnTo>
                  <a:pt x="15303" y="19710"/>
                </a:lnTo>
                <a:lnTo>
                  <a:pt x="19723" y="15303"/>
                </a:lnTo>
                <a:lnTo>
                  <a:pt x="19723" y="4406"/>
                </a:lnTo>
                <a:lnTo>
                  <a:pt x="1530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2356" y="57928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5303" y="0"/>
                </a:moveTo>
                <a:lnTo>
                  <a:pt x="4419" y="0"/>
                </a:lnTo>
                <a:lnTo>
                  <a:pt x="0" y="4406"/>
                </a:lnTo>
                <a:lnTo>
                  <a:pt x="0" y="15303"/>
                </a:lnTo>
                <a:lnTo>
                  <a:pt x="4419" y="19710"/>
                </a:lnTo>
                <a:lnTo>
                  <a:pt x="15303" y="19710"/>
                </a:lnTo>
                <a:lnTo>
                  <a:pt x="19723" y="15303"/>
                </a:lnTo>
                <a:lnTo>
                  <a:pt x="19723" y="4406"/>
                </a:lnTo>
                <a:lnTo>
                  <a:pt x="1530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3271" y="5549167"/>
            <a:ext cx="469900" cy="292100"/>
          </a:xfrm>
          <a:custGeom>
            <a:avLst/>
            <a:gdLst/>
            <a:ahLst/>
            <a:cxnLst/>
            <a:rect l="l" t="t" r="r" b="b"/>
            <a:pathLst>
              <a:path w="469900" h="292100">
                <a:moveTo>
                  <a:pt x="403339" y="131038"/>
                </a:moveTo>
                <a:lnTo>
                  <a:pt x="393574" y="104787"/>
                </a:lnTo>
                <a:lnTo>
                  <a:pt x="375878" y="83773"/>
                </a:lnTo>
                <a:lnTo>
                  <a:pt x="352043" y="69825"/>
                </a:lnTo>
                <a:lnTo>
                  <a:pt x="323862" y="64770"/>
                </a:lnTo>
                <a:lnTo>
                  <a:pt x="314441" y="65358"/>
                </a:lnTo>
                <a:lnTo>
                  <a:pt x="305363" y="67049"/>
                </a:lnTo>
                <a:lnTo>
                  <a:pt x="296664" y="69731"/>
                </a:lnTo>
                <a:lnTo>
                  <a:pt x="288378" y="73291"/>
                </a:lnTo>
                <a:lnTo>
                  <a:pt x="275571" y="44078"/>
                </a:lnTo>
                <a:lnTo>
                  <a:pt x="254379" y="20858"/>
                </a:lnTo>
                <a:lnTo>
                  <a:pt x="226669" y="5531"/>
                </a:lnTo>
                <a:lnTo>
                  <a:pt x="194310" y="0"/>
                </a:lnTo>
                <a:lnTo>
                  <a:pt x="156492" y="7636"/>
                </a:lnTo>
                <a:lnTo>
                  <a:pt x="125610" y="28462"/>
                </a:lnTo>
                <a:lnTo>
                  <a:pt x="104789" y="59348"/>
                </a:lnTo>
                <a:lnTo>
                  <a:pt x="97155" y="97167"/>
                </a:lnTo>
                <a:lnTo>
                  <a:pt x="59337" y="104804"/>
                </a:lnTo>
                <a:lnTo>
                  <a:pt x="28455" y="125628"/>
                </a:lnTo>
                <a:lnTo>
                  <a:pt x="7634" y="156510"/>
                </a:lnTo>
                <a:lnTo>
                  <a:pt x="0" y="194322"/>
                </a:lnTo>
                <a:lnTo>
                  <a:pt x="7634" y="232145"/>
                </a:lnTo>
                <a:lnTo>
                  <a:pt x="28455" y="263026"/>
                </a:lnTo>
                <a:lnTo>
                  <a:pt x="59337" y="283844"/>
                </a:lnTo>
                <a:lnTo>
                  <a:pt x="97155" y="291477"/>
                </a:lnTo>
                <a:lnTo>
                  <a:pt x="388632" y="291477"/>
                </a:lnTo>
                <a:lnTo>
                  <a:pt x="420155" y="285117"/>
                </a:lnTo>
                <a:lnTo>
                  <a:pt x="445893" y="267769"/>
                </a:lnTo>
                <a:lnTo>
                  <a:pt x="463245" y="242035"/>
                </a:lnTo>
                <a:lnTo>
                  <a:pt x="469607" y="210515"/>
                </a:lnTo>
                <a:lnTo>
                  <a:pt x="464550" y="182334"/>
                </a:lnTo>
                <a:lnTo>
                  <a:pt x="450599" y="158499"/>
                </a:lnTo>
                <a:lnTo>
                  <a:pt x="429585" y="140802"/>
                </a:lnTo>
                <a:lnTo>
                  <a:pt x="403339" y="131038"/>
                </a:lnTo>
                <a:close/>
              </a:path>
            </a:pathLst>
          </a:custGeom>
          <a:ln w="16192">
            <a:solidFill>
              <a:srgbClr val="424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2813" y="558155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70">
                <a:moveTo>
                  <a:pt x="64769" y="0"/>
                </a:moveTo>
                <a:lnTo>
                  <a:pt x="39556" y="5091"/>
                </a:lnTo>
                <a:lnTo>
                  <a:pt x="18969" y="18973"/>
                </a:lnTo>
                <a:lnTo>
                  <a:pt x="5089" y="39562"/>
                </a:lnTo>
                <a:lnTo>
                  <a:pt x="0" y="64769"/>
                </a:lnTo>
              </a:path>
            </a:pathLst>
          </a:custGeom>
          <a:ln w="16192">
            <a:solidFill>
              <a:srgbClr val="424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4910" y="5956782"/>
            <a:ext cx="648489" cy="64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3469" y="5156205"/>
            <a:ext cx="651054" cy="651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5697" y="171263"/>
            <a:ext cx="4448810" cy="3998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b="1" spc="45" dirty="0">
                <a:cs typeface="Calibri" panose="020F0502020204030204"/>
              </a:rPr>
              <a:t>SmartSight</a:t>
            </a:r>
            <a:r>
              <a:rPr lang="zh-CN" altLang="en-US" sz="1500" b="1" spc="45" dirty="0">
                <a:cs typeface="Calibri" panose="020F0502020204030204"/>
              </a:rPr>
              <a:t>
数据准备
</a:t>
            </a:r>
            <a:r>
              <a:rPr lang="zh-CN" altLang="en-US" sz="1200" spc="45" dirty="0">
                <a:cs typeface="Calibri" panose="020F0502020204030204"/>
              </a:rPr>
              <a:t>从平面文件到最先进的数据引擎</a:t>
            </a:r>
            <a:r>
              <a:rPr lang="en-US" altLang="zh-CN" sz="1200" spc="45" dirty="0">
                <a:cs typeface="Calibri" panose="020F0502020204030204"/>
              </a:rPr>
              <a:t>, </a:t>
            </a:r>
            <a:r>
              <a:rPr lang="zh-CN" altLang="en-US" sz="1200" spc="45" dirty="0">
                <a:cs typeface="Calibri" panose="020F0502020204030204"/>
              </a:rPr>
              <a:t>只需几分钟即可开始</a:t>
            </a:r>
            <a:r>
              <a:rPr lang="zh-CN" altLang="en-US" sz="1200" spc="45" dirty="0" smtClean="0">
                <a:cs typeface="Calibri" panose="020F0502020204030204"/>
              </a:rPr>
              <a:t>。拖拽式</a:t>
            </a:r>
            <a:r>
              <a:rPr lang="zh-CN" altLang="en-US" sz="1200" spc="45" dirty="0">
                <a:cs typeface="Calibri" panose="020F0502020204030204"/>
              </a:rPr>
              <a:t>的用户界面非常易于使用，</a:t>
            </a:r>
            <a:r>
              <a:rPr lang="en-US" altLang="zh-CN" sz="1200" spc="45" dirty="0">
                <a:cs typeface="Calibri" panose="020F0502020204030204"/>
              </a:rPr>
              <a:t> </a:t>
            </a:r>
            <a:r>
              <a:rPr lang="zh-CN" altLang="en-US" sz="1200" spc="45" dirty="0">
                <a:cs typeface="Calibri" panose="020F0502020204030204"/>
              </a:rPr>
              <a:t>新手和 </a:t>
            </a:r>
            <a:r>
              <a:rPr lang="en-US" altLang="zh-CN" sz="1200" spc="45" dirty="0">
                <a:cs typeface="Calibri" panose="020F0502020204030204"/>
              </a:rPr>
              <a:t>BI </a:t>
            </a:r>
            <a:r>
              <a:rPr lang="zh-CN" altLang="en-US" sz="1200" spc="45" dirty="0" smtClean="0">
                <a:cs typeface="Calibri" panose="020F0502020204030204"/>
              </a:rPr>
              <a:t>专业人员都可以</a:t>
            </a:r>
            <a:r>
              <a:rPr lang="zh-CN" altLang="en-US" sz="1200" spc="45" dirty="0">
                <a:cs typeface="Calibri" panose="020F0502020204030204"/>
              </a:rPr>
              <a:t>进行自由</a:t>
            </a:r>
            <a:r>
              <a:rPr lang="zh-CN" altLang="en-US" sz="1200" spc="45" dirty="0" smtClean="0">
                <a:cs typeface="Calibri" panose="020F0502020204030204"/>
              </a:rPr>
              <a:t>探索，以及跨</a:t>
            </a:r>
            <a:r>
              <a:rPr lang="zh-CN" altLang="en-US" sz="1200" spc="45" dirty="0">
                <a:cs typeface="Calibri" panose="020F0502020204030204"/>
              </a:rPr>
              <a:t>数据源</a:t>
            </a:r>
            <a:r>
              <a:rPr lang="zh-CN" altLang="en-US" sz="1200" spc="45" dirty="0" smtClean="0">
                <a:cs typeface="Calibri" panose="020F0502020204030204"/>
              </a:rPr>
              <a:t>的检索</a:t>
            </a:r>
            <a:endParaRPr lang="en-US" altLang="zh-CN" sz="1200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2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45" dirty="0" smtClean="0">
                <a:cs typeface="Calibri" panose="020F0502020204030204"/>
              </a:rPr>
              <a:t>先进的</a:t>
            </a:r>
            <a:r>
              <a:rPr lang="zh-CN" altLang="en-US" sz="1500" b="1" spc="45" dirty="0" smtClean="0">
                <a:cs typeface="Calibri" panose="020F0502020204030204"/>
              </a:rPr>
              <a:t>分析</a:t>
            </a:r>
            <a:r>
              <a:rPr lang="zh-CN" altLang="en-US" sz="1500" b="1" spc="45" dirty="0">
                <a:cs typeface="Calibri" panose="020F0502020204030204"/>
              </a:rPr>
              <a:t>
</a:t>
            </a:r>
            <a:r>
              <a:rPr lang="zh-CN" altLang="en-US" sz="1200" spc="45" dirty="0" smtClean="0">
                <a:cs typeface="Calibri" panose="020F0502020204030204"/>
              </a:rPr>
              <a:t>在不</a:t>
            </a:r>
            <a:r>
              <a:rPr lang="zh-CN" altLang="en-US" sz="1200" spc="45" dirty="0">
                <a:cs typeface="Calibri" panose="020F0502020204030204"/>
              </a:rPr>
              <a:t>需要</a:t>
            </a:r>
            <a:r>
              <a:rPr lang="zh-CN" altLang="en-US" sz="1200" spc="45" dirty="0" smtClean="0">
                <a:cs typeface="Calibri" panose="020F0502020204030204"/>
              </a:rPr>
              <a:t>任何编码</a:t>
            </a:r>
            <a:r>
              <a:rPr lang="zh-CN" altLang="en-US" sz="1200" spc="45" dirty="0">
                <a:cs typeface="Calibri" panose="020F0502020204030204"/>
              </a:rPr>
              <a:t>或者离开用户</a:t>
            </a:r>
            <a:r>
              <a:rPr lang="zh-CN" altLang="en-US" sz="1200" spc="45" dirty="0" smtClean="0">
                <a:cs typeface="Calibri" panose="020F0502020204030204"/>
              </a:rPr>
              <a:t>界面的前提下，</a:t>
            </a:r>
            <a:r>
              <a:rPr lang="zh-CN" altLang="en-US" sz="1200" dirty="0" smtClean="0"/>
              <a:t>实现智能</a:t>
            </a:r>
            <a:r>
              <a:rPr lang="zh-CN" altLang="en-US" sz="1200" dirty="0"/>
              <a:t>可视化和基于数据源关键字的图表自动生成</a:t>
            </a:r>
            <a:r>
              <a:rPr lang="zh-CN" altLang="en-US" sz="1200" dirty="0" smtClean="0"/>
              <a:t>。民主化</a:t>
            </a:r>
            <a:r>
              <a:rPr lang="zh-CN" altLang="en-US" sz="1200" dirty="0"/>
              <a:t>的机器学习允许</a:t>
            </a:r>
            <a:r>
              <a:rPr lang="zh-CN" altLang="en-US" sz="1200" dirty="0" smtClean="0"/>
              <a:t>使用自带的</a:t>
            </a:r>
            <a:r>
              <a:rPr lang="en-US" altLang="zh-CN" sz="1200" dirty="0"/>
              <a:t>Auto-ML</a:t>
            </a:r>
            <a:r>
              <a:rPr lang="zh-CN" altLang="en-US" sz="1200" dirty="0"/>
              <a:t>或</a:t>
            </a:r>
            <a:r>
              <a:rPr lang="zh-CN" altLang="en-US" sz="1200" dirty="0" smtClean="0"/>
              <a:t>“自带的”模型轻</a:t>
            </a:r>
            <a:endParaRPr lang="en-US" altLang="zh-CN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dirty="0" smtClean="0"/>
              <a:t>松创建</a:t>
            </a:r>
            <a:r>
              <a:rPr lang="zh-CN" altLang="en-US" sz="1200" dirty="0"/>
              <a:t>和可视化高级分析数据集</a:t>
            </a:r>
            <a:endParaRPr lang="zh-CN" altLang="en-US" sz="12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CN" sz="15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CN" sz="1500" b="1" spc="45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45" dirty="0">
                <a:cs typeface="Calibri" panose="020F0502020204030204"/>
              </a:rPr>
              <a:t>
数字双胞胎
</a:t>
            </a:r>
            <a:r>
              <a:rPr lang="en-US" altLang="zh-CN" sz="1200" spc="45" dirty="0">
                <a:cs typeface="Calibri" panose="020F0502020204030204"/>
              </a:rPr>
              <a:t>Altair </a:t>
            </a:r>
            <a:r>
              <a:rPr lang="zh-CN" altLang="en-US" sz="1200" spc="45" dirty="0">
                <a:cs typeface="Calibri" panose="020F0502020204030204"/>
              </a:rPr>
              <a:t>的数字双胞胎</a:t>
            </a:r>
            <a:r>
              <a:rPr lang="zh-CN" altLang="en-US" sz="1200" spc="45" dirty="0" smtClean="0">
                <a:cs typeface="Calibri" panose="020F0502020204030204"/>
              </a:rPr>
              <a:t>是</a:t>
            </a:r>
            <a:r>
              <a:rPr lang="zh-CN" altLang="en-US" sz="1200" dirty="0"/>
              <a:t>工程模拟、机器学习和服务数据的融合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这些</a:t>
            </a:r>
            <a:r>
              <a:rPr lang="zh-CN" altLang="en-US" sz="1200" dirty="0" smtClean="0"/>
              <a:t>数据</a:t>
            </a:r>
            <a:r>
              <a:rPr lang="zh-CN" altLang="en-US" sz="1200" dirty="0"/>
              <a:t>通过端到端的物联网基础</a:t>
            </a:r>
            <a:r>
              <a:rPr lang="zh-CN" altLang="en-US" sz="1200" dirty="0" smtClean="0"/>
              <a:t>设施从智能的、互联的产品中收集</a:t>
            </a:r>
            <a:r>
              <a:rPr lang="zh-CN" altLang="en-US" sz="1200" spc="45" dirty="0" smtClean="0">
                <a:cs typeface="Calibri" panose="020F0502020204030204"/>
              </a:rPr>
              <a:t>。 </a:t>
            </a:r>
            <a:r>
              <a:rPr lang="en-US" altLang="zh-CN" sz="1200" spc="45" dirty="0">
                <a:cs typeface="Calibri" panose="020F0502020204030204"/>
              </a:rPr>
              <a:t>Altair </a:t>
            </a:r>
            <a:r>
              <a:rPr lang="zh-CN" altLang="en-US" sz="1200" spc="45" dirty="0">
                <a:cs typeface="Calibri" panose="020F0502020204030204"/>
              </a:rPr>
              <a:t>的数字双胞胎允许探索设计和运营决策</a:t>
            </a:r>
            <a:r>
              <a:rPr lang="en-US" altLang="zh-CN" sz="1200" spc="45" dirty="0">
                <a:cs typeface="Calibri" panose="020F0502020204030204"/>
              </a:rPr>
              <a:t>, </a:t>
            </a:r>
            <a:r>
              <a:rPr lang="zh-CN" altLang="en-US" sz="1200" spc="45" dirty="0" smtClean="0">
                <a:cs typeface="Calibri" panose="020F0502020204030204"/>
              </a:rPr>
              <a:t>并驱动性能</a:t>
            </a:r>
            <a:r>
              <a:rPr lang="zh-CN" altLang="en-US" sz="1200" spc="45" dirty="0">
                <a:cs typeface="Calibri" panose="020F0502020204030204"/>
              </a:rPr>
              <a:t>优化</a:t>
            </a:r>
            <a:r>
              <a:rPr lang="zh-CN" altLang="en-US" sz="1200" spc="45" dirty="0" smtClean="0">
                <a:cs typeface="Calibri" panose="020F0502020204030204"/>
              </a:rPr>
              <a:t>。</a:t>
            </a:r>
            <a:r>
              <a:rPr lang="zh-CN" altLang="en-US" sz="1200" b="1" spc="45" dirty="0">
                <a:cs typeface="Calibri" panose="020F0502020204030204"/>
              </a:rPr>
              <a:t>
</a:t>
            </a:r>
            <a:endParaRPr sz="12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793" y="4501092"/>
            <a:ext cx="851535" cy="5619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lang="zh-CN" altLang="en-US" sz="900" b="1" spc="-25" dirty="0">
                <a:latin typeface="Lucida Sans" panose="020B0602030504020204"/>
                <a:cs typeface="Lucida Sans" panose="020B0602030504020204"/>
              </a:rPr>
              <a:t>构思</a:t>
            </a: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lang="zh-CN" altLang="en-US" sz="900" b="1" spc="-25" dirty="0">
                <a:latin typeface="Lucida Sans" panose="020B0602030504020204"/>
                <a:cs typeface="Lucida Sans" panose="020B0602030504020204"/>
              </a:rPr>
              <a:t>仿真平台
</a:t>
            </a:r>
            <a:endParaRPr sz="7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9201" y="4501092"/>
            <a:ext cx="1029335" cy="610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lang="zh-CN" altLang="en-US" sz="900" b="1" spc="-15" dirty="0">
                <a:latin typeface="Lucida Sans" panose="020B0602030504020204"/>
                <a:cs typeface="Lucida Sans" panose="020B0602030504020204"/>
              </a:rPr>
              <a:t>连接和收集</a:t>
            </a:r>
            <a:br>
              <a:rPr lang="zh-CN" altLang="en-US" sz="900" b="1" spc="-15" dirty="0">
                <a:latin typeface="Lucida Sans" panose="020B0602030504020204"/>
                <a:cs typeface="Lucida Sans" panose="020B0602030504020204"/>
              </a:rPr>
            </a:br>
            <a:r>
              <a:rPr lang="zh-CN" altLang="en-US" sz="900" b="1" spc="-15" dirty="0">
                <a:latin typeface="Lucida Sans" panose="020B0602030504020204"/>
                <a:cs typeface="Lucida Sans" panose="020B0602030504020204"/>
              </a:rPr>
              <a:t>
物联网平台
</a:t>
            </a:r>
            <a:endParaRPr sz="7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8676" y="5655773"/>
            <a:ext cx="768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Unicode MS" panose="020B0604020202020204" charset="-122"/>
                <a:cs typeface="Arial Unicode MS" panose="020B0604020202020204" charset="-122"/>
              </a:rPr>
              <a:t>+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8986" y="4501092"/>
            <a:ext cx="1100455" cy="82266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lang="zh-CN" altLang="en-US" sz="900" b="1" spc="-5" dirty="0" smtClean="0">
                <a:latin typeface="Lucida Sans" panose="020B0602030504020204"/>
                <a:cs typeface="Lucida Sans" panose="020B0602030504020204"/>
              </a:rPr>
              <a:t>数据操作</a:t>
            </a: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/>
            </a:r>
            <a:b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</a:b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
数据智能平台
</a:t>
            </a:r>
            <a:endParaRPr sz="7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275" y="5627058"/>
            <a:ext cx="612140" cy="241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700">
                <a:latin typeface="Arial Unicode MS" panose="020B0604020202020204" charset="-122"/>
                <a:cs typeface="Arial Unicode MS" panose="020B0604020202020204" charset="-122"/>
              </a:rPr>
              <a:t>系统模型
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746" y="6670211"/>
            <a:ext cx="887094" cy="241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" spc="5">
                <a:latin typeface="Arial Unicode MS" panose="020B0604020202020204" charset="-122"/>
                <a:cs typeface="Arial Unicode MS" panose="020B0604020202020204" charset="-122"/>
              </a:rPr>
              <a:t>3D </a:t>
            </a:r>
            <a:r>
              <a:rPr lang="zh-CN" altLang="en-US" sz="700" spc="5">
                <a:latin typeface="Arial Unicode MS" panose="020B0604020202020204" charset="-122"/>
                <a:cs typeface="Arial Unicode MS" panose="020B0604020202020204" charset="-122"/>
              </a:rPr>
              <a:t>仿真模型
</a:t>
            </a:r>
            <a:endParaRPr sz="7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2479" y="5921495"/>
            <a:ext cx="963294" cy="512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000"/>
              </a:lnSpc>
              <a:spcBef>
                <a:spcPts val="100"/>
              </a:spcBef>
            </a:pPr>
            <a:r>
              <a:rPr lang="en-US" altLang="zh-CN" sz="700" spc="-50" dirty="0">
                <a:latin typeface="Arial Unicode MS" panose="020B0604020202020204" charset="-122"/>
                <a:cs typeface="Arial Unicode MS" panose="020B0604020202020204" charset="-122"/>
              </a:rPr>
              <a:t>AEP/</a:t>
            </a:r>
            <a:r>
              <a:rPr lang="zh-CN" altLang="en-US" sz="700" spc="-50" dirty="0">
                <a:latin typeface="Arial Unicode MS" panose="020B0604020202020204" charset="-122"/>
                <a:cs typeface="Arial Unicode MS" panose="020B0604020202020204" charset="-122"/>
              </a:rPr>
              <a:t>边缘</a:t>
            </a:r>
            <a:r>
              <a:rPr lang="zh-CN" altLang="en-US" sz="700" spc="-50" dirty="0" smtClean="0">
                <a:latin typeface="Arial Unicode MS" panose="020B0604020202020204" charset="-122"/>
                <a:cs typeface="Arial Unicode MS" panose="020B0604020202020204" charset="-122"/>
              </a:rPr>
              <a:t>技术</a:t>
            </a:r>
            <a:endParaRPr lang="en-US" altLang="zh-CN" sz="700" spc="-5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 algn="ctr">
              <a:lnSpc>
                <a:spcPct val="107000"/>
              </a:lnSpc>
              <a:spcBef>
                <a:spcPts val="100"/>
              </a:spcBef>
            </a:pPr>
            <a:r>
              <a:rPr lang="zh-CN" altLang="en-US" sz="700" spc="-50" dirty="0" smtClean="0">
                <a:latin typeface="Arial Unicode MS" panose="020B0604020202020204" charset="-122"/>
                <a:cs typeface="Arial Unicode MS" panose="020B0604020202020204" charset="-122"/>
              </a:rPr>
              <a:t>机器学习</a:t>
            </a:r>
            <a:endParaRPr lang="en-US" altLang="zh-CN" sz="700" spc="-5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 algn="ctr">
              <a:lnSpc>
                <a:spcPct val="107000"/>
              </a:lnSpc>
              <a:spcBef>
                <a:spcPts val="100"/>
              </a:spcBef>
            </a:pPr>
            <a:r>
              <a:rPr lang="zh-CN" altLang="en-US" sz="700" spc="-50" dirty="0" smtClean="0">
                <a:latin typeface="Arial Unicode MS" panose="020B0604020202020204" charset="-122"/>
                <a:cs typeface="Arial Unicode MS" panose="020B0604020202020204" charset="-122"/>
              </a:rPr>
              <a:t>高级</a:t>
            </a:r>
            <a:r>
              <a:rPr lang="zh-CN" altLang="en-US" sz="700" spc="-50" dirty="0">
                <a:latin typeface="Arial Unicode MS" panose="020B0604020202020204" charset="-122"/>
                <a:cs typeface="Arial Unicode MS" panose="020B0604020202020204" charset="-122"/>
              </a:rPr>
              <a:t>分析
</a:t>
            </a:r>
            <a:endParaRPr sz="7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4284" y="6417754"/>
            <a:ext cx="715010" cy="399468"/>
          </a:xfrm>
          <a:prstGeom prst="rect">
            <a:avLst/>
          </a:prstGeom>
          <a:solidFill>
            <a:srgbClr val="FFFFFF"/>
          </a:solidFill>
          <a:ln w="6350">
            <a:solidFill>
              <a:srgbClr val="C7C8CA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3660" marR="33020" indent="-33655">
              <a:lnSpc>
                <a:spcPct val="100000"/>
              </a:lnSpc>
              <a:spcBef>
                <a:spcPts val="295"/>
              </a:spcBef>
            </a:pPr>
            <a:r>
              <a:rPr lang="zh-CN" altLang="en-US" sz="800" dirty="0">
                <a:latin typeface="Arial Unicode MS" panose="020B0604020202020204" charset="-122"/>
                <a:cs typeface="Arial Unicode MS" panose="020B0604020202020204" charset="-122"/>
              </a:rPr>
              <a:t>剩余使用寿命</a:t>
            </a:r>
            <a:r>
              <a:rPr lang="en-US" altLang="zh-CN" sz="800" dirty="0">
                <a:latin typeface="Arial Unicode MS" panose="020B0604020202020204" charset="-122"/>
                <a:cs typeface="Arial Unicode MS" panose="020B0604020202020204" charset="-122"/>
              </a:rPr>
              <a:t>, </a:t>
            </a:r>
            <a:r>
              <a:rPr lang="zh-CN" altLang="en-US" sz="800" dirty="0" smtClean="0">
                <a:latin typeface="Arial Unicode MS" panose="020B0604020202020204" charset="-122"/>
                <a:cs typeface="Arial Unicode MS" panose="020B0604020202020204" charset="-122"/>
              </a:rPr>
              <a:t>根源分析</a:t>
            </a:r>
            <a:r>
              <a:rPr lang="zh-CN" altLang="en-US" sz="500" dirty="0">
                <a:latin typeface="Arial Unicode MS" panose="020B0604020202020204" charset="-122"/>
                <a:cs typeface="Arial Unicode MS" panose="020B0604020202020204" charset="-122"/>
              </a:rPr>
              <a:t>
</a:t>
            </a:r>
            <a:endParaRPr sz="5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82188" y="6417754"/>
            <a:ext cx="1025525" cy="445635"/>
          </a:xfrm>
          <a:prstGeom prst="rect">
            <a:avLst/>
          </a:prstGeom>
          <a:solidFill>
            <a:srgbClr val="FFFFFF"/>
          </a:solidFill>
          <a:ln w="6350">
            <a:solidFill>
              <a:srgbClr val="C7C8CA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8735" marR="31750" indent="187960">
              <a:lnSpc>
                <a:spcPct val="100000"/>
              </a:lnSpc>
              <a:spcBef>
                <a:spcPts val="295"/>
              </a:spcBef>
            </a:pPr>
            <a:r>
              <a:rPr lang="zh-CN" altLang="en-US" sz="800" spc="15" dirty="0" smtClean="0">
                <a:latin typeface="Arial Unicode MS" panose="020B0604020202020204" charset="-122"/>
                <a:cs typeface="Arial Unicode MS" panose="020B0604020202020204" charset="-122"/>
              </a:rPr>
              <a:t>优化设置、维护</a:t>
            </a:r>
            <a:r>
              <a:rPr lang="zh-CN" altLang="en-US" sz="800" spc="15" dirty="0">
                <a:latin typeface="Arial Unicode MS" panose="020B0604020202020204" charset="-122"/>
                <a:cs typeface="Arial Unicode MS" panose="020B0604020202020204" charset="-122"/>
              </a:rPr>
              <a:t>建议
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0321" y="5159387"/>
            <a:ext cx="469265" cy="452047"/>
          </a:xfrm>
          <a:prstGeom prst="rect">
            <a:avLst/>
          </a:prstGeom>
          <a:solidFill>
            <a:srgbClr val="FFFFFF"/>
          </a:solidFill>
          <a:ln w="6350">
            <a:solidFill>
              <a:srgbClr val="C7C8C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6355" marR="39370" indent="93980">
              <a:lnSpc>
                <a:spcPct val="100000"/>
              </a:lnSpc>
              <a:spcBef>
                <a:spcPts val="345"/>
              </a:spcBef>
            </a:pPr>
            <a:r>
              <a:rPr lang="zh-CN" altLang="en-US" sz="800" spc="20" dirty="0" smtClean="0">
                <a:latin typeface="Arial Unicode MS" panose="020B0604020202020204" charset="-122"/>
                <a:cs typeface="Arial Unicode MS" panose="020B0604020202020204" charset="-122"/>
              </a:rPr>
              <a:t>模型校准</a:t>
            </a:r>
            <a:r>
              <a:rPr lang="en-US" sz="800" spc="20" dirty="0">
                <a:latin typeface="Arial Unicode MS" panose="020B0604020202020204" charset="-122"/>
                <a:cs typeface="Arial Unicode MS" panose="020B0604020202020204" charset="-122"/>
              </a:rPr>
              <a:t>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45904" y="5159387"/>
            <a:ext cx="469265" cy="405880"/>
          </a:xfrm>
          <a:prstGeom prst="rect">
            <a:avLst/>
          </a:prstGeom>
          <a:solidFill>
            <a:srgbClr val="FFFFFF"/>
          </a:solidFill>
          <a:ln w="6350">
            <a:solidFill>
              <a:srgbClr val="C7C8C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7640" marR="50165" indent="-110490">
              <a:lnSpc>
                <a:spcPct val="100000"/>
              </a:lnSpc>
              <a:spcBef>
                <a:spcPts val="345"/>
              </a:spcBef>
            </a:pPr>
            <a:r>
              <a:rPr lang="zh-CN" altLang="en-US" sz="800" spc="15" dirty="0" smtClean="0">
                <a:latin typeface="Arial Unicode MS" panose="020B0604020202020204" charset="-122"/>
                <a:cs typeface="Arial Unicode MS" panose="020B0604020202020204" charset="-122"/>
              </a:rPr>
              <a:t>运算数据</a:t>
            </a:r>
            <a:r>
              <a:rPr lang="zh-CN" altLang="en-US" sz="500" spc="15" dirty="0">
                <a:latin typeface="Arial Unicode MS" panose="020B0604020202020204" charset="-122"/>
                <a:cs typeface="Arial Unicode MS" panose="020B0604020202020204" charset="-122"/>
              </a:rPr>
              <a:t>
</a:t>
            </a:r>
            <a:endParaRPr sz="5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32179" y="6540263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321" y="0"/>
                </a:lnTo>
              </a:path>
            </a:pathLst>
          </a:custGeom>
          <a:ln w="38100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2630" y="6476077"/>
            <a:ext cx="176530" cy="128905"/>
          </a:xfrm>
          <a:custGeom>
            <a:avLst/>
            <a:gdLst/>
            <a:ahLst/>
            <a:cxnLst/>
            <a:rect l="l" t="t" r="r" b="b"/>
            <a:pathLst>
              <a:path w="176530" h="128904">
                <a:moveTo>
                  <a:pt x="0" y="0"/>
                </a:moveTo>
                <a:lnTo>
                  <a:pt x="0" y="128371"/>
                </a:lnTo>
                <a:lnTo>
                  <a:pt x="176377" y="64185"/>
                </a:lnTo>
                <a:lnTo>
                  <a:pt x="0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0395" y="5913772"/>
            <a:ext cx="398780" cy="626745"/>
          </a:xfrm>
          <a:custGeom>
            <a:avLst/>
            <a:gdLst/>
            <a:ahLst/>
            <a:cxnLst/>
            <a:rect l="l" t="t" r="r" b="b"/>
            <a:pathLst>
              <a:path w="398779" h="626745">
                <a:moveTo>
                  <a:pt x="0" y="626490"/>
                </a:moveTo>
                <a:lnTo>
                  <a:pt x="398602" y="626490"/>
                </a:lnTo>
                <a:lnTo>
                  <a:pt x="398602" y="0"/>
                </a:lnTo>
              </a:path>
            </a:pathLst>
          </a:custGeom>
          <a:ln w="38100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4810" y="5807257"/>
            <a:ext cx="128905" cy="176530"/>
          </a:xfrm>
          <a:custGeom>
            <a:avLst/>
            <a:gdLst/>
            <a:ahLst/>
            <a:cxnLst/>
            <a:rect l="l" t="t" r="r" b="b"/>
            <a:pathLst>
              <a:path w="128904" h="176529">
                <a:moveTo>
                  <a:pt x="64185" y="0"/>
                </a:moveTo>
                <a:lnTo>
                  <a:pt x="0" y="176377"/>
                </a:lnTo>
                <a:lnTo>
                  <a:pt x="128371" y="176377"/>
                </a:lnTo>
                <a:lnTo>
                  <a:pt x="64185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文本框 41"/>
          <p:cNvSpPr txBox="1"/>
          <p:nvPr/>
        </p:nvSpPr>
        <p:spPr>
          <a:xfrm>
            <a:off x="2149201" y="4112888"/>
            <a:ext cx="109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pc="45" dirty="0">
                <a:cs typeface="Calibri" panose="020F0502020204030204"/>
              </a:rPr>
              <a:t>优化与协作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94848"/>
            <a:ext cx="5328005" cy="283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2723" y="7149891"/>
            <a:ext cx="33699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spc="300" baseline="800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|</a:t>
            </a:r>
            <a:r>
              <a:rPr sz="1050" spc="-15" baseline="800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6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2019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2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Altair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Engineering,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Inc.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All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-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Rights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-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Reserved.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1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•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1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altair.com</a:t>
            </a:r>
            <a:r>
              <a:rPr sz="700" spc="-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1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•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Nasdaq:</a:t>
            </a:r>
            <a:r>
              <a:rPr sz="700" spc="-10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-4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ALTR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713" y="7161847"/>
            <a:ext cx="262169" cy="95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19" y="7158053"/>
            <a:ext cx="46355" cy="48260"/>
          </a:xfrm>
          <a:custGeom>
            <a:avLst/>
            <a:gdLst/>
            <a:ahLst/>
            <a:cxnLst/>
            <a:rect l="l" t="t" r="r" b="b"/>
            <a:pathLst>
              <a:path w="46354" h="48259">
                <a:moveTo>
                  <a:pt x="22707" y="0"/>
                </a:moveTo>
                <a:lnTo>
                  <a:pt x="18618" y="0"/>
                </a:lnTo>
                <a:lnTo>
                  <a:pt x="17475" y="3860"/>
                </a:lnTo>
                <a:lnTo>
                  <a:pt x="9508" y="24904"/>
                </a:lnTo>
                <a:lnTo>
                  <a:pt x="5032" y="36523"/>
                </a:lnTo>
                <a:lnTo>
                  <a:pt x="2409" y="42863"/>
                </a:lnTo>
                <a:lnTo>
                  <a:pt x="0" y="48069"/>
                </a:lnTo>
                <a:lnTo>
                  <a:pt x="12242" y="34772"/>
                </a:lnTo>
                <a:lnTo>
                  <a:pt x="41770" y="2400"/>
                </a:lnTo>
                <a:lnTo>
                  <a:pt x="46164" y="25"/>
                </a:lnTo>
                <a:lnTo>
                  <a:pt x="22707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004" y="7192571"/>
            <a:ext cx="32384" cy="64769"/>
          </a:xfrm>
          <a:custGeom>
            <a:avLst/>
            <a:gdLst/>
            <a:ahLst/>
            <a:cxnLst/>
            <a:rect l="l" t="t" r="r" b="b"/>
            <a:pathLst>
              <a:path w="32384" h="64770">
                <a:moveTo>
                  <a:pt x="0" y="0"/>
                </a:moveTo>
                <a:lnTo>
                  <a:pt x="5613" y="17919"/>
                </a:lnTo>
                <a:lnTo>
                  <a:pt x="18884" y="59677"/>
                </a:lnTo>
                <a:lnTo>
                  <a:pt x="19177" y="61302"/>
                </a:lnTo>
                <a:lnTo>
                  <a:pt x="19126" y="63588"/>
                </a:lnTo>
                <a:lnTo>
                  <a:pt x="18910" y="64261"/>
                </a:lnTo>
                <a:lnTo>
                  <a:pt x="18732" y="64642"/>
                </a:lnTo>
                <a:lnTo>
                  <a:pt x="29972" y="43662"/>
                </a:lnTo>
                <a:lnTo>
                  <a:pt x="31788" y="40208"/>
                </a:lnTo>
                <a:lnTo>
                  <a:pt x="29248" y="37198"/>
                </a:lnTo>
                <a:lnTo>
                  <a:pt x="0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48" y="7158075"/>
            <a:ext cx="31178" cy="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802" y="7192797"/>
            <a:ext cx="102387" cy="65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3" y="7235514"/>
            <a:ext cx="64769" cy="23495"/>
          </a:xfrm>
          <a:custGeom>
            <a:avLst/>
            <a:gdLst/>
            <a:ahLst/>
            <a:cxnLst/>
            <a:rect l="l" t="t" r="r" b="b"/>
            <a:pathLst>
              <a:path w="64770" h="23495">
                <a:moveTo>
                  <a:pt x="0" y="0"/>
                </a:moveTo>
                <a:lnTo>
                  <a:pt x="12357" y="20053"/>
                </a:lnTo>
                <a:lnTo>
                  <a:pt x="14274" y="23342"/>
                </a:lnTo>
                <a:lnTo>
                  <a:pt x="18313" y="22656"/>
                </a:lnTo>
                <a:lnTo>
                  <a:pt x="64528" y="15798"/>
                </a:lnTo>
                <a:lnTo>
                  <a:pt x="4025" y="2451"/>
                </a:lnTo>
                <a:lnTo>
                  <a:pt x="2463" y="1892"/>
                </a:lnTo>
                <a:lnTo>
                  <a:pt x="609" y="749"/>
                </a:lnTo>
                <a:lnTo>
                  <a:pt x="215" y="317"/>
                </a:lnTo>
                <a:lnTo>
                  <a:pt x="0" y="0"/>
                </a:lnTo>
                <a:close/>
              </a:path>
            </a:pathLst>
          </a:custGeom>
          <a:solidFill>
            <a:srgbClr val="FFC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36132" y="7169370"/>
            <a:ext cx="3073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414042"/>
                </a:solidFill>
                <a:latin typeface="Arial Unicode MS" panose="020B0604020202020204" charset="-122"/>
                <a:cs typeface="Arial Unicode MS" panose="020B0604020202020204" charset="-122"/>
              </a:rPr>
              <a:t>04.2019</a:t>
            </a:r>
            <a:endParaRPr sz="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052" y="248097"/>
            <a:ext cx="1513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 panose="020F0502020204030204"/>
                <a:cs typeface="Calibri" panose="020F0502020204030204"/>
              </a:rPr>
              <a:t>Why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SmartWorks?</a:t>
            </a:r>
            <a:endParaRPr sz="15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8550" y="6841667"/>
            <a:ext cx="101708" cy="1017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275" y="6840766"/>
            <a:ext cx="101708" cy="101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3432" y="6841667"/>
            <a:ext cx="124693" cy="1017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794848"/>
            <a:ext cx="5328005" cy="2832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4599" y="6829591"/>
            <a:ext cx="7588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Arial Unicode MS" panose="020B0604020202020204" charset="-122"/>
                <a:cs typeface="Arial Unicode MS" panose="020B0604020202020204" charset="-122"/>
              </a:rPr>
              <a:t>Altair</a:t>
            </a:r>
            <a:r>
              <a:rPr sz="700" spc="-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700" spc="5" dirty="0">
                <a:latin typeface="Arial Unicode MS" panose="020B0604020202020204" charset="-122"/>
                <a:cs typeface="Arial Unicode MS" panose="020B0604020202020204" charset="-122"/>
              </a:rPr>
              <a:t>Engineering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1797" y="6829591"/>
            <a:ext cx="8089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15" dirty="0">
                <a:latin typeface="Arial Unicode MS" panose="020B0604020202020204" charset="-122"/>
                <a:cs typeface="Arial Unicode MS" panose="020B0604020202020204" charset="-122"/>
              </a:rPr>
              <a:t>@altairengineering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3182" y="6829591"/>
            <a:ext cx="4775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Unicode MS" panose="020B0604020202020204" charset="-122"/>
                <a:cs typeface="Arial Unicode MS" panose="020B0604020202020204" charset="-122"/>
              </a:rPr>
              <a:t>@Altair_US</a:t>
            </a:r>
            <a:endParaRPr sz="7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052" y="4099246"/>
            <a:ext cx="457581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500" b="1" spc="30" dirty="0">
                <a:solidFill>
                  <a:srgbClr val="FFFFFF"/>
                </a:solidFill>
                <a:cs typeface="Calibri" panose="020F0502020204030204"/>
              </a:rPr>
              <a:t>关于</a:t>
            </a:r>
            <a:r>
              <a:rPr lang="en-US" altLang="zh-CN" sz="1500" b="1" spc="30" dirty="0">
                <a:solidFill>
                  <a:srgbClr val="FFFFFF"/>
                </a:solidFill>
                <a:cs typeface="Calibri" panose="020F0502020204030204"/>
              </a:rPr>
              <a:t>Altair</a:t>
            </a:r>
            <a:r>
              <a:rPr lang="zh-CN" altLang="en-US" sz="1500" b="1" spc="30" dirty="0">
                <a:solidFill>
                  <a:srgbClr val="FFFFFF"/>
                </a:solidFill>
                <a:cs typeface="Calibri" panose="020F0502020204030204"/>
              </a:rPr>
              <a:t> </a:t>
            </a:r>
            <a:r>
              <a:rPr lang="en-US" altLang="zh-CN" sz="1500" b="1" spc="30" dirty="0">
                <a:solidFill>
                  <a:srgbClr val="FFFFFF"/>
                </a:solidFill>
                <a:cs typeface="Calibri" panose="020F0502020204030204"/>
              </a:rPr>
              <a:t>(</a:t>
            </a:r>
            <a:r>
              <a:rPr lang="zh-CN" altLang="en-US" sz="1500" b="1" spc="30" dirty="0">
                <a:solidFill>
                  <a:srgbClr val="FFFFFF"/>
                </a:solidFill>
                <a:cs typeface="Calibri" panose="020F0502020204030204"/>
              </a:rPr>
              <a:t>纳斯达克</a:t>
            </a:r>
            <a:r>
              <a:rPr lang="en-US" altLang="zh-CN" sz="1500" b="1" spc="30" dirty="0">
                <a:solidFill>
                  <a:srgbClr val="FFFFFF"/>
                </a:solidFill>
                <a:cs typeface="Calibri" panose="020F0502020204030204"/>
              </a:rPr>
              <a:t>: ALTR)
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Altair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是一家全球性技术公司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在产品开发、高性能计算 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(HPC)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和数据智能领域提供软件和云解决方案。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Altair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让夸行业和部门的组织能够在互联的世界中更有效地竞争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同时创造更可持续的未来。
要了解更多信息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, 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请访问 </a:t>
            </a:r>
            <a:r>
              <a:rPr lang="en-US" altLang="zh-CN" sz="1200" spc="30" dirty="0" err="1">
                <a:solidFill>
                  <a:srgbClr val="FFFFFF"/>
                </a:solidFill>
                <a:cs typeface="Calibri" panose="020F0502020204030204"/>
              </a:rPr>
              <a:t>altair</a:t>
            </a:r>
            <a:r>
              <a:rPr lang="en-US" altLang="zh-CN" sz="1200" spc="30" dirty="0">
                <a:solidFill>
                  <a:srgbClr val="FFFFFF"/>
                </a:solidFill>
                <a:cs typeface="Calibri" panose="020F0502020204030204"/>
              </a:rPr>
              <a:t>. com/smartworks</a:t>
            </a:r>
            <a:r>
              <a:rPr lang="zh-CN" altLang="en-US" sz="1200" spc="30" dirty="0">
                <a:solidFill>
                  <a:srgbClr val="FFFFFF"/>
                </a:solidFill>
                <a:cs typeface="Calibri" panose="020F0502020204030204"/>
              </a:rPr>
              <a:t>
</a:t>
            </a:r>
            <a:endParaRPr sz="12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9237" y="1343144"/>
            <a:ext cx="1457325" cy="5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000"/>
              </a:lnSpc>
              <a:spcBef>
                <a:spcPts val="100"/>
              </a:spcBef>
            </a:pPr>
            <a:r>
              <a:rPr lang="zh-CN" altLang="en-US" sz="900" b="1" spc="-30" dirty="0">
                <a:latin typeface="Lucida Sans" panose="020B0602030504020204"/>
                <a:cs typeface="Lucida Sans" panose="020B0602030504020204"/>
              </a:rPr>
              <a:t>资产管理</a:t>
            </a:r>
            <a:br>
              <a:rPr lang="zh-CN" altLang="en-US" sz="900" b="1" spc="-30" dirty="0">
                <a:latin typeface="Lucida Sans" panose="020B0602030504020204"/>
                <a:cs typeface="Lucida Sans" panose="020B0602030504020204"/>
              </a:rPr>
            </a:br>
            <a:r>
              <a:rPr lang="zh-CN" altLang="en-US" sz="900" b="1" spc="-30" dirty="0" smtClean="0">
                <a:latin typeface="Lucida Sans" panose="020B0602030504020204"/>
                <a:cs typeface="Lucida Sans" panose="020B0602030504020204"/>
              </a:rPr>
              <a:t>进行先进的监控</a:t>
            </a:r>
            <a:r>
              <a:rPr lang="zh-CN" altLang="en-US" sz="900" b="1" spc="-30" dirty="0">
                <a:latin typeface="Lucida Sans" panose="020B0602030504020204"/>
                <a:cs typeface="Lucida Sans" panose="020B0602030504020204"/>
              </a:rPr>
              <a:t>和预测性维护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8045" y="1343144"/>
            <a:ext cx="1335405" cy="707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23000"/>
              </a:lnSpc>
              <a:spcBef>
                <a:spcPts val="100"/>
              </a:spcBef>
            </a:pP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产品优化</a:t>
            </a:r>
            <a:b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</a:b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优化</a:t>
            </a:r>
            <a:r>
              <a:rPr lang="zh-CN" altLang="en-US" sz="900" b="1" spc="-5" dirty="0" smtClean="0">
                <a:latin typeface="Lucida Sans" panose="020B0602030504020204"/>
                <a:cs typeface="Lucida Sans" panose="020B0602030504020204"/>
              </a:rPr>
              <a:t>设计方案来提高</a:t>
            </a: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产品性能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6882" y="2825077"/>
            <a:ext cx="1349375" cy="675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操作洞察</a:t>
            </a: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altLang="en-US" sz="900" b="1" spc="-5" dirty="0" smtClean="0">
                <a:latin typeface="Lucida Sans" panose="020B0602030504020204"/>
                <a:cs typeface="Lucida Sans" panose="020B0602030504020204"/>
              </a:rPr>
              <a:t>在产品的服务寿命中获得可见性</a:t>
            </a:r>
            <a:r>
              <a:rPr lang="zh-CN" altLang="en-US" sz="900" b="1" spc="-5" dirty="0">
                <a:latin typeface="Lucida Sans" panose="020B0602030504020204"/>
                <a:cs typeface="Lucida Sans" panose="020B0602030504020204"/>
              </a:rPr>
              <a:t>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8745" y="2825077"/>
            <a:ext cx="1130935" cy="705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3000"/>
              </a:lnSpc>
              <a:spcBef>
                <a:spcPts val="100"/>
              </a:spcBef>
            </a:pPr>
            <a:r>
              <a:rPr lang="zh-CN" altLang="en-US" sz="900" b="1" spc="-35" dirty="0" smtClean="0">
                <a:latin typeface="Lucida Sans" panose="020B0602030504020204"/>
                <a:cs typeface="Lucida Sans" panose="020B0602030504020204"/>
              </a:rPr>
              <a:t>降低成本</a:t>
            </a:r>
            <a:endParaRPr lang="en-US" altLang="zh-CN" sz="900" b="1" spc="-35" dirty="0" smtClean="0">
              <a:latin typeface="Lucida Sans" panose="020B0602030504020204"/>
              <a:cs typeface="Lucida Sans" panose="020B0602030504020204"/>
            </a:endParaRPr>
          </a:p>
          <a:p>
            <a:pPr marL="12700" marR="5080" indent="-635" algn="ctr">
              <a:lnSpc>
                <a:spcPct val="123000"/>
              </a:lnSpc>
              <a:spcBef>
                <a:spcPts val="100"/>
              </a:spcBef>
            </a:pPr>
            <a:r>
              <a:rPr lang="zh-CN" altLang="en-US" sz="900" b="1" spc="-35" dirty="0" smtClean="0">
                <a:latin typeface="Lucida Sans" panose="020B0602030504020204"/>
                <a:cs typeface="Lucida Sans" panose="020B0602030504020204"/>
              </a:rPr>
              <a:t>降低</a:t>
            </a:r>
            <a:r>
              <a:rPr lang="zh-CN" altLang="en-US" sz="900" b="1" spc="-35" dirty="0">
                <a:latin typeface="Lucida Sans" panose="020B0602030504020204"/>
                <a:cs typeface="Lucida Sans" panose="020B0602030504020204"/>
              </a:rPr>
              <a:t>运营成本</a:t>
            </a:r>
            <a:r>
              <a:rPr lang="en-US" altLang="zh-CN" sz="900" b="1" spc="-35" dirty="0">
                <a:latin typeface="Lucida Sans" panose="020B0602030504020204"/>
                <a:cs typeface="Lucida Sans" panose="020B0602030504020204"/>
              </a:rPr>
              <a:t>, </a:t>
            </a:r>
            <a:r>
              <a:rPr lang="zh-CN" altLang="en-US" sz="900" b="1" spc="-35" dirty="0">
                <a:latin typeface="Lucida Sans" panose="020B0602030504020204"/>
                <a:cs typeface="Lucida Sans" panose="020B0602030504020204"/>
              </a:rPr>
              <a:t>延长产品寿命
</a:t>
            </a:r>
            <a:endParaRPr sz="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52929" y="1220721"/>
            <a:ext cx="206375" cy="52069"/>
          </a:xfrm>
          <a:custGeom>
            <a:avLst/>
            <a:gdLst/>
            <a:ahLst/>
            <a:cxnLst/>
            <a:rect l="l" t="t" r="r" b="b"/>
            <a:pathLst>
              <a:path w="206375" h="52069">
                <a:moveTo>
                  <a:pt x="198869" y="32384"/>
                </a:moveTo>
                <a:lnTo>
                  <a:pt x="7099" y="32384"/>
                </a:lnTo>
                <a:lnTo>
                  <a:pt x="0" y="51473"/>
                </a:lnTo>
                <a:lnTo>
                  <a:pt x="206070" y="51473"/>
                </a:lnTo>
                <a:lnTo>
                  <a:pt x="198869" y="32384"/>
                </a:lnTo>
                <a:close/>
              </a:path>
              <a:path w="206375" h="52069">
                <a:moveTo>
                  <a:pt x="141693" y="0"/>
                </a:moveTo>
                <a:lnTo>
                  <a:pt x="65773" y="0"/>
                </a:lnTo>
                <a:lnTo>
                  <a:pt x="33591" y="32384"/>
                </a:lnTo>
                <a:lnTo>
                  <a:pt x="173240" y="32384"/>
                </a:lnTo>
                <a:lnTo>
                  <a:pt x="141693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3932" y="845856"/>
            <a:ext cx="500380" cy="367030"/>
          </a:xfrm>
          <a:custGeom>
            <a:avLst/>
            <a:gdLst/>
            <a:ahLst/>
            <a:cxnLst/>
            <a:rect l="l" t="t" r="r" b="b"/>
            <a:pathLst>
              <a:path w="500379" h="367030">
                <a:moveTo>
                  <a:pt x="471805" y="0"/>
                </a:moveTo>
                <a:lnTo>
                  <a:pt x="27304" y="0"/>
                </a:lnTo>
                <a:lnTo>
                  <a:pt x="16769" y="2062"/>
                </a:lnTo>
                <a:lnTo>
                  <a:pt x="8080" y="7781"/>
                </a:lnTo>
                <a:lnTo>
                  <a:pt x="2176" y="16459"/>
                </a:lnTo>
                <a:lnTo>
                  <a:pt x="0" y="27393"/>
                </a:lnTo>
                <a:lnTo>
                  <a:pt x="0" y="339356"/>
                </a:lnTo>
                <a:lnTo>
                  <a:pt x="2176" y="349923"/>
                </a:lnTo>
                <a:lnTo>
                  <a:pt x="8080" y="358609"/>
                </a:lnTo>
                <a:lnTo>
                  <a:pt x="16769" y="364495"/>
                </a:lnTo>
                <a:lnTo>
                  <a:pt x="27304" y="366661"/>
                </a:lnTo>
                <a:lnTo>
                  <a:pt x="471805" y="366661"/>
                </a:lnTo>
                <a:lnTo>
                  <a:pt x="482553" y="364495"/>
                </a:lnTo>
                <a:lnTo>
                  <a:pt x="491453" y="358609"/>
                </a:lnTo>
                <a:lnTo>
                  <a:pt x="497517" y="349923"/>
                </a:lnTo>
                <a:lnTo>
                  <a:pt x="499757" y="339356"/>
                </a:lnTo>
                <a:lnTo>
                  <a:pt x="499757" y="317766"/>
                </a:lnTo>
                <a:lnTo>
                  <a:pt x="39751" y="317766"/>
                </a:lnTo>
                <a:lnTo>
                  <a:pt x="39751" y="35509"/>
                </a:lnTo>
                <a:lnTo>
                  <a:pt x="42240" y="34035"/>
                </a:lnTo>
                <a:lnTo>
                  <a:pt x="499757" y="34035"/>
                </a:lnTo>
                <a:lnTo>
                  <a:pt x="499757" y="27393"/>
                </a:lnTo>
                <a:lnTo>
                  <a:pt x="497517" y="16459"/>
                </a:lnTo>
                <a:lnTo>
                  <a:pt x="491453" y="7781"/>
                </a:lnTo>
                <a:lnTo>
                  <a:pt x="482553" y="2062"/>
                </a:lnTo>
                <a:lnTo>
                  <a:pt x="471805" y="0"/>
                </a:lnTo>
                <a:close/>
              </a:path>
              <a:path w="500379" h="367030">
                <a:moveTo>
                  <a:pt x="499757" y="187159"/>
                </a:moveTo>
                <a:lnTo>
                  <a:pt x="459079" y="223964"/>
                </a:lnTo>
                <a:lnTo>
                  <a:pt x="459079" y="317766"/>
                </a:lnTo>
                <a:lnTo>
                  <a:pt x="499757" y="317766"/>
                </a:lnTo>
                <a:lnTo>
                  <a:pt x="499757" y="187159"/>
                </a:lnTo>
                <a:close/>
              </a:path>
              <a:path w="500379" h="367030">
                <a:moveTo>
                  <a:pt x="499757" y="34035"/>
                </a:moveTo>
                <a:lnTo>
                  <a:pt x="457695" y="34035"/>
                </a:lnTo>
                <a:lnTo>
                  <a:pt x="459079" y="35509"/>
                </a:lnTo>
                <a:lnTo>
                  <a:pt x="459079" y="162344"/>
                </a:lnTo>
                <a:lnTo>
                  <a:pt x="499757" y="125539"/>
                </a:lnTo>
                <a:lnTo>
                  <a:pt x="499757" y="34035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6641" y="895388"/>
            <a:ext cx="544830" cy="222885"/>
          </a:xfrm>
          <a:custGeom>
            <a:avLst/>
            <a:gdLst/>
            <a:ahLst/>
            <a:cxnLst/>
            <a:rect l="l" t="t" r="r" b="b"/>
            <a:pathLst>
              <a:path w="544829" h="222884">
                <a:moveTo>
                  <a:pt x="32931" y="168795"/>
                </a:moveTo>
                <a:lnTo>
                  <a:pt x="27762" y="168795"/>
                </a:lnTo>
                <a:lnTo>
                  <a:pt x="17005" y="170921"/>
                </a:lnTo>
                <a:lnTo>
                  <a:pt x="8175" y="176731"/>
                </a:lnTo>
                <a:lnTo>
                  <a:pt x="2198" y="185378"/>
                </a:lnTo>
                <a:lnTo>
                  <a:pt x="0" y="196011"/>
                </a:lnTo>
                <a:lnTo>
                  <a:pt x="2198" y="206299"/>
                </a:lnTo>
                <a:lnTo>
                  <a:pt x="8175" y="214718"/>
                </a:lnTo>
                <a:lnTo>
                  <a:pt x="17005" y="220404"/>
                </a:lnTo>
                <a:lnTo>
                  <a:pt x="27762" y="222491"/>
                </a:lnTo>
                <a:lnTo>
                  <a:pt x="38033" y="220404"/>
                </a:lnTo>
                <a:lnTo>
                  <a:pt x="46688" y="214718"/>
                </a:lnTo>
                <a:lnTo>
                  <a:pt x="52661" y="206299"/>
                </a:lnTo>
                <a:lnTo>
                  <a:pt x="54889" y="196011"/>
                </a:lnTo>
                <a:lnTo>
                  <a:pt x="54889" y="193332"/>
                </a:lnTo>
                <a:lnTo>
                  <a:pt x="53594" y="190842"/>
                </a:lnTo>
                <a:lnTo>
                  <a:pt x="52946" y="188264"/>
                </a:lnTo>
                <a:lnTo>
                  <a:pt x="70511" y="174053"/>
                </a:lnTo>
                <a:lnTo>
                  <a:pt x="42062" y="174053"/>
                </a:lnTo>
                <a:lnTo>
                  <a:pt x="38277" y="171107"/>
                </a:lnTo>
                <a:lnTo>
                  <a:pt x="32931" y="168795"/>
                </a:lnTo>
                <a:close/>
              </a:path>
              <a:path w="544829" h="222884">
                <a:moveTo>
                  <a:pt x="231523" y="91782"/>
                </a:moveTo>
                <a:lnTo>
                  <a:pt x="204317" y="91782"/>
                </a:lnTo>
                <a:lnTo>
                  <a:pt x="290964" y="174655"/>
                </a:lnTo>
                <a:lnTo>
                  <a:pt x="306793" y="189560"/>
                </a:lnTo>
                <a:lnTo>
                  <a:pt x="307898" y="189560"/>
                </a:lnTo>
                <a:lnTo>
                  <a:pt x="307898" y="190017"/>
                </a:lnTo>
                <a:lnTo>
                  <a:pt x="309194" y="190842"/>
                </a:lnTo>
                <a:lnTo>
                  <a:pt x="309194" y="196011"/>
                </a:lnTo>
                <a:lnTo>
                  <a:pt x="311231" y="206299"/>
                </a:lnTo>
                <a:lnTo>
                  <a:pt x="316780" y="214718"/>
                </a:lnTo>
                <a:lnTo>
                  <a:pt x="324994" y="220404"/>
                </a:lnTo>
                <a:lnTo>
                  <a:pt x="335026" y="222491"/>
                </a:lnTo>
                <a:lnTo>
                  <a:pt x="345644" y="220404"/>
                </a:lnTo>
                <a:lnTo>
                  <a:pt x="354356" y="214718"/>
                </a:lnTo>
                <a:lnTo>
                  <a:pt x="360252" y="206299"/>
                </a:lnTo>
                <a:lnTo>
                  <a:pt x="362419" y="196011"/>
                </a:lnTo>
                <a:lnTo>
                  <a:pt x="362419" y="193332"/>
                </a:lnTo>
                <a:lnTo>
                  <a:pt x="361124" y="190842"/>
                </a:lnTo>
                <a:lnTo>
                  <a:pt x="360845" y="188264"/>
                </a:lnTo>
                <a:lnTo>
                  <a:pt x="375214" y="175259"/>
                </a:lnTo>
                <a:lnTo>
                  <a:pt x="318414" y="175259"/>
                </a:lnTo>
                <a:lnTo>
                  <a:pt x="316293" y="173227"/>
                </a:lnTo>
                <a:lnTo>
                  <a:pt x="315099" y="172034"/>
                </a:lnTo>
                <a:lnTo>
                  <a:pt x="312420" y="170179"/>
                </a:lnTo>
                <a:lnTo>
                  <a:pt x="258740" y="117952"/>
                </a:lnTo>
                <a:lnTo>
                  <a:pt x="232156" y="92357"/>
                </a:lnTo>
                <a:lnTo>
                  <a:pt x="231523" y="91782"/>
                </a:lnTo>
                <a:close/>
              </a:path>
              <a:path w="544829" h="222884">
                <a:moveTo>
                  <a:pt x="340652" y="168795"/>
                </a:moveTo>
                <a:lnTo>
                  <a:pt x="329120" y="168795"/>
                </a:lnTo>
                <a:lnTo>
                  <a:pt x="323024" y="171564"/>
                </a:lnTo>
                <a:lnTo>
                  <a:pt x="318414" y="175259"/>
                </a:lnTo>
                <a:lnTo>
                  <a:pt x="375214" y="175259"/>
                </a:lnTo>
                <a:lnTo>
                  <a:pt x="376547" y="174053"/>
                </a:lnTo>
                <a:lnTo>
                  <a:pt x="350050" y="174053"/>
                </a:lnTo>
                <a:lnTo>
                  <a:pt x="344614" y="170738"/>
                </a:lnTo>
                <a:lnTo>
                  <a:pt x="340652" y="168795"/>
                </a:lnTo>
                <a:close/>
              </a:path>
              <a:path w="544829" h="222884">
                <a:moveTo>
                  <a:pt x="191490" y="41414"/>
                </a:moveTo>
                <a:lnTo>
                  <a:pt x="163835" y="68108"/>
                </a:lnTo>
                <a:lnTo>
                  <a:pt x="163728" y="71577"/>
                </a:lnTo>
                <a:lnTo>
                  <a:pt x="164934" y="75552"/>
                </a:lnTo>
                <a:lnTo>
                  <a:pt x="165849" y="78041"/>
                </a:lnTo>
                <a:lnTo>
                  <a:pt x="42062" y="174053"/>
                </a:lnTo>
                <a:lnTo>
                  <a:pt x="70511" y="174053"/>
                </a:lnTo>
                <a:lnTo>
                  <a:pt x="82705" y="164187"/>
                </a:lnTo>
                <a:lnTo>
                  <a:pt x="176085" y="90030"/>
                </a:lnTo>
                <a:lnTo>
                  <a:pt x="229594" y="90030"/>
                </a:lnTo>
                <a:lnTo>
                  <a:pt x="216395" y="78041"/>
                </a:lnTo>
                <a:lnTo>
                  <a:pt x="217043" y="75552"/>
                </a:lnTo>
                <a:lnTo>
                  <a:pt x="217868" y="71577"/>
                </a:lnTo>
                <a:lnTo>
                  <a:pt x="217765" y="68108"/>
                </a:lnTo>
                <a:lnTo>
                  <a:pt x="215770" y="58034"/>
                </a:lnTo>
                <a:lnTo>
                  <a:pt x="210075" y="49383"/>
                </a:lnTo>
                <a:lnTo>
                  <a:pt x="201682" y="43552"/>
                </a:lnTo>
                <a:lnTo>
                  <a:pt x="191490" y="41414"/>
                </a:lnTo>
                <a:close/>
              </a:path>
              <a:path w="544829" h="222884">
                <a:moveTo>
                  <a:pt x="544322" y="0"/>
                </a:moveTo>
                <a:lnTo>
                  <a:pt x="471906" y="22415"/>
                </a:lnTo>
                <a:lnTo>
                  <a:pt x="494601" y="42430"/>
                </a:lnTo>
                <a:lnTo>
                  <a:pt x="376436" y="149419"/>
                </a:lnTo>
                <a:lnTo>
                  <a:pt x="350050" y="174053"/>
                </a:lnTo>
                <a:lnTo>
                  <a:pt x="376547" y="174053"/>
                </a:lnTo>
                <a:lnTo>
                  <a:pt x="508520" y="54609"/>
                </a:lnTo>
                <a:lnTo>
                  <a:pt x="534552" y="54609"/>
                </a:lnTo>
                <a:lnTo>
                  <a:pt x="544322" y="0"/>
                </a:lnTo>
                <a:close/>
              </a:path>
              <a:path w="544829" h="222884">
                <a:moveTo>
                  <a:pt x="229594" y="90030"/>
                </a:moveTo>
                <a:lnTo>
                  <a:pt x="176085" y="90030"/>
                </a:lnTo>
                <a:lnTo>
                  <a:pt x="178943" y="92697"/>
                </a:lnTo>
                <a:lnTo>
                  <a:pt x="185127" y="95935"/>
                </a:lnTo>
                <a:lnTo>
                  <a:pt x="195732" y="95935"/>
                </a:lnTo>
                <a:lnTo>
                  <a:pt x="200355" y="93535"/>
                </a:lnTo>
                <a:lnTo>
                  <a:pt x="204317" y="91782"/>
                </a:lnTo>
                <a:lnTo>
                  <a:pt x="231523" y="91782"/>
                </a:lnTo>
                <a:lnTo>
                  <a:pt x="229594" y="90030"/>
                </a:lnTo>
                <a:close/>
              </a:path>
              <a:path w="544829" h="222884">
                <a:moveTo>
                  <a:pt x="534552" y="54609"/>
                </a:moveTo>
                <a:lnTo>
                  <a:pt x="508520" y="54609"/>
                </a:lnTo>
                <a:lnTo>
                  <a:pt x="531037" y="74256"/>
                </a:lnTo>
                <a:lnTo>
                  <a:pt x="534552" y="54609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821" y="10201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29868" y="0"/>
                </a:moveTo>
                <a:lnTo>
                  <a:pt x="18465" y="2352"/>
                </a:lnTo>
                <a:lnTo>
                  <a:pt x="8505" y="9410"/>
                </a:lnTo>
                <a:lnTo>
                  <a:pt x="2126" y="18996"/>
                </a:lnTo>
                <a:lnTo>
                  <a:pt x="0" y="30338"/>
                </a:lnTo>
                <a:lnTo>
                  <a:pt x="2126" y="41802"/>
                </a:lnTo>
                <a:lnTo>
                  <a:pt x="8505" y="51752"/>
                </a:lnTo>
                <a:lnTo>
                  <a:pt x="18465" y="58389"/>
                </a:lnTo>
                <a:lnTo>
                  <a:pt x="29868" y="60601"/>
                </a:lnTo>
                <a:lnTo>
                  <a:pt x="41150" y="58389"/>
                </a:lnTo>
                <a:lnTo>
                  <a:pt x="50746" y="51752"/>
                </a:lnTo>
                <a:lnTo>
                  <a:pt x="53192" y="48425"/>
                </a:lnTo>
                <a:lnTo>
                  <a:pt x="25663" y="48425"/>
                </a:lnTo>
                <a:lnTo>
                  <a:pt x="21231" y="46304"/>
                </a:lnTo>
                <a:lnTo>
                  <a:pt x="16062" y="42430"/>
                </a:lnTo>
                <a:lnTo>
                  <a:pt x="14043" y="40220"/>
                </a:lnTo>
                <a:lnTo>
                  <a:pt x="11553" y="35229"/>
                </a:lnTo>
                <a:lnTo>
                  <a:pt x="11553" y="25361"/>
                </a:lnTo>
                <a:lnTo>
                  <a:pt x="14043" y="21120"/>
                </a:lnTo>
                <a:lnTo>
                  <a:pt x="16062" y="17246"/>
                </a:lnTo>
                <a:lnTo>
                  <a:pt x="21231" y="13741"/>
                </a:lnTo>
                <a:lnTo>
                  <a:pt x="25663" y="11531"/>
                </a:lnTo>
                <a:lnTo>
                  <a:pt x="52364" y="11531"/>
                </a:lnTo>
                <a:lnTo>
                  <a:pt x="50746" y="9410"/>
                </a:lnTo>
                <a:lnTo>
                  <a:pt x="41150" y="2352"/>
                </a:lnTo>
                <a:lnTo>
                  <a:pt x="29868" y="0"/>
                </a:lnTo>
                <a:close/>
              </a:path>
              <a:path w="60960" h="60959">
                <a:moveTo>
                  <a:pt x="52364" y="11531"/>
                </a:moveTo>
                <a:lnTo>
                  <a:pt x="35252" y="11531"/>
                </a:lnTo>
                <a:lnTo>
                  <a:pt x="39773" y="13741"/>
                </a:lnTo>
                <a:lnTo>
                  <a:pt x="42910" y="17246"/>
                </a:lnTo>
                <a:lnTo>
                  <a:pt x="46135" y="21120"/>
                </a:lnTo>
                <a:lnTo>
                  <a:pt x="48167" y="25361"/>
                </a:lnTo>
                <a:lnTo>
                  <a:pt x="48167" y="35229"/>
                </a:lnTo>
                <a:lnTo>
                  <a:pt x="46135" y="40220"/>
                </a:lnTo>
                <a:lnTo>
                  <a:pt x="42910" y="42430"/>
                </a:lnTo>
                <a:lnTo>
                  <a:pt x="39773" y="46304"/>
                </a:lnTo>
                <a:lnTo>
                  <a:pt x="35252" y="48425"/>
                </a:lnTo>
                <a:lnTo>
                  <a:pt x="53192" y="48425"/>
                </a:lnTo>
                <a:lnTo>
                  <a:pt x="58061" y="41802"/>
                </a:lnTo>
                <a:lnTo>
                  <a:pt x="60499" y="30338"/>
                </a:lnTo>
                <a:lnTo>
                  <a:pt x="58061" y="18996"/>
                </a:lnTo>
                <a:lnTo>
                  <a:pt x="52364" y="11531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5257" y="919269"/>
            <a:ext cx="68560" cy="67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8585" y="918348"/>
            <a:ext cx="60325" cy="66040"/>
          </a:xfrm>
          <a:custGeom>
            <a:avLst/>
            <a:gdLst/>
            <a:ahLst/>
            <a:cxnLst/>
            <a:rect l="l" t="t" r="r" b="b"/>
            <a:pathLst>
              <a:path w="60325" h="66040">
                <a:moveTo>
                  <a:pt x="13195" y="7378"/>
                </a:moveTo>
                <a:lnTo>
                  <a:pt x="9232" y="7378"/>
                </a:lnTo>
                <a:lnTo>
                  <a:pt x="6362" y="8115"/>
                </a:lnTo>
                <a:lnTo>
                  <a:pt x="4432" y="8115"/>
                </a:lnTo>
                <a:lnTo>
                  <a:pt x="3136" y="9867"/>
                </a:lnTo>
                <a:lnTo>
                  <a:pt x="1574" y="10706"/>
                </a:lnTo>
                <a:lnTo>
                  <a:pt x="0" y="12077"/>
                </a:lnTo>
                <a:lnTo>
                  <a:pt x="0" y="15862"/>
                </a:lnTo>
                <a:lnTo>
                  <a:pt x="838" y="17526"/>
                </a:lnTo>
                <a:lnTo>
                  <a:pt x="1574" y="19367"/>
                </a:lnTo>
                <a:lnTo>
                  <a:pt x="10795" y="26657"/>
                </a:lnTo>
                <a:lnTo>
                  <a:pt x="15405" y="29705"/>
                </a:lnTo>
                <a:lnTo>
                  <a:pt x="17157" y="31826"/>
                </a:lnTo>
                <a:lnTo>
                  <a:pt x="19100" y="32283"/>
                </a:lnTo>
                <a:lnTo>
                  <a:pt x="17437" y="33388"/>
                </a:lnTo>
                <a:lnTo>
                  <a:pt x="17157" y="35979"/>
                </a:lnTo>
                <a:lnTo>
                  <a:pt x="14859" y="40678"/>
                </a:lnTo>
                <a:lnTo>
                  <a:pt x="10795" y="49809"/>
                </a:lnTo>
                <a:lnTo>
                  <a:pt x="10152" y="51658"/>
                </a:lnTo>
                <a:lnTo>
                  <a:pt x="10058" y="52298"/>
                </a:lnTo>
                <a:lnTo>
                  <a:pt x="7200" y="55435"/>
                </a:lnTo>
                <a:lnTo>
                  <a:pt x="6362" y="59220"/>
                </a:lnTo>
                <a:lnTo>
                  <a:pt x="6362" y="59956"/>
                </a:lnTo>
                <a:lnTo>
                  <a:pt x="7200" y="62268"/>
                </a:lnTo>
                <a:lnTo>
                  <a:pt x="9232" y="65582"/>
                </a:lnTo>
                <a:lnTo>
                  <a:pt x="17157" y="63550"/>
                </a:lnTo>
                <a:lnTo>
                  <a:pt x="23888" y="53505"/>
                </a:lnTo>
                <a:lnTo>
                  <a:pt x="24625" y="52755"/>
                </a:lnTo>
                <a:lnTo>
                  <a:pt x="26568" y="47688"/>
                </a:lnTo>
                <a:lnTo>
                  <a:pt x="28130" y="44183"/>
                </a:lnTo>
                <a:lnTo>
                  <a:pt x="28232" y="41325"/>
                </a:lnTo>
                <a:lnTo>
                  <a:pt x="50546" y="41325"/>
                </a:lnTo>
                <a:lnTo>
                  <a:pt x="42799" y="35979"/>
                </a:lnTo>
                <a:lnTo>
                  <a:pt x="40398" y="33020"/>
                </a:lnTo>
                <a:lnTo>
                  <a:pt x="37172" y="30530"/>
                </a:lnTo>
                <a:lnTo>
                  <a:pt x="34036" y="28498"/>
                </a:lnTo>
                <a:lnTo>
                  <a:pt x="38489" y="18910"/>
                </a:lnTo>
                <a:lnTo>
                  <a:pt x="23888" y="18910"/>
                </a:lnTo>
                <a:lnTo>
                  <a:pt x="23888" y="17526"/>
                </a:lnTo>
                <a:lnTo>
                  <a:pt x="23622" y="16878"/>
                </a:lnTo>
                <a:lnTo>
                  <a:pt x="20942" y="14300"/>
                </a:lnTo>
                <a:lnTo>
                  <a:pt x="19100" y="10706"/>
                </a:lnTo>
                <a:lnTo>
                  <a:pt x="16510" y="9867"/>
                </a:lnTo>
                <a:lnTo>
                  <a:pt x="13195" y="7378"/>
                </a:lnTo>
                <a:close/>
              </a:path>
              <a:path w="60325" h="66040">
                <a:moveTo>
                  <a:pt x="55626" y="40220"/>
                </a:moveTo>
                <a:lnTo>
                  <a:pt x="53505" y="40678"/>
                </a:lnTo>
                <a:lnTo>
                  <a:pt x="52857" y="40678"/>
                </a:lnTo>
                <a:lnTo>
                  <a:pt x="52489" y="41325"/>
                </a:lnTo>
                <a:lnTo>
                  <a:pt x="28232" y="41325"/>
                </a:lnTo>
                <a:lnTo>
                  <a:pt x="38302" y="48083"/>
                </a:lnTo>
                <a:lnTo>
                  <a:pt x="45383" y="51658"/>
                </a:lnTo>
                <a:lnTo>
                  <a:pt x="50045" y="52950"/>
                </a:lnTo>
                <a:lnTo>
                  <a:pt x="52857" y="52857"/>
                </a:lnTo>
                <a:lnTo>
                  <a:pt x="59867" y="46215"/>
                </a:lnTo>
                <a:lnTo>
                  <a:pt x="59220" y="45008"/>
                </a:lnTo>
                <a:lnTo>
                  <a:pt x="58483" y="41325"/>
                </a:lnTo>
                <a:lnTo>
                  <a:pt x="55626" y="40220"/>
                </a:lnTo>
                <a:close/>
              </a:path>
              <a:path w="60325" h="66040">
                <a:moveTo>
                  <a:pt x="40398" y="0"/>
                </a:moveTo>
                <a:lnTo>
                  <a:pt x="35788" y="0"/>
                </a:lnTo>
                <a:lnTo>
                  <a:pt x="32105" y="927"/>
                </a:lnTo>
                <a:lnTo>
                  <a:pt x="29984" y="3505"/>
                </a:lnTo>
                <a:lnTo>
                  <a:pt x="28232" y="8115"/>
                </a:lnTo>
                <a:lnTo>
                  <a:pt x="28130" y="10706"/>
                </a:lnTo>
                <a:lnTo>
                  <a:pt x="26568" y="14579"/>
                </a:lnTo>
                <a:lnTo>
                  <a:pt x="23888" y="18910"/>
                </a:lnTo>
                <a:lnTo>
                  <a:pt x="38489" y="18910"/>
                </a:lnTo>
                <a:lnTo>
                  <a:pt x="44831" y="5257"/>
                </a:lnTo>
                <a:lnTo>
                  <a:pt x="44831" y="4699"/>
                </a:lnTo>
                <a:lnTo>
                  <a:pt x="43903" y="2946"/>
                </a:lnTo>
                <a:lnTo>
                  <a:pt x="42799" y="1752"/>
                </a:lnTo>
                <a:lnTo>
                  <a:pt x="41516" y="927"/>
                </a:lnTo>
                <a:lnTo>
                  <a:pt x="40398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9652" y="1063833"/>
            <a:ext cx="61594" cy="66040"/>
          </a:xfrm>
          <a:custGeom>
            <a:avLst/>
            <a:gdLst/>
            <a:ahLst/>
            <a:cxnLst/>
            <a:rect l="l" t="t" r="r" b="b"/>
            <a:pathLst>
              <a:path w="61595" h="66040">
                <a:moveTo>
                  <a:pt x="12547" y="8026"/>
                </a:moveTo>
                <a:lnTo>
                  <a:pt x="6642" y="8026"/>
                </a:lnTo>
                <a:lnTo>
                  <a:pt x="4051" y="8763"/>
                </a:lnTo>
                <a:lnTo>
                  <a:pt x="2857" y="10426"/>
                </a:lnTo>
                <a:lnTo>
                  <a:pt x="2209" y="11620"/>
                </a:lnTo>
                <a:lnTo>
                  <a:pt x="546" y="13004"/>
                </a:lnTo>
                <a:lnTo>
                  <a:pt x="0" y="15125"/>
                </a:lnTo>
                <a:lnTo>
                  <a:pt x="546" y="17246"/>
                </a:lnTo>
                <a:lnTo>
                  <a:pt x="546" y="17703"/>
                </a:lnTo>
                <a:lnTo>
                  <a:pt x="2209" y="20294"/>
                </a:lnTo>
                <a:lnTo>
                  <a:pt x="10515" y="27305"/>
                </a:lnTo>
                <a:lnTo>
                  <a:pt x="16598" y="30441"/>
                </a:lnTo>
                <a:lnTo>
                  <a:pt x="17703" y="32562"/>
                </a:lnTo>
                <a:lnTo>
                  <a:pt x="18999" y="33667"/>
                </a:lnTo>
                <a:lnTo>
                  <a:pt x="18630" y="34036"/>
                </a:lnTo>
                <a:lnTo>
                  <a:pt x="17437" y="36893"/>
                </a:lnTo>
                <a:lnTo>
                  <a:pt x="15214" y="41325"/>
                </a:lnTo>
                <a:lnTo>
                  <a:pt x="11252" y="49987"/>
                </a:lnTo>
                <a:lnTo>
                  <a:pt x="10236" y="52019"/>
                </a:lnTo>
                <a:lnTo>
                  <a:pt x="10236" y="52578"/>
                </a:lnTo>
                <a:lnTo>
                  <a:pt x="7937" y="56997"/>
                </a:lnTo>
                <a:lnTo>
                  <a:pt x="6642" y="58940"/>
                </a:lnTo>
                <a:lnTo>
                  <a:pt x="7378" y="60972"/>
                </a:lnTo>
                <a:lnTo>
                  <a:pt x="7937" y="62814"/>
                </a:lnTo>
                <a:lnTo>
                  <a:pt x="10236" y="65671"/>
                </a:lnTo>
                <a:lnTo>
                  <a:pt x="17437" y="63639"/>
                </a:lnTo>
                <a:lnTo>
                  <a:pt x="20662" y="63639"/>
                </a:lnTo>
                <a:lnTo>
                  <a:pt x="22415" y="61341"/>
                </a:lnTo>
                <a:lnTo>
                  <a:pt x="23241" y="58381"/>
                </a:lnTo>
                <a:lnTo>
                  <a:pt x="24625" y="56997"/>
                </a:lnTo>
                <a:lnTo>
                  <a:pt x="25082" y="54978"/>
                </a:lnTo>
                <a:lnTo>
                  <a:pt x="25082" y="53314"/>
                </a:lnTo>
                <a:lnTo>
                  <a:pt x="27025" y="48514"/>
                </a:lnTo>
                <a:lnTo>
                  <a:pt x="28867" y="44729"/>
                </a:lnTo>
                <a:lnTo>
                  <a:pt x="28867" y="42151"/>
                </a:lnTo>
                <a:lnTo>
                  <a:pt x="51193" y="42151"/>
                </a:lnTo>
                <a:lnTo>
                  <a:pt x="50457" y="41325"/>
                </a:lnTo>
                <a:lnTo>
                  <a:pt x="48514" y="40398"/>
                </a:lnTo>
                <a:lnTo>
                  <a:pt x="43992" y="36525"/>
                </a:lnTo>
                <a:lnTo>
                  <a:pt x="40487" y="34036"/>
                </a:lnTo>
                <a:lnTo>
                  <a:pt x="37084" y="31356"/>
                </a:lnTo>
                <a:lnTo>
                  <a:pt x="34315" y="29324"/>
                </a:lnTo>
                <a:lnTo>
                  <a:pt x="38780" y="19456"/>
                </a:lnTo>
                <a:lnTo>
                  <a:pt x="25082" y="19456"/>
                </a:lnTo>
                <a:lnTo>
                  <a:pt x="24625" y="18910"/>
                </a:lnTo>
                <a:lnTo>
                  <a:pt x="23241" y="17703"/>
                </a:lnTo>
                <a:lnTo>
                  <a:pt x="21577" y="13919"/>
                </a:lnTo>
                <a:lnTo>
                  <a:pt x="18630" y="12166"/>
                </a:lnTo>
                <a:lnTo>
                  <a:pt x="17437" y="10883"/>
                </a:lnTo>
                <a:lnTo>
                  <a:pt x="12547" y="8026"/>
                </a:lnTo>
                <a:close/>
              </a:path>
              <a:path w="61595" h="66040">
                <a:moveTo>
                  <a:pt x="55994" y="41325"/>
                </a:moveTo>
                <a:lnTo>
                  <a:pt x="52298" y="41325"/>
                </a:lnTo>
                <a:lnTo>
                  <a:pt x="52298" y="42151"/>
                </a:lnTo>
                <a:lnTo>
                  <a:pt x="28867" y="42151"/>
                </a:lnTo>
                <a:lnTo>
                  <a:pt x="38575" y="48839"/>
                </a:lnTo>
                <a:lnTo>
                  <a:pt x="45448" y="52543"/>
                </a:lnTo>
                <a:lnTo>
                  <a:pt x="50142" y="53842"/>
                </a:lnTo>
                <a:lnTo>
                  <a:pt x="53314" y="53314"/>
                </a:lnTo>
                <a:lnTo>
                  <a:pt x="55435" y="53314"/>
                </a:lnTo>
                <a:lnTo>
                  <a:pt x="56819" y="52019"/>
                </a:lnTo>
                <a:lnTo>
                  <a:pt x="58115" y="51104"/>
                </a:lnTo>
                <a:lnTo>
                  <a:pt x="58940" y="48971"/>
                </a:lnTo>
                <a:lnTo>
                  <a:pt x="60972" y="46761"/>
                </a:lnTo>
                <a:lnTo>
                  <a:pt x="58940" y="45656"/>
                </a:lnTo>
                <a:lnTo>
                  <a:pt x="58940" y="42151"/>
                </a:lnTo>
                <a:lnTo>
                  <a:pt x="55994" y="41325"/>
                </a:lnTo>
                <a:close/>
              </a:path>
              <a:path w="61595" h="66040">
                <a:moveTo>
                  <a:pt x="37630" y="0"/>
                </a:moveTo>
                <a:lnTo>
                  <a:pt x="36068" y="1473"/>
                </a:lnTo>
                <a:lnTo>
                  <a:pt x="32562" y="1473"/>
                </a:lnTo>
                <a:lnTo>
                  <a:pt x="30162" y="4419"/>
                </a:lnTo>
                <a:lnTo>
                  <a:pt x="28867" y="8763"/>
                </a:lnTo>
                <a:lnTo>
                  <a:pt x="28219" y="12166"/>
                </a:lnTo>
                <a:lnTo>
                  <a:pt x="25920" y="15125"/>
                </a:lnTo>
                <a:lnTo>
                  <a:pt x="25082" y="19456"/>
                </a:lnTo>
                <a:lnTo>
                  <a:pt x="38780" y="19456"/>
                </a:lnTo>
                <a:lnTo>
                  <a:pt x="44831" y="6083"/>
                </a:lnTo>
                <a:lnTo>
                  <a:pt x="44831" y="3683"/>
                </a:lnTo>
                <a:lnTo>
                  <a:pt x="43446" y="2298"/>
                </a:lnTo>
                <a:lnTo>
                  <a:pt x="41325" y="1473"/>
                </a:lnTo>
                <a:lnTo>
                  <a:pt x="39662" y="914"/>
                </a:lnTo>
                <a:lnTo>
                  <a:pt x="37630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0139" y="2312852"/>
            <a:ext cx="78524" cy="344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0440" y="2338617"/>
            <a:ext cx="78435" cy="3446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8126" y="2658304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405"/>
                </a:lnTo>
              </a:path>
            </a:pathLst>
          </a:custGeom>
          <a:ln w="18211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0084" y="2516898"/>
            <a:ext cx="78740" cy="123189"/>
          </a:xfrm>
          <a:custGeom>
            <a:avLst/>
            <a:gdLst/>
            <a:ahLst/>
            <a:cxnLst/>
            <a:rect l="l" t="t" r="r" b="b"/>
            <a:pathLst>
              <a:path w="78740" h="123189">
                <a:moveTo>
                  <a:pt x="57467" y="0"/>
                </a:moveTo>
                <a:lnTo>
                  <a:pt x="20866" y="0"/>
                </a:lnTo>
                <a:lnTo>
                  <a:pt x="12681" y="1646"/>
                </a:lnTo>
                <a:lnTo>
                  <a:pt x="6056" y="6129"/>
                </a:lnTo>
                <a:lnTo>
                  <a:pt x="1619" y="12767"/>
                </a:lnTo>
                <a:lnTo>
                  <a:pt x="0" y="20878"/>
                </a:lnTo>
                <a:lnTo>
                  <a:pt x="0" y="102069"/>
                </a:lnTo>
                <a:lnTo>
                  <a:pt x="1619" y="110218"/>
                </a:lnTo>
                <a:lnTo>
                  <a:pt x="6056" y="116852"/>
                </a:lnTo>
                <a:lnTo>
                  <a:pt x="12681" y="121315"/>
                </a:lnTo>
                <a:lnTo>
                  <a:pt x="20866" y="122948"/>
                </a:lnTo>
                <a:lnTo>
                  <a:pt x="57467" y="122948"/>
                </a:lnTo>
                <a:lnTo>
                  <a:pt x="65576" y="121315"/>
                </a:lnTo>
                <a:lnTo>
                  <a:pt x="72210" y="116852"/>
                </a:lnTo>
                <a:lnTo>
                  <a:pt x="76689" y="110218"/>
                </a:lnTo>
                <a:lnTo>
                  <a:pt x="77759" y="104914"/>
                </a:lnTo>
                <a:lnTo>
                  <a:pt x="19215" y="104914"/>
                </a:lnTo>
                <a:lnTo>
                  <a:pt x="17932" y="103720"/>
                </a:lnTo>
                <a:lnTo>
                  <a:pt x="17932" y="19405"/>
                </a:lnTo>
                <a:lnTo>
                  <a:pt x="19215" y="18122"/>
                </a:lnTo>
                <a:lnTo>
                  <a:pt x="77775" y="18122"/>
                </a:lnTo>
                <a:lnTo>
                  <a:pt x="76689" y="12767"/>
                </a:lnTo>
                <a:lnTo>
                  <a:pt x="72210" y="6129"/>
                </a:lnTo>
                <a:lnTo>
                  <a:pt x="65576" y="1646"/>
                </a:lnTo>
                <a:lnTo>
                  <a:pt x="57467" y="0"/>
                </a:lnTo>
                <a:close/>
              </a:path>
              <a:path w="78740" h="123189">
                <a:moveTo>
                  <a:pt x="77775" y="18122"/>
                </a:moveTo>
                <a:lnTo>
                  <a:pt x="58839" y="18122"/>
                </a:lnTo>
                <a:lnTo>
                  <a:pt x="60223" y="19405"/>
                </a:lnTo>
                <a:lnTo>
                  <a:pt x="60223" y="103720"/>
                </a:lnTo>
                <a:lnTo>
                  <a:pt x="58839" y="104914"/>
                </a:lnTo>
                <a:lnTo>
                  <a:pt x="77759" y="104914"/>
                </a:lnTo>
                <a:lnTo>
                  <a:pt x="78333" y="102069"/>
                </a:lnTo>
                <a:lnTo>
                  <a:pt x="78333" y="20878"/>
                </a:lnTo>
                <a:lnTo>
                  <a:pt x="77775" y="18122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9094" y="2516898"/>
            <a:ext cx="78740" cy="123189"/>
          </a:xfrm>
          <a:custGeom>
            <a:avLst/>
            <a:gdLst/>
            <a:ahLst/>
            <a:cxnLst/>
            <a:rect l="l" t="t" r="r" b="b"/>
            <a:pathLst>
              <a:path w="78739" h="123189">
                <a:moveTo>
                  <a:pt x="57467" y="0"/>
                </a:moveTo>
                <a:lnTo>
                  <a:pt x="20586" y="0"/>
                </a:lnTo>
                <a:lnTo>
                  <a:pt x="12564" y="1646"/>
                </a:lnTo>
                <a:lnTo>
                  <a:pt x="6021" y="6129"/>
                </a:lnTo>
                <a:lnTo>
                  <a:pt x="1614" y="12767"/>
                </a:lnTo>
                <a:lnTo>
                  <a:pt x="0" y="20878"/>
                </a:lnTo>
                <a:lnTo>
                  <a:pt x="0" y="102069"/>
                </a:lnTo>
                <a:lnTo>
                  <a:pt x="1614" y="110218"/>
                </a:lnTo>
                <a:lnTo>
                  <a:pt x="6021" y="116852"/>
                </a:lnTo>
                <a:lnTo>
                  <a:pt x="12564" y="121315"/>
                </a:lnTo>
                <a:lnTo>
                  <a:pt x="20586" y="122948"/>
                </a:lnTo>
                <a:lnTo>
                  <a:pt x="57467" y="122948"/>
                </a:lnTo>
                <a:lnTo>
                  <a:pt x="65525" y="121315"/>
                </a:lnTo>
                <a:lnTo>
                  <a:pt x="72132" y="116852"/>
                </a:lnTo>
                <a:lnTo>
                  <a:pt x="76602" y="110218"/>
                </a:lnTo>
                <a:lnTo>
                  <a:pt x="77671" y="104914"/>
                </a:lnTo>
                <a:lnTo>
                  <a:pt x="19215" y="104914"/>
                </a:lnTo>
                <a:lnTo>
                  <a:pt x="17830" y="103720"/>
                </a:lnTo>
                <a:lnTo>
                  <a:pt x="17830" y="19405"/>
                </a:lnTo>
                <a:lnTo>
                  <a:pt x="19215" y="18122"/>
                </a:lnTo>
                <a:lnTo>
                  <a:pt x="77686" y="18122"/>
                </a:lnTo>
                <a:lnTo>
                  <a:pt x="76602" y="12767"/>
                </a:lnTo>
                <a:lnTo>
                  <a:pt x="72132" y="6129"/>
                </a:lnTo>
                <a:lnTo>
                  <a:pt x="65525" y="1646"/>
                </a:lnTo>
                <a:lnTo>
                  <a:pt x="57467" y="0"/>
                </a:lnTo>
                <a:close/>
              </a:path>
              <a:path w="78739" h="123189">
                <a:moveTo>
                  <a:pt x="77686" y="18122"/>
                </a:moveTo>
                <a:lnTo>
                  <a:pt x="58839" y="18122"/>
                </a:lnTo>
                <a:lnTo>
                  <a:pt x="60223" y="19405"/>
                </a:lnTo>
                <a:lnTo>
                  <a:pt x="60223" y="103720"/>
                </a:lnTo>
                <a:lnTo>
                  <a:pt x="58839" y="104914"/>
                </a:lnTo>
                <a:lnTo>
                  <a:pt x="77671" y="104914"/>
                </a:lnTo>
                <a:lnTo>
                  <a:pt x="78244" y="102069"/>
                </a:lnTo>
                <a:lnTo>
                  <a:pt x="78244" y="20878"/>
                </a:lnTo>
                <a:lnTo>
                  <a:pt x="77686" y="18122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8126" y="2406063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405"/>
                </a:lnTo>
              </a:path>
            </a:pathLst>
          </a:custGeom>
          <a:ln w="18211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9214" y="2407852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316"/>
                </a:lnTo>
              </a:path>
            </a:pathLst>
          </a:custGeom>
          <a:ln w="18033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9214" y="2660006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405"/>
                </a:lnTo>
              </a:path>
            </a:pathLst>
          </a:custGeom>
          <a:ln w="18033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5838" y="2702632"/>
            <a:ext cx="172085" cy="43180"/>
          </a:xfrm>
          <a:custGeom>
            <a:avLst/>
            <a:gdLst/>
            <a:ahLst/>
            <a:cxnLst/>
            <a:rect l="l" t="t" r="r" b="b"/>
            <a:pathLst>
              <a:path w="172085" h="43180">
                <a:moveTo>
                  <a:pt x="166014" y="27076"/>
                </a:moveTo>
                <a:lnTo>
                  <a:pt x="5689" y="27076"/>
                </a:lnTo>
                <a:lnTo>
                  <a:pt x="0" y="43141"/>
                </a:lnTo>
                <a:lnTo>
                  <a:pt x="172072" y="43141"/>
                </a:lnTo>
                <a:lnTo>
                  <a:pt x="166014" y="27076"/>
                </a:lnTo>
                <a:close/>
              </a:path>
              <a:path w="172085" h="43180">
                <a:moveTo>
                  <a:pt x="118300" y="0"/>
                </a:moveTo>
                <a:lnTo>
                  <a:pt x="54698" y="0"/>
                </a:lnTo>
                <a:lnTo>
                  <a:pt x="27889" y="27076"/>
                </a:lnTo>
                <a:lnTo>
                  <a:pt x="144627" y="27076"/>
                </a:lnTo>
                <a:lnTo>
                  <a:pt x="118300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01147" y="2389360"/>
            <a:ext cx="417830" cy="306705"/>
          </a:xfrm>
          <a:custGeom>
            <a:avLst/>
            <a:gdLst/>
            <a:ahLst/>
            <a:cxnLst/>
            <a:rect l="l" t="t" r="r" b="b"/>
            <a:pathLst>
              <a:path w="417829" h="306705">
                <a:moveTo>
                  <a:pt x="81305" y="0"/>
                </a:moveTo>
                <a:lnTo>
                  <a:pt x="22847" y="0"/>
                </a:lnTo>
                <a:lnTo>
                  <a:pt x="13973" y="1737"/>
                </a:lnTo>
                <a:lnTo>
                  <a:pt x="6708" y="6537"/>
                </a:lnTo>
                <a:lnTo>
                  <a:pt x="1801" y="13780"/>
                </a:lnTo>
                <a:lnTo>
                  <a:pt x="0" y="22847"/>
                </a:lnTo>
                <a:lnTo>
                  <a:pt x="0" y="283654"/>
                </a:lnTo>
                <a:lnTo>
                  <a:pt x="1801" y="292506"/>
                </a:lnTo>
                <a:lnTo>
                  <a:pt x="6708" y="299810"/>
                </a:lnTo>
                <a:lnTo>
                  <a:pt x="13973" y="304773"/>
                </a:lnTo>
                <a:lnTo>
                  <a:pt x="22847" y="306603"/>
                </a:lnTo>
                <a:lnTo>
                  <a:pt x="394512" y="306603"/>
                </a:lnTo>
                <a:lnTo>
                  <a:pt x="403355" y="304773"/>
                </a:lnTo>
                <a:lnTo>
                  <a:pt x="410724" y="299810"/>
                </a:lnTo>
                <a:lnTo>
                  <a:pt x="415769" y="292506"/>
                </a:lnTo>
                <a:lnTo>
                  <a:pt x="417639" y="283654"/>
                </a:lnTo>
                <a:lnTo>
                  <a:pt x="417639" y="265671"/>
                </a:lnTo>
                <a:lnTo>
                  <a:pt x="33121" y="265671"/>
                </a:lnTo>
                <a:lnTo>
                  <a:pt x="33121" y="29641"/>
                </a:lnTo>
                <a:lnTo>
                  <a:pt x="35420" y="28536"/>
                </a:lnTo>
                <a:lnTo>
                  <a:pt x="102958" y="28536"/>
                </a:lnTo>
                <a:lnTo>
                  <a:pt x="81305" y="0"/>
                </a:lnTo>
                <a:close/>
              </a:path>
              <a:path w="417829" h="306705">
                <a:moveTo>
                  <a:pt x="394512" y="0"/>
                </a:moveTo>
                <a:lnTo>
                  <a:pt x="337527" y="0"/>
                </a:lnTo>
                <a:lnTo>
                  <a:pt x="315861" y="28536"/>
                </a:lnTo>
                <a:lnTo>
                  <a:pt x="382587" y="28536"/>
                </a:lnTo>
                <a:lnTo>
                  <a:pt x="383781" y="29641"/>
                </a:lnTo>
                <a:lnTo>
                  <a:pt x="383781" y="265671"/>
                </a:lnTo>
                <a:lnTo>
                  <a:pt x="417639" y="265671"/>
                </a:lnTo>
                <a:lnTo>
                  <a:pt x="417639" y="22847"/>
                </a:lnTo>
                <a:lnTo>
                  <a:pt x="415769" y="13780"/>
                </a:lnTo>
                <a:lnTo>
                  <a:pt x="410724" y="6537"/>
                </a:lnTo>
                <a:lnTo>
                  <a:pt x="403355" y="1737"/>
                </a:lnTo>
                <a:lnTo>
                  <a:pt x="394512" y="0"/>
                </a:lnTo>
                <a:close/>
              </a:path>
            </a:pathLst>
          </a:custGeom>
          <a:solidFill>
            <a:srgbClr val="00B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1820" y="2355397"/>
            <a:ext cx="237591" cy="1595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0876" y="2297591"/>
            <a:ext cx="252729" cy="36830"/>
          </a:xfrm>
          <a:custGeom>
            <a:avLst/>
            <a:gdLst/>
            <a:ahLst/>
            <a:cxnLst/>
            <a:rect l="l" t="t" r="r" b="b"/>
            <a:pathLst>
              <a:path w="252729" h="36830">
                <a:moveTo>
                  <a:pt x="238963" y="0"/>
                </a:moveTo>
                <a:lnTo>
                  <a:pt x="13944" y="0"/>
                </a:lnTo>
                <a:lnTo>
                  <a:pt x="6324" y="0"/>
                </a:lnTo>
                <a:lnTo>
                  <a:pt x="0" y="6146"/>
                </a:lnTo>
                <a:lnTo>
                  <a:pt x="0" y="13766"/>
                </a:lnTo>
                <a:lnTo>
                  <a:pt x="0" y="22936"/>
                </a:lnTo>
                <a:lnTo>
                  <a:pt x="0" y="30556"/>
                </a:lnTo>
                <a:lnTo>
                  <a:pt x="6324" y="36804"/>
                </a:lnTo>
                <a:lnTo>
                  <a:pt x="13944" y="36804"/>
                </a:lnTo>
                <a:lnTo>
                  <a:pt x="238963" y="36804"/>
                </a:lnTo>
                <a:lnTo>
                  <a:pt x="246583" y="36804"/>
                </a:lnTo>
                <a:lnTo>
                  <a:pt x="252729" y="30556"/>
                </a:lnTo>
                <a:lnTo>
                  <a:pt x="252729" y="22936"/>
                </a:lnTo>
                <a:lnTo>
                  <a:pt x="252729" y="13766"/>
                </a:lnTo>
                <a:lnTo>
                  <a:pt x="252729" y="6146"/>
                </a:lnTo>
                <a:lnTo>
                  <a:pt x="246583" y="0"/>
                </a:lnTo>
                <a:lnTo>
                  <a:pt x="238963" y="0"/>
                </a:lnTo>
                <a:close/>
              </a:path>
            </a:pathLst>
          </a:custGeom>
          <a:ln w="18351">
            <a:solidFill>
              <a:srgbClr val="00B5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54265" y="2527335"/>
            <a:ext cx="115908" cy="1159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57213" y="2477009"/>
            <a:ext cx="74988" cy="75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2433" y="2477985"/>
            <a:ext cx="74914" cy="749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6094" y="797026"/>
            <a:ext cx="522580" cy="480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60461" y="2081188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60">
                <a:moveTo>
                  <a:pt x="0" y="0"/>
                </a:moveTo>
                <a:lnTo>
                  <a:pt x="1648358" y="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895" y="2081188"/>
            <a:ext cx="1674495" cy="0"/>
          </a:xfrm>
          <a:custGeom>
            <a:avLst/>
            <a:gdLst/>
            <a:ahLst/>
            <a:cxnLst/>
            <a:rect l="l" t="t" r="r" b="b"/>
            <a:pathLst>
              <a:path w="1674495">
                <a:moveTo>
                  <a:pt x="0" y="0"/>
                </a:moveTo>
                <a:lnTo>
                  <a:pt x="1674139" y="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63249" y="664051"/>
            <a:ext cx="0" cy="1318260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0"/>
                </a:moveTo>
                <a:lnTo>
                  <a:pt x="0" y="1317853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3249" y="2176336"/>
            <a:ext cx="0" cy="1318260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0"/>
                </a:moveTo>
                <a:lnTo>
                  <a:pt x="0" y="1317853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147</Words>
  <Application>Microsoft Office PowerPoint</Application>
  <PresentationFormat>自定义</PresentationFormat>
  <Paragraphs>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 Unicode MS</vt:lpstr>
      <vt:lpstr>宋体</vt:lpstr>
      <vt:lpstr>Calibri</vt:lpstr>
      <vt:lpstr>Lucida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Changlei Zhang</dc:creator>
  <cp:lastModifiedBy>Changlei Zhang</cp:lastModifiedBy>
  <cp:revision>55</cp:revision>
  <dcterms:created xsi:type="dcterms:W3CDTF">2019-05-19T03:13:00Z</dcterms:created>
  <dcterms:modified xsi:type="dcterms:W3CDTF">2019-06-13T08:26:07Z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2019-04-25T00:00:00Z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2019-05-19T00:00:00Z</vt:filetime>
  </property>
  <property fmtid="{D5CDD505-2E9C-101B-9397-08002B2CF9AE}" pid="5" name="KSOProductBuildVer">
    <vt:lpwstr>2052-11.3.0.8586</vt:lpwstr>
  </property>
</Properties>
</file>