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329" r:id="rId2"/>
    <p:sldId id="411" r:id="rId3"/>
    <p:sldId id="413" r:id="rId4"/>
    <p:sldId id="443" r:id="rId5"/>
    <p:sldId id="414" r:id="rId6"/>
    <p:sldId id="415" r:id="rId7"/>
    <p:sldId id="444" r:id="rId8"/>
    <p:sldId id="345" r:id="rId9"/>
    <p:sldId id="416" r:id="rId10"/>
    <p:sldId id="371" r:id="rId11"/>
    <p:sldId id="417" r:id="rId12"/>
    <p:sldId id="347" r:id="rId13"/>
    <p:sldId id="437" r:id="rId14"/>
    <p:sldId id="434" r:id="rId15"/>
    <p:sldId id="435" r:id="rId16"/>
    <p:sldId id="436" r:id="rId17"/>
    <p:sldId id="439" r:id="rId18"/>
    <p:sldId id="441" r:id="rId19"/>
    <p:sldId id="445" r:id="rId20"/>
    <p:sldId id="442" r:id="rId21"/>
    <p:sldId id="446" r:id="rId22"/>
    <p:sldId id="447" r:id="rId23"/>
    <p:sldId id="433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56A9D"/>
    <a:srgbClr val="000000"/>
    <a:srgbClr val="210E30"/>
    <a:srgbClr val="64515B"/>
    <a:srgbClr val="993366"/>
    <a:srgbClr val="401254"/>
    <a:srgbClr val="653F35"/>
    <a:srgbClr val="4F784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3D01A-B43D-455D-BFDB-64DC6C972F8C}" v="1366" dt="2022-02-13T14:52:20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77" d="100"/>
          <a:sy n="77" d="100"/>
        </p:scale>
        <p:origin x="1032" y="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2023-06-21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microsoft.com/office/2007/relationships/hdphoto" Target="../media/hdphoto1.wdp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(3</a:t>
            </a:r>
            <a:r>
              <a:rPr lang="ko-KR" altLang="en-US" sz="18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>
                <a:solidFill>
                  <a:prstClr val="black"/>
                </a:solidFill>
              </a:rPr>
              <a:t>㈜에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징역</a:t>
            </a:r>
            <a:r>
              <a:rPr lang="en-US" altLang="ko-KR" sz="1000" u="sng" dirty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78" y="703737"/>
            <a:ext cx="1237443" cy="2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7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u"/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chemeClr val="tx2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buClr>
                <a:schemeClr val="accent5">
                  <a:lumMod val="60000"/>
                  <a:lumOff val="40000"/>
                </a:schemeClr>
              </a:buCl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023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0690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694" r:id="rId3"/>
    <p:sldLayoutId id="2147483702" r:id="rId4"/>
    <p:sldLayoutId id="2147483701" r:id="rId5"/>
  </p:sldLayoutIdLst>
  <p:txStyles>
    <p:titleStyle>
      <a:lvl1pPr algn="ctr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chemeClr val="tx2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u"/>
        <a:tabLst/>
        <a:defRPr sz="2300" kern="1200" baseline="0">
          <a:solidFill>
            <a:srgbClr val="056A9D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8160" y="1576575"/>
            <a:ext cx="5725414" cy="338759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데이터베이스 기본 개념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sz="2000" b="1" dirty="0">
              <a:solidFill>
                <a:srgbClr val="056A9D"/>
              </a:solidFill>
              <a:latin typeface="Malgun Gothic"/>
              <a:ea typeface="Malgun Gothic"/>
              <a:cs typeface="Arial"/>
            </a:endParaRPr>
          </a:p>
          <a:p>
            <a:pPr algn="ctr"/>
            <a:endParaRPr lang="en-US" sz="2000" b="1" dirty="0">
              <a:solidFill>
                <a:srgbClr val="056A9D"/>
              </a:solidFill>
              <a:latin typeface="Malgun Gothic"/>
              <a:ea typeface="Malgun Gothic"/>
              <a:cs typeface="Arial"/>
            </a:endParaRPr>
          </a:p>
          <a:p>
            <a:pPr algn="ctr"/>
            <a:endParaRPr lang="en-US" sz="2000" b="1" dirty="0">
              <a:solidFill>
                <a:srgbClr val="056A9D"/>
              </a:solidFill>
              <a:latin typeface="Malgun Gothic"/>
              <a:ea typeface="Malgun Gothic"/>
              <a:cs typeface="Arial"/>
            </a:endParaRPr>
          </a:p>
          <a:p>
            <a:pPr algn="ctr"/>
            <a:endParaRPr lang="en-US" sz="2000" b="1" dirty="0">
              <a:solidFill>
                <a:srgbClr val="056A9D"/>
              </a:solidFill>
              <a:latin typeface="Malgun Gothic"/>
              <a:ea typeface="Malgun Gothic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56A9D"/>
                </a:solidFill>
                <a:latin typeface="Malgun Gothic"/>
                <a:ea typeface="Malgun Gothic"/>
                <a:cs typeface="Arial"/>
              </a:rPr>
              <a:t>     01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ko-KR" altLang="en-US" sz="2000" b="1" dirty="0">
                <a:latin typeface="맑은 고딕"/>
                <a:ea typeface="맑은 고딕"/>
                <a:cs typeface="Arial"/>
              </a:rPr>
              <a:t>데이터베이스의 필요성</a:t>
            </a:r>
            <a:endParaRPr lang="en-US" altLang="ko-KR" sz="2000" b="1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  <a:p>
            <a:pPr marL="26797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56A9D"/>
                </a:solidFill>
                <a:latin typeface="맑은 고딕"/>
                <a:ea typeface="맑은 고딕"/>
                <a:cs typeface="Arial"/>
              </a:rPr>
              <a:t>  02</a:t>
            </a:r>
            <a:r>
              <a:rPr lang="en-US" altLang="ko-KR" sz="2000" b="1" dirty="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b="1" dirty="0">
                <a:latin typeface="맑은 고딕"/>
                <a:ea typeface="맑은 고딕"/>
                <a:cs typeface="Arial"/>
              </a:rPr>
              <a:t>데이터베이스의 정의와 특징</a:t>
            </a:r>
            <a:endParaRPr lang="en-US" altLang="ko-KR" sz="2000" b="1" dirty="0">
              <a:latin typeface="맑은 고딕"/>
              <a:ea typeface="맑은 고딕"/>
              <a:cs typeface="Arial"/>
            </a:endParaRPr>
          </a:p>
          <a:p>
            <a:pPr marL="26797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>
                <a:solidFill>
                  <a:srgbClr val="056A9D"/>
                </a:solidFill>
                <a:latin typeface="맑은 고딕"/>
                <a:ea typeface="맑은 고딕"/>
                <a:cs typeface="Arial"/>
              </a:rPr>
              <a:t>  03</a:t>
            </a:r>
            <a:r>
              <a:rPr lang="en-US" altLang="ko-KR" sz="2000" b="1" dirty="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2000" b="1" dirty="0">
                <a:latin typeface="맑은 고딕"/>
                <a:ea typeface="맑은 고딕"/>
                <a:cs typeface="Arial"/>
              </a:rPr>
              <a:t>데이터 과학 시대의 데이터</a:t>
            </a:r>
          </a:p>
        </p:txBody>
      </p:sp>
    </p:spTree>
    <p:extLst>
      <p:ext uri="{BB962C8B-B14F-4D97-AF65-F5344CB8AC3E}">
        <p14:creationId xmlns:p14="http://schemas.microsoft.com/office/powerpoint/2010/main" val="145774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4" y="2162402"/>
            <a:ext cx="7307999" cy="36968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데이터베이스의 특징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19864" y="1917659"/>
            <a:ext cx="7726165" cy="2687949"/>
            <a:chOff x="519864" y="1853825"/>
            <a:chExt cx="7726165" cy="2687949"/>
          </a:xfrm>
        </p:grpSpPr>
        <p:sp>
          <p:nvSpPr>
            <p:cNvPr id="17" name="직사각형 16"/>
            <p:cNvSpPr/>
            <p:nvPr/>
          </p:nvSpPr>
          <p:spPr>
            <a:xfrm>
              <a:off x="519864" y="1858278"/>
              <a:ext cx="3023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real-time accessibility</a:t>
              </a:r>
              <a:endPara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92739" y="1853825"/>
              <a:ext cx="26532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continuous evolution</a:t>
              </a:r>
              <a:endPara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65642" y="4203220"/>
              <a:ext cx="22829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content reference</a:t>
              </a:r>
              <a:endPara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59492" y="4203220"/>
              <a:ext cx="24064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concurrent sharing</a:t>
              </a:r>
              <a:endPara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64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</a:rPr>
              <a:t>02 </a:t>
            </a:r>
            <a:r>
              <a:rPr lang="ko-KR" altLang="en-US">
                <a:latin typeface="맑은 고딕"/>
                <a:ea typeface="맑은 고딕"/>
              </a:rPr>
              <a:t>데이터베이스의 정의와 특징 - 특징  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3013" y="1140544"/>
            <a:ext cx="8880619" cy="5864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실시간 접근</a:t>
            </a:r>
            <a:endParaRPr lang="ko-KR"/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사용자의 데이터 요구에 실시간으로 응답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ko-KR" altLang="en-US" dirty="0"/>
              <a:t>계속 변화</a:t>
            </a:r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데이터의 계속적인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수정을 통해 현재의 정확한 데이터를 유지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ko-KR" altLang="en-US" dirty="0"/>
              <a:t>동시 공유</a:t>
            </a:r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서로 다른 데이터의 동시 사용뿐만 아니라 같은 데이터의 </a:t>
            </a:r>
            <a:r>
              <a:rPr lang="ko-KR" altLang="en-US" spc="-150" dirty="0"/>
              <a:t>동시 사용도 지원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ko-KR" altLang="en-US" dirty="0"/>
              <a:t>내용 기반 참조</a:t>
            </a:r>
          </a:p>
          <a:p>
            <a:pPr lvl="1" indent="-182245">
              <a:lnSpc>
                <a:spcPct val="13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데이터가 저장된 주소나 위치가 아닌 내용으로 참조 가능 </a:t>
            </a:r>
            <a:endParaRPr lang="ko-KR" altLang="en-US" dirty="0"/>
          </a:p>
          <a:p>
            <a:pPr lvl="1" indent="-182245">
              <a:lnSpc>
                <a:spcPct val="13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예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)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재고량이 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1,000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개 이상인 제품의 이름을 </a:t>
            </a:r>
            <a:r>
              <a:rPr lang="ko-KR" altLang="en-US" dirty="0" err="1">
                <a:latin typeface="Arial"/>
                <a:ea typeface="맑은 고딕"/>
                <a:cs typeface="Times New Roman"/>
              </a:rPr>
              <a:t>검색하시오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376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특징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59" y="953725"/>
            <a:ext cx="6437898" cy="56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0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140544"/>
            <a:ext cx="8550000" cy="5543705"/>
          </a:xfrm>
        </p:spPr>
        <p:txBody>
          <a:bodyPr/>
          <a:lstStyle/>
          <a:p>
            <a:r>
              <a:rPr lang="ko-KR" altLang="en-US" dirty="0"/>
              <a:t>형태에 따른 데이터 분류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정형 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반정형</a:t>
            </a:r>
            <a:r>
              <a:rPr lang="ko-KR" altLang="en-US" dirty="0"/>
              <a:t> 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비정형 데이터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65" y="2114325"/>
            <a:ext cx="6627347" cy="41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9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정형 데이터</a:t>
            </a:r>
            <a:r>
              <a:rPr lang="en-US" altLang="ko-KR" dirty="0"/>
              <a:t>(structured data)</a:t>
            </a:r>
            <a:endParaRPr lang="ko-KR" altLang="en-US"/>
          </a:p>
          <a:p>
            <a:pPr lvl="1" indent="-182245">
              <a:lnSpc>
                <a:spcPct val="150000"/>
              </a:lnSpc>
            </a:pPr>
            <a:r>
              <a:rPr lang="ko-KR" altLang="en-US" dirty="0"/>
              <a:t>구조화된 데이터</a:t>
            </a:r>
            <a:r>
              <a:rPr lang="en-US" altLang="ko-KR" dirty="0"/>
              <a:t>, </a:t>
            </a:r>
            <a:r>
              <a:rPr lang="ko-KR" altLang="en-US" dirty="0"/>
              <a:t>즉 미리 정해진 구조에 따라 저장된 데이터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데이터 구조에 대한 설명과 데이터 내용은 별도로 유지됨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예)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엑셀의 스프레드시트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,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관계 데이터베이스의 테이블</a:t>
            </a:r>
            <a:endParaRPr lang="en-US" altLang="ko-KR" dirty="0">
              <a:latin typeface="Arial"/>
              <a:ea typeface="맑은 고딕"/>
              <a:cs typeface="Times New Roman"/>
            </a:endParaRPr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68" y="3516451"/>
            <a:ext cx="7080774" cy="2860806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</p:spTree>
    <p:extLst>
      <p:ext uri="{BB962C8B-B14F-4D97-AF65-F5344CB8AC3E}">
        <p14:creationId xmlns:p14="http://schemas.microsoft.com/office/powerpoint/2010/main" val="386281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9689" y="1140544"/>
            <a:ext cx="8955045" cy="5543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반정형 데이터</a:t>
            </a:r>
            <a:r>
              <a:rPr lang="en-US" altLang="ko-KR" dirty="0"/>
              <a:t>(semi-structured data)</a:t>
            </a:r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구조에 따라 저장된 데이터이지만 데이터 내용 안에 구조에 대한 설명이 함께 존재</a:t>
            </a:r>
            <a:endParaRPr lang="en-US" altLang="ko-KR" dirty="0"/>
          </a:p>
          <a:p>
            <a:pPr lvl="1" indent="-182245">
              <a:lnSpc>
                <a:spcPct val="13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구조를 파악하는 파싱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(parsing)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과정이 필요, 보통 파일 형태로 저장</a:t>
            </a:r>
            <a:endParaRPr lang="en-US" altLang="ko-KR" dirty="0">
              <a:latin typeface="Arial"/>
              <a:ea typeface="맑은 고딕"/>
              <a:cs typeface="Times New Roman"/>
            </a:endParaRPr>
          </a:p>
          <a:p>
            <a:pPr lvl="1" indent="-182245">
              <a:lnSpc>
                <a:spcPct val="13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예)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 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웹에서 데이터를 교환하기 위해 작성하는 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HTML, XML, JSON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문서나 </a:t>
            </a:r>
            <a:br>
              <a:rPr lang="ko-KR" altLang="en-US" dirty="0">
                <a:latin typeface="Arial"/>
                <a:ea typeface="맑은 고딕"/>
                <a:cs typeface="Times New Roman"/>
              </a:rPr>
            </a:br>
            <a:r>
              <a:rPr lang="ko-KR" altLang="en-US" dirty="0">
                <a:latin typeface="Arial"/>
                <a:ea typeface="맑은 고딕"/>
                <a:cs typeface="Times New Roman"/>
              </a:rPr>
              <a:t>      웹 로그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,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센서 데이터 등</a:t>
            </a:r>
            <a:endParaRPr lang="en-US" altLang="ko-KR" dirty="0">
              <a:latin typeface="Arial"/>
              <a:ea typeface="맑은 고딕"/>
              <a:cs typeface="Times New Roman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20" y="3873667"/>
            <a:ext cx="7776919" cy="2966336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</p:spTree>
    <p:extLst>
      <p:ext uri="{BB962C8B-B14F-4D97-AF65-F5344CB8AC3E}">
        <p14:creationId xmlns:p14="http://schemas.microsoft.com/office/powerpoint/2010/main" val="10483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비정형 데이터</a:t>
            </a:r>
            <a:r>
              <a:rPr lang="en-US" altLang="ko-KR" dirty="0"/>
              <a:t>(unstructured data)</a:t>
            </a:r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정해진 구조가 없이 저장된 데이터</a:t>
            </a:r>
            <a:endParaRPr lang="en-US" altLang="ko-KR" dirty="0"/>
          </a:p>
          <a:p>
            <a:pPr lvl="1" indent="-182245">
              <a:lnSpc>
                <a:spcPct val="13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예) 소셜 데이터의 텍스트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,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영상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,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이미지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, </a:t>
            </a:r>
            <a:br>
              <a:rPr lang="en-US" altLang="ko-KR" dirty="0">
                <a:latin typeface="Arial"/>
                <a:ea typeface="맑은 고딕"/>
                <a:cs typeface="Times New Roman"/>
              </a:rPr>
            </a:br>
            <a:r>
              <a:rPr lang="ko-KR" altLang="en-US" dirty="0">
                <a:latin typeface="Arial"/>
                <a:ea typeface="맑은 고딕"/>
                <a:cs typeface="Times New Roman"/>
              </a:rPr>
              <a:t>      워드나 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PDF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문서와 같은 멀티미디어 데이터</a:t>
            </a:r>
            <a:endParaRPr lang="en-US" altLang="ko-KR" dirty="0">
              <a:latin typeface="Arial"/>
              <a:ea typeface="맑은 고딕"/>
              <a:cs typeface="Times New Roman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31" y="3044533"/>
            <a:ext cx="6675674" cy="3696288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</p:spTree>
    <p:extLst>
      <p:ext uri="{BB962C8B-B14F-4D97-AF65-F5344CB8AC3E}">
        <p14:creationId xmlns:p14="http://schemas.microsoft.com/office/powerpoint/2010/main" val="335146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550000" cy="5543705"/>
          </a:xfrm>
        </p:spPr>
        <p:txBody>
          <a:bodyPr/>
          <a:lstStyle/>
          <a:p>
            <a:r>
              <a:rPr lang="ko-KR" altLang="en-US" dirty="0"/>
              <a:t>특성에 따른 데이터 분류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범주형 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수치형</a:t>
            </a:r>
            <a:r>
              <a:rPr lang="ko-KR" altLang="en-US" dirty="0"/>
              <a:t> 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524448"/>
            <a:ext cx="6771327" cy="4336163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5202070" y="998730"/>
            <a:ext cx="3690410" cy="1125125"/>
          </a:xfrm>
          <a:prstGeom prst="wedgeRoundRectCallout">
            <a:avLst>
              <a:gd name="adj1" fmla="val -37626"/>
              <a:gd name="adj2" fmla="val 7866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>
                <a:ea typeface="맑은 고딕"/>
              </a:rPr>
              <a:t>통계적 관점에서 데이터 특성에 따라 </a:t>
            </a:r>
            <a:endParaRPr lang="en-US" altLang="ko-KR" sz="1600">
              <a:ea typeface="맑은 고딕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>
                <a:ea typeface="맑은 고딕"/>
              </a:rPr>
              <a:t>적합한 분석 방법을 선택하기 위해 </a:t>
            </a:r>
            <a:endParaRPr lang="en-US" altLang="ko-KR" sz="1600">
              <a:ea typeface="맑은 고딕"/>
            </a:endParaRPr>
          </a:p>
          <a:p>
            <a:pPr algn="ctr">
              <a:lnSpc>
                <a:spcPct val="130000"/>
              </a:lnSpc>
            </a:pPr>
            <a:r>
              <a:rPr lang="ko-KR" altLang="ko-KR" sz="1600">
                <a:latin typeface="Malgun Gothic"/>
                <a:ea typeface="Malgun Gothic"/>
              </a:rPr>
              <a:t>데이터 분석 분야에서 </a:t>
            </a:r>
            <a:r>
              <a:rPr lang="ko-KR" altLang="en-US" sz="1600">
                <a:ea typeface="맑은 고딕"/>
              </a:rPr>
              <a:t>주로 활용</a:t>
            </a:r>
          </a:p>
        </p:txBody>
      </p:sp>
    </p:spTree>
    <p:extLst>
      <p:ext uri="{BB962C8B-B14F-4D97-AF65-F5344CB8AC3E}">
        <p14:creationId xmlns:p14="http://schemas.microsoft.com/office/powerpoint/2010/main" val="3618554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범주형 데이터</a:t>
            </a:r>
            <a:r>
              <a:rPr lang="en-US" altLang="ko-KR" dirty="0"/>
              <a:t>(categorical data)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범주로 구분할 수 있는 값, 즉 종류를 나타내는 값을 가진 데이터</a:t>
            </a:r>
            <a:endParaRPr lang="ko-KR" altLang="en-US" dirty="0"/>
          </a:p>
          <a:p>
            <a:pPr lvl="1" indent="-182245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크기</a:t>
            </a:r>
            <a:r>
              <a:rPr lang="ko-KR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비교와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산술적인</a:t>
            </a:r>
            <a:r>
              <a:rPr lang="ko-KR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연산이 가능하지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않아 질적 데이터라고도 함</a:t>
            </a:r>
            <a:endParaRPr lang="ko-KR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lvl="1" indent="-182245">
              <a:lnSpc>
                <a:spcPct val="150000"/>
              </a:lnSpc>
              <a:buClr>
                <a:srgbClr val="1F497D"/>
              </a:buClr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명목형 데이터(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nominal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data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)</a:t>
            </a:r>
            <a:endParaRPr lang="ko-KR" altLang="en-US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순서, 즉 서열이 없는 값을 가지는 데이터</a:t>
            </a:r>
          </a:p>
          <a:p>
            <a:pPr lvl="2">
              <a:lnSpc>
                <a:spcPct val="150000"/>
              </a:lnSpc>
              <a:buClr>
                <a:srgbClr val="93CDDD"/>
              </a:buClr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예) 성별, 혈액형,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학과명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, 거주 지역, 음식 메뉴, MBTI 검사 결과</a:t>
            </a:r>
          </a:p>
          <a:p>
            <a:pPr lvl="1" indent="-182245">
              <a:lnSpc>
                <a:spcPct val="150000"/>
              </a:lnSpc>
              <a:buClr>
                <a:srgbClr val="1F497D"/>
              </a:buClr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순서형 데이터(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ordinal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data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)</a:t>
            </a:r>
            <a:endParaRPr lang="ko-KR" altLang="en-US" dirty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순서, 즉 서열이 있는 값을 </a:t>
            </a:r>
            <a:r>
              <a:rPr lang="ko-KR" altLang="en-US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가지는 데이터</a:t>
            </a:r>
            <a:endParaRPr lang="en-US" altLang="ko-KR" dirty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>
                <a:latin typeface="Arial"/>
                <a:ea typeface="맑은 고딕"/>
                <a:cs typeface="Times New Roman"/>
              </a:rPr>
              <a:t>예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) 학년, 학점, 회원 등급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</p:spTree>
    <p:extLst>
      <p:ext uri="{BB962C8B-B14F-4D97-AF65-F5344CB8AC3E}">
        <p14:creationId xmlns:p14="http://schemas.microsoft.com/office/powerpoint/2010/main" val="422027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Arial"/>
                <a:ea typeface="맑은 고딕"/>
                <a:cs typeface="Times New Roman"/>
              </a:rPr>
              <a:t>범주형 데이터</a:t>
            </a:r>
            <a:endParaRPr lang="en-US" altLang="ko-KR" dirty="0">
              <a:latin typeface="Arial"/>
              <a:ea typeface="맑은 고딕"/>
              <a:cs typeface="Times New Roman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5" y="2107542"/>
            <a:ext cx="8651075" cy="216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3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1704971" y="5503684"/>
            <a:ext cx="6103415" cy="1323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데이터와 정보의 차이를 이해한다</a:t>
            </a:r>
            <a:r>
              <a:rPr lang="en-US" altLang="ko-KR" sz="160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.</a:t>
            </a:r>
            <a:endParaRPr lang="ko-KR" altLang="en-US" sz="1600">
              <a:solidFill>
                <a:schemeClr val="tx1"/>
              </a:solidFill>
              <a:latin typeface="Arial"/>
              <a:ea typeface="맑은 고딕"/>
              <a:cs typeface="Arial"/>
            </a:endParaRPr>
          </a:p>
          <a:p>
            <a:pPr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데이터베이스의 필요성을 알아본다</a:t>
            </a:r>
            <a:r>
              <a:rPr lang="en-US" altLang="ko-KR" sz="160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.</a:t>
            </a:r>
          </a:p>
          <a:p>
            <a:pPr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데이터베이스의 정의에 숨겨진 의미와 주요 특징을 이해한다</a:t>
            </a:r>
            <a:r>
              <a:rPr lang="en-US" altLang="ko-KR" sz="160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.</a:t>
            </a:r>
          </a:p>
          <a:p>
            <a:pPr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형태와 특성에 따른 데이터 분류 방법을 알아본다</a:t>
            </a:r>
            <a:r>
              <a:rPr lang="en-US" altLang="ko-KR" sz="160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40" y="869379"/>
            <a:ext cx="5850292" cy="45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Arial"/>
                <a:ea typeface="맑은 고딕"/>
                <a:cs typeface="Times New Roman"/>
              </a:rPr>
              <a:t>수치형 데이터</a:t>
            </a:r>
            <a:r>
              <a:rPr lang="en-US" altLang="ko-KR" dirty="0">
                <a:latin typeface="Arial"/>
                <a:ea typeface="맑은 고딕"/>
                <a:cs typeface="Times New Roman"/>
              </a:rPr>
              <a:t>(numerical data)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크기 비교와 산술적인 연산이 가능한 숫자 값을 가진 데이터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양적 데이터라고도 함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이산형 데이터(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discrete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data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개수를 셀 수 있는 띄엄띄엄 단절된 숫자 값을 가지는 데이터</a:t>
            </a:r>
          </a:p>
          <a:p>
            <a:pPr lvl="2">
              <a:lnSpc>
                <a:spcPct val="150000"/>
              </a:lnSpc>
              <a:buClr>
                <a:srgbClr val="93CDDD"/>
              </a:buClr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예) 고객 수, 판매량, 합격자 수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연속형 데이터(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continuous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data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측정을 통해 얻어지는 연속적으로 이어진 숫자 값을 가지는 데이터</a:t>
            </a:r>
          </a:p>
          <a:p>
            <a:pPr lvl="2">
              <a:lnSpc>
                <a:spcPct val="150000"/>
              </a:lnSpc>
              <a:buClr>
                <a:srgbClr val="93CDDD"/>
              </a:buClr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예) 키, 몸무게, 온도, 점수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</p:spTree>
    <p:extLst>
      <p:ext uri="{BB962C8B-B14F-4D97-AF65-F5344CB8AC3E}">
        <p14:creationId xmlns:p14="http://schemas.microsoft.com/office/powerpoint/2010/main" val="404898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Arial"/>
                <a:ea typeface="맑은 고딕"/>
                <a:cs typeface="Times New Roman"/>
              </a:rPr>
              <a:t>수치형 데이터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1" y="2002135"/>
            <a:ext cx="8478815" cy="211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15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Arial"/>
                <a:ea typeface="맑은 고딕"/>
                <a:cs typeface="Times New Roman"/>
              </a:rPr>
              <a:t>정성적 데이터와 정량적 데이터</a:t>
            </a:r>
            <a:endParaRPr lang="ko-KR" altLang="en-US" dirty="0"/>
          </a:p>
          <a:p>
            <a:pPr lvl="1" indent="-182245">
              <a:lnSpc>
                <a:spcPct val="150000"/>
              </a:lnSpc>
              <a:buClr>
                <a:srgbClr val="1F497D"/>
              </a:buClr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정성적 데이터(</a:t>
            </a:r>
            <a:r>
              <a:rPr lang="ko-KR" altLang="en-US" dirty="0" err="1">
                <a:latin typeface="Arial"/>
                <a:ea typeface="맑은 고딕"/>
                <a:cs typeface="Times New Roman"/>
              </a:rPr>
              <a:t>qualitative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 </a:t>
            </a:r>
            <a:r>
              <a:rPr lang="ko-KR" altLang="en-US" err="1">
                <a:latin typeface="Arial"/>
                <a:ea typeface="맑은 고딕"/>
                <a:cs typeface="Times New Roman"/>
              </a:rPr>
              <a:t>data</a:t>
            </a:r>
            <a:r>
              <a:rPr lang="ko-KR" altLang="en-US">
                <a:latin typeface="Arial"/>
                <a:ea typeface="맑은 고딕"/>
                <a:cs typeface="Times New Roman"/>
              </a:rPr>
              <a:t>)</a:t>
            </a:r>
            <a:endParaRPr lang="en-US" altLang="ko-KR">
              <a:latin typeface="Arial"/>
              <a:ea typeface="맑은 고딕"/>
              <a:cs typeface="Times New Roman"/>
            </a:endParaRPr>
          </a:p>
          <a:p>
            <a:pPr lvl="2" indent="-182245">
              <a:lnSpc>
                <a:spcPct val="150000"/>
              </a:lnSpc>
              <a:buClr>
                <a:srgbClr val="1F497D"/>
              </a:buClr>
            </a:pPr>
            <a:r>
              <a:rPr lang="ko-KR" altLang="en-US">
                <a:latin typeface="Arial"/>
                <a:ea typeface="맑은 고딕"/>
                <a:cs typeface="Times New Roman"/>
              </a:rPr>
              <a:t>좁은 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의미로는 범주형 데이터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사람의 주관적인 생각과 평가를 기술한 비정형 데이터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정량적 데이터(</a:t>
            </a:r>
            <a:r>
              <a:rPr lang="ko-KR" altLang="en-US" dirty="0" err="1">
                <a:latin typeface="Arial"/>
                <a:ea typeface="맑은 고딕"/>
                <a:cs typeface="Times New Roman"/>
              </a:rPr>
              <a:t>quantitative</a:t>
            </a:r>
            <a:r>
              <a:rPr lang="ko-KR" altLang="en-US" dirty="0">
                <a:latin typeface="Arial"/>
                <a:ea typeface="맑은 고딕"/>
                <a:cs typeface="Times New Roman"/>
              </a:rPr>
              <a:t> </a:t>
            </a:r>
            <a:r>
              <a:rPr lang="ko-KR" altLang="en-US" err="1">
                <a:latin typeface="Arial"/>
                <a:ea typeface="맑은 고딕"/>
                <a:cs typeface="Times New Roman"/>
              </a:rPr>
              <a:t>data</a:t>
            </a:r>
            <a:r>
              <a:rPr lang="ko-KR" altLang="en-US">
                <a:latin typeface="Arial"/>
                <a:ea typeface="맑은 고딕"/>
                <a:cs typeface="Times New Roman"/>
              </a:rPr>
              <a:t>)</a:t>
            </a:r>
            <a:endParaRPr lang="en-US" altLang="ko-KR"/>
          </a:p>
          <a:p>
            <a:pPr lvl="2" indent="-182245">
              <a:lnSpc>
                <a:spcPct val="150000"/>
              </a:lnSpc>
            </a:pPr>
            <a:r>
              <a:rPr lang="ko-KR" altLang="en-US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좁은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의미로는 수치형 데이터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Times New Roman"/>
              </a:rPr>
              <a:t>객관적인 측정을 통해 수치나 도형, 기호 등으로 표현한 정형 데이터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과학 시대의 데이터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826695" y="4959170"/>
            <a:ext cx="5355595" cy="1125125"/>
          </a:xfrm>
          <a:prstGeom prst="wedgeRoundRectCallout">
            <a:avLst>
              <a:gd name="adj1" fmla="val 10391"/>
              <a:gd name="adj2" fmla="val -8252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>
                <a:ea typeface="맑은 고딕"/>
              </a:rPr>
              <a:t>정량적 데이터에 비해 정성적 데이터가 </a:t>
            </a:r>
            <a:endParaRPr lang="en-US" altLang="ko-KR" sz="1600">
              <a:ea typeface="맑은 고딕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>
                <a:ea typeface="맑은 고딕"/>
              </a:rPr>
              <a:t>저장 및 처리 측면에서 더 큰 비용이 드는 경우가 많음</a:t>
            </a:r>
          </a:p>
        </p:txBody>
      </p:sp>
    </p:spTree>
    <p:extLst>
      <p:ext uri="{BB962C8B-B14F-4D97-AF65-F5344CB8AC3E}">
        <p14:creationId xmlns:p14="http://schemas.microsoft.com/office/powerpoint/2010/main" val="20496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88945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데이터와 정보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/>
              <a:t>데이터</a:t>
            </a:r>
            <a:r>
              <a:rPr lang="en-US" altLang="ko-KR" dirty="0"/>
              <a:t>(data)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현실 세계에서 단순히 관찰하거나 측정하여 수집한 사실이나 값</a:t>
            </a:r>
          </a:p>
          <a:p>
            <a:pPr lvl="1" indent="-182245">
              <a:lnSpc>
                <a:spcPct val="150000"/>
              </a:lnSpc>
              <a:spcBef>
                <a:spcPts val="1200"/>
              </a:spcBef>
            </a:pPr>
            <a:r>
              <a:rPr lang="ko-KR" altLang="en-US" dirty="0"/>
              <a:t>정보</a:t>
            </a:r>
            <a:r>
              <a:rPr lang="en-US" altLang="ko-KR" dirty="0"/>
              <a:t>(information)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의사 결정에 유용하게 활용할 수 있도록 데이터를 처리한 결과물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07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86" y="1716741"/>
            <a:ext cx="5253043" cy="510429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4C0E57E-7A73-49D5-B8DA-88D852A3B8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550000" cy="5543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데이터와 정보</a:t>
            </a:r>
          </a:p>
          <a:p>
            <a:pPr>
              <a:buClr>
                <a:prstClr val="black">
                  <a:lumMod val="65000"/>
                  <a:lumOff val="35000"/>
                </a:prstClr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00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정보 처리</a:t>
            </a:r>
            <a:r>
              <a:rPr lang="en-US" altLang="ko-KR" dirty="0"/>
              <a:t>(information processing)</a:t>
            </a:r>
          </a:p>
          <a:p>
            <a:pPr lvl="1"/>
            <a:r>
              <a:rPr lang="ko-KR" altLang="en-US" dirty="0"/>
              <a:t>데이터에서 정보를 추출하는 과정 또는 방법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97" y="1951055"/>
            <a:ext cx="6809230" cy="485332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7143121" y="1559894"/>
            <a:ext cx="1170130" cy="495055"/>
          </a:xfrm>
          <a:prstGeom prst="wedgeRoundRectCallout">
            <a:avLst>
              <a:gd name="adj1" fmla="val -39067"/>
              <a:gd name="adj2" fmla="val 8558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정보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35573" y="5679250"/>
            <a:ext cx="1170130" cy="495055"/>
          </a:xfrm>
          <a:prstGeom prst="wedgeRoundRectCallout">
            <a:avLst>
              <a:gd name="adj1" fmla="val 20845"/>
              <a:gd name="adj2" fmla="val -9142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354035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88029" y="1131098"/>
            <a:ext cx="8748372" cy="5543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정보 시스템과 데이터베이스</a:t>
            </a:r>
          </a:p>
          <a:p>
            <a:pPr lvl="1" indent="-182245">
              <a:lnSpc>
                <a:spcPct val="150000"/>
              </a:lnSpc>
            </a:pPr>
            <a:r>
              <a:rPr lang="ko-KR" altLang="en-US" dirty="0"/>
              <a:t>정보 시스템</a:t>
            </a:r>
            <a:r>
              <a:rPr lang="en-US" altLang="ko-KR" dirty="0"/>
              <a:t>(information system)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조직 운영에 필요한 데이터를 수집하여 저장해두었다가 필요할 때 유용한 </a:t>
            </a:r>
            <a:br>
              <a:rPr lang="ko-KR" altLang="en-US" dirty="0">
                <a:latin typeface="Arial"/>
                <a:ea typeface="맑은 고딕"/>
                <a:cs typeface="Times New Roman"/>
              </a:rPr>
            </a:br>
            <a:r>
              <a:rPr lang="ko-KR" altLang="en-US" dirty="0">
                <a:latin typeface="Arial"/>
                <a:ea typeface="맑은 고딕"/>
                <a:cs typeface="Times New Roman"/>
              </a:rPr>
              <a:t>정보를 만들어 주는 수단 </a:t>
            </a:r>
            <a:endParaRPr lang="ko-KR" altLang="en-US" dirty="0"/>
          </a:p>
          <a:p>
            <a:pPr lvl="1" indent="-182245">
              <a:lnSpc>
                <a:spcPct val="150000"/>
              </a:lnSpc>
              <a:spcBef>
                <a:spcPts val="1200"/>
              </a:spcBef>
            </a:pPr>
            <a:r>
              <a:rPr lang="ko-KR" altLang="en-US" dirty="0"/>
              <a:t>데이터베이스 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Arial"/>
                <a:ea typeface="맑은 고딕"/>
                <a:cs typeface="Times New Roman"/>
              </a:rPr>
              <a:t>정보 시스템 안에서 데이터를 저장하고 있다가 필요할 때 제공하는 역할 담당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5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4" y="1884116"/>
            <a:ext cx="8484475" cy="404128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BFD08C4-B157-43D1-B59E-1DDDE536AD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8029" y="1131098"/>
            <a:ext cx="8748372" cy="5543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정보 시스템과 데이터베이스</a:t>
            </a:r>
          </a:p>
          <a:p>
            <a:pPr>
              <a:buClr>
                <a:prstClr val="black">
                  <a:lumMod val="65000"/>
                  <a:lumOff val="35000"/>
                </a:prstClr>
              </a:buClr>
            </a:pPr>
            <a:endParaRPr lang="ko-KR" altLang="en-US" dirty="0">
              <a:latin typeface="Arial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967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7671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데이터베이스</a:t>
            </a:r>
            <a:r>
              <a:rPr lang="en-US" altLang="ko-KR" dirty="0"/>
              <a:t>(DB; </a:t>
            </a:r>
            <a:r>
              <a:rPr lang="en-US" altLang="ko-KR" dirty="0" err="1"/>
              <a:t>DataBase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특정 조직의 여러 사용자가 </a:t>
            </a:r>
            <a:r>
              <a:rPr lang="ko-KR" altLang="en-US" b="1" dirty="0">
                <a:solidFill>
                  <a:srgbClr val="FF0000"/>
                </a:solidFill>
              </a:rPr>
              <a:t>공유</a:t>
            </a:r>
            <a:r>
              <a:rPr lang="ko-KR" altLang="en-US" dirty="0"/>
              <a:t>하여 사용할 수 있도록 </a:t>
            </a:r>
            <a:r>
              <a:rPr lang="ko-KR" altLang="en-US" b="1" dirty="0">
                <a:solidFill>
                  <a:srgbClr val="FF0000"/>
                </a:solidFill>
              </a:rPr>
              <a:t>통합</a:t>
            </a:r>
            <a:r>
              <a:rPr lang="ko-KR" altLang="en-US" dirty="0"/>
              <a:t>해서 </a:t>
            </a:r>
            <a:r>
              <a:rPr lang="ko-KR" altLang="en-US" b="1" dirty="0">
                <a:solidFill>
                  <a:srgbClr val="FF0000"/>
                </a:solidFill>
              </a:rPr>
              <a:t>저장</a:t>
            </a:r>
            <a:r>
              <a:rPr lang="ko-KR" altLang="en-US" dirty="0"/>
              <a:t>한 </a:t>
            </a:r>
            <a:r>
              <a:rPr lang="ko-KR" altLang="en-US" b="1" dirty="0">
                <a:solidFill>
                  <a:srgbClr val="FF0000"/>
                </a:solidFill>
              </a:rPr>
              <a:t>운영</a:t>
            </a:r>
            <a:r>
              <a:rPr lang="ko-KR" altLang="en-US" dirty="0"/>
              <a:t> 데이터의 집합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16" y="2952470"/>
            <a:ext cx="6899642" cy="363036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47C01B-0717-4F47-8D2B-CEFDF4599F98}"/>
              </a:ext>
            </a:extLst>
          </p:cNvPr>
          <p:cNvSpPr/>
          <p:nvPr/>
        </p:nvSpPr>
        <p:spPr>
          <a:xfrm>
            <a:off x="1410740" y="2843935"/>
            <a:ext cx="2036135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ea typeface="맑은 고딕"/>
              </a:rPr>
              <a:t>integrated data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970F4-DF1E-4DAB-AFE8-C3FB921F27AA}"/>
              </a:ext>
            </a:extLst>
          </p:cNvPr>
          <p:cNvSpPr/>
          <p:nvPr/>
        </p:nvSpPr>
        <p:spPr>
          <a:xfrm>
            <a:off x="6130955" y="2876424"/>
            <a:ext cx="1542410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ea typeface="맑은 고딕"/>
              </a:rPr>
              <a:t>stored data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ED9298-8804-4F9C-8D38-C337D95137F6}"/>
              </a:ext>
            </a:extLst>
          </p:cNvPr>
          <p:cNvSpPr/>
          <p:nvPr/>
        </p:nvSpPr>
        <p:spPr>
          <a:xfrm>
            <a:off x="1615632" y="5049180"/>
            <a:ext cx="1542410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ea typeface="맑은 고딕"/>
              </a:rPr>
              <a:t>shared data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E37441-43AD-4A60-A4DC-CE746A7B9190}"/>
              </a:ext>
            </a:extLst>
          </p:cNvPr>
          <p:cNvSpPr/>
          <p:nvPr/>
        </p:nvSpPr>
        <p:spPr>
          <a:xfrm>
            <a:off x="5819227" y="5027694"/>
            <a:ext cx="2159566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ea typeface="맑은 고딕"/>
              </a:rPr>
              <a:t>operational data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4229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</a:rPr>
              <a:t>02 </a:t>
            </a:r>
            <a:r>
              <a:rPr lang="ko-KR" altLang="en-US">
                <a:latin typeface="맑은 고딕"/>
                <a:ea typeface="맑은 고딕"/>
              </a:rPr>
              <a:t>데이터베이스의 정의와 특징 </a:t>
            </a:r>
            <a:r>
              <a:rPr lang="en-US" altLang="ko-KR">
                <a:latin typeface="맑은 고딕"/>
                <a:ea typeface="맑은 고딕"/>
              </a:rPr>
              <a:t>-</a:t>
            </a:r>
            <a:r>
              <a:rPr lang="ko-KR" altLang="en-US">
                <a:latin typeface="맑은 고딕"/>
                <a:ea typeface="맑은 고딕"/>
              </a:rPr>
              <a:t> 정의  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공유 데이터</a:t>
            </a:r>
            <a:endParaRPr lang="ko-KR"/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특정 조직의 여러 사용자가 함께 소유하고 이용할 수 있는 공용 데이터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ko-KR" altLang="en-US" dirty="0"/>
              <a:t>통합 데이터</a:t>
            </a:r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최소의 중복과 통제 가능한 중복만 허용하는 데이터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ko-KR" altLang="en-US" dirty="0"/>
              <a:t>저장 데이터</a:t>
            </a:r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컴퓨터가 접근할 수 있는 매체에 저장된 데이터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ko-KR" altLang="en-US" dirty="0"/>
              <a:t>운영 데이터</a:t>
            </a:r>
          </a:p>
          <a:p>
            <a:pPr lvl="1" indent="-182245">
              <a:lnSpc>
                <a:spcPct val="130000"/>
              </a:lnSpc>
            </a:pPr>
            <a:r>
              <a:rPr lang="ko-KR" altLang="en-US" dirty="0"/>
              <a:t>조직의 주요 기능을 수행하기 위해 지속적으로 꼭 필요한 데이터 </a:t>
            </a:r>
          </a:p>
          <a:p>
            <a:pPr>
              <a:lnSpc>
                <a:spcPct val="13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741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</TotalTime>
  <Words>730</Words>
  <Application>Microsoft Office PowerPoint</Application>
  <PresentationFormat>화면 슬라이드 쇼(4:3)</PresentationFormat>
  <Paragraphs>127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HY견고딕</vt:lpstr>
      <vt:lpstr>HY견명조</vt:lpstr>
      <vt:lpstr>HY헤드라인M</vt:lpstr>
      <vt:lpstr>Malgun Gothic</vt:lpstr>
      <vt:lpstr>Malgun Gothic</vt:lpstr>
      <vt:lpstr>Arial</vt:lpstr>
      <vt:lpstr>Lucida Console</vt:lpstr>
      <vt:lpstr>Times New Roman</vt:lpstr>
      <vt:lpstr>Verdana</vt:lpstr>
      <vt:lpstr>Wingdings</vt:lpstr>
      <vt:lpstr>유닉스</vt:lpstr>
      <vt:lpstr>PowerPoint 프레젠테이션</vt:lpstr>
      <vt:lpstr>학습목표</vt:lpstr>
      <vt:lpstr>01 데이터베이스의 필요성</vt:lpstr>
      <vt:lpstr>01 데이터베이스의 필요성</vt:lpstr>
      <vt:lpstr>01 데이터베이스의 필요성</vt:lpstr>
      <vt:lpstr>01 데이터베이스의 필요성</vt:lpstr>
      <vt:lpstr>01 데이터베이스의 필요성</vt:lpstr>
      <vt:lpstr>02 데이터베이스의 정의와 특징</vt:lpstr>
      <vt:lpstr>02 데이터베이스의 정의와 특징 - 정의   </vt:lpstr>
      <vt:lpstr>02 데이터베이스의 정의와 특징</vt:lpstr>
      <vt:lpstr>02 데이터베이스의 정의와 특징 - 특징   </vt:lpstr>
      <vt:lpstr>02 데이터베이스의 정의와 특징</vt:lpstr>
      <vt:lpstr>03 데이터 과학 시대의 데이터</vt:lpstr>
      <vt:lpstr>03 데이터 과학 시대의 데이터</vt:lpstr>
      <vt:lpstr>03 데이터 과학 시대의 데이터</vt:lpstr>
      <vt:lpstr>03 데이터 과학 시대의 데이터</vt:lpstr>
      <vt:lpstr>03 데이터 과학 시대의 데이터</vt:lpstr>
      <vt:lpstr>03 데이터 과학 시대의 데이터</vt:lpstr>
      <vt:lpstr>03 데이터 과학 시대의 데이터</vt:lpstr>
      <vt:lpstr>03 데이터 과학 시대의 데이터</vt:lpstr>
      <vt:lpstr>03 데이터 과학 시대의 데이터</vt:lpstr>
      <vt:lpstr>03 데이터 과학 시대의 데이터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yms</cp:lastModifiedBy>
  <cp:revision>510</cp:revision>
  <dcterms:created xsi:type="dcterms:W3CDTF">2012-07-23T02:34:37Z</dcterms:created>
  <dcterms:modified xsi:type="dcterms:W3CDTF">2023-06-20T16:50:20Z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