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3" r:id="rId5"/>
    <p:sldId id="258" r:id="rId6"/>
    <p:sldId id="260" r:id="rId7"/>
    <p:sldId id="264" r:id="rId8"/>
    <p:sldId id="265" r:id="rId9"/>
    <p:sldId id="273" r:id="rId10"/>
    <p:sldId id="266" r:id="rId11"/>
    <p:sldId id="261" r:id="rId12"/>
    <p:sldId id="262"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C0B3CB5C-BD92-4715-ADDD-9854AA875FFE}" type="datetimeFigureOut">
              <a:rPr lang="en-GB" smtClean="0"/>
              <a:t>17/01/2022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332112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C0B3CB5C-BD92-4715-ADDD-9854AA875FFE}" type="datetimeFigureOut">
              <a:rPr lang="en-GB" smtClean="0"/>
              <a:t>17/01/2022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383299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C0B3CB5C-BD92-4715-ADDD-9854AA875FFE}" type="datetimeFigureOut">
              <a:rPr lang="en-GB" smtClean="0"/>
              <a:t>17/01/2022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141545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C0B3CB5C-BD92-4715-ADDD-9854AA875FFE}" type="datetimeFigureOut">
              <a:rPr lang="en-GB" smtClean="0"/>
              <a:t>17/01/2022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172625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C0B3CB5C-BD92-4715-ADDD-9854AA875FFE}" type="datetimeFigureOut">
              <a:rPr lang="en-GB" smtClean="0"/>
              <a:t>17/01/2022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386054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C0B3CB5C-BD92-4715-ADDD-9854AA875FFE}" type="datetimeFigureOut">
              <a:rPr lang="en-GB" smtClean="0"/>
              <a:t>17/01/2022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280142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b-NO"/>
              <a:t>Klikk for å redigere tittelstil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C0B3CB5C-BD92-4715-ADDD-9854AA875FFE}" type="datetimeFigureOut">
              <a:rPr lang="en-GB" smtClean="0"/>
              <a:t>17/01/2022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226979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C0B3CB5C-BD92-4715-ADDD-9854AA875FFE}" type="datetimeFigureOut">
              <a:rPr lang="en-GB" smtClean="0"/>
              <a:t>17/01/2022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289896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3CB5C-BD92-4715-ADDD-9854AA875FFE}" type="datetimeFigureOut">
              <a:rPr lang="en-GB" smtClean="0"/>
              <a:t>17/01/2022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18108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C0B3CB5C-BD92-4715-ADDD-9854AA875FFE}" type="datetimeFigureOut">
              <a:rPr lang="en-GB" smtClean="0"/>
              <a:t>17/01/2022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320029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på ikonet for å legge til et bilde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C0B3CB5C-BD92-4715-ADDD-9854AA875FFE}" type="datetimeFigureOut">
              <a:rPr lang="en-GB" smtClean="0"/>
              <a:t>17/01/2022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883008-C25A-47D5-8C57-CA56D376EB4E}" type="slidenum">
              <a:rPr lang="en-GB" smtClean="0"/>
              <a:t>‹#›</a:t>
            </a:fld>
            <a:endParaRPr lang="en-GB"/>
          </a:p>
        </p:txBody>
      </p:sp>
    </p:spTree>
    <p:extLst>
      <p:ext uri="{BB962C8B-B14F-4D97-AF65-F5344CB8AC3E}">
        <p14:creationId xmlns:p14="http://schemas.microsoft.com/office/powerpoint/2010/main" val="340901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3CB5C-BD92-4715-ADDD-9854AA875FFE}" type="datetimeFigureOut">
              <a:rPr lang="en-GB" smtClean="0"/>
              <a:t>17/01/2022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83008-C25A-47D5-8C57-CA56D376EB4E}" type="slidenum">
              <a:rPr lang="en-GB" smtClean="0"/>
              <a:t>‹#›</a:t>
            </a:fld>
            <a:endParaRPr lang="en-GB"/>
          </a:p>
        </p:txBody>
      </p:sp>
    </p:spTree>
    <p:extLst>
      <p:ext uri="{BB962C8B-B14F-4D97-AF65-F5344CB8AC3E}">
        <p14:creationId xmlns:p14="http://schemas.microsoft.com/office/powerpoint/2010/main" val="12233055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ata-flair.training/blogs/java-string-methods-and-construct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access-modifier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java/java_encapsulation.htm#:~:text=Encapsulation%20in%20Java%20is%20a,methods%20of%20their%20current%20cla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java/java_oop.asp" TargetMode="External"/><Relationship Id="rId2" Type="http://schemas.openxmlformats.org/officeDocument/2006/relationships/hyperlink" Target="https://docs.oracle.com/javase/tutorial/java/concepts/clas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829796-9B70-4B3A-AFBC-9ED5270FB753}"/>
              </a:ext>
            </a:extLst>
          </p:cNvPr>
          <p:cNvSpPr>
            <a:spLocks noGrp="1"/>
          </p:cNvSpPr>
          <p:nvPr>
            <p:ph type="ctrTitle"/>
          </p:nvPr>
        </p:nvSpPr>
        <p:spPr>
          <a:xfrm>
            <a:off x="7380407" y="743447"/>
            <a:ext cx="3973385" cy="3692028"/>
          </a:xfrm>
          <a:noFill/>
        </p:spPr>
        <p:txBody>
          <a:bodyPr>
            <a:normAutofit/>
          </a:bodyPr>
          <a:lstStyle/>
          <a:p>
            <a:pPr algn="l"/>
            <a:br>
              <a:rPr lang="nb-NO" sz="5200" dirty="0"/>
            </a:br>
            <a:r>
              <a:rPr lang="nb-NO" sz="5200" dirty="0"/>
              <a:t>PGR112 –</a:t>
            </a:r>
            <a:br>
              <a:rPr lang="nb-NO" sz="5200" dirty="0"/>
            </a:br>
            <a:r>
              <a:rPr lang="nb-NO" sz="5200" dirty="0"/>
              <a:t>3: </a:t>
            </a:r>
            <a:r>
              <a:rPr lang="nb-NO" sz="5200" dirty="0" err="1"/>
              <a:t>Classes</a:t>
            </a:r>
            <a:r>
              <a:rPr lang="nb-NO" sz="5200" dirty="0"/>
              <a:t> and </a:t>
            </a:r>
            <a:r>
              <a:rPr lang="nb-NO" sz="5200" dirty="0" err="1"/>
              <a:t>objects</a:t>
            </a:r>
            <a:endParaRPr lang="en-GB" sz="5200" dirty="0"/>
          </a:p>
        </p:txBody>
      </p:sp>
      <p:sp>
        <p:nvSpPr>
          <p:cNvPr id="3" name="Undertittel 2">
            <a:extLst>
              <a:ext uri="{FF2B5EF4-FFF2-40B4-BE49-F238E27FC236}">
                <a16:creationId xmlns:a16="http://schemas.microsoft.com/office/drawing/2014/main" id="{5C40752D-0D07-4DF0-891E-DD028541B96C}"/>
              </a:ext>
            </a:extLst>
          </p:cNvPr>
          <p:cNvSpPr>
            <a:spLocks noGrp="1"/>
          </p:cNvSpPr>
          <p:nvPr>
            <p:ph type="subTitle" idx="1"/>
          </p:nvPr>
        </p:nvSpPr>
        <p:spPr>
          <a:xfrm>
            <a:off x="7380408" y="4629234"/>
            <a:ext cx="3973386" cy="1485319"/>
          </a:xfrm>
          <a:noFill/>
        </p:spPr>
        <p:txBody>
          <a:bodyPr>
            <a:normAutofit fontScale="85000" lnSpcReduction="10000"/>
          </a:bodyPr>
          <a:lstStyle/>
          <a:p>
            <a:pPr algn="l"/>
            <a:r>
              <a:rPr lang="nb-NO" dirty="0"/>
              <a:t>Object-</a:t>
            </a:r>
            <a:r>
              <a:rPr lang="nb-NO" dirty="0" err="1"/>
              <a:t>oriented</a:t>
            </a:r>
            <a:r>
              <a:rPr lang="nb-NO" dirty="0"/>
              <a:t> </a:t>
            </a:r>
            <a:r>
              <a:rPr lang="nb-NO" dirty="0" err="1"/>
              <a:t>programming</a:t>
            </a:r>
            <a:endParaRPr lang="nb-NO" dirty="0"/>
          </a:p>
          <a:p>
            <a:pPr algn="l"/>
            <a:endParaRPr lang="nb-NO" dirty="0"/>
          </a:p>
          <a:p>
            <a:pPr algn="l"/>
            <a:r>
              <a:rPr lang="nb-NO" dirty="0"/>
              <a:t>Marcus Alexander Dahl /</a:t>
            </a:r>
            <a:br>
              <a:rPr lang="nb-NO" dirty="0"/>
            </a:br>
            <a:r>
              <a:rPr lang="nb-NO" dirty="0"/>
              <a:t>marcusalexander.dahl@kristiania.no  </a:t>
            </a:r>
            <a:endParaRPr lang="en-GB" dirty="0"/>
          </a:p>
        </p:txBody>
      </p:sp>
      <p:pic>
        <p:nvPicPr>
          <p:cNvPr id="4" name="Picture 4" descr="Consolidated JDK 15 Release Notes">
            <a:extLst>
              <a:ext uri="{FF2B5EF4-FFF2-40B4-BE49-F238E27FC236}">
                <a16:creationId xmlns:a16="http://schemas.microsoft.com/office/drawing/2014/main" id="{8C848B17-325A-4D94-B301-711A8332C5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29" r="-2" b="-2"/>
          <a:stretch/>
        </p:blipFill>
        <p:spPr bwMode="auto">
          <a:xfrm>
            <a:off x="20" y="10"/>
            <a:ext cx="6992881"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93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BAC7DD0-0FE7-49C6-B74C-A8E68DEF1B50}"/>
              </a:ext>
            </a:extLst>
          </p:cNvPr>
          <p:cNvSpPr>
            <a:spLocks noGrp="1"/>
          </p:cNvSpPr>
          <p:nvPr>
            <p:ph type="title"/>
          </p:nvPr>
        </p:nvSpPr>
        <p:spPr/>
        <p:txBody>
          <a:bodyPr/>
          <a:lstStyle/>
          <a:p>
            <a:r>
              <a:rPr lang="nb-NO" dirty="0" err="1"/>
              <a:t>Constructor</a:t>
            </a:r>
            <a:endParaRPr lang="nb-NO" dirty="0"/>
          </a:p>
        </p:txBody>
      </p:sp>
      <p:sp>
        <p:nvSpPr>
          <p:cNvPr id="3" name="Plassholder for innhold 2">
            <a:extLst>
              <a:ext uri="{FF2B5EF4-FFF2-40B4-BE49-F238E27FC236}">
                <a16:creationId xmlns:a16="http://schemas.microsoft.com/office/drawing/2014/main" id="{FDF1389D-BD52-4A29-AA51-28B3AB5AFE57}"/>
              </a:ext>
            </a:extLst>
          </p:cNvPr>
          <p:cNvSpPr>
            <a:spLocks noGrp="1"/>
          </p:cNvSpPr>
          <p:nvPr>
            <p:ph idx="1"/>
          </p:nvPr>
        </p:nvSpPr>
        <p:spPr/>
        <p:txBody>
          <a:bodyPr>
            <a:normAutofit fontScale="70000" lnSpcReduction="20000"/>
          </a:bodyPr>
          <a:lstStyle/>
          <a:p>
            <a:r>
              <a:rPr lang="nb-NO" dirty="0" err="1"/>
              <a:t>But</a:t>
            </a:r>
            <a:r>
              <a:rPr lang="nb-NO" dirty="0"/>
              <a:t> </a:t>
            </a:r>
            <a:r>
              <a:rPr lang="nb-NO" dirty="0" err="1"/>
              <a:t>where</a:t>
            </a:r>
            <a:r>
              <a:rPr lang="nb-NO" dirty="0"/>
              <a:t> is </a:t>
            </a:r>
            <a:r>
              <a:rPr lang="nb-NO" dirty="0" err="1"/>
              <a:t>the</a:t>
            </a:r>
            <a:r>
              <a:rPr lang="nb-NO" dirty="0"/>
              <a:t> </a:t>
            </a:r>
            <a:r>
              <a:rPr lang="nb-NO" dirty="0" err="1"/>
              <a:t>constructor</a:t>
            </a:r>
            <a:r>
              <a:rPr lang="nb-NO" dirty="0"/>
              <a:t> in </a:t>
            </a:r>
            <a:r>
              <a:rPr lang="nb-NO" dirty="0" err="1"/>
              <a:t>the</a:t>
            </a:r>
            <a:r>
              <a:rPr lang="nb-NO" dirty="0"/>
              <a:t> </a:t>
            </a:r>
            <a:r>
              <a:rPr lang="nb-NO" dirty="0" err="1"/>
              <a:t>Wallet-class</a:t>
            </a:r>
            <a:r>
              <a:rPr lang="nb-NO" dirty="0"/>
              <a:t> from </a:t>
            </a:r>
            <a:r>
              <a:rPr lang="nb-NO" dirty="0" err="1"/>
              <a:t>the</a:t>
            </a:r>
            <a:r>
              <a:rPr lang="nb-NO" dirty="0"/>
              <a:t> </a:t>
            </a:r>
            <a:r>
              <a:rPr lang="nb-NO" dirty="0" err="1"/>
              <a:t>previous</a:t>
            </a:r>
            <a:r>
              <a:rPr lang="nb-NO" dirty="0"/>
              <a:t> slide?</a:t>
            </a:r>
          </a:p>
          <a:p>
            <a:r>
              <a:rPr lang="nb-NO" dirty="0"/>
              <a:t>All </a:t>
            </a:r>
            <a:r>
              <a:rPr lang="nb-NO" dirty="0" err="1"/>
              <a:t>classes</a:t>
            </a:r>
            <a:r>
              <a:rPr lang="nb-NO" dirty="0"/>
              <a:t> have a </a:t>
            </a:r>
            <a:r>
              <a:rPr lang="nb-NO" dirty="0" err="1"/>
              <a:t>default</a:t>
            </a:r>
            <a:r>
              <a:rPr lang="nb-NO" dirty="0"/>
              <a:t> </a:t>
            </a:r>
            <a:r>
              <a:rPr lang="nb-NO" dirty="0" err="1"/>
              <a:t>constructor</a:t>
            </a:r>
            <a:r>
              <a:rPr lang="nb-NO" dirty="0"/>
              <a:t> (</a:t>
            </a:r>
            <a:r>
              <a:rPr lang="nb-NO" dirty="0" err="1"/>
              <a:t>even</a:t>
            </a:r>
            <a:r>
              <a:rPr lang="nb-NO" dirty="0"/>
              <a:t> </a:t>
            </a:r>
            <a:r>
              <a:rPr lang="nb-NO" dirty="0" err="1"/>
              <a:t>though</a:t>
            </a:r>
            <a:r>
              <a:rPr lang="nb-NO" dirty="0"/>
              <a:t> </a:t>
            </a:r>
            <a:r>
              <a:rPr lang="nb-NO" dirty="0" err="1"/>
              <a:t>we</a:t>
            </a:r>
            <a:r>
              <a:rPr lang="nb-NO" dirty="0"/>
              <a:t> not </a:t>
            </a:r>
            <a:r>
              <a:rPr lang="nb-NO" dirty="0" err="1"/>
              <a:t>provide</a:t>
            </a:r>
            <a:r>
              <a:rPr lang="nb-NO" dirty="0"/>
              <a:t> </a:t>
            </a:r>
            <a:r>
              <a:rPr lang="nb-NO" dirty="0" err="1"/>
              <a:t>code</a:t>
            </a:r>
            <a:r>
              <a:rPr lang="nb-NO" dirty="0"/>
              <a:t> for </a:t>
            </a:r>
            <a:r>
              <a:rPr lang="nb-NO" dirty="0" err="1"/>
              <a:t>one</a:t>
            </a:r>
            <a:r>
              <a:rPr lang="nb-NO" dirty="0"/>
              <a:t>). This standard </a:t>
            </a:r>
            <a:r>
              <a:rPr lang="nb-NO" dirty="0" err="1"/>
              <a:t>constructor</a:t>
            </a:r>
            <a:r>
              <a:rPr lang="nb-NO" dirty="0"/>
              <a:t>, </a:t>
            </a:r>
            <a:r>
              <a:rPr lang="nb-NO" dirty="0" err="1"/>
              <a:t>provided</a:t>
            </a:r>
            <a:r>
              <a:rPr lang="nb-NO" dirty="0"/>
              <a:t> </a:t>
            </a:r>
            <a:r>
              <a:rPr lang="nb-NO" dirty="0" err="1"/>
              <a:t>when</a:t>
            </a:r>
            <a:r>
              <a:rPr lang="nb-NO" dirty="0"/>
              <a:t> none is given, has </a:t>
            </a:r>
            <a:r>
              <a:rPr lang="nb-NO" dirty="0" err="1"/>
              <a:t>no</a:t>
            </a:r>
            <a:r>
              <a:rPr lang="nb-NO" dirty="0"/>
              <a:t> parameters.</a:t>
            </a:r>
            <a:br>
              <a:rPr lang="nb-NO" dirty="0"/>
            </a:br>
            <a:br>
              <a:rPr lang="nb-NO" dirty="0"/>
            </a:br>
            <a:r>
              <a:rPr lang="nb-NO" dirty="0" err="1"/>
              <a:t>Constructors</a:t>
            </a:r>
            <a:r>
              <a:rPr lang="nb-NO" dirty="0"/>
              <a:t> </a:t>
            </a:r>
            <a:r>
              <a:rPr lang="nb-NO" dirty="0" err="1"/>
              <a:t>are</a:t>
            </a:r>
            <a:r>
              <a:rPr lang="nb-NO" dirty="0"/>
              <a:t> </a:t>
            </a:r>
            <a:r>
              <a:rPr lang="nb-NO" dirty="0" err="1"/>
              <a:t>identified</a:t>
            </a:r>
            <a:r>
              <a:rPr lang="nb-NO" dirty="0"/>
              <a:t> by:</a:t>
            </a:r>
          </a:p>
          <a:p>
            <a:pPr lvl="1"/>
            <a:r>
              <a:rPr lang="nb-NO" dirty="0" err="1"/>
              <a:t>Name</a:t>
            </a:r>
            <a:r>
              <a:rPr lang="nb-NO" dirty="0"/>
              <a:t> matches </a:t>
            </a:r>
            <a:r>
              <a:rPr lang="nb-NO" dirty="0" err="1"/>
              <a:t>the</a:t>
            </a:r>
            <a:r>
              <a:rPr lang="nb-NO" dirty="0"/>
              <a:t> </a:t>
            </a:r>
            <a:r>
              <a:rPr lang="nb-NO" dirty="0" err="1"/>
              <a:t>name</a:t>
            </a:r>
            <a:r>
              <a:rPr lang="nb-NO" dirty="0"/>
              <a:t> </a:t>
            </a:r>
            <a:r>
              <a:rPr lang="nb-NO" dirty="0" err="1"/>
              <a:t>of</a:t>
            </a:r>
            <a:r>
              <a:rPr lang="nb-NO" dirty="0"/>
              <a:t> </a:t>
            </a:r>
            <a:r>
              <a:rPr lang="nb-NO" dirty="0" err="1"/>
              <a:t>the</a:t>
            </a:r>
            <a:r>
              <a:rPr lang="nb-NO" dirty="0"/>
              <a:t> </a:t>
            </a:r>
            <a:r>
              <a:rPr lang="nb-NO" dirty="0" err="1"/>
              <a:t>class</a:t>
            </a:r>
            <a:r>
              <a:rPr lang="nb-NO" dirty="0"/>
              <a:t> (for </a:t>
            </a:r>
            <a:r>
              <a:rPr lang="nb-NO" dirty="0" err="1"/>
              <a:t>example</a:t>
            </a:r>
            <a:r>
              <a:rPr lang="nb-NO" dirty="0"/>
              <a:t>, </a:t>
            </a:r>
            <a:r>
              <a:rPr lang="nb-NO" i="1" dirty="0" err="1">
                <a:latin typeface="Consolas" panose="020B0609020204030204" pitchFamily="49" charset="0"/>
              </a:rPr>
              <a:t>Wallet</a:t>
            </a:r>
            <a:r>
              <a:rPr lang="nb-NO" dirty="0"/>
              <a:t>)</a:t>
            </a:r>
          </a:p>
          <a:p>
            <a:pPr lvl="1"/>
            <a:r>
              <a:rPr lang="nb-NO" dirty="0"/>
              <a:t>It </a:t>
            </a:r>
            <a:r>
              <a:rPr lang="nb-NO" dirty="0" err="1"/>
              <a:t>can</a:t>
            </a:r>
            <a:r>
              <a:rPr lang="nb-NO" dirty="0"/>
              <a:t> have parameters (it is </a:t>
            </a:r>
            <a:r>
              <a:rPr lang="nb-NO" dirty="0" err="1"/>
              <a:t>also</a:t>
            </a:r>
            <a:r>
              <a:rPr lang="nb-NO" dirty="0"/>
              <a:t> a </a:t>
            </a:r>
            <a:r>
              <a:rPr lang="nb-NO" dirty="0" err="1"/>
              <a:t>method</a:t>
            </a:r>
            <a:r>
              <a:rPr lang="nb-NO" dirty="0"/>
              <a:t>)</a:t>
            </a:r>
          </a:p>
          <a:p>
            <a:pPr lvl="1"/>
            <a:r>
              <a:rPr lang="nb-NO" dirty="0"/>
              <a:t>It </a:t>
            </a:r>
            <a:r>
              <a:rPr lang="nb-NO" dirty="0" err="1"/>
              <a:t>returns</a:t>
            </a:r>
            <a:r>
              <a:rPr lang="nb-NO" dirty="0"/>
              <a:t> </a:t>
            </a:r>
            <a:r>
              <a:rPr lang="nb-NO" dirty="0" err="1"/>
              <a:t>the</a:t>
            </a:r>
            <a:r>
              <a:rPr lang="nb-NO" dirty="0"/>
              <a:t> </a:t>
            </a:r>
            <a:r>
              <a:rPr lang="nb-NO" dirty="0" err="1"/>
              <a:t>object</a:t>
            </a:r>
            <a:endParaRPr lang="nb-NO" dirty="0"/>
          </a:p>
          <a:p>
            <a:pPr lvl="1"/>
            <a:r>
              <a:rPr lang="nb-NO" dirty="0"/>
              <a:t>It is in most cases </a:t>
            </a:r>
            <a:r>
              <a:rPr lang="nb-NO" i="1" dirty="0" err="1">
                <a:latin typeface="Consolas" panose="020B0609020204030204" pitchFamily="49" charset="0"/>
              </a:rPr>
              <a:t>public</a:t>
            </a:r>
            <a:r>
              <a:rPr lang="nb-NO" i="1" dirty="0">
                <a:latin typeface="Consolas" panose="020B0609020204030204" pitchFamily="49" charset="0"/>
              </a:rPr>
              <a:t> </a:t>
            </a:r>
          </a:p>
          <a:p>
            <a:r>
              <a:rPr lang="nb-NO" dirty="0" err="1"/>
              <a:t>Constructors</a:t>
            </a:r>
            <a:r>
              <a:rPr lang="nb-NO" dirty="0"/>
              <a:t> </a:t>
            </a:r>
            <a:r>
              <a:rPr lang="nb-NO" dirty="0" err="1"/>
              <a:t>are</a:t>
            </a:r>
            <a:r>
              <a:rPr lang="nb-NO" dirty="0"/>
              <a:t> </a:t>
            </a:r>
            <a:r>
              <a:rPr lang="nb-NO" dirty="0" err="1"/>
              <a:t>special</a:t>
            </a:r>
            <a:r>
              <a:rPr lang="nb-NO" dirty="0"/>
              <a:t> </a:t>
            </a:r>
            <a:r>
              <a:rPr lang="nb-NO" dirty="0" err="1"/>
              <a:t>methods</a:t>
            </a:r>
            <a:r>
              <a:rPr lang="nb-NO" dirty="0"/>
              <a:t> </a:t>
            </a:r>
            <a:r>
              <a:rPr lang="nb-NO" dirty="0" err="1"/>
              <a:t>involved</a:t>
            </a:r>
            <a:r>
              <a:rPr lang="nb-NO" dirty="0"/>
              <a:t> in </a:t>
            </a:r>
            <a:r>
              <a:rPr lang="nb-NO" dirty="0" err="1"/>
              <a:t>the</a:t>
            </a:r>
            <a:r>
              <a:rPr lang="nb-NO" dirty="0"/>
              <a:t> </a:t>
            </a:r>
            <a:r>
              <a:rPr lang="nb-NO" dirty="0" err="1"/>
              <a:t>creation</a:t>
            </a:r>
            <a:r>
              <a:rPr lang="nb-NO" dirty="0"/>
              <a:t> (</a:t>
            </a:r>
            <a:r>
              <a:rPr lang="nb-NO" dirty="0" err="1"/>
              <a:t>initializing</a:t>
            </a:r>
            <a:r>
              <a:rPr lang="nb-NO" dirty="0"/>
              <a:t>) </a:t>
            </a:r>
            <a:r>
              <a:rPr lang="nb-NO" dirty="0" err="1"/>
              <a:t>of</a:t>
            </a:r>
            <a:r>
              <a:rPr lang="nb-NO" dirty="0"/>
              <a:t> </a:t>
            </a:r>
            <a:r>
              <a:rPr lang="nb-NO" dirty="0" err="1"/>
              <a:t>objects</a:t>
            </a:r>
            <a:r>
              <a:rPr lang="nb-NO" dirty="0"/>
              <a:t>. If </a:t>
            </a:r>
            <a:r>
              <a:rPr lang="nb-NO" dirty="0" err="1"/>
              <a:t>there</a:t>
            </a:r>
            <a:r>
              <a:rPr lang="nb-NO" dirty="0"/>
              <a:t> is </a:t>
            </a:r>
            <a:r>
              <a:rPr lang="nb-NO" dirty="0" err="1"/>
              <a:t>nothing</a:t>
            </a:r>
            <a:r>
              <a:rPr lang="nb-NO" dirty="0"/>
              <a:t> </a:t>
            </a:r>
          </a:p>
          <a:p>
            <a:r>
              <a:rPr lang="nb-NO" dirty="0" err="1"/>
              <a:t>Constructors</a:t>
            </a:r>
            <a:r>
              <a:rPr lang="nb-NO" dirty="0"/>
              <a:t> </a:t>
            </a:r>
            <a:r>
              <a:rPr lang="nb-NO" dirty="0" err="1"/>
              <a:t>are</a:t>
            </a:r>
            <a:r>
              <a:rPr lang="nb-NO" dirty="0"/>
              <a:t> most used to </a:t>
            </a:r>
            <a:r>
              <a:rPr lang="nb-NO" dirty="0" err="1"/>
              <a:t>set</a:t>
            </a:r>
            <a:r>
              <a:rPr lang="nb-NO" dirty="0"/>
              <a:t> start </a:t>
            </a:r>
            <a:r>
              <a:rPr lang="nb-NO" dirty="0" err="1"/>
              <a:t>values</a:t>
            </a:r>
            <a:r>
              <a:rPr lang="nb-NO" dirty="0"/>
              <a:t> for </a:t>
            </a:r>
            <a:r>
              <a:rPr lang="nb-NO" dirty="0" err="1"/>
              <a:t>the</a:t>
            </a:r>
            <a:r>
              <a:rPr lang="nb-NO" dirty="0"/>
              <a:t> different </a:t>
            </a:r>
            <a:r>
              <a:rPr lang="nb-NO" dirty="0" err="1"/>
              <a:t>attributes</a:t>
            </a:r>
            <a:r>
              <a:rPr lang="nb-NO" dirty="0"/>
              <a:t> an </a:t>
            </a:r>
            <a:r>
              <a:rPr lang="nb-NO" dirty="0" err="1"/>
              <a:t>object</a:t>
            </a:r>
            <a:r>
              <a:rPr lang="nb-NO" dirty="0"/>
              <a:t> </a:t>
            </a:r>
            <a:r>
              <a:rPr lang="nb-NO" dirty="0" err="1"/>
              <a:t>can</a:t>
            </a:r>
            <a:r>
              <a:rPr lang="nb-NO" dirty="0"/>
              <a:t> have.</a:t>
            </a:r>
          </a:p>
          <a:p>
            <a:endParaRPr lang="nb-NO" dirty="0"/>
          </a:p>
          <a:p>
            <a:endParaRPr lang="nb-NO" dirty="0"/>
          </a:p>
          <a:p>
            <a:r>
              <a:rPr lang="nb-NO" dirty="0"/>
              <a:t>Lets </a:t>
            </a:r>
            <a:r>
              <a:rPr lang="nb-NO" dirty="0" err="1"/>
              <a:t>try</a:t>
            </a:r>
            <a:r>
              <a:rPr lang="nb-NO" dirty="0"/>
              <a:t> to </a:t>
            </a:r>
            <a:r>
              <a:rPr lang="nb-NO" dirty="0" err="1"/>
              <a:t>use</a:t>
            </a:r>
            <a:r>
              <a:rPr lang="nb-NO" dirty="0"/>
              <a:t> a </a:t>
            </a:r>
            <a:r>
              <a:rPr lang="nb-NO" dirty="0" err="1"/>
              <a:t>constructor</a:t>
            </a:r>
            <a:r>
              <a:rPr lang="nb-NO" dirty="0"/>
              <a:t> from </a:t>
            </a:r>
            <a:r>
              <a:rPr lang="nb-NO" dirty="0" err="1"/>
              <a:t>the</a:t>
            </a:r>
            <a:r>
              <a:rPr lang="nb-NO" dirty="0"/>
              <a:t> </a:t>
            </a:r>
            <a:r>
              <a:rPr lang="nb-NO" dirty="0" err="1"/>
              <a:t>Wallet-example</a:t>
            </a:r>
            <a:r>
              <a:rPr lang="nb-NO" dirty="0"/>
              <a:t> </a:t>
            </a:r>
            <a:r>
              <a:rPr lang="nb-NO" dirty="0" err="1"/>
              <a:t>provided</a:t>
            </a:r>
            <a:r>
              <a:rPr lang="nb-NO" dirty="0"/>
              <a:t>…</a:t>
            </a:r>
          </a:p>
        </p:txBody>
      </p:sp>
    </p:spTree>
    <p:extLst>
      <p:ext uri="{BB962C8B-B14F-4D97-AF65-F5344CB8AC3E}">
        <p14:creationId xmlns:p14="http://schemas.microsoft.com/office/powerpoint/2010/main" val="315132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B7F7B7-043A-4423-9E7D-4C38C644BE7A}"/>
              </a:ext>
            </a:extLst>
          </p:cNvPr>
          <p:cNvSpPr>
            <a:spLocks noGrp="1"/>
          </p:cNvSpPr>
          <p:nvPr>
            <p:ph type="title"/>
          </p:nvPr>
        </p:nvSpPr>
        <p:spPr/>
        <p:txBody>
          <a:bodyPr/>
          <a:lstStyle/>
          <a:p>
            <a:r>
              <a:rPr lang="nb-NO" dirty="0"/>
              <a:t>Method </a:t>
            </a:r>
            <a:r>
              <a:rPr lang="nb-NO" dirty="0" err="1"/>
              <a:t>overloading</a:t>
            </a:r>
            <a:endParaRPr lang="nb-NO" dirty="0"/>
          </a:p>
        </p:txBody>
      </p:sp>
      <p:sp>
        <p:nvSpPr>
          <p:cNvPr id="3" name="Plassholder for innhold 2">
            <a:extLst>
              <a:ext uri="{FF2B5EF4-FFF2-40B4-BE49-F238E27FC236}">
                <a16:creationId xmlns:a16="http://schemas.microsoft.com/office/drawing/2014/main" id="{7EAD4545-8FB3-4755-BA0E-BC4631BD4F71}"/>
              </a:ext>
            </a:extLst>
          </p:cNvPr>
          <p:cNvSpPr>
            <a:spLocks noGrp="1"/>
          </p:cNvSpPr>
          <p:nvPr>
            <p:ph idx="1"/>
          </p:nvPr>
        </p:nvSpPr>
        <p:spPr/>
        <p:txBody>
          <a:bodyPr>
            <a:normAutofit fontScale="92500" lnSpcReduction="20000"/>
          </a:bodyPr>
          <a:lstStyle/>
          <a:p>
            <a:r>
              <a:rPr lang="nb-NO" dirty="0" err="1"/>
              <a:t>We</a:t>
            </a:r>
            <a:r>
              <a:rPr lang="nb-NO" dirty="0"/>
              <a:t> </a:t>
            </a:r>
            <a:r>
              <a:rPr lang="nb-NO" dirty="0" err="1"/>
              <a:t>can</a:t>
            </a:r>
            <a:r>
              <a:rPr lang="nb-NO" dirty="0"/>
              <a:t> by design have more </a:t>
            </a:r>
            <a:r>
              <a:rPr lang="nb-NO" dirty="0" err="1"/>
              <a:t>than</a:t>
            </a:r>
            <a:r>
              <a:rPr lang="nb-NO" dirty="0"/>
              <a:t> </a:t>
            </a:r>
            <a:r>
              <a:rPr lang="nb-NO" dirty="0" err="1"/>
              <a:t>one</a:t>
            </a:r>
            <a:r>
              <a:rPr lang="nb-NO" dirty="0"/>
              <a:t> </a:t>
            </a:r>
            <a:r>
              <a:rPr lang="nb-NO" dirty="0" err="1"/>
              <a:t>constructor</a:t>
            </a:r>
            <a:r>
              <a:rPr lang="nb-NO" dirty="0"/>
              <a:t>, as </a:t>
            </a:r>
            <a:r>
              <a:rPr lang="nb-NO" dirty="0" err="1"/>
              <a:t>long</a:t>
            </a:r>
            <a:r>
              <a:rPr lang="nb-NO" dirty="0"/>
              <a:t> as </a:t>
            </a:r>
            <a:r>
              <a:rPr lang="nb-NO" dirty="0" err="1"/>
              <a:t>they</a:t>
            </a:r>
            <a:r>
              <a:rPr lang="nb-NO" dirty="0"/>
              <a:t> have a different </a:t>
            </a:r>
            <a:r>
              <a:rPr lang="nb-NO" dirty="0" err="1"/>
              <a:t>set</a:t>
            </a:r>
            <a:r>
              <a:rPr lang="nb-NO" dirty="0"/>
              <a:t> </a:t>
            </a:r>
            <a:r>
              <a:rPr lang="nb-NO" dirty="0" err="1"/>
              <a:t>of</a:t>
            </a:r>
            <a:r>
              <a:rPr lang="nb-NO" dirty="0"/>
              <a:t> parameters. This </a:t>
            </a:r>
            <a:r>
              <a:rPr lang="nb-NO" dirty="0" err="1"/>
              <a:t>goes</a:t>
            </a:r>
            <a:r>
              <a:rPr lang="nb-NO" dirty="0"/>
              <a:t> for all </a:t>
            </a:r>
            <a:r>
              <a:rPr lang="nb-NO" dirty="0" err="1"/>
              <a:t>methods</a:t>
            </a:r>
            <a:r>
              <a:rPr lang="nb-NO" dirty="0"/>
              <a:t> </a:t>
            </a:r>
            <a:r>
              <a:rPr lang="nb-NO" dirty="0" err="1"/>
              <a:t>within</a:t>
            </a:r>
            <a:r>
              <a:rPr lang="nb-NO" dirty="0"/>
              <a:t> a </a:t>
            </a:r>
            <a:r>
              <a:rPr lang="nb-NO" dirty="0" err="1"/>
              <a:t>class</a:t>
            </a:r>
            <a:r>
              <a:rPr lang="nb-NO" dirty="0"/>
              <a:t>, and </a:t>
            </a:r>
            <a:r>
              <a:rPr lang="nb-NO" dirty="0" err="1"/>
              <a:t>this</a:t>
            </a:r>
            <a:r>
              <a:rPr lang="nb-NO" dirty="0"/>
              <a:t> is </a:t>
            </a:r>
            <a:r>
              <a:rPr lang="nb-NO" dirty="0" err="1"/>
              <a:t>called</a:t>
            </a:r>
            <a:r>
              <a:rPr lang="nb-NO" dirty="0"/>
              <a:t> </a:t>
            </a:r>
            <a:r>
              <a:rPr lang="nb-NO" dirty="0" err="1"/>
              <a:t>method</a:t>
            </a:r>
            <a:r>
              <a:rPr lang="nb-NO" dirty="0"/>
              <a:t> </a:t>
            </a:r>
            <a:r>
              <a:rPr lang="nb-NO" dirty="0" err="1"/>
              <a:t>overloading</a:t>
            </a:r>
            <a:r>
              <a:rPr lang="nb-NO" dirty="0"/>
              <a:t>. Methods </a:t>
            </a:r>
            <a:r>
              <a:rPr lang="nb-NO" dirty="0" err="1"/>
              <a:t>can</a:t>
            </a:r>
            <a:r>
              <a:rPr lang="nb-NO" dirty="0"/>
              <a:t> have </a:t>
            </a:r>
            <a:r>
              <a:rPr lang="nb-NO" dirty="0" err="1"/>
              <a:t>the</a:t>
            </a:r>
            <a:r>
              <a:rPr lang="nb-NO" dirty="0"/>
              <a:t> same </a:t>
            </a:r>
            <a:r>
              <a:rPr lang="nb-NO" dirty="0" err="1"/>
              <a:t>name</a:t>
            </a:r>
            <a:r>
              <a:rPr lang="nb-NO" dirty="0"/>
              <a:t> in a </a:t>
            </a:r>
            <a:r>
              <a:rPr lang="nb-NO" dirty="0" err="1"/>
              <a:t>class</a:t>
            </a:r>
            <a:r>
              <a:rPr lang="nb-NO" dirty="0"/>
              <a:t>, as </a:t>
            </a:r>
            <a:r>
              <a:rPr lang="nb-NO" dirty="0" err="1"/>
              <a:t>long</a:t>
            </a:r>
            <a:r>
              <a:rPr lang="nb-NO" dirty="0"/>
              <a:t> as </a:t>
            </a:r>
            <a:r>
              <a:rPr lang="nb-NO" dirty="0" err="1"/>
              <a:t>they</a:t>
            </a:r>
            <a:r>
              <a:rPr lang="nb-NO" dirty="0"/>
              <a:t> </a:t>
            </a:r>
            <a:r>
              <a:rPr lang="nb-NO" dirty="0" err="1"/>
              <a:t>take</a:t>
            </a:r>
            <a:r>
              <a:rPr lang="nb-NO" dirty="0"/>
              <a:t> different parameters.</a:t>
            </a:r>
          </a:p>
          <a:p>
            <a:endParaRPr lang="nb-NO" dirty="0"/>
          </a:p>
          <a:p>
            <a:r>
              <a:rPr lang="nb-NO" dirty="0" err="1"/>
              <a:t>Examples</a:t>
            </a:r>
            <a:r>
              <a:rPr lang="nb-NO" dirty="0"/>
              <a:t>:</a:t>
            </a:r>
          </a:p>
          <a:p>
            <a:pPr marL="0" indent="0">
              <a:buNone/>
            </a:pPr>
            <a:r>
              <a:rPr lang="nb-NO" dirty="0" err="1">
                <a:latin typeface="Consolas" panose="020B0609020204030204" pitchFamily="49" charset="0"/>
              </a:rPr>
              <a:t>public</a:t>
            </a:r>
            <a:r>
              <a:rPr lang="nb-NO" dirty="0">
                <a:latin typeface="Consolas" panose="020B0609020204030204" pitchFamily="49" charset="0"/>
              </a:rPr>
              <a:t> </a:t>
            </a:r>
            <a:r>
              <a:rPr lang="nb-NO" dirty="0" err="1">
                <a:latin typeface="Consolas" panose="020B0609020204030204" pitchFamily="49" charset="0"/>
              </a:rPr>
              <a:t>void</a:t>
            </a:r>
            <a:r>
              <a:rPr lang="nb-NO" dirty="0">
                <a:latin typeface="Consolas" panose="020B0609020204030204" pitchFamily="49" charset="0"/>
              </a:rPr>
              <a:t> </a:t>
            </a:r>
            <a:r>
              <a:rPr lang="nb-NO" dirty="0" err="1">
                <a:latin typeface="Consolas" panose="020B0609020204030204" pitchFamily="49" charset="0"/>
              </a:rPr>
              <a:t>print</a:t>
            </a:r>
            <a:r>
              <a:rPr lang="nb-NO" dirty="0">
                <a:latin typeface="Consolas" panose="020B0609020204030204" pitchFamily="49" charset="0"/>
              </a:rPr>
              <a:t>(</a:t>
            </a:r>
            <a:r>
              <a:rPr lang="nb-NO" dirty="0" err="1">
                <a:latin typeface="Consolas" panose="020B0609020204030204" pitchFamily="49" charset="0"/>
              </a:rPr>
              <a:t>String</a:t>
            </a:r>
            <a:r>
              <a:rPr lang="nb-NO" dirty="0">
                <a:latin typeface="Consolas" panose="020B0609020204030204" pitchFamily="49" charset="0"/>
              </a:rPr>
              <a:t> s){}</a:t>
            </a:r>
          </a:p>
          <a:p>
            <a:pPr marL="0" indent="0">
              <a:buNone/>
            </a:pPr>
            <a:r>
              <a:rPr lang="nb-NO" dirty="0" err="1">
                <a:latin typeface="Consolas" panose="020B0609020204030204" pitchFamily="49" charset="0"/>
              </a:rPr>
              <a:t>public</a:t>
            </a:r>
            <a:r>
              <a:rPr lang="nb-NO" dirty="0">
                <a:latin typeface="Consolas" panose="020B0609020204030204" pitchFamily="49" charset="0"/>
              </a:rPr>
              <a:t> </a:t>
            </a:r>
            <a:r>
              <a:rPr lang="nb-NO" dirty="0" err="1">
                <a:latin typeface="Consolas" panose="020B0609020204030204" pitchFamily="49" charset="0"/>
              </a:rPr>
              <a:t>void</a:t>
            </a:r>
            <a:r>
              <a:rPr lang="nb-NO" dirty="0">
                <a:latin typeface="Consolas" panose="020B0609020204030204" pitchFamily="49" charset="0"/>
              </a:rPr>
              <a:t> </a:t>
            </a:r>
            <a:r>
              <a:rPr lang="nb-NO" dirty="0" err="1">
                <a:latin typeface="Consolas" panose="020B0609020204030204" pitchFamily="49" charset="0"/>
              </a:rPr>
              <a:t>print</a:t>
            </a:r>
            <a:r>
              <a:rPr lang="nb-NO" dirty="0">
                <a:latin typeface="Consolas" panose="020B0609020204030204" pitchFamily="49" charset="0"/>
              </a:rPr>
              <a:t>(</a:t>
            </a:r>
            <a:r>
              <a:rPr lang="nb-NO" dirty="0" err="1">
                <a:latin typeface="Consolas" panose="020B0609020204030204" pitchFamily="49" charset="0"/>
              </a:rPr>
              <a:t>int</a:t>
            </a:r>
            <a:r>
              <a:rPr lang="nb-NO" dirty="0">
                <a:latin typeface="Consolas" panose="020B0609020204030204" pitchFamily="49" charset="0"/>
              </a:rPr>
              <a:t> i){}</a:t>
            </a:r>
          </a:p>
          <a:p>
            <a:pPr marL="0" indent="0">
              <a:buNone/>
            </a:pPr>
            <a:r>
              <a:rPr lang="nb-NO" dirty="0" err="1">
                <a:latin typeface="Consolas" panose="020B0609020204030204" pitchFamily="49" charset="0"/>
              </a:rPr>
              <a:t>public</a:t>
            </a:r>
            <a:r>
              <a:rPr lang="nb-NO" dirty="0">
                <a:latin typeface="Consolas" panose="020B0609020204030204" pitchFamily="49" charset="0"/>
              </a:rPr>
              <a:t> </a:t>
            </a:r>
            <a:r>
              <a:rPr lang="nb-NO" dirty="0" err="1">
                <a:latin typeface="Consolas" panose="020B0609020204030204" pitchFamily="49" charset="0"/>
              </a:rPr>
              <a:t>void</a:t>
            </a:r>
            <a:r>
              <a:rPr lang="nb-NO" dirty="0">
                <a:latin typeface="Consolas" panose="020B0609020204030204" pitchFamily="49" charset="0"/>
              </a:rPr>
              <a:t> </a:t>
            </a:r>
            <a:r>
              <a:rPr lang="nb-NO" dirty="0" err="1">
                <a:latin typeface="Consolas" panose="020B0609020204030204" pitchFamily="49" charset="0"/>
              </a:rPr>
              <a:t>print</a:t>
            </a:r>
            <a:r>
              <a:rPr lang="nb-NO" dirty="0">
                <a:latin typeface="Consolas" panose="020B0609020204030204" pitchFamily="49" charset="0"/>
              </a:rPr>
              <a:t>(</a:t>
            </a:r>
            <a:r>
              <a:rPr lang="nb-NO" dirty="0" err="1">
                <a:latin typeface="Consolas" panose="020B0609020204030204" pitchFamily="49" charset="0"/>
              </a:rPr>
              <a:t>int</a:t>
            </a:r>
            <a:r>
              <a:rPr lang="nb-NO" dirty="0">
                <a:latin typeface="Consolas" panose="020B0609020204030204" pitchFamily="49" charset="0"/>
              </a:rPr>
              <a:t> i, </a:t>
            </a:r>
            <a:r>
              <a:rPr lang="nb-NO" dirty="0" err="1">
                <a:latin typeface="Consolas" panose="020B0609020204030204" pitchFamily="49" charset="0"/>
              </a:rPr>
              <a:t>String</a:t>
            </a:r>
            <a:r>
              <a:rPr lang="nb-NO" dirty="0">
                <a:latin typeface="Consolas" panose="020B0609020204030204" pitchFamily="49" charset="0"/>
              </a:rPr>
              <a:t> s){}</a:t>
            </a:r>
          </a:p>
          <a:p>
            <a:pPr marL="0" indent="0">
              <a:buNone/>
            </a:pPr>
            <a:endParaRPr lang="nb-NO" dirty="0">
              <a:latin typeface="Consolas" panose="020B0609020204030204" pitchFamily="49" charset="0"/>
            </a:endParaRPr>
          </a:p>
          <a:p>
            <a:pPr marL="0" indent="0">
              <a:buNone/>
            </a:pPr>
            <a:r>
              <a:rPr lang="nb-NO" dirty="0" err="1">
                <a:latin typeface="Consolas" panose="020B0609020204030204" pitchFamily="49" charset="0"/>
              </a:rPr>
              <a:t>public</a:t>
            </a:r>
            <a:r>
              <a:rPr lang="nb-NO" dirty="0">
                <a:latin typeface="Consolas" panose="020B0609020204030204" pitchFamily="49" charset="0"/>
              </a:rPr>
              <a:t> </a:t>
            </a:r>
            <a:r>
              <a:rPr lang="nb-NO" dirty="0" err="1">
                <a:latin typeface="Consolas" panose="020B0609020204030204" pitchFamily="49" charset="0"/>
              </a:rPr>
              <a:t>String</a:t>
            </a:r>
            <a:r>
              <a:rPr lang="nb-NO" dirty="0">
                <a:latin typeface="Consolas" panose="020B0609020204030204" pitchFamily="49" charset="0"/>
              </a:rPr>
              <a:t> </a:t>
            </a:r>
            <a:r>
              <a:rPr lang="nb-NO" dirty="0" err="1">
                <a:latin typeface="Consolas" panose="020B0609020204030204" pitchFamily="49" charset="0"/>
              </a:rPr>
              <a:t>print</a:t>
            </a:r>
            <a:r>
              <a:rPr lang="nb-NO" dirty="0">
                <a:latin typeface="Consolas" panose="020B0609020204030204" pitchFamily="49" charset="0"/>
              </a:rPr>
              <a:t>(</a:t>
            </a:r>
            <a:r>
              <a:rPr lang="nb-NO" dirty="0" err="1">
                <a:latin typeface="Consolas" panose="020B0609020204030204" pitchFamily="49" charset="0"/>
              </a:rPr>
              <a:t>String</a:t>
            </a:r>
            <a:r>
              <a:rPr lang="nb-NO" dirty="0">
                <a:latin typeface="Consolas" panose="020B0609020204030204" pitchFamily="49" charset="0"/>
              </a:rPr>
              <a:t> s){}</a:t>
            </a:r>
          </a:p>
          <a:p>
            <a:endParaRPr lang="nb-NO" dirty="0"/>
          </a:p>
        </p:txBody>
      </p:sp>
      <p:cxnSp>
        <p:nvCxnSpPr>
          <p:cNvPr id="4" name="Straight Connector 6">
            <a:extLst>
              <a:ext uri="{FF2B5EF4-FFF2-40B4-BE49-F238E27FC236}">
                <a16:creationId xmlns:a16="http://schemas.microsoft.com/office/drawing/2014/main" id="{BD7878E1-1F56-4090-856A-816E18D3624B}"/>
              </a:ext>
            </a:extLst>
          </p:cNvPr>
          <p:cNvCxnSpPr>
            <a:cxnSpLocks/>
          </p:cNvCxnSpPr>
          <p:nvPr/>
        </p:nvCxnSpPr>
        <p:spPr>
          <a:xfrm flipH="1">
            <a:off x="1058780" y="5486400"/>
            <a:ext cx="5807242" cy="36178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6" name="Straight Connector 3">
            <a:extLst>
              <a:ext uri="{FF2B5EF4-FFF2-40B4-BE49-F238E27FC236}">
                <a16:creationId xmlns:a16="http://schemas.microsoft.com/office/drawing/2014/main" id="{D25C626B-6AEC-43BF-8FC3-0E7B8DF09CB2}"/>
              </a:ext>
            </a:extLst>
          </p:cNvPr>
          <p:cNvCxnSpPr>
            <a:cxnSpLocks/>
          </p:cNvCxnSpPr>
          <p:nvPr/>
        </p:nvCxnSpPr>
        <p:spPr>
          <a:xfrm flipH="1" flipV="1">
            <a:off x="1203158" y="5486400"/>
            <a:ext cx="5662864" cy="36178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2036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C15EB6A-6697-4A21-BC22-933B78A1E8EF}"/>
              </a:ext>
            </a:extLst>
          </p:cNvPr>
          <p:cNvSpPr>
            <a:spLocks noGrp="1"/>
          </p:cNvSpPr>
          <p:nvPr>
            <p:ph type="title"/>
          </p:nvPr>
        </p:nvSpPr>
        <p:spPr/>
        <p:txBody>
          <a:bodyPr/>
          <a:lstStyle/>
          <a:p>
            <a:r>
              <a:rPr lang="nb-NO" dirty="0" err="1"/>
              <a:t>Constructors</a:t>
            </a:r>
            <a:r>
              <a:rPr lang="nb-NO" dirty="0"/>
              <a:t> </a:t>
            </a:r>
            <a:r>
              <a:rPr lang="nb-NO" dirty="0" err="1"/>
              <a:t>summarized</a:t>
            </a:r>
            <a:endParaRPr lang="nb-NO" dirty="0"/>
          </a:p>
        </p:txBody>
      </p:sp>
      <p:sp>
        <p:nvSpPr>
          <p:cNvPr id="3" name="Plassholder for innhold 2">
            <a:extLst>
              <a:ext uri="{FF2B5EF4-FFF2-40B4-BE49-F238E27FC236}">
                <a16:creationId xmlns:a16="http://schemas.microsoft.com/office/drawing/2014/main" id="{4C74059A-EAAA-4958-B521-B2B038AE7FD4}"/>
              </a:ext>
            </a:extLst>
          </p:cNvPr>
          <p:cNvSpPr>
            <a:spLocks noGrp="1"/>
          </p:cNvSpPr>
          <p:nvPr>
            <p:ph idx="1"/>
          </p:nvPr>
        </p:nvSpPr>
        <p:spPr/>
        <p:txBody>
          <a:bodyPr/>
          <a:lstStyle/>
          <a:p>
            <a:r>
              <a:rPr lang="nb-NO" dirty="0" err="1"/>
              <a:t>Constructors</a:t>
            </a:r>
            <a:r>
              <a:rPr lang="nb-NO" dirty="0"/>
              <a:t> is a </a:t>
            </a:r>
            <a:r>
              <a:rPr lang="nb-NO" dirty="0" err="1"/>
              <a:t>special</a:t>
            </a:r>
            <a:r>
              <a:rPr lang="nb-NO" dirty="0"/>
              <a:t> </a:t>
            </a:r>
            <a:r>
              <a:rPr lang="nb-NO" dirty="0" err="1"/>
              <a:t>method</a:t>
            </a:r>
            <a:r>
              <a:rPr lang="nb-NO" dirty="0"/>
              <a:t> </a:t>
            </a:r>
            <a:r>
              <a:rPr lang="nb-NO" dirty="0" err="1"/>
              <a:t>that</a:t>
            </a:r>
            <a:r>
              <a:rPr lang="nb-NO" dirty="0"/>
              <a:t> </a:t>
            </a:r>
            <a:r>
              <a:rPr lang="nb-NO" dirty="0" err="1"/>
              <a:t>we</a:t>
            </a:r>
            <a:r>
              <a:rPr lang="nb-NO" dirty="0"/>
              <a:t> </a:t>
            </a:r>
            <a:r>
              <a:rPr lang="nb-NO" dirty="0" err="1"/>
              <a:t>use</a:t>
            </a:r>
            <a:r>
              <a:rPr lang="nb-NO" dirty="0"/>
              <a:t> </a:t>
            </a:r>
            <a:r>
              <a:rPr lang="nb-NO" dirty="0" err="1"/>
              <a:t>when</a:t>
            </a:r>
            <a:r>
              <a:rPr lang="nb-NO" dirty="0"/>
              <a:t> </a:t>
            </a:r>
            <a:r>
              <a:rPr lang="nb-NO" dirty="0" err="1"/>
              <a:t>initializing</a:t>
            </a:r>
            <a:r>
              <a:rPr lang="nb-NO" dirty="0"/>
              <a:t> </a:t>
            </a:r>
            <a:r>
              <a:rPr lang="nb-NO" dirty="0" err="1"/>
              <a:t>objects</a:t>
            </a:r>
            <a:r>
              <a:rPr lang="nb-NO" dirty="0"/>
              <a:t>, </a:t>
            </a:r>
            <a:r>
              <a:rPr lang="nb-NO" dirty="0" err="1"/>
              <a:t>which</a:t>
            </a:r>
            <a:r>
              <a:rPr lang="nb-NO" dirty="0"/>
              <a:t> </a:t>
            </a:r>
            <a:r>
              <a:rPr lang="nb-NO" dirty="0" err="1"/>
              <a:t>are</a:t>
            </a:r>
            <a:r>
              <a:rPr lang="nb-NO" dirty="0"/>
              <a:t> </a:t>
            </a:r>
            <a:r>
              <a:rPr lang="nb-NO" dirty="0" err="1"/>
              <a:t>instances</a:t>
            </a:r>
            <a:r>
              <a:rPr lang="nb-NO" dirty="0"/>
              <a:t> </a:t>
            </a:r>
            <a:r>
              <a:rPr lang="nb-NO" dirty="0" err="1"/>
              <a:t>of</a:t>
            </a:r>
            <a:r>
              <a:rPr lang="nb-NO" dirty="0"/>
              <a:t> a </a:t>
            </a:r>
            <a:r>
              <a:rPr lang="nb-NO" dirty="0" err="1"/>
              <a:t>class</a:t>
            </a:r>
            <a:r>
              <a:rPr lang="nb-NO" dirty="0"/>
              <a:t>.</a:t>
            </a:r>
          </a:p>
          <a:p>
            <a:r>
              <a:rPr lang="nb-NO" dirty="0" err="1"/>
              <a:t>We</a:t>
            </a:r>
            <a:r>
              <a:rPr lang="nb-NO" dirty="0"/>
              <a:t> </a:t>
            </a:r>
            <a:r>
              <a:rPr lang="nb-NO" dirty="0" err="1"/>
              <a:t>call</a:t>
            </a:r>
            <a:r>
              <a:rPr lang="nb-NO" dirty="0"/>
              <a:t> </a:t>
            </a:r>
            <a:r>
              <a:rPr lang="nb-NO" dirty="0" err="1"/>
              <a:t>upon</a:t>
            </a:r>
            <a:r>
              <a:rPr lang="nb-NO" dirty="0"/>
              <a:t> </a:t>
            </a:r>
            <a:r>
              <a:rPr lang="nb-NO" dirty="0" err="1"/>
              <a:t>the</a:t>
            </a:r>
            <a:r>
              <a:rPr lang="nb-NO" dirty="0"/>
              <a:t> </a:t>
            </a:r>
            <a:r>
              <a:rPr lang="nb-NO" dirty="0" err="1"/>
              <a:t>constructor</a:t>
            </a:r>
            <a:r>
              <a:rPr lang="nb-NO" dirty="0"/>
              <a:t> </a:t>
            </a:r>
            <a:r>
              <a:rPr lang="nb-NO" dirty="0" err="1"/>
              <a:t>with</a:t>
            </a:r>
            <a:r>
              <a:rPr lang="nb-NO" dirty="0"/>
              <a:t> </a:t>
            </a:r>
            <a:r>
              <a:rPr lang="nb-NO" dirty="0" err="1"/>
              <a:t>the</a:t>
            </a:r>
            <a:r>
              <a:rPr lang="nb-NO" dirty="0"/>
              <a:t> </a:t>
            </a:r>
            <a:r>
              <a:rPr lang="nb-NO" dirty="0" err="1"/>
              <a:t>special</a:t>
            </a:r>
            <a:r>
              <a:rPr lang="nb-NO" dirty="0"/>
              <a:t> </a:t>
            </a:r>
            <a:r>
              <a:rPr lang="nb-NO" dirty="0" err="1"/>
              <a:t>keyword</a:t>
            </a:r>
            <a:r>
              <a:rPr lang="nb-NO" dirty="0"/>
              <a:t> </a:t>
            </a:r>
            <a:r>
              <a:rPr lang="nb-NO" dirty="0" err="1"/>
              <a:t>new</a:t>
            </a:r>
            <a:r>
              <a:rPr lang="nb-NO" dirty="0"/>
              <a:t>, </a:t>
            </a:r>
            <a:r>
              <a:rPr lang="nb-NO" dirty="0" err="1"/>
              <a:t>with</a:t>
            </a:r>
            <a:r>
              <a:rPr lang="nb-NO" dirty="0"/>
              <a:t> </a:t>
            </a:r>
            <a:r>
              <a:rPr lang="nb-NO" dirty="0" err="1"/>
              <a:t>eventual</a:t>
            </a:r>
            <a:r>
              <a:rPr lang="nb-NO" dirty="0"/>
              <a:t> </a:t>
            </a:r>
            <a:r>
              <a:rPr lang="nb-NO" dirty="0" err="1"/>
              <a:t>provided</a:t>
            </a:r>
            <a:r>
              <a:rPr lang="nb-NO" dirty="0"/>
              <a:t> start </a:t>
            </a:r>
            <a:r>
              <a:rPr lang="nb-NO" dirty="0" err="1"/>
              <a:t>values</a:t>
            </a:r>
            <a:r>
              <a:rPr lang="nb-NO" dirty="0"/>
              <a:t> as arguments sent to </a:t>
            </a:r>
            <a:r>
              <a:rPr lang="nb-NO" dirty="0" err="1"/>
              <a:t>the</a:t>
            </a:r>
            <a:r>
              <a:rPr lang="nb-NO" dirty="0"/>
              <a:t> </a:t>
            </a:r>
            <a:r>
              <a:rPr lang="nb-NO" dirty="0" err="1"/>
              <a:t>constructor</a:t>
            </a:r>
            <a:r>
              <a:rPr lang="nb-NO" dirty="0"/>
              <a:t>.</a:t>
            </a:r>
          </a:p>
          <a:p>
            <a:r>
              <a:rPr lang="nb-NO" dirty="0" err="1"/>
              <a:t>We</a:t>
            </a:r>
            <a:r>
              <a:rPr lang="nb-NO" dirty="0"/>
              <a:t> </a:t>
            </a:r>
            <a:r>
              <a:rPr lang="nb-NO" dirty="0" err="1"/>
              <a:t>can</a:t>
            </a:r>
            <a:r>
              <a:rPr lang="nb-NO" dirty="0"/>
              <a:t> have different </a:t>
            </a:r>
            <a:r>
              <a:rPr lang="nb-NO" dirty="0" err="1"/>
              <a:t>constructors</a:t>
            </a:r>
            <a:r>
              <a:rPr lang="nb-NO" dirty="0"/>
              <a:t> in </a:t>
            </a:r>
            <a:r>
              <a:rPr lang="nb-NO" dirty="0" err="1"/>
              <a:t>the</a:t>
            </a:r>
            <a:r>
              <a:rPr lang="nb-NO" dirty="0"/>
              <a:t> same </a:t>
            </a:r>
            <a:r>
              <a:rPr lang="nb-NO" dirty="0" err="1"/>
              <a:t>class</a:t>
            </a:r>
            <a:br>
              <a:rPr lang="nb-NO" dirty="0"/>
            </a:br>
            <a:r>
              <a:rPr lang="nb-NO" dirty="0"/>
              <a:t>(as </a:t>
            </a:r>
            <a:r>
              <a:rPr lang="nb-NO" dirty="0" err="1"/>
              <a:t>long</a:t>
            </a:r>
            <a:r>
              <a:rPr lang="nb-NO" dirty="0"/>
              <a:t> as </a:t>
            </a:r>
            <a:r>
              <a:rPr lang="nb-NO" dirty="0" err="1"/>
              <a:t>they</a:t>
            </a:r>
            <a:r>
              <a:rPr lang="nb-NO" dirty="0"/>
              <a:t> have different parameters)</a:t>
            </a:r>
          </a:p>
        </p:txBody>
      </p:sp>
    </p:spTree>
    <p:extLst>
      <p:ext uri="{BB962C8B-B14F-4D97-AF65-F5344CB8AC3E}">
        <p14:creationId xmlns:p14="http://schemas.microsoft.com/office/powerpoint/2010/main" val="256150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F81196-E908-4741-AE26-661467EE53F4}"/>
              </a:ext>
            </a:extLst>
          </p:cNvPr>
          <p:cNvSpPr>
            <a:spLocks noGrp="1"/>
          </p:cNvSpPr>
          <p:nvPr>
            <p:ph type="title"/>
          </p:nvPr>
        </p:nvSpPr>
        <p:spPr/>
        <p:txBody>
          <a:bodyPr/>
          <a:lstStyle/>
          <a:p>
            <a:r>
              <a:rPr lang="nb-NO" dirty="0" err="1"/>
              <a:t>String</a:t>
            </a:r>
            <a:r>
              <a:rPr lang="nb-NO" dirty="0"/>
              <a:t>?</a:t>
            </a:r>
          </a:p>
        </p:txBody>
      </p:sp>
      <p:sp>
        <p:nvSpPr>
          <p:cNvPr id="3" name="Plassholder for innhold 2">
            <a:extLst>
              <a:ext uri="{FF2B5EF4-FFF2-40B4-BE49-F238E27FC236}">
                <a16:creationId xmlns:a16="http://schemas.microsoft.com/office/drawing/2014/main" id="{87D89E0F-647A-4C4F-AB20-7B7DD1268F04}"/>
              </a:ext>
            </a:extLst>
          </p:cNvPr>
          <p:cNvSpPr>
            <a:spLocks noGrp="1"/>
          </p:cNvSpPr>
          <p:nvPr>
            <p:ph idx="1"/>
          </p:nvPr>
        </p:nvSpPr>
        <p:spPr/>
        <p:txBody>
          <a:bodyPr>
            <a:normAutofit fontScale="85000" lnSpcReduction="20000"/>
          </a:bodyPr>
          <a:lstStyle/>
          <a:p>
            <a:r>
              <a:rPr lang="nb-NO" dirty="0" err="1"/>
              <a:t>String</a:t>
            </a:r>
            <a:r>
              <a:rPr lang="nb-NO" dirty="0"/>
              <a:t> is a non-primitive type, </a:t>
            </a:r>
            <a:r>
              <a:rPr lang="nb-NO" dirty="0" err="1"/>
              <a:t>one</a:t>
            </a:r>
            <a:r>
              <a:rPr lang="nb-NO" dirty="0"/>
              <a:t> </a:t>
            </a:r>
            <a:r>
              <a:rPr lang="nb-NO" dirty="0" err="1"/>
              <a:t>of</a:t>
            </a:r>
            <a:r>
              <a:rPr lang="nb-NO" dirty="0"/>
              <a:t> </a:t>
            </a:r>
            <a:r>
              <a:rPr lang="nb-NO" dirty="0" err="1"/>
              <a:t>the</a:t>
            </a:r>
            <a:r>
              <a:rPr lang="nb-NO" dirty="0"/>
              <a:t> </a:t>
            </a:r>
            <a:r>
              <a:rPr lang="nb-NO" dirty="0" err="1"/>
              <a:t>very</a:t>
            </a:r>
            <a:r>
              <a:rPr lang="nb-NO" dirty="0"/>
              <a:t> </a:t>
            </a:r>
            <a:r>
              <a:rPr lang="nb-NO" dirty="0" err="1"/>
              <a:t>few</a:t>
            </a:r>
            <a:r>
              <a:rPr lang="nb-NO" dirty="0"/>
              <a:t> </a:t>
            </a:r>
            <a:r>
              <a:rPr lang="nb-NO" dirty="0" err="1"/>
              <a:t>provided</a:t>
            </a:r>
            <a:r>
              <a:rPr lang="nb-NO" dirty="0"/>
              <a:t> by </a:t>
            </a:r>
            <a:r>
              <a:rPr lang="nb-NO" dirty="0" err="1"/>
              <a:t>the</a:t>
            </a:r>
            <a:r>
              <a:rPr lang="nb-NO" dirty="0"/>
              <a:t> Java </a:t>
            </a:r>
            <a:r>
              <a:rPr lang="nb-NO" dirty="0" err="1"/>
              <a:t>language</a:t>
            </a:r>
            <a:r>
              <a:rPr lang="nb-NO" dirty="0"/>
              <a:t>. It is </a:t>
            </a:r>
            <a:r>
              <a:rPr lang="nb-NO" dirty="0" err="1"/>
              <a:t>also</a:t>
            </a:r>
            <a:r>
              <a:rPr lang="nb-NO" dirty="0"/>
              <a:t> a </a:t>
            </a:r>
            <a:r>
              <a:rPr lang="nb-NO" dirty="0" err="1"/>
              <a:t>class</a:t>
            </a:r>
            <a:r>
              <a:rPr lang="nb-NO" dirty="0"/>
              <a:t>.</a:t>
            </a:r>
          </a:p>
          <a:p>
            <a:endParaRPr lang="nb-NO" dirty="0"/>
          </a:p>
          <a:p>
            <a:r>
              <a:rPr lang="nb-NO" dirty="0" err="1"/>
              <a:t>We</a:t>
            </a:r>
            <a:r>
              <a:rPr lang="nb-NO" dirty="0"/>
              <a:t> have used a </a:t>
            </a:r>
            <a:r>
              <a:rPr lang="nb-NO" dirty="0" err="1"/>
              <a:t>String</a:t>
            </a:r>
            <a:r>
              <a:rPr lang="nb-NO" dirty="0"/>
              <a:t> as </a:t>
            </a:r>
            <a:r>
              <a:rPr lang="nb-NO" dirty="0" err="1"/>
              <a:t>such</a:t>
            </a:r>
            <a:r>
              <a:rPr lang="nb-NO" dirty="0"/>
              <a:t>:</a:t>
            </a:r>
          </a:p>
          <a:p>
            <a:pPr lvl="1"/>
            <a:r>
              <a:rPr lang="nb-NO" dirty="0" err="1"/>
              <a:t>String</a:t>
            </a:r>
            <a:r>
              <a:rPr lang="nb-NO" dirty="0"/>
              <a:t> s = "</a:t>
            </a:r>
            <a:r>
              <a:rPr lang="nb-NO" dirty="0" err="1"/>
              <a:t>Any</a:t>
            </a:r>
            <a:r>
              <a:rPr lang="nb-NO" dirty="0"/>
              <a:t> </a:t>
            </a:r>
            <a:r>
              <a:rPr lang="nb-NO" dirty="0" err="1"/>
              <a:t>text</a:t>
            </a:r>
            <a:r>
              <a:rPr lang="nb-NO" dirty="0"/>
              <a:t> </a:t>
            </a:r>
            <a:r>
              <a:rPr lang="nb-NO" dirty="0" err="1"/>
              <a:t>that</a:t>
            </a:r>
            <a:r>
              <a:rPr lang="nb-NO" dirty="0"/>
              <a:t> </a:t>
            </a:r>
            <a:r>
              <a:rPr lang="nb-NO" dirty="0" err="1"/>
              <a:t>can</a:t>
            </a:r>
            <a:r>
              <a:rPr lang="nb-NO" dirty="0"/>
              <a:t> </a:t>
            </a:r>
            <a:r>
              <a:rPr lang="nb-NO" dirty="0" err="1"/>
              <a:t>fit</a:t>
            </a:r>
            <a:r>
              <a:rPr lang="nb-NO" dirty="0"/>
              <a:t> </a:t>
            </a:r>
            <a:r>
              <a:rPr lang="nb-NO" dirty="0" err="1"/>
              <a:t>nicely</a:t>
            </a:r>
            <a:r>
              <a:rPr lang="nb-NO" dirty="0"/>
              <a:t> </a:t>
            </a:r>
            <a:r>
              <a:rPr lang="nb-NO" dirty="0" err="1"/>
              <a:t>between</a:t>
            </a:r>
            <a:r>
              <a:rPr lang="nb-NO" dirty="0"/>
              <a:t> </a:t>
            </a:r>
            <a:r>
              <a:rPr lang="nb-NO" dirty="0" err="1"/>
              <a:t>two</a:t>
            </a:r>
            <a:r>
              <a:rPr lang="nb-NO" dirty="0"/>
              <a:t> </a:t>
            </a:r>
            <a:r>
              <a:rPr lang="nb-NO" dirty="0" err="1"/>
              <a:t>specific</a:t>
            </a:r>
            <a:r>
              <a:rPr lang="nb-NO" dirty="0"/>
              <a:t> </a:t>
            </a:r>
            <a:r>
              <a:rPr lang="nb-NO" dirty="0" err="1"/>
              <a:t>characters</a:t>
            </a:r>
            <a:r>
              <a:rPr lang="nb-NO" dirty="0"/>
              <a:t>";</a:t>
            </a:r>
          </a:p>
          <a:p>
            <a:pPr lvl="1"/>
            <a:endParaRPr lang="nb-NO" dirty="0"/>
          </a:p>
          <a:p>
            <a:r>
              <a:rPr lang="nb-NO" dirty="0" err="1"/>
              <a:t>We</a:t>
            </a:r>
            <a:r>
              <a:rPr lang="nb-NO" dirty="0"/>
              <a:t> </a:t>
            </a:r>
            <a:r>
              <a:rPr lang="nb-NO" dirty="0" err="1"/>
              <a:t>can</a:t>
            </a:r>
            <a:r>
              <a:rPr lang="nb-NO" dirty="0"/>
              <a:t> </a:t>
            </a:r>
            <a:r>
              <a:rPr lang="nb-NO" dirty="0" err="1"/>
              <a:t>also</a:t>
            </a:r>
            <a:r>
              <a:rPr lang="nb-NO" dirty="0"/>
              <a:t> </a:t>
            </a:r>
            <a:r>
              <a:rPr lang="nb-NO" dirty="0" err="1"/>
              <a:t>create</a:t>
            </a:r>
            <a:r>
              <a:rPr lang="nb-NO" dirty="0"/>
              <a:t> </a:t>
            </a:r>
            <a:r>
              <a:rPr lang="nb-NO" dirty="0" err="1"/>
              <a:t>that</a:t>
            </a:r>
            <a:r>
              <a:rPr lang="nb-NO" dirty="0"/>
              <a:t> same </a:t>
            </a:r>
            <a:r>
              <a:rPr lang="nb-NO" dirty="0" err="1"/>
              <a:t>String</a:t>
            </a:r>
            <a:r>
              <a:rPr lang="nb-NO" dirty="0"/>
              <a:t> </a:t>
            </a:r>
            <a:r>
              <a:rPr lang="nb-NO" dirty="0" err="1"/>
              <a:t>value</a:t>
            </a:r>
            <a:r>
              <a:rPr lang="nb-NO" dirty="0"/>
              <a:t> </a:t>
            </a:r>
            <a:r>
              <a:rPr lang="nb-NO" dirty="0" err="1"/>
              <a:t>using</a:t>
            </a:r>
            <a:r>
              <a:rPr lang="nb-NO" dirty="0"/>
              <a:t> a </a:t>
            </a:r>
            <a:r>
              <a:rPr lang="nb-NO" dirty="0" err="1"/>
              <a:t>constructor</a:t>
            </a:r>
            <a:r>
              <a:rPr lang="nb-NO" dirty="0"/>
              <a:t>.</a:t>
            </a:r>
          </a:p>
          <a:p>
            <a:pPr lvl="1"/>
            <a:r>
              <a:rPr lang="nb-NO" dirty="0" err="1"/>
              <a:t>String</a:t>
            </a:r>
            <a:r>
              <a:rPr lang="nb-NO" dirty="0"/>
              <a:t> s = </a:t>
            </a:r>
            <a:r>
              <a:rPr lang="nb-NO" dirty="0" err="1"/>
              <a:t>new</a:t>
            </a:r>
            <a:r>
              <a:rPr lang="nb-NO" dirty="0"/>
              <a:t> </a:t>
            </a:r>
            <a:r>
              <a:rPr lang="nb-NO" dirty="0" err="1"/>
              <a:t>String</a:t>
            </a:r>
            <a:r>
              <a:rPr lang="nb-NO" dirty="0"/>
              <a:t>("</a:t>
            </a:r>
            <a:r>
              <a:rPr lang="nb-NO" dirty="0" err="1"/>
              <a:t>Any</a:t>
            </a:r>
            <a:r>
              <a:rPr lang="nb-NO" dirty="0"/>
              <a:t> </a:t>
            </a:r>
            <a:r>
              <a:rPr lang="nb-NO" dirty="0" err="1"/>
              <a:t>text</a:t>
            </a:r>
            <a:r>
              <a:rPr lang="nb-NO" dirty="0"/>
              <a:t> </a:t>
            </a:r>
            <a:r>
              <a:rPr lang="nb-NO" dirty="0" err="1"/>
              <a:t>that</a:t>
            </a:r>
            <a:r>
              <a:rPr lang="nb-NO" dirty="0"/>
              <a:t> </a:t>
            </a:r>
            <a:r>
              <a:rPr lang="nb-NO" dirty="0" err="1"/>
              <a:t>can</a:t>
            </a:r>
            <a:r>
              <a:rPr lang="nb-NO" dirty="0"/>
              <a:t> </a:t>
            </a:r>
            <a:r>
              <a:rPr lang="nb-NO" dirty="0" err="1"/>
              <a:t>fit</a:t>
            </a:r>
            <a:r>
              <a:rPr lang="nb-NO" dirty="0"/>
              <a:t> </a:t>
            </a:r>
            <a:r>
              <a:rPr lang="nb-NO" dirty="0" err="1"/>
              <a:t>nicely</a:t>
            </a:r>
            <a:r>
              <a:rPr lang="nb-NO" dirty="0"/>
              <a:t> </a:t>
            </a:r>
            <a:r>
              <a:rPr lang="nb-NO" dirty="0" err="1"/>
              <a:t>between</a:t>
            </a:r>
            <a:r>
              <a:rPr lang="nb-NO" dirty="0"/>
              <a:t> </a:t>
            </a:r>
            <a:r>
              <a:rPr lang="nb-NO" dirty="0" err="1"/>
              <a:t>two</a:t>
            </a:r>
            <a:r>
              <a:rPr lang="nb-NO" dirty="0"/>
              <a:t> </a:t>
            </a:r>
            <a:r>
              <a:rPr lang="nb-NO" dirty="0" err="1"/>
              <a:t>specific</a:t>
            </a:r>
            <a:r>
              <a:rPr lang="nb-NO" dirty="0"/>
              <a:t> </a:t>
            </a:r>
            <a:r>
              <a:rPr lang="nb-NO" dirty="0" err="1"/>
              <a:t>characters</a:t>
            </a:r>
            <a:r>
              <a:rPr lang="nb-NO" dirty="0"/>
              <a:t>");</a:t>
            </a:r>
          </a:p>
          <a:p>
            <a:pPr lvl="1"/>
            <a:endParaRPr lang="nb-NO" dirty="0"/>
          </a:p>
          <a:p>
            <a:r>
              <a:rPr lang="nb-NO" dirty="0"/>
              <a:t>The </a:t>
            </a:r>
            <a:r>
              <a:rPr lang="nb-NO" dirty="0" err="1"/>
              <a:t>String-class</a:t>
            </a:r>
            <a:r>
              <a:rPr lang="nb-NO" dirty="0"/>
              <a:t> do have more </a:t>
            </a:r>
            <a:r>
              <a:rPr lang="nb-NO" dirty="0" err="1"/>
              <a:t>constructors</a:t>
            </a:r>
            <a:r>
              <a:rPr lang="nb-NO" dirty="0"/>
              <a:t> </a:t>
            </a:r>
            <a:r>
              <a:rPr lang="nb-NO" dirty="0" err="1"/>
              <a:t>available</a:t>
            </a:r>
            <a:r>
              <a:rPr lang="nb-NO" dirty="0"/>
              <a:t> for </a:t>
            </a:r>
            <a:r>
              <a:rPr lang="nb-NO" dirty="0" err="1"/>
              <a:t>use</a:t>
            </a:r>
            <a:r>
              <a:rPr lang="nb-NO" dirty="0"/>
              <a:t>, </a:t>
            </a:r>
            <a:r>
              <a:rPr lang="nb-NO" dirty="0" err="1"/>
              <a:t>but</a:t>
            </a:r>
            <a:r>
              <a:rPr lang="nb-NO" dirty="0"/>
              <a:t> for </a:t>
            </a:r>
            <a:r>
              <a:rPr lang="nb-NO" dirty="0" err="1"/>
              <a:t>now</a:t>
            </a:r>
            <a:r>
              <a:rPr lang="nb-NO" dirty="0"/>
              <a:t>, do not </a:t>
            </a:r>
            <a:r>
              <a:rPr lang="nb-NO" dirty="0" err="1"/>
              <a:t>delve</a:t>
            </a:r>
            <a:r>
              <a:rPr lang="nb-NO" dirty="0"/>
              <a:t> </a:t>
            </a:r>
            <a:r>
              <a:rPr lang="nb-NO" dirty="0" err="1"/>
              <a:t>into</a:t>
            </a:r>
            <a:r>
              <a:rPr lang="nb-NO" dirty="0"/>
              <a:t> </a:t>
            </a:r>
            <a:r>
              <a:rPr lang="nb-NO" dirty="0" err="1"/>
              <a:t>the</a:t>
            </a:r>
            <a:r>
              <a:rPr lang="nb-NO" dirty="0"/>
              <a:t> </a:t>
            </a:r>
            <a:r>
              <a:rPr lang="nb-NO" dirty="0" err="1"/>
              <a:t>String-class</a:t>
            </a:r>
            <a:r>
              <a:rPr lang="nb-NO" dirty="0"/>
              <a:t>, </a:t>
            </a:r>
            <a:r>
              <a:rPr lang="nb-NO" dirty="0" err="1"/>
              <a:t>we</a:t>
            </a:r>
            <a:r>
              <a:rPr lang="nb-NO" dirty="0"/>
              <a:t> </a:t>
            </a:r>
            <a:r>
              <a:rPr lang="nb-NO" dirty="0" err="1"/>
              <a:t>will</a:t>
            </a:r>
            <a:r>
              <a:rPr lang="nb-NO" dirty="0"/>
              <a:t> do so as </a:t>
            </a:r>
            <a:r>
              <a:rPr lang="nb-NO" dirty="0" err="1"/>
              <a:t>we</a:t>
            </a:r>
            <a:r>
              <a:rPr lang="nb-NO" dirty="0"/>
              <a:t> progress </a:t>
            </a:r>
            <a:r>
              <a:rPr lang="nb-NO" dirty="0" err="1"/>
              <a:t>through</a:t>
            </a:r>
            <a:r>
              <a:rPr lang="nb-NO" dirty="0"/>
              <a:t> </a:t>
            </a:r>
            <a:r>
              <a:rPr lang="nb-NO" dirty="0" err="1"/>
              <a:t>the</a:t>
            </a:r>
            <a:r>
              <a:rPr lang="nb-NO" dirty="0"/>
              <a:t> </a:t>
            </a:r>
            <a:r>
              <a:rPr lang="nb-NO" dirty="0" err="1"/>
              <a:t>course</a:t>
            </a:r>
            <a:r>
              <a:rPr lang="nb-NO" dirty="0"/>
              <a:t>.</a:t>
            </a:r>
            <a:br>
              <a:rPr lang="nb-NO" dirty="0"/>
            </a:br>
            <a:br>
              <a:rPr lang="nb-NO" dirty="0"/>
            </a:br>
            <a:r>
              <a:rPr lang="nb-NO" dirty="0" err="1"/>
              <a:t>You</a:t>
            </a:r>
            <a:r>
              <a:rPr lang="nb-NO" dirty="0"/>
              <a:t> </a:t>
            </a:r>
            <a:r>
              <a:rPr lang="nb-NO" dirty="0" err="1"/>
              <a:t>can</a:t>
            </a:r>
            <a:r>
              <a:rPr lang="nb-NO" dirty="0"/>
              <a:t> </a:t>
            </a:r>
            <a:r>
              <a:rPr lang="nb-NO" dirty="0" err="1"/>
              <a:t>read</a:t>
            </a:r>
            <a:r>
              <a:rPr lang="nb-NO" dirty="0"/>
              <a:t> more </a:t>
            </a:r>
            <a:r>
              <a:rPr lang="nb-NO" dirty="0" err="1"/>
              <a:t>about</a:t>
            </a:r>
            <a:r>
              <a:rPr lang="nb-NO" dirty="0"/>
              <a:t> it </a:t>
            </a:r>
            <a:r>
              <a:rPr lang="nb-NO" dirty="0" err="1">
                <a:hlinkClick r:id="rId2"/>
              </a:rPr>
              <a:t>here</a:t>
            </a:r>
            <a:r>
              <a:rPr lang="nb-NO" dirty="0"/>
              <a:t> </a:t>
            </a:r>
            <a:r>
              <a:rPr lang="nb-NO" dirty="0" err="1"/>
              <a:t>though</a:t>
            </a:r>
            <a:r>
              <a:rPr lang="nb-NO" dirty="0"/>
              <a:t>.</a:t>
            </a:r>
          </a:p>
        </p:txBody>
      </p:sp>
    </p:spTree>
    <p:extLst>
      <p:ext uri="{BB962C8B-B14F-4D97-AF65-F5344CB8AC3E}">
        <p14:creationId xmlns:p14="http://schemas.microsoft.com/office/powerpoint/2010/main" val="191606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1ED0D70-1EB7-493A-A0B6-1927193644D1}"/>
              </a:ext>
            </a:extLst>
          </p:cNvPr>
          <p:cNvSpPr>
            <a:spLocks noGrp="1"/>
          </p:cNvSpPr>
          <p:nvPr>
            <p:ph type="title"/>
          </p:nvPr>
        </p:nvSpPr>
        <p:spPr/>
        <p:txBody>
          <a:bodyPr/>
          <a:lstStyle/>
          <a:p>
            <a:r>
              <a:rPr lang="nb-NO" dirty="0" err="1"/>
              <a:t>Attributes</a:t>
            </a:r>
            <a:r>
              <a:rPr lang="nb-NO" dirty="0"/>
              <a:t> </a:t>
            </a:r>
            <a:r>
              <a:rPr lang="nb-NO" dirty="0" err="1"/>
              <a:t>of</a:t>
            </a:r>
            <a:r>
              <a:rPr lang="nb-NO" dirty="0"/>
              <a:t> </a:t>
            </a:r>
            <a:r>
              <a:rPr lang="nb-NO" dirty="0" err="1"/>
              <a:t>objects</a:t>
            </a:r>
            <a:endParaRPr lang="nb-NO" dirty="0"/>
          </a:p>
        </p:txBody>
      </p:sp>
      <p:sp>
        <p:nvSpPr>
          <p:cNvPr id="3" name="Plassholder for innhold 2">
            <a:extLst>
              <a:ext uri="{FF2B5EF4-FFF2-40B4-BE49-F238E27FC236}">
                <a16:creationId xmlns:a16="http://schemas.microsoft.com/office/drawing/2014/main" id="{F03F43E2-D986-4A78-90CE-23E3A080C3A7}"/>
              </a:ext>
            </a:extLst>
          </p:cNvPr>
          <p:cNvSpPr>
            <a:spLocks noGrp="1"/>
          </p:cNvSpPr>
          <p:nvPr>
            <p:ph idx="1"/>
          </p:nvPr>
        </p:nvSpPr>
        <p:spPr>
          <a:xfrm>
            <a:off x="838200" y="1478604"/>
            <a:ext cx="10515600" cy="5014271"/>
          </a:xfrm>
        </p:spPr>
        <p:txBody>
          <a:bodyPr>
            <a:normAutofit fontScale="92500" lnSpcReduction="10000"/>
          </a:bodyPr>
          <a:lstStyle/>
          <a:p>
            <a:r>
              <a:rPr lang="nb-NO" dirty="0" err="1"/>
              <a:t>Attributes</a:t>
            </a:r>
            <a:r>
              <a:rPr lang="nb-NO" dirty="0"/>
              <a:t> </a:t>
            </a:r>
            <a:r>
              <a:rPr lang="nb-NO" dirty="0" err="1"/>
              <a:t>within</a:t>
            </a:r>
            <a:r>
              <a:rPr lang="nb-NO" dirty="0"/>
              <a:t> </a:t>
            </a:r>
            <a:r>
              <a:rPr lang="nb-NO" dirty="0" err="1"/>
              <a:t>objects</a:t>
            </a:r>
            <a:r>
              <a:rPr lang="nb-NO" dirty="0"/>
              <a:t> </a:t>
            </a:r>
            <a:r>
              <a:rPr lang="nb-NO" dirty="0" err="1"/>
              <a:t>are</a:t>
            </a:r>
            <a:r>
              <a:rPr lang="nb-NO" dirty="0"/>
              <a:t> </a:t>
            </a:r>
            <a:r>
              <a:rPr lang="nb-NO" dirty="0" err="1"/>
              <a:t>often</a:t>
            </a:r>
            <a:r>
              <a:rPr lang="nb-NO" dirty="0"/>
              <a:t> </a:t>
            </a:r>
            <a:r>
              <a:rPr lang="nb-NO" dirty="0" err="1"/>
              <a:t>called</a:t>
            </a:r>
            <a:r>
              <a:rPr lang="nb-NO" dirty="0"/>
              <a:t> </a:t>
            </a:r>
            <a:r>
              <a:rPr lang="nb-NO" dirty="0" err="1"/>
              <a:t>fields</a:t>
            </a:r>
            <a:r>
              <a:rPr lang="nb-NO" dirty="0"/>
              <a:t>, </a:t>
            </a:r>
            <a:r>
              <a:rPr lang="nb-NO" dirty="0" err="1"/>
              <a:t>instance</a:t>
            </a:r>
            <a:r>
              <a:rPr lang="nb-NO" dirty="0"/>
              <a:t> </a:t>
            </a:r>
            <a:r>
              <a:rPr lang="nb-NO" dirty="0" err="1"/>
              <a:t>variabeles</a:t>
            </a:r>
            <a:r>
              <a:rPr lang="nb-NO" dirty="0"/>
              <a:t> or </a:t>
            </a:r>
            <a:r>
              <a:rPr lang="nb-NO" dirty="0" err="1"/>
              <a:t>member</a:t>
            </a:r>
            <a:r>
              <a:rPr lang="nb-NO" dirty="0"/>
              <a:t> variables.</a:t>
            </a:r>
          </a:p>
          <a:p>
            <a:endParaRPr lang="nb-NO" dirty="0"/>
          </a:p>
          <a:p>
            <a:r>
              <a:rPr lang="nb-NO" dirty="0" err="1"/>
              <a:t>These</a:t>
            </a:r>
            <a:r>
              <a:rPr lang="nb-NO" dirty="0"/>
              <a:t> </a:t>
            </a:r>
            <a:r>
              <a:rPr lang="nb-NO" dirty="0" err="1"/>
              <a:t>are</a:t>
            </a:r>
            <a:r>
              <a:rPr lang="nb-NO" dirty="0"/>
              <a:t> variables </a:t>
            </a:r>
            <a:r>
              <a:rPr lang="nb-NO" dirty="0" err="1"/>
              <a:t>that</a:t>
            </a:r>
            <a:r>
              <a:rPr lang="nb-NO" dirty="0"/>
              <a:t> </a:t>
            </a:r>
            <a:r>
              <a:rPr lang="nb-NO" dirty="0" err="1"/>
              <a:t>we</a:t>
            </a:r>
            <a:r>
              <a:rPr lang="nb-NO" dirty="0"/>
              <a:t> </a:t>
            </a:r>
            <a:r>
              <a:rPr lang="nb-NO" dirty="0" err="1"/>
              <a:t>can</a:t>
            </a:r>
            <a:r>
              <a:rPr lang="nb-NO" dirty="0"/>
              <a:t> </a:t>
            </a:r>
            <a:r>
              <a:rPr lang="nb-NO" dirty="0" err="1"/>
              <a:t>access</a:t>
            </a:r>
            <a:r>
              <a:rPr lang="nb-NO" dirty="0"/>
              <a:t> </a:t>
            </a:r>
            <a:r>
              <a:rPr lang="nb-NO" dirty="0" err="1"/>
              <a:t>inside</a:t>
            </a:r>
            <a:r>
              <a:rPr lang="nb-NO" dirty="0"/>
              <a:t> </a:t>
            </a:r>
            <a:r>
              <a:rPr lang="nb-NO" dirty="0" err="1"/>
              <a:t>the</a:t>
            </a:r>
            <a:r>
              <a:rPr lang="nb-NO" dirty="0"/>
              <a:t> </a:t>
            </a:r>
            <a:r>
              <a:rPr lang="nb-NO" dirty="0" err="1"/>
              <a:t>methods</a:t>
            </a:r>
            <a:r>
              <a:rPr lang="nb-NO" dirty="0"/>
              <a:t> </a:t>
            </a:r>
            <a:r>
              <a:rPr lang="nb-NO" dirty="0" err="1"/>
              <a:t>within</a:t>
            </a:r>
            <a:r>
              <a:rPr lang="nb-NO" dirty="0"/>
              <a:t> </a:t>
            </a:r>
            <a:r>
              <a:rPr lang="nb-NO" dirty="0" err="1"/>
              <a:t>the</a:t>
            </a:r>
            <a:r>
              <a:rPr lang="nb-NO" dirty="0"/>
              <a:t> </a:t>
            </a:r>
            <a:r>
              <a:rPr lang="nb-NO" dirty="0" err="1"/>
              <a:t>object</a:t>
            </a:r>
            <a:r>
              <a:rPr lang="nb-NO" dirty="0"/>
              <a:t>.</a:t>
            </a:r>
            <a:br>
              <a:rPr lang="nb-NO" dirty="0"/>
            </a:br>
            <a:endParaRPr lang="nb-NO" dirty="0"/>
          </a:p>
          <a:p>
            <a:r>
              <a:rPr lang="nb-NO" dirty="0"/>
              <a:t>This </a:t>
            </a:r>
            <a:r>
              <a:rPr lang="nb-NO" dirty="0" err="1"/>
              <a:t>we</a:t>
            </a:r>
            <a:r>
              <a:rPr lang="nb-NO" dirty="0"/>
              <a:t> </a:t>
            </a:r>
            <a:r>
              <a:rPr lang="nb-NO" dirty="0" err="1"/>
              <a:t>can</a:t>
            </a:r>
            <a:r>
              <a:rPr lang="nb-NO" dirty="0"/>
              <a:t> </a:t>
            </a:r>
            <a:r>
              <a:rPr lang="nb-NO" dirty="0" err="1"/>
              <a:t>identify</a:t>
            </a:r>
            <a:r>
              <a:rPr lang="nb-NO" dirty="0"/>
              <a:t> in </a:t>
            </a:r>
            <a:r>
              <a:rPr lang="nb-NO" dirty="0" err="1"/>
              <a:t>our</a:t>
            </a:r>
            <a:r>
              <a:rPr lang="nb-NO" dirty="0"/>
              <a:t> </a:t>
            </a:r>
            <a:r>
              <a:rPr lang="nb-NO" dirty="0" err="1"/>
              <a:t>Wallet-example</a:t>
            </a:r>
            <a:r>
              <a:rPr lang="nb-NO" dirty="0"/>
              <a:t>. The </a:t>
            </a:r>
            <a:r>
              <a:rPr lang="nb-NO" dirty="0" err="1"/>
              <a:t>method</a:t>
            </a:r>
            <a:r>
              <a:rPr lang="nb-NO" dirty="0"/>
              <a:t> </a:t>
            </a:r>
            <a:r>
              <a:rPr lang="nb-NO" dirty="0" err="1"/>
              <a:t>printCoins</a:t>
            </a:r>
            <a:r>
              <a:rPr lang="nb-NO" dirty="0"/>
              <a:t> </a:t>
            </a:r>
            <a:r>
              <a:rPr lang="nb-NO" dirty="0" err="1"/>
              <a:t>prints</a:t>
            </a:r>
            <a:r>
              <a:rPr lang="nb-NO" dirty="0"/>
              <a:t> </a:t>
            </a:r>
            <a:r>
              <a:rPr lang="nb-NO" dirty="0" err="1"/>
              <a:t>out</a:t>
            </a:r>
            <a:r>
              <a:rPr lang="nb-NO" dirty="0"/>
              <a:t> </a:t>
            </a:r>
            <a:r>
              <a:rPr lang="nb-NO" dirty="0" err="1"/>
              <a:t>the</a:t>
            </a:r>
            <a:r>
              <a:rPr lang="nb-NO" dirty="0"/>
              <a:t> </a:t>
            </a:r>
            <a:r>
              <a:rPr lang="nb-NO" dirty="0" err="1"/>
              <a:t>value</a:t>
            </a:r>
            <a:r>
              <a:rPr lang="nb-NO" dirty="0"/>
              <a:t> </a:t>
            </a:r>
            <a:r>
              <a:rPr lang="nb-NO" dirty="0" err="1"/>
              <a:t>of</a:t>
            </a:r>
            <a:r>
              <a:rPr lang="nb-NO" dirty="0"/>
              <a:t> </a:t>
            </a:r>
            <a:r>
              <a:rPr lang="nb-NO" dirty="0" err="1"/>
              <a:t>the</a:t>
            </a:r>
            <a:r>
              <a:rPr lang="nb-NO" dirty="0"/>
              <a:t> </a:t>
            </a:r>
            <a:r>
              <a:rPr lang="nb-NO" dirty="0" err="1">
                <a:latin typeface="Consolas" panose="020B0609020204030204" pitchFamily="49" charset="0"/>
              </a:rPr>
              <a:t>coins</a:t>
            </a:r>
            <a:r>
              <a:rPr lang="nb-NO" dirty="0"/>
              <a:t> </a:t>
            </a:r>
            <a:r>
              <a:rPr lang="nb-NO" dirty="0" err="1"/>
              <a:t>field</a:t>
            </a:r>
            <a:r>
              <a:rPr lang="nb-NO" dirty="0"/>
              <a:t>. The </a:t>
            </a:r>
            <a:r>
              <a:rPr lang="nb-NO" dirty="0" err="1"/>
              <a:t>method</a:t>
            </a:r>
            <a:r>
              <a:rPr lang="nb-NO" dirty="0"/>
              <a:t> </a:t>
            </a:r>
            <a:r>
              <a:rPr lang="nb-NO" dirty="0" err="1"/>
              <a:t>itself</a:t>
            </a:r>
            <a:r>
              <a:rPr lang="nb-NO" dirty="0"/>
              <a:t> </a:t>
            </a:r>
            <a:r>
              <a:rPr lang="nb-NO" dirty="0" err="1"/>
              <a:t>had</a:t>
            </a:r>
            <a:r>
              <a:rPr lang="nb-NO" dirty="0"/>
              <a:t> </a:t>
            </a:r>
            <a:r>
              <a:rPr lang="nb-NO" dirty="0" err="1"/>
              <a:t>access</a:t>
            </a:r>
            <a:r>
              <a:rPr lang="nb-NO" dirty="0"/>
              <a:t> to </a:t>
            </a:r>
            <a:r>
              <a:rPr lang="nb-NO" dirty="0" err="1">
                <a:latin typeface="Consolas" panose="020B0609020204030204" pitchFamily="49" charset="0"/>
              </a:rPr>
              <a:t>this</a:t>
            </a:r>
            <a:r>
              <a:rPr lang="nb-NO" dirty="0"/>
              <a:t> variable </a:t>
            </a:r>
            <a:r>
              <a:rPr lang="nb-NO" dirty="0" err="1"/>
              <a:t>within</a:t>
            </a:r>
            <a:r>
              <a:rPr lang="nb-NO" dirty="0"/>
              <a:t> </a:t>
            </a:r>
            <a:r>
              <a:rPr lang="nb-NO" dirty="0" err="1"/>
              <a:t>the</a:t>
            </a:r>
            <a:r>
              <a:rPr lang="nb-NO" dirty="0"/>
              <a:t> </a:t>
            </a:r>
            <a:r>
              <a:rPr lang="nb-NO" dirty="0" err="1"/>
              <a:t>object</a:t>
            </a:r>
            <a:r>
              <a:rPr lang="nb-NO" dirty="0"/>
              <a:t>. It </a:t>
            </a:r>
            <a:r>
              <a:rPr lang="nb-NO" dirty="0" err="1"/>
              <a:t>had</a:t>
            </a:r>
            <a:r>
              <a:rPr lang="nb-NO" dirty="0"/>
              <a:t> </a:t>
            </a:r>
            <a:r>
              <a:rPr lang="nb-NO" dirty="0" err="1"/>
              <a:t>no</a:t>
            </a:r>
            <a:r>
              <a:rPr lang="nb-NO" dirty="0"/>
              <a:t> </a:t>
            </a:r>
            <a:r>
              <a:rPr lang="nb-NO" dirty="0" err="1"/>
              <a:t>access</a:t>
            </a:r>
            <a:r>
              <a:rPr lang="nb-NO" dirty="0"/>
              <a:t> </a:t>
            </a:r>
            <a:r>
              <a:rPr lang="nb-NO" dirty="0" err="1"/>
              <a:t>modified</a:t>
            </a:r>
            <a:r>
              <a:rPr lang="nb-NO" dirty="0"/>
              <a:t> </a:t>
            </a:r>
            <a:r>
              <a:rPr lang="nb-NO" dirty="0" err="1"/>
              <a:t>keyword</a:t>
            </a:r>
            <a:r>
              <a:rPr lang="nb-NO" dirty="0"/>
              <a:t> </a:t>
            </a:r>
            <a:r>
              <a:rPr lang="nb-NO" dirty="0" err="1"/>
              <a:t>specified</a:t>
            </a:r>
            <a:r>
              <a:rPr lang="nb-NO" dirty="0"/>
              <a:t> </a:t>
            </a:r>
            <a:r>
              <a:rPr lang="nb-NO" dirty="0" err="1"/>
              <a:t>before</a:t>
            </a:r>
            <a:r>
              <a:rPr lang="nb-NO" dirty="0"/>
              <a:t> </a:t>
            </a:r>
            <a:r>
              <a:rPr lang="nb-NO" dirty="0" err="1"/>
              <a:t>the</a:t>
            </a:r>
            <a:r>
              <a:rPr lang="nb-NO" dirty="0"/>
              <a:t> type.</a:t>
            </a:r>
          </a:p>
          <a:p>
            <a:r>
              <a:rPr lang="nb-NO" dirty="0" err="1"/>
              <a:t>We</a:t>
            </a:r>
            <a:r>
              <a:rPr lang="nb-NO" dirty="0"/>
              <a:t> </a:t>
            </a:r>
            <a:r>
              <a:rPr lang="nb-NO" dirty="0" err="1"/>
              <a:t>can</a:t>
            </a:r>
            <a:r>
              <a:rPr lang="nb-NO" dirty="0"/>
              <a:t> </a:t>
            </a:r>
            <a:r>
              <a:rPr lang="nb-NO" dirty="0" err="1"/>
              <a:t>choose</a:t>
            </a:r>
            <a:r>
              <a:rPr lang="nb-NO" dirty="0"/>
              <a:t> </a:t>
            </a:r>
            <a:r>
              <a:rPr lang="nb-NO" dirty="0" err="1"/>
              <a:t>how</a:t>
            </a:r>
            <a:r>
              <a:rPr lang="nb-NO" dirty="0"/>
              <a:t> </a:t>
            </a:r>
            <a:r>
              <a:rPr lang="nb-NO" dirty="0" err="1"/>
              <a:t>fields</a:t>
            </a:r>
            <a:r>
              <a:rPr lang="nb-NO" dirty="0"/>
              <a:t> and </a:t>
            </a:r>
            <a:r>
              <a:rPr lang="nb-NO" dirty="0" err="1"/>
              <a:t>methods</a:t>
            </a:r>
            <a:r>
              <a:rPr lang="nb-NO" dirty="0"/>
              <a:t> </a:t>
            </a:r>
            <a:r>
              <a:rPr lang="nb-NO" dirty="0" err="1"/>
              <a:t>are</a:t>
            </a:r>
            <a:r>
              <a:rPr lang="nb-NO" dirty="0"/>
              <a:t> </a:t>
            </a:r>
            <a:r>
              <a:rPr lang="nb-NO" dirty="0" err="1"/>
              <a:t>accessable</a:t>
            </a:r>
            <a:r>
              <a:rPr lang="nb-NO" dirty="0"/>
              <a:t>, </a:t>
            </a:r>
            <a:r>
              <a:rPr lang="nb-NO" dirty="0" err="1"/>
              <a:t>if</a:t>
            </a:r>
            <a:r>
              <a:rPr lang="nb-NO" dirty="0"/>
              <a:t> a </a:t>
            </a:r>
            <a:r>
              <a:rPr lang="nb-NO" dirty="0" err="1"/>
              <a:t>method</a:t>
            </a:r>
            <a:r>
              <a:rPr lang="nb-NO" dirty="0"/>
              <a:t> or </a:t>
            </a:r>
            <a:r>
              <a:rPr lang="nb-NO" dirty="0" err="1"/>
              <a:t>field</a:t>
            </a:r>
            <a:r>
              <a:rPr lang="nb-NO" dirty="0"/>
              <a:t> </a:t>
            </a:r>
            <a:r>
              <a:rPr lang="nb-NO" dirty="0" err="1"/>
              <a:t>can</a:t>
            </a:r>
            <a:r>
              <a:rPr lang="nb-NO" dirty="0"/>
              <a:t> </a:t>
            </a:r>
            <a:r>
              <a:rPr lang="nb-NO" dirty="0" err="1"/>
              <a:t>only</a:t>
            </a:r>
            <a:r>
              <a:rPr lang="nb-NO" dirty="0"/>
              <a:t> be used </a:t>
            </a:r>
            <a:r>
              <a:rPr lang="nb-NO" dirty="0" err="1"/>
              <a:t>within</a:t>
            </a:r>
            <a:r>
              <a:rPr lang="nb-NO" dirty="0"/>
              <a:t> </a:t>
            </a:r>
            <a:r>
              <a:rPr lang="nb-NO" dirty="0" err="1"/>
              <a:t>the</a:t>
            </a:r>
            <a:r>
              <a:rPr lang="nb-NO" dirty="0"/>
              <a:t> </a:t>
            </a:r>
            <a:r>
              <a:rPr lang="nb-NO" dirty="0" err="1"/>
              <a:t>class</a:t>
            </a:r>
            <a:r>
              <a:rPr lang="nb-NO" dirty="0"/>
              <a:t>, or </a:t>
            </a:r>
            <a:r>
              <a:rPr lang="nb-NO" dirty="0" err="1"/>
              <a:t>accessable</a:t>
            </a:r>
            <a:r>
              <a:rPr lang="nb-NO" dirty="0"/>
              <a:t> </a:t>
            </a:r>
            <a:r>
              <a:rPr lang="nb-NO" dirty="0" err="1"/>
              <a:t>publically</a:t>
            </a:r>
            <a:r>
              <a:rPr lang="nb-NO" dirty="0"/>
              <a:t> </a:t>
            </a:r>
            <a:r>
              <a:rPr lang="nb-NO" dirty="0" err="1"/>
              <a:t>through</a:t>
            </a:r>
            <a:r>
              <a:rPr lang="nb-NO" dirty="0"/>
              <a:t> a </a:t>
            </a:r>
            <a:r>
              <a:rPr lang="nb-NO" dirty="0" err="1"/>
              <a:t>reference</a:t>
            </a:r>
            <a:r>
              <a:rPr lang="nb-NO" dirty="0"/>
              <a:t> to an </a:t>
            </a:r>
            <a:r>
              <a:rPr lang="nb-NO" dirty="0" err="1"/>
              <a:t>instantiated</a:t>
            </a:r>
            <a:r>
              <a:rPr lang="nb-NO" dirty="0"/>
              <a:t> </a:t>
            </a:r>
            <a:r>
              <a:rPr lang="nb-NO" dirty="0" err="1"/>
              <a:t>object</a:t>
            </a:r>
            <a:r>
              <a:rPr lang="nb-NO" dirty="0"/>
              <a:t>. </a:t>
            </a:r>
            <a:r>
              <a:rPr lang="nb-NO" dirty="0" err="1"/>
              <a:t>You</a:t>
            </a:r>
            <a:r>
              <a:rPr lang="nb-NO" dirty="0"/>
              <a:t> have </a:t>
            </a:r>
            <a:r>
              <a:rPr lang="nb-NO" dirty="0" err="1"/>
              <a:t>seen</a:t>
            </a:r>
            <a:r>
              <a:rPr lang="nb-NO" dirty="0"/>
              <a:t> </a:t>
            </a:r>
            <a:r>
              <a:rPr lang="nb-NO" dirty="0" err="1"/>
              <a:t>this</a:t>
            </a:r>
            <a:r>
              <a:rPr lang="nb-NO" dirty="0"/>
              <a:t> as </a:t>
            </a:r>
            <a:r>
              <a:rPr lang="nb-NO" dirty="0" err="1">
                <a:latin typeface="Consolas" panose="020B0609020204030204" pitchFamily="49" charset="0"/>
              </a:rPr>
              <a:t>public</a:t>
            </a:r>
            <a:r>
              <a:rPr lang="nb-NO" dirty="0"/>
              <a:t>* so far.</a:t>
            </a:r>
          </a:p>
        </p:txBody>
      </p:sp>
      <p:sp>
        <p:nvSpPr>
          <p:cNvPr id="4" name="TekstSylinder 3">
            <a:extLst>
              <a:ext uri="{FF2B5EF4-FFF2-40B4-BE49-F238E27FC236}">
                <a16:creationId xmlns:a16="http://schemas.microsoft.com/office/drawing/2014/main" id="{40C80970-767D-4438-9F19-C5D9D2D4FABF}"/>
              </a:ext>
            </a:extLst>
          </p:cNvPr>
          <p:cNvSpPr txBox="1"/>
          <p:nvPr/>
        </p:nvSpPr>
        <p:spPr>
          <a:xfrm rot="20865121">
            <a:off x="9213352" y="6027102"/>
            <a:ext cx="2956800" cy="523220"/>
          </a:xfrm>
          <a:prstGeom prst="rect">
            <a:avLst/>
          </a:prstGeom>
          <a:noFill/>
        </p:spPr>
        <p:txBody>
          <a:bodyPr wrap="square" rtlCol="0">
            <a:spAutoFit/>
          </a:bodyPr>
          <a:lstStyle/>
          <a:p>
            <a:r>
              <a:rPr lang="nb-NO" sz="2800" dirty="0"/>
              <a:t>Access </a:t>
            </a:r>
            <a:r>
              <a:rPr lang="nb-NO" sz="2800" dirty="0" err="1"/>
              <a:t>modifiers</a:t>
            </a:r>
            <a:r>
              <a:rPr lang="nb-NO" sz="2800" dirty="0"/>
              <a:t>*</a:t>
            </a:r>
          </a:p>
        </p:txBody>
      </p:sp>
    </p:spTree>
    <p:extLst>
      <p:ext uri="{BB962C8B-B14F-4D97-AF65-F5344CB8AC3E}">
        <p14:creationId xmlns:p14="http://schemas.microsoft.com/office/powerpoint/2010/main" val="161117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8B8EB99-8BAD-4BB6-9A98-23B905881A10}"/>
              </a:ext>
            </a:extLst>
          </p:cNvPr>
          <p:cNvSpPr>
            <a:spLocks noGrp="1"/>
          </p:cNvSpPr>
          <p:nvPr>
            <p:ph type="title"/>
          </p:nvPr>
        </p:nvSpPr>
        <p:spPr/>
        <p:txBody>
          <a:bodyPr/>
          <a:lstStyle/>
          <a:p>
            <a:r>
              <a:rPr lang="nb-NO" dirty="0"/>
              <a:t>Access </a:t>
            </a:r>
            <a:r>
              <a:rPr lang="nb-NO" dirty="0" err="1"/>
              <a:t>modifies</a:t>
            </a:r>
            <a:endParaRPr lang="nb-NO" dirty="0"/>
          </a:p>
        </p:txBody>
      </p:sp>
      <p:sp>
        <p:nvSpPr>
          <p:cNvPr id="3" name="Plassholder for innhold 2">
            <a:extLst>
              <a:ext uri="{FF2B5EF4-FFF2-40B4-BE49-F238E27FC236}">
                <a16:creationId xmlns:a16="http://schemas.microsoft.com/office/drawing/2014/main" id="{F18093D6-9C9A-46CB-A4FA-2A1EF8CA151B}"/>
              </a:ext>
            </a:extLst>
          </p:cNvPr>
          <p:cNvSpPr>
            <a:spLocks noGrp="1"/>
          </p:cNvSpPr>
          <p:nvPr>
            <p:ph idx="1"/>
          </p:nvPr>
        </p:nvSpPr>
        <p:spPr>
          <a:xfrm>
            <a:off x="838200" y="1435761"/>
            <a:ext cx="10515600" cy="3014371"/>
          </a:xfrm>
        </p:spPr>
        <p:txBody>
          <a:bodyPr>
            <a:normAutofit fontScale="62500" lnSpcReduction="20000"/>
          </a:bodyPr>
          <a:lstStyle/>
          <a:p>
            <a:r>
              <a:rPr lang="nb-NO" dirty="0" err="1"/>
              <a:t>We</a:t>
            </a:r>
            <a:r>
              <a:rPr lang="nb-NO" dirty="0"/>
              <a:t> have </a:t>
            </a:r>
            <a:r>
              <a:rPr lang="nb-NO" dirty="0" err="1"/>
              <a:t>previously</a:t>
            </a:r>
            <a:r>
              <a:rPr lang="nb-NO" dirty="0"/>
              <a:t> </a:t>
            </a:r>
            <a:r>
              <a:rPr lang="nb-NO" dirty="0" err="1"/>
              <a:t>seen</a:t>
            </a:r>
            <a:r>
              <a:rPr lang="nb-NO" dirty="0"/>
              <a:t> </a:t>
            </a:r>
            <a:r>
              <a:rPr lang="nb-NO" dirty="0" err="1"/>
              <a:t>that</a:t>
            </a:r>
            <a:r>
              <a:rPr lang="nb-NO" dirty="0"/>
              <a:t> </a:t>
            </a:r>
            <a:r>
              <a:rPr lang="nb-NO" dirty="0" err="1"/>
              <a:t>we</a:t>
            </a:r>
            <a:r>
              <a:rPr lang="nb-NO" dirty="0"/>
              <a:t> have </a:t>
            </a:r>
            <a:r>
              <a:rPr lang="nb-NO" dirty="0" err="1"/>
              <a:t>public</a:t>
            </a:r>
            <a:r>
              <a:rPr lang="nb-NO" dirty="0"/>
              <a:t> </a:t>
            </a:r>
            <a:r>
              <a:rPr lang="nb-NO" dirty="0" err="1"/>
              <a:t>methods</a:t>
            </a:r>
            <a:r>
              <a:rPr lang="nb-NO" dirty="0"/>
              <a:t>.</a:t>
            </a:r>
            <a:br>
              <a:rPr lang="nb-NO" dirty="0"/>
            </a:br>
            <a:r>
              <a:rPr lang="nb-NO" dirty="0"/>
              <a:t>(</a:t>
            </a:r>
            <a:r>
              <a:rPr lang="nb-NO" dirty="0" err="1">
                <a:latin typeface="Consolas" panose="020B0609020204030204" pitchFamily="49" charset="0"/>
              </a:rPr>
              <a:t>public</a:t>
            </a:r>
            <a:r>
              <a:rPr lang="nb-NO" dirty="0">
                <a:latin typeface="Consolas" panose="020B0609020204030204" pitchFamily="49" charset="0"/>
              </a:rPr>
              <a:t> </a:t>
            </a:r>
            <a:r>
              <a:rPr lang="nb-NO" dirty="0" err="1">
                <a:latin typeface="Consolas" panose="020B0609020204030204" pitchFamily="49" charset="0"/>
              </a:rPr>
              <a:t>static</a:t>
            </a:r>
            <a:r>
              <a:rPr lang="nb-NO" dirty="0">
                <a:latin typeface="Consolas" panose="020B0609020204030204" pitchFamily="49" charset="0"/>
              </a:rPr>
              <a:t> </a:t>
            </a:r>
            <a:r>
              <a:rPr lang="nb-NO" dirty="0" err="1">
                <a:latin typeface="Consolas" panose="020B0609020204030204" pitchFamily="49" charset="0"/>
              </a:rPr>
              <a:t>void</a:t>
            </a:r>
            <a:r>
              <a:rPr lang="nb-NO" dirty="0">
                <a:latin typeface="Consolas" panose="020B0609020204030204" pitchFamily="49" charset="0"/>
              </a:rPr>
              <a:t> </a:t>
            </a:r>
            <a:r>
              <a:rPr lang="nb-NO" dirty="0" err="1">
                <a:latin typeface="Consolas" panose="020B0609020204030204" pitchFamily="49" charset="0"/>
              </a:rPr>
              <a:t>main</a:t>
            </a:r>
            <a:r>
              <a:rPr lang="nb-NO" dirty="0"/>
              <a:t>…)</a:t>
            </a:r>
          </a:p>
          <a:p>
            <a:r>
              <a:rPr lang="nb-NO" dirty="0"/>
              <a:t>In simple terms, </a:t>
            </a:r>
            <a:r>
              <a:rPr lang="nb-NO" dirty="0" err="1"/>
              <a:t>we</a:t>
            </a:r>
            <a:r>
              <a:rPr lang="nb-NO" dirty="0"/>
              <a:t> </a:t>
            </a:r>
            <a:r>
              <a:rPr lang="nb-NO" dirty="0" err="1"/>
              <a:t>can</a:t>
            </a:r>
            <a:r>
              <a:rPr lang="nb-NO" dirty="0"/>
              <a:t> </a:t>
            </a:r>
            <a:r>
              <a:rPr lang="nb-NO" dirty="0" err="1"/>
              <a:t>explain</a:t>
            </a:r>
            <a:r>
              <a:rPr lang="nb-NO" dirty="0"/>
              <a:t> </a:t>
            </a:r>
            <a:r>
              <a:rPr lang="nb-NO" dirty="0" err="1"/>
              <a:t>that</a:t>
            </a:r>
            <a:r>
              <a:rPr lang="nb-NO" dirty="0"/>
              <a:t> by </a:t>
            </a:r>
            <a:r>
              <a:rPr lang="nb-NO" dirty="0" err="1"/>
              <a:t>using</a:t>
            </a:r>
            <a:r>
              <a:rPr lang="nb-NO" dirty="0"/>
              <a:t> </a:t>
            </a:r>
            <a:r>
              <a:rPr lang="nb-NO" dirty="0" err="1"/>
              <a:t>the</a:t>
            </a:r>
            <a:r>
              <a:rPr lang="nb-NO" dirty="0"/>
              <a:t> </a:t>
            </a:r>
            <a:r>
              <a:rPr lang="nb-NO" dirty="0" err="1"/>
              <a:t>public</a:t>
            </a:r>
            <a:r>
              <a:rPr lang="nb-NO" dirty="0"/>
              <a:t> </a:t>
            </a:r>
            <a:r>
              <a:rPr lang="nb-NO" dirty="0" err="1"/>
              <a:t>keyword</a:t>
            </a:r>
            <a:r>
              <a:rPr lang="nb-NO" dirty="0"/>
              <a:t>, </a:t>
            </a:r>
            <a:r>
              <a:rPr lang="nb-NO" dirty="0" err="1"/>
              <a:t>we</a:t>
            </a:r>
            <a:r>
              <a:rPr lang="nb-NO" dirty="0"/>
              <a:t> </a:t>
            </a:r>
            <a:r>
              <a:rPr lang="nb-NO" dirty="0" err="1"/>
              <a:t>open</a:t>
            </a:r>
            <a:r>
              <a:rPr lang="nb-NO" dirty="0"/>
              <a:t> a </a:t>
            </a:r>
            <a:r>
              <a:rPr lang="nb-NO" dirty="0" err="1"/>
              <a:t>method</a:t>
            </a:r>
            <a:r>
              <a:rPr lang="nb-NO" dirty="0"/>
              <a:t> or </a:t>
            </a:r>
            <a:r>
              <a:rPr lang="nb-NO" dirty="0" err="1"/>
              <a:t>field</a:t>
            </a:r>
            <a:r>
              <a:rPr lang="nb-NO" dirty="0"/>
              <a:t> up for </a:t>
            </a:r>
            <a:r>
              <a:rPr lang="nb-NO" dirty="0" err="1"/>
              <a:t>access</a:t>
            </a:r>
            <a:r>
              <a:rPr lang="nb-NO" dirty="0"/>
              <a:t> from </a:t>
            </a:r>
            <a:r>
              <a:rPr lang="nb-NO" dirty="0" err="1"/>
              <a:t>outside</a:t>
            </a:r>
            <a:r>
              <a:rPr lang="nb-NO" dirty="0"/>
              <a:t> </a:t>
            </a:r>
            <a:r>
              <a:rPr lang="nb-NO" dirty="0" err="1"/>
              <a:t>the</a:t>
            </a:r>
            <a:r>
              <a:rPr lang="nb-NO" dirty="0"/>
              <a:t> </a:t>
            </a:r>
            <a:r>
              <a:rPr lang="nb-NO" dirty="0" err="1"/>
              <a:t>object</a:t>
            </a:r>
            <a:r>
              <a:rPr lang="nb-NO" dirty="0"/>
              <a:t> or </a:t>
            </a:r>
            <a:r>
              <a:rPr lang="nb-NO" dirty="0" err="1"/>
              <a:t>class</a:t>
            </a:r>
            <a:r>
              <a:rPr lang="nb-NO" dirty="0"/>
              <a:t>. </a:t>
            </a:r>
            <a:r>
              <a:rPr lang="nb-NO" dirty="0" err="1"/>
              <a:t>We</a:t>
            </a:r>
            <a:r>
              <a:rPr lang="nb-NO" dirty="0"/>
              <a:t> </a:t>
            </a:r>
            <a:r>
              <a:rPr lang="nb-NO" dirty="0" err="1"/>
              <a:t>are</a:t>
            </a:r>
            <a:r>
              <a:rPr lang="nb-NO" dirty="0"/>
              <a:t> not </a:t>
            </a:r>
            <a:r>
              <a:rPr lang="nb-NO" dirty="0" err="1"/>
              <a:t>going</a:t>
            </a:r>
            <a:r>
              <a:rPr lang="nb-NO" dirty="0"/>
              <a:t> </a:t>
            </a:r>
            <a:r>
              <a:rPr lang="nb-NO" dirty="0" err="1"/>
              <a:t>into</a:t>
            </a:r>
            <a:r>
              <a:rPr lang="nb-NO" dirty="0"/>
              <a:t> </a:t>
            </a:r>
            <a:r>
              <a:rPr lang="nb-NO" dirty="0" err="1"/>
              <a:t>details</a:t>
            </a:r>
            <a:r>
              <a:rPr lang="nb-NO" dirty="0"/>
              <a:t> </a:t>
            </a:r>
            <a:r>
              <a:rPr lang="nb-NO" dirty="0" err="1"/>
              <a:t>of</a:t>
            </a:r>
            <a:r>
              <a:rPr lang="nb-NO" dirty="0"/>
              <a:t> </a:t>
            </a:r>
            <a:r>
              <a:rPr lang="nb-NO" dirty="0" err="1"/>
              <a:t>this</a:t>
            </a:r>
            <a:r>
              <a:rPr lang="nb-NO" dirty="0"/>
              <a:t> </a:t>
            </a:r>
            <a:r>
              <a:rPr lang="nb-NO" dirty="0" err="1"/>
              <a:t>now</a:t>
            </a:r>
            <a:r>
              <a:rPr lang="nb-NO" dirty="0"/>
              <a:t>, as </a:t>
            </a:r>
            <a:r>
              <a:rPr lang="nb-NO" dirty="0" err="1"/>
              <a:t>we</a:t>
            </a:r>
            <a:r>
              <a:rPr lang="nb-NO" dirty="0"/>
              <a:t> </a:t>
            </a:r>
            <a:r>
              <a:rPr lang="nb-NO" dirty="0" err="1"/>
              <a:t>will</a:t>
            </a:r>
            <a:r>
              <a:rPr lang="nb-NO" dirty="0"/>
              <a:t> </a:t>
            </a:r>
            <a:r>
              <a:rPr lang="nb-NO" dirty="0" err="1"/>
              <a:t>explore</a:t>
            </a:r>
            <a:r>
              <a:rPr lang="nb-NO" dirty="0"/>
              <a:t> </a:t>
            </a:r>
            <a:r>
              <a:rPr lang="nb-NO" dirty="0" err="1"/>
              <a:t>this</a:t>
            </a:r>
            <a:r>
              <a:rPr lang="nb-NO" dirty="0"/>
              <a:t> later in </a:t>
            </a:r>
            <a:r>
              <a:rPr lang="nb-NO" dirty="0" err="1"/>
              <a:t>the</a:t>
            </a:r>
            <a:r>
              <a:rPr lang="nb-NO" dirty="0"/>
              <a:t> </a:t>
            </a:r>
            <a:r>
              <a:rPr lang="nb-NO" dirty="0" err="1"/>
              <a:t>course</a:t>
            </a:r>
            <a:r>
              <a:rPr lang="nb-NO" dirty="0"/>
              <a:t> during </a:t>
            </a:r>
            <a:r>
              <a:rPr lang="nb-NO" dirty="0" err="1"/>
              <a:t>the</a:t>
            </a:r>
            <a:r>
              <a:rPr lang="nb-NO" dirty="0"/>
              <a:t> </a:t>
            </a:r>
            <a:r>
              <a:rPr lang="nb-NO" dirty="0" err="1"/>
              <a:t>topic</a:t>
            </a:r>
            <a:r>
              <a:rPr lang="nb-NO" dirty="0"/>
              <a:t> </a:t>
            </a:r>
            <a:r>
              <a:rPr lang="nb-NO" dirty="0" err="1"/>
              <a:t>of</a:t>
            </a:r>
            <a:r>
              <a:rPr lang="nb-NO" dirty="0"/>
              <a:t> </a:t>
            </a:r>
            <a:r>
              <a:rPr lang="nb-NO" dirty="0" err="1"/>
              <a:t>inheritance</a:t>
            </a:r>
            <a:r>
              <a:rPr lang="nb-NO" dirty="0"/>
              <a:t>.</a:t>
            </a:r>
          </a:p>
          <a:p>
            <a:endParaRPr lang="nb-NO" dirty="0"/>
          </a:p>
          <a:p>
            <a:r>
              <a:rPr lang="nb-NO" dirty="0" err="1"/>
              <a:t>We</a:t>
            </a:r>
            <a:r>
              <a:rPr lang="nb-NO" dirty="0"/>
              <a:t> </a:t>
            </a:r>
            <a:r>
              <a:rPr lang="nb-NO" dirty="0" err="1"/>
              <a:t>will</a:t>
            </a:r>
            <a:r>
              <a:rPr lang="nb-NO" dirty="0"/>
              <a:t> </a:t>
            </a:r>
            <a:r>
              <a:rPr lang="nb-NO" dirty="0" err="1"/>
              <a:t>now</a:t>
            </a:r>
            <a:r>
              <a:rPr lang="nb-NO" dirty="0"/>
              <a:t> </a:t>
            </a:r>
            <a:r>
              <a:rPr lang="nb-NO" dirty="0" err="1"/>
              <a:t>take</a:t>
            </a:r>
            <a:r>
              <a:rPr lang="nb-NO" dirty="0"/>
              <a:t> a </a:t>
            </a:r>
            <a:r>
              <a:rPr lang="nb-NO" dirty="0" err="1"/>
              <a:t>look</a:t>
            </a:r>
            <a:r>
              <a:rPr lang="nb-NO" dirty="0"/>
              <a:t> at </a:t>
            </a:r>
            <a:r>
              <a:rPr lang="nb-NO" dirty="0" err="1"/>
              <a:t>some</a:t>
            </a:r>
            <a:r>
              <a:rPr lang="nb-NO" dirty="0"/>
              <a:t> </a:t>
            </a:r>
            <a:r>
              <a:rPr lang="nb-NO" dirty="0" err="1"/>
              <a:t>access</a:t>
            </a:r>
            <a:r>
              <a:rPr lang="nb-NO" dirty="0"/>
              <a:t> </a:t>
            </a:r>
            <a:r>
              <a:rPr lang="nb-NO" dirty="0" err="1"/>
              <a:t>methods</a:t>
            </a:r>
            <a:r>
              <a:rPr lang="nb-NO" dirty="0"/>
              <a:t> for </a:t>
            </a:r>
            <a:r>
              <a:rPr lang="nb-NO" dirty="0" err="1"/>
              <a:t>fields</a:t>
            </a:r>
            <a:r>
              <a:rPr lang="nb-NO" dirty="0"/>
              <a:t> and </a:t>
            </a:r>
            <a:r>
              <a:rPr lang="nb-NO" dirty="0" err="1"/>
              <a:t>methods</a:t>
            </a:r>
            <a:r>
              <a:rPr lang="nb-NO" dirty="0"/>
              <a:t>. In </a:t>
            </a:r>
            <a:r>
              <a:rPr lang="nb-NO" dirty="0" err="1"/>
              <a:t>our</a:t>
            </a:r>
            <a:r>
              <a:rPr lang="nb-NO" dirty="0"/>
              <a:t> </a:t>
            </a:r>
            <a:r>
              <a:rPr lang="nb-NO" dirty="0" err="1"/>
              <a:t>example</a:t>
            </a:r>
            <a:r>
              <a:rPr lang="nb-NO" dirty="0"/>
              <a:t> </a:t>
            </a:r>
            <a:r>
              <a:rPr lang="nb-NO" dirty="0" err="1"/>
              <a:t>today</a:t>
            </a:r>
            <a:r>
              <a:rPr lang="nb-NO" dirty="0"/>
              <a:t>, </a:t>
            </a:r>
            <a:r>
              <a:rPr lang="nb-NO" dirty="0" err="1"/>
              <a:t>we</a:t>
            </a:r>
            <a:r>
              <a:rPr lang="nb-NO" dirty="0"/>
              <a:t> </a:t>
            </a:r>
            <a:r>
              <a:rPr lang="nb-NO" dirty="0" err="1"/>
              <a:t>saw</a:t>
            </a:r>
            <a:r>
              <a:rPr lang="nb-NO" dirty="0"/>
              <a:t> </a:t>
            </a:r>
            <a:r>
              <a:rPr lang="nb-NO" dirty="0" err="1"/>
              <a:t>little</a:t>
            </a:r>
            <a:r>
              <a:rPr lang="nb-NO" dirty="0"/>
              <a:t> </a:t>
            </a:r>
            <a:r>
              <a:rPr lang="nb-NO" dirty="0" err="1"/>
              <a:t>of</a:t>
            </a:r>
            <a:r>
              <a:rPr lang="nb-NO" dirty="0"/>
              <a:t> </a:t>
            </a:r>
            <a:r>
              <a:rPr lang="nb-NO" dirty="0" err="1"/>
              <a:t>them</a:t>
            </a:r>
            <a:r>
              <a:rPr lang="nb-NO" dirty="0"/>
              <a:t>. No </a:t>
            </a:r>
            <a:r>
              <a:rPr lang="nb-NO" dirty="0" err="1"/>
              <a:t>access</a:t>
            </a:r>
            <a:r>
              <a:rPr lang="nb-NO" dirty="0"/>
              <a:t> </a:t>
            </a:r>
            <a:r>
              <a:rPr lang="nb-NO" dirty="0" err="1"/>
              <a:t>modifier</a:t>
            </a:r>
            <a:r>
              <a:rPr lang="nb-NO" dirty="0"/>
              <a:t> </a:t>
            </a:r>
            <a:r>
              <a:rPr lang="nb-NO" dirty="0" err="1"/>
              <a:t>provided</a:t>
            </a:r>
            <a:r>
              <a:rPr lang="nb-NO" dirty="0"/>
              <a:t> </a:t>
            </a:r>
            <a:r>
              <a:rPr lang="nb-NO" dirty="0" err="1"/>
              <a:t>means</a:t>
            </a:r>
            <a:r>
              <a:rPr lang="nb-NO" dirty="0"/>
              <a:t> </a:t>
            </a:r>
            <a:r>
              <a:rPr lang="nb-NO" dirty="0" err="1"/>
              <a:t>that</a:t>
            </a:r>
            <a:r>
              <a:rPr lang="nb-NO" dirty="0"/>
              <a:t> </a:t>
            </a:r>
            <a:r>
              <a:rPr lang="nb-NO" dirty="0" err="1"/>
              <a:t>the</a:t>
            </a:r>
            <a:r>
              <a:rPr lang="nb-NO" dirty="0"/>
              <a:t> </a:t>
            </a:r>
            <a:r>
              <a:rPr lang="nb-NO" dirty="0" err="1"/>
              <a:t>access</a:t>
            </a:r>
            <a:r>
              <a:rPr lang="nb-NO" dirty="0"/>
              <a:t> </a:t>
            </a:r>
            <a:r>
              <a:rPr lang="nb-NO" dirty="0" err="1"/>
              <a:t>modifier</a:t>
            </a:r>
            <a:r>
              <a:rPr lang="nb-NO" dirty="0"/>
              <a:t> is </a:t>
            </a:r>
            <a:r>
              <a:rPr lang="nb-NO" dirty="0" err="1"/>
              <a:t>default</a:t>
            </a:r>
            <a:r>
              <a:rPr lang="nb-NO" dirty="0"/>
              <a:t>.</a:t>
            </a:r>
          </a:p>
          <a:p>
            <a:endParaRPr lang="nb-NO" dirty="0"/>
          </a:p>
          <a:p>
            <a:r>
              <a:rPr lang="nb-NO" dirty="0"/>
              <a:t>The </a:t>
            </a:r>
            <a:r>
              <a:rPr lang="nb-NO" dirty="0" err="1"/>
              <a:t>table</a:t>
            </a:r>
            <a:r>
              <a:rPr lang="nb-NO" dirty="0"/>
              <a:t> </a:t>
            </a:r>
            <a:r>
              <a:rPr lang="nb-NO" dirty="0" err="1"/>
              <a:t>below</a:t>
            </a:r>
            <a:r>
              <a:rPr lang="nb-NO" dirty="0"/>
              <a:t> shows </a:t>
            </a:r>
            <a:r>
              <a:rPr lang="nb-NO" dirty="0" err="1"/>
              <a:t>the</a:t>
            </a:r>
            <a:r>
              <a:rPr lang="nb-NO" dirty="0"/>
              <a:t> 4 different </a:t>
            </a:r>
            <a:r>
              <a:rPr lang="nb-NO" dirty="0" err="1"/>
              <a:t>opportunies</a:t>
            </a:r>
            <a:r>
              <a:rPr lang="nb-NO" dirty="0"/>
              <a:t> </a:t>
            </a:r>
            <a:r>
              <a:rPr lang="nb-NO" dirty="0" err="1"/>
              <a:t>we</a:t>
            </a:r>
            <a:r>
              <a:rPr lang="nb-NO" dirty="0"/>
              <a:t> have </a:t>
            </a:r>
            <a:r>
              <a:rPr lang="nb-NO" dirty="0" err="1"/>
              <a:t>when</a:t>
            </a:r>
            <a:r>
              <a:rPr lang="nb-NO" dirty="0"/>
              <a:t> </a:t>
            </a:r>
            <a:r>
              <a:rPr lang="nb-NO" dirty="0" err="1"/>
              <a:t>deciding</a:t>
            </a:r>
            <a:r>
              <a:rPr lang="nb-NO" dirty="0"/>
              <a:t> </a:t>
            </a:r>
            <a:r>
              <a:rPr lang="nb-NO" dirty="0" err="1"/>
              <a:t>which</a:t>
            </a:r>
            <a:r>
              <a:rPr lang="nb-NO" dirty="0"/>
              <a:t> </a:t>
            </a:r>
            <a:r>
              <a:rPr lang="nb-NO" dirty="0" err="1"/>
              <a:t>access</a:t>
            </a:r>
            <a:r>
              <a:rPr lang="nb-NO" dirty="0"/>
              <a:t> </a:t>
            </a:r>
            <a:r>
              <a:rPr lang="nb-NO" dirty="0" err="1"/>
              <a:t>modifier</a:t>
            </a:r>
            <a:r>
              <a:rPr lang="nb-NO" dirty="0"/>
              <a:t> to </a:t>
            </a:r>
            <a:r>
              <a:rPr lang="nb-NO" dirty="0" err="1"/>
              <a:t>use</a:t>
            </a:r>
            <a:r>
              <a:rPr lang="nb-NO" dirty="0"/>
              <a:t>, </a:t>
            </a:r>
            <a:r>
              <a:rPr lang="nb-NO" dirty="0" err="1"/>
              <a:t>where</a:t>
            </a:r>
            <a:r>
              <a:rPr lang="nb-NO" dirty="0"/>
              <a:t> </a:t>
            </a:r>
            <a:r>
              <a:rPr lang="nb-NO" dirty="0" err="1"/>
              <a:t>we</a:t>
            </a:r>
            <a:r>
              <a:rPr lang="nb-NO" dirty="0"/>
              <a:t> </a:t>
            </a:r>
            <a:r>
              <a:rPr lang="nb-NO" dirty="0" err="1"/>
              <a:t>will</a:t>
            </a:r>
            <a:r>
              <a:rPr lang="nb-NO" dirty="0"/>
              <a:t> for </a:t>
            </a:r>
            <a:r>
              <a:rPr lang="nb-NO" dirty="0" err="1"/>
              <a:t>now</a:t>
            </a:r>
            <a:r>
              <a:rPr lang="nb-NO" dirty="0"/>
              <a:t> be </a:t>
            </a:r>
            <a:r>
              <a:rPr lang="nb-NO" dirty="0" err="1"/>
              <a:t>focusing</a:t>
            </a:r>
            <a:r>
              <a:rPr lang="nb-NO" dirty="0"/>
              <a:t> </a:t>
            </a:r>
            <a:r>
              <a:rPr lang="nb-NO" dirty="0" err="1"/>
              <a:t>on</a:t>
            </a:r>
            <a:r>
              <a:rPr lang="nb-NO" dirty="0"/>
              <a:t> private and </a:t>
            </a:r>
            <a:r>
              <a:rPr lang="nb-NO" dirty="0" err="1"/>
              <a:t>public</a:t>
            </a:r>
            <a:r>
              <a:rPr lang="nb-NO" dirty="0"/>
              <a:t>.</a:t>
            </a:r>
          </a:p>
          <a:p>
            <a:endParaRPr lang="nb-NO" dirty="0"/>
          </a:p>
          <a:p>
            <a:endParaRPr lang="nb-NO" dirty="0"/>
          </a:p>
          <a:p>
            <a:endParaRPr lang="nb-NO" dirty="0"/>
          </a:p>
          <a:p>
            <a:endParaRPr lang="nb-NO" dirty="0"/>
          </a:p>
          <a:p>
            <a:endParaRPr lang="nb-NO" dirty="0"/>
          </a:p>
          <a:p>
            <a:endParaRPr lang="nb-NO" dirty="0"/>
          </a:p>
        </p:txBody>
      </p:sp>
      <p:pic>
        <p:nvPicPr>
          <p:cNvPr id="4" name="Picture 1">
            <a:extLst>
              <a:ext uri="{FF2B5EF4-FFF2-40B4-BE49-F238E27FC236}">
                <a16:creationId xmlns:a16="http://schemas.microsoft.com/office/drawing/2014/main" id="{8227746E-0D78-4031-8577-B2D997E918B5}"/>
              </a:ext>
            </a:extLst>
          </p:cNvPr>
          <p:cNvPicPr>
            <a:picLocks noChangeAspect="1"/>
          </p:cNvPicPr>
          <p:nvPr/>
        </p:nvPicPr>
        <p:blipFill>
          <a:blip r:embed="rId2"/>
          <a:stretch>
            <a:fillRect/>
          </a:stretch>
        </p:blipFill>
        <p:spPr>
          <a:xfrm>
            <a:off x="6581775" y="4438650"/>
            <a:ext cx="5610225" cy="2419350"/>
          </a:xfrm>
          <a:prstGeom prst="rect">
            <a:avLst/>
          </a:prstGeom>
        </p:spPr>
      </p:pic>
      <p:sp>
        <p:nvSpPr>
          <p:cNvPr id="5" name="Rectangle 3">
            <a:extLst>
              <a:ext uri="{FF2B5EF4-FFF2-40B4-BE49-F238E27FC236}">
                <a16:creationId xmlns:a16="http://schemas.microsoft.com/office/drawing/2014/main" id="{2B4392EF-A278-4FEF-99C1-6C0686F0302D}"/>
              </a:ext>
            </a:extLst>
          </p:cNvPr>
          <p:cNvSpPr/>
          <p:nvPr/>
        </p:nvSpPr>
        <p:spPr>
          <a:xfrm>
            <a:off x="6653783" y="5242220"/>
            <a:ext cx="1008112" cy="360040"/>
          </a:xfrm>
          <a:prstGeom prst="rect">
            <a:avLst/>
          </a:prstGeom>
          <a:noFill/>
          <a:ln w="349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Rectangle 6">
            <a:extLst>
              <a:ext uri="{FF2B5EF4-FFF2-40B4-BE49-F238E27FC236}">
                <a16:creationId xmlns:a16="http://schemas.microsoft.com/office/drawing/2014/main" id="{2202E4A1-CCA1-4639-848D-04D890851B92}"/>
              </a:ext>
            </a:extLst>
          </p:cNvPr>
          <p:cNvSpPr/>
          <p:nvPr/>
        </p:nvSpPr>
        <p:spPr>
          <a:xfrm>
            <a:off x="6653783" y="6394348"/>
            <a:ext cx="1008112" cy="360040"/>
          </a:xfrm>
          <a:prstGeom prst="rect">
            <a:avLst/>
          </a:prstGeom>
          <a:noFill/>
          <a:ln w="349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xtBox 8">
            <a:extLst>
              <a:ext uri="{FF2B5EF4-FFF2-40B4-BE49-F238E27FC236}">
                <a16:creationId xmlns:a16="http://schemas.microsoft.com/office/drawing/2014/main" id="{AA59412B-1634-4235-9744-4C622EBF0A76}"/>
              </a:ext>
            </a:extLst>
          </p:cNvPr>
          <p:cNvSpPr txBox="1"/>
          <p:nvPr/>
        </p:nvSpPr>
        <p:spPr>
          <a:xfrm>
            <a:off x="3939005" y="5242220"/>
            <a:ext cx="2132315" cy="338554"/>
          </a:xfrm>
          <a:prstGeom prst="rect">
            <a:avLst/>
          </a:prstGeom>
          <a:noFill/>
        </p:spPr>
        <p:txBody>
          <a:bodyPr wrap="none" rtlCol="0">
            <a:spAutoFit/>
          </a:bodyPr>
          <a:lstStyle/>
          <a:p>
            <a:r>
              <a:rPr lang="nb-NO" dirty="0"/>
              <a:t>Bare tilgang i klassen</a:t>
            </a:r>
          </a:p>
        </p:txBody>
      </p:sp>
      <p:sp>
        <p:nvSpPr>
          <p:cNvPr id="8" name="TextBox 10">
            <a:extLst>
              <a:ext uri="{FF2B5EF4-FFF2-40B4-BE49-F238E27FC236}">
                <a16:creationId xmlns:a16="http://schemas.microsoft.com/office/drawing/2014/main" id="{25467A00-B057-4F8F-AE17-D165B0037324}"/>
              </a:ext>
            </a:extLst>
          </p:cNvPr>
          <p:cNvSpPr txBox="1"/>
          <p:nvPr/>
        </p:nvSpPr>
        <p:spPr>
          <a:xfrm>
            <a:off x="4193625" y="6415834"/>
            <a:ext cx="1805687" cy="338554"/>
          </a:xfrm>
          <a:prstGeom prst="rect">
            <a:avLst/>
          </a:prstGeom>
          <a:noFill/>
        </p:spPr>
        <p:txBody>
          <a:bodyPr wrap="none" rtlCol="0">
            <a:spAutoFit/>
          </a:bodyPr>
          <a:lstStyle/>
          <a:p>
            <a:r>
              <a:rPr lang="nb-NO" dirty="0"/>
              <a:t>Tilgang «over alt»</a:t>
            </a:r>
          </a:p>
        </p:txBody>
      </p:sp>
      <p:cxnSp>
        <p:nvCxnSpPr>
          <p:cNvPr id="9" name="Straight Arrow Connector 11">
            <a:extLst>
              <a:ext uri="{FF2B5EF4-FFF2-40B4-BE49-F238E27FC236}">
                <a16:creationId xmlns:a16="http://schemas.microsoft.com/office/drawing/2014/main" id="{4A9EC27C-3C88-4C5C-8FCA-69852A1B8FB3}"/>
              </a:ext>
            </a:extLst>
          </p:cNvPr>
          <p:cNvCxnSpPr>
            <a:endCxn id="5" idx="1"/>
          </p:cNvCxnSpPr>
          <p:nvPr/>
        </p:nvCxnSpPr>
        <p:spPr>
          <a:xfrm>
            <a:off x="6143328" y="5411497"/>
            <a:ext cx="510455" cy="1074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13">
            <a:extLst>
              <a:ext uri="{FF2B5EF4-FFF2-40B4-BE49-F238E27FC236}">
                <a16:creationId xmlns:a16="http://schemas.microsoft.com/office/drawing/2014/main" id="{7799222F-7E28-40B8-88E7-1EE3ED15DC5D}"/>
              </a:ext>
            </a:extLst>
          </p:cNvPr>
          <p:cNvCxnSpPr/>
          <p:nvPr/>
        </p:nvCxnSpPr>
        <p:spPr>
          <a:xfrm>
            <a:off x="6136929" y="6538364"/>
            <a:ext cx="510455" cy="1074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kstSylinder 11">
            <a:extLst>
              <a:ext uri="{FF2B5EF4-FFF2-40B4-BE49-F238E27FC236}">
                <a16:creationId xmlns:a16="http://schemas.microsoft.com/office/drawing/2014/main" id="{981AA247-024D-469F-9587-9EF072653DEE}"/>
              </a:ext>
            </a:extLst>
          </p:cNvPr>
          <p:cNvSpPr txBox="1"/>
          <p:nvPr/>
        </p:nvSpPr>
        <p:spPr>
          <a:xfrm>
            <a:off x="10629900" y="4161909"/>
            <a:ext cx="6096000" cy="369332"/>
          </a:xfrm>
          <a:prstGeom prst="rect">
            <a:avLst/>
          </a:prstGeom>
          <a:noFill/>
        </p:spPr>
        <p:txBody>
          <a:bodyPr wrap="square">
            <a:spAutoFit/>
          </a:bodyPr>
          <a:lstStyle/>
          <a:p>
            <a:r>
              <a:rPr lang="nb-NO" dirty="0">
                <a:hlinkClick r:id="rId3"/>
              </a:rPr>
              <a:t>javatpoint.com</a:t>
            </a:r>
            <a:endParaRPr lang="nb-NO" dirty="0"/>
          </a:p>
        </p:txBody>
      </p:sp>
    </p:spTree>
    <p:extLst>
      <p:ext uri="{BB962C8B-B14F-4D97-AF65-F5344CB8AC3E}">
        <p14:creationId xmlns:p14="http://schemas.microsoft.com/office/powerpoint/2010/main" val="244215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2BD1B17-C4AB-47F4-BD3F-644E5CC5DD41}"/>
              </a:ext>
            </a:extLst>
          </p:cNvPr>
          <p:cNvSpPr>
            <a:spLocks noGrp="1"/>
          </p:cNvSpPr>
          <p:nvPr>
            <p:ph type="title"/>
          </p:nvPr>
        </p:nvSpPr>
        <p:spPr/>
        <p:txBody>
          <a:bodyPr/>
          <a:lstStyle/>
          <a:p>
            <a:r>
              <a:rPr lang="nb-NO" dirty="0"/>
              <a:t>Private</a:t>
            </a:r>
          </a:p>
        </p:txBody>
      </p:sp>
      <p:sp>
        <p:nvSpPr>
          <p:cNvPr id="3" name="Plassholder for innhold 2">
            <a:extLst>
              <a:ext uri="{FF2B5EF4-FFF2-40B4-BE49-F238E27FC236}">
                <a16:creationId xmlns:a16="http://schemas.microsoft.com/office/drawing/2014/main" id="{D333D2D2-4127-4882-B6AF-2FC42EBD1FB4}"/>
              </a:ext>
            </a:extLst>
          </p:cNvPr>
          <p:cNvSpPr>
            <a:spLocks noGrp="1"/>
          </p:cNvSpPr>
          <p:nvPr>
            <p:ph idx="1"/>
          </p:nvPr>
        </p:nvSpPr>
        <p:spPr/>
        <p:txBody>
          <a:bodyPr>
            <a:normAutofit fontScale="77500" lnSpcReduction="20000"/>
          </a:bodyPr>
          <a:lstStyle/>
          <a:p>
            <a:r>
              <a:rPr lang="nb-NO" dirty="0" err="1"/>
              <a:t>We</a:t>
            </a:r>
            <a:r>
              <a:rPr lang="nb-NO" dirty="0"/>
              <a:t> do </a:t>
            </a:r>
            <a:r>
              <a:rPr lang="nb-NO" dirty="0" err="1"/>
              <a:t>want</a:t>
            </a:r>
            <a:r>
              <a:rPr lang="nb-NO" dirty="0"/>
              <a:t> to limit </a:t>
            </a:r>
            <a:r>
              <a:rPr lang="nb-NO" dirty="0" err="1"/>
              <a:t>the</a:t>
            </a:r>
            <a:r>
              <a:rPr lang="nb-NO" dirty="0"/>
              <a:t> </a:t>
            </a:r>
            <a:r>
              <a:rPr lang="nb-NO" dirty="0" err="1"/>
              <a:t>access</a:t>
            </a:r>
            <a:r>
              <a:rPr lang="nb-NO" dirty="0"/>
              <a:t> to </a:t>
            </a:r>
            <a:r>
              <a:rPr lang="nb-NO" dirty="0" err="1"/>
              <a:t>fields</a:t>
            </a:r>
            <a:r>
              <a:rPr lang="nb-NO" dirty="0"/>
              <a:t> and </a:t>
            </a:r>
            <a:r>
              <a:rPr lang="nb-NO" dirty="0" err="1"/>
              <a:t>methods</a:t>
            </a:r>
            <a:br>
              <a:rPr lang="nb-NO" dirty="0"/>
            </a:br>
            <a:r>
              <a:rPr lang="nb-NO" dirty="0"/>
              <a:t>(</a:t>
            </a:r>
            <a:r>
              <a:rPr lang="nb-NO" dirty="0" err="1"/>
              <a:t>specially</a:t>
            </a:r>
            <a:r>
              <a:rPr lang="nb-NO" dirty="0"/>
              <a:t> </a:t>
            </a:r>
            <a:r>
              <a:rPr lang="nb-NO" dirty="0" err="1"/>
              <a:t>towards</a:t>
            </a:r>
            <a:r>
              <a:rPr lang="nb-NO" dirty="0"/>
              <a:t> </a:t>
            </a:r>
            <a:r>
              <a:rPr lang="nb-NO" dirty="0" err="1"/>
              <a:t>other</a:t>
            </a:r>
            <a:r>
              <a:rPr lang="nb-NO" dirty="0"/>
              <a:t> </a:t>
            </a:r>
            <a:r>
              <a:rPr lang="nb-NO" dirty="0" err="1"/>
              <a:t>objects</a:t>
            </a:r>
            <a:r>
              <a:rPr lang="nb-NO" dirty="0"/>
              <a:t> and </a:t>
            </a:r>
            <a:r>
              <a:rPr lang="nb-NO" dirty="0" err="1"/>
              <a:t>possible</a:t>
            </a:r>
            <a:r>
              <a:rPr lang="nb-NO" dirty="0"/>
              <a:t> </a:t>
            </a:r>
            <a:r>
              <a:rPr lang="nb-NO" dirty="0" err="1"/>
              <a:t>interactions</a:t>
            </a:r>
            <a:r>
              <a:rPr lang="nb-NO" dirty="0"/>
              <a:t>).</a:t>
            </a:r>
          </a:p>
          <a:p>
            <a:endParaRPr lang="nb-NO" dirty="0"/>
          </a:p>
          <a:p>
            <a:r>
              <a:rPr lang="nb-NO" dirty="0" err="1"/>
              <a:t>We</a:t>
            </a:r>
            <a:r>
              <a:rPr lang="nb-NO" dirty="0"/>
              <a:t> </a:t>
            </a:r>
            <a:r>
              <a:rPr lang="nb-NO" dirty="0" err="1"/>
              <a:t>should</a:t>
            </a:r>
            <a:r>
              <a:rPr lang="nb-NO" dirty="0"/>
              <a:t> make sure </a:t>
            </a:r>
            <a:r>
              <a:rPr lang="nb-NO" dirty="0" err="1"/>
              <a:t>that</a:t>
            </a:r>
            <a:r>
              <a:rPr lang="nb-NO" dirty="0"/>
              <a:t> </a:t>
            </a:r>
            <a:r>
              <a:rPr lang="nb-NO" dirty="0" err="1"/>
              <a:t>only</a:t>
            </a:r>
            <a:r>
              <a:rPr lang="nb-NO" dirty="0"/>
              <a:t> data (</a:t>
            </a:r>
            <a:r>
              <a:rPr lang="nb-NO" dirty="0" err="1"/>
              <a:t>information</a:t>
            </a:r>
            <a:r>
              <a:rPr lang="nb-NO" dirty="0"/>
              <a:t>) is </a:t>
            </a:r>
            <a:r>
              <a:rPr lang="nb-NO" dirty="0" err="1"/>
              <a:t>accessable</a:t>
            </a:r>
            <a:r>
              <a:rPr lang="nb-NO" dirty="0"/>
              <a:t> </a:t>
            </a:r>
            <a:r>
              <a:rPr lang="nb-NO" dirty="0" err="1"/>
              <a:t>outside</a:t>
            </a:r>
            <a:r>
              <a:rPr lang="nb-NO" dirty="0"/>
              <a:t> </a:t>
            </a:r>
            <a:r>
              <a:rPr lang="nb-NO" dirty="0" err="1"/>
              <a:t>the</a:t>
            </a:r>
            <a:r>
              <a:rPr lang="nb-NO" dirty="0"/>
              <a:t> </a:t>
            </a:r>
            <a:r>
              <a:rPr lang="nb-NO" dirty="0" err="1"/>
              <a:t>object</a:t>
            </a:r>
            <a:r>
              <a:rPr lang="nb-NO" dirty="0"/>
              <a:t> </a:t>
            </a:r>
            <a:r>
              <a:rPr lang="nb-NO" dirty="0" err="1"/>
              <a:t>when</a:t>
            </a:r>
            <a:r>
              <a:rPr lang="nb-NO" dirty="0"/>
              <a:t> (</a:t>
            </a:r>
            <a:r>
              <a:rPr lang="nb-NO" dirty="0" err="1"/>
              <a:t>strictly</a:t>
            </a:r>
            <a:r>
              <a:rPr lang="nb-NO" dirty="0"/>
              <a:t>) </a:t>
            </a:r>
            <a:r>
              <a:rPr lang="nb-NO" dirty="0" err="1"/>
              <a:t>necessary</a:t>
            </a:r>
            <a:r>
              <a:rPr lang="nb-NO" dirty="0"/>
              <a:t>.</a:t>
            </a:r>
          </a:p>
          <a:p>
            <a:r>
              <a:rPr lang="nb-NO" dirty="0"/>
              <a:t>It is </a:t>
            </a:r>
            <a:r>
              <a:rPr lang="nb-NO" dirty="0" err="1"/>
              <a:t>usual</a:t>
            </a:r>
            <a:r>
              <a:rPr lang="nb-NO" dirty="0"/>
              <a:t> to </a:t>
            </a:r>
            <a:r>
              <a:rPr lang="nb-NO" dirty="0" err="1"/>
              <a:t>set</a:t>
            </a:r>
            <a:r>
              <a:rPr lang="nb-NO" dirty="0"/>
              <a:t> </a:t>
            </a:r>
            <a:r>
              <a:rPr lang="nb-NO" dirty="0" err="1"/>
              <a:t>fields</a:t>
            </a:r>
            <a:r>
              <a:rPr lang="nb-NO" dirty="0"/>
              <a:t> to be private. As </a:t>
            </a:r>
            <a:r>
              <a:rPr lang="nb-NO" dirty="0" err="1"/>
              <a:t>such</a:t>
            </a:r>
            <a:r>
              <a:rPr lang="nb-NO" dirty="0"/>
              <a:t>, </a:t>
            </a:r>
            <a:r>
              <a:rPr lang="nb-NO" dirty="0" err="1"/>
              <a:t>we</a:t>
            </a:r>
            <a:r>
              <a:rPr lang="nb-NO" dirty="0"/>
              <a:t> make sure </a:t>
            </a:r>
            <a:r>
              <a:rPr lang="nb-NO" dirty="0" err="1"/>
              <a:t>that</a:t>
            </a:r>
            <a:r>
              <a:rPr lang="nb-NO" dirty="0"/>
              <a:t> </a:t>
            </a:r>
            <a:r>
              <a:rPr lang="nb-NO" dirty="0" err="1"/>
              <a:t>only</a:t>
            </a:r>
            <a:r>
              <a:rPr lang="nb-NO" dirty="0"/>
              <a:t> </a:t>
            </a:r>
            <a:r>
              <a:rPr lang="nb-NO" dirty="0" err="1"/>
              <a:t>the</a:t>
            </a:r>
            <a:r>
              <a:rPr lang="nb-NO" dirty="0"/>
              <a:t> </a:t>
            </a:r>
            <a:r>
              <a:rPr lang="nb-NO" dirty="0" err="1"/>
              <a:t>object</a:t>
            </a:r>
            <a:r>
              <a:rPr lang="nb-NO" dirty="0"/>
              <a:t> </a:t>
            </a:r>
            <a:r>
              <a:rPr lang="nb-NO" dirty="0" err="1"/>
              <a:t>itself</a:t>
            </a:r>
            <a:r>
              <a:rPr lang="nb-NO" dirty="0"/>
              <a:t> </a:t>
            </a:r>
            <a:r>
              <a:rPr lang="nb-NO" dirty="0" err="1"/>
              <a:t>can</a:t>
            </a:r>
            <a:r>
              <a:rPr lang="nb-NO" dirty="0"/>
              <a:t> </a:t>
            </a:r>
            <a:r>
              <a:rPr lang="nb-NO" dirty="0" err="1"/>
              <a:t>access</a:t>
            </a:r>
            <a:r>
              <a:rPr lang="nb-NO" dirty="0"/>
              <a:t> </a:t>
            </a:r>
            <a:r>
              <a:rPr lang="nb-NO" dirty="0" err="1"/>
              <a:t>this</a:t>
            </a:r>
            <a:r>
              <a:rPr lang="nb-NO" dirty="0"/>
              <a:t> data (</a:t>
            </a:r>
            <a:r>
              <a:rPr lang="nb-NO" dirty="0" err="1"/>
              <a:t>within</a:t>
            </a:r>
            <a:r>
              <a:rPr lang="nb-NO" dirty="0"/>
              <a:t>). </a:t>
            </a:r>
            <a:r>
              <a:rPr lang="nb-NO" dirty="0" err="1"/>
              <a:t>We</a:t>
            </a:r>
            <a:r>
              <a:rPr lang="nb-NO" dirty="0"/>
              <a:t> </a:t>
            </a:r>
            <a:r>
              <a:rPr lang="nb-NO" dirty="0" err="1"/>
              <a:t>give</a:t>
            </a:r>
            <a:r>
              <a:rPr lang="nb-NO" dirty="0"/>
              <a:t> </a:t>
            </a:r>
            <a:r>
              <a:rPr lang="nb-NO" dirty="0" err="1"/>
              <a:t>the</a:t>
            </a:r>
            <a:r>
              <a:rPr lang="nb-NO" dirty="0"/>
              <a:t> </a:t>
            </a:r>
            <a:r>
              <a:rPr lang="nb-NO" dirty="0" err="1"/>
              <a:t>object</a:t>
            </a:r>
            <a:r>
              <a:rPr lang="nb-NO" dirty="0"/>
              <a:t> </a:t>
            </a:r>
            <a:r>
              <a:rPr lang="nb-NO" dirty="0" err="1"/>
              <a:t>better</a:t>
            </a:r>
            <a:r>
              <a:rPr lang="nb-NO" dirty="0"/>
              <a:t> </a:t>
            </a:r>
            <a:r>
              <a:rPr lang="nb-NO" dirty="0" err="1"/>
              <a:t>control</a:t>
            </a:r>
            <a:r>
              <a:rPr lang="nb-NO" dirty="0"/>
              <a:t> over </a:t>
            </a:r>
            <a:r>
              <a:rPr lang="nb-NO" dirty="0" err="1"/>
              <a:t>its</a:t>
            </a:r>
            <a:r>
              <a:rPr lang="nb-NO" dirty="0"/>
              <a:t> </a:t>
            </a:r>
            <a:r>
              <a:rPr lang="nb-NO" dirty="0" err="1"/>
              <a:t>own</a:t>
            </a:r>
            <a:r>
              <a:rPr lang="nb-NO" dirty="0"/>
              <a:t> </a:t>
            </a:r>
            <a:r>
              <a:rPr lang="nb-NO" dirty="0" err="1"/>
              <a:t>state</a:t>
            </a:r>
            <a:r>
              <a:rPr lang="nb-NO" dirty="0"/>
              <a:t>.</a:t>
            </a:r>
          </a:p>
          <a:p>
            <a:endParaRPr lang="nb-NO" dirty="0"/>
          </a:p>
          <a:p>
            <a:r>
              <a:rPr lang="nb-NO" dirty="0"/>
              <a:t>Private </a:t>
            </a:r>
            <a:r>
              <a:rPr lang="nb-NO" dirty="0" err="1"/>
              <a:t>methods</a:t>
            </a:r>
            <a:r>
              <a:rPr lang="nb-NO" dirty="0"/>
              <a:t> </a:t>
            </a:r>
            <a:r>
              <a:rPr lang="nb-NO" dirty="0" err="1"/>
              <a:t>defined</a:t>
            </a:r>
            <a:r>
              <a:rPr lang="nb-NO" dirty="0"/>
              <a:t> </a:t>
            </a:r>
            <a:r>
              <a:rPr lang="nb-NO" dirty="0" err="1"/>
              <a:t>within</a:t>
            </a:r>
            <a:r>
              <a:rPr lang="nb-NO" dirty="0"/>
              <a:t> </a:t>
            </a:r>
            <a:r>
              <a:rPr lang="nb-NO" dirty="0" err="1"/>
              <a:t>the</a:t>
            </a:r>
            <a:r>
              <a:rPr lang="nb-NO" dirty="0"/>
              <a:t> </a:t>
            </a:r>
            <a:r>
              <a:rPr lang="nb-NO" dirty="0" err="1"/>
              <a:t>class</a:t>
            </a:r>
            <a:r>
              <a:rPr lang="nb-NO" dirty="0"/>
              <a:t>, </a:t>
            </a:r>
            <a:r>
              <a:rPr lang="nb-NO" dirty="0" err="1"/>
              <a:t>are</a:t>
            </a:r>
            <a:r>
              <a:rPr lang="nb-NO" dirty="0"/>
              <a:t> </a:t>
            </a:r>
            <a:r>
              <a:rPr lang="nb-NO" dirty="0" err="1"/>
              <a:t>often</a:t>
            </a:r>
            <a:r>
              <a:rPr lang="nb-NO" dirty="0"/>
              <a:t> </a:t>
            </a:r>
            <a:r>
              <a:rPr lang="nb-NO" dirty="0" err="1"/>
              <a:t>helper</a:t>
            </a:r>
            <a:r>
              <a:rPr lang="nb-NO" dirty="0"/>
              <a:t> </a:t>
            </a:r>
            <a:r>
              <a:rPr lang="nb-NO" dirty="0" err="1"/>
              <a:t>methods</a:t>
            </a:r>
            <a:r>
              <a:rPr lang="nb-NO" dirty="0"/>
              <a:t> to </a:t>
            </a:r>
            <a:r>
              <a:rPr lang="nb-NO" dirty="0" err="1"/>
              <a:t>split</a:t>
            </a:r>
            <a:r>
              <a:rPr lang="nb-NO" dirty="0"/>
              <a:t> up </a:t>
            </a:r>
            <a:r>
              <a:rPr lang="nb-NO" dirty="0" err="1"/>
              <a:t>code</a:t>
            </a:r>
            <a:r>
              <a:rPr lang="nb-NO" dirty="0"/>
              <a:t> (to </a:t>
            </a:r>
            <a:r>
              <a:rPr lang="nb-NO" dirty="0" err="1"/>
              <a:t>maintain</a:t>
            </a:r>
            <a:r>
              <a:rPr lang="nb-NO" dirty="0"/>
              <a:t> </a:t>
            </a:r>
            <a:r>
              <a:rPr lang="nb-NO" dirty="0" err="1"/>
              <a:t>growing</a:t>
            </a:r>
            <a:r>
              <a:rPr lang="nb-NO" dirty="0"/>
              <a:t> </a:t>
            </a:r>
            <a:r>
              <a:rPr lang="nb-NO" dirty="0" err="1"/>
              <a:t>code</a:t>
            </a:r>
            <a:r>
              <a:rPr lang="nb-NO" dirty="0"/>
              <a:t>), as private </a:t>
            </a:r>
            <a:r>
              <a:rPr lang="nb-NO" dirty="0" err="1"/>
              <a:t>methods</a:t>
            </a:r>
            <a:r>
              <a:rPr lang="nb-NO" dirty="0"/>
              <a:t> </a:t>
            </a:r>
            <a:r>
              <a:rPr lang="nb-NO" dirty="0" err="1"/>
              <a:t>are</a:t>
            </a:r>
            <a:r>
              <a:rPr lang="nb-NO" dirty="0"/>
              <a:t> </a:t>
            </a:r>
            <a:r>
              <a:rPr lang="nb-NO" dirty="0" err="1"/>
              <a:t>only</a:t>
            </a:r>
            <a:r>
              <a:rPr lang="nb-NO" dirty="0"/>
              <a:t> </a:t>
            </a:r>
            <a:r>
              <a:rPr lang="nb-NO" dirty="0" err="1"/>
              <a:t>available</a:t>
            </a:r>
            <a:r>
              <a:rPr lang="nb-NO" dirty="0"/>
              <a:t> to </a:t>
            </a:r>
            <a:r>
              <a:rPr lang="nb-NO" dirty="0" err="1"/>
              <a:t>methods</a:t>
            </a:r>
            <a:r>
              <a:rPr lang="nb-NO" dirty="0"/>
              <a:t> </a:t>
            </a:r>
            <a:r>
              <a:rPr lang="nb-NO" dirty="0" err="1"/>
              <a:t>defined</a:t>
            </a:r>
            <a:r>
              <a:rPr lang="nb-NO" dirty="0"/>
              <a:t> </a:t>
            </a:r>
            <a:r>
              <a:rPr lang="nb-NO" dirty="0" err="1"/>
              <a:t>within</a:t>
            </a:r>
            <a:r>
              <a:rPr lang="nb-NO" dirty="0"/>
              <a:t> </a:t>
            </a:r>
            <a:r>
              <a:rPr lang="nb-NO" dirty="0" err="1"/>
              <a:t>the</a:t>
            </a:r>
            <a:r>
              <a:rPr lang="nb-NO" dirty="0"/>
              <a:t> </a:t>
            </a:r>
            <a:r>
              <a:rPr lang="nb-NO" dirty="0" err="1"/>
              <a:t>class</a:t>
            </a:r>
            <a:r>
              <a:rPr lang="nb-NO" dirty="0"/>
              <a:t>. </a:t>
            </a:r>
          </a:p>
          <a:p>
            <a:endParaRPr lang="nb-NO" dirty="0"/>
          </a:p>
          <a:p>
            <a:r>
              <a:rPr lang="nb-NO" dirty="0"/>
              <a:t>For </a:t>
            </a:r>
            <a:r>
              <a:rPr lang="nb-NO" dirty="0" err="1"/>
              <a:t>example</a:t>
            </a:r>
            <a:r>
              <a:rPr lang="nb-NO" dirty="0"/>
              <a:t>, a </a:t>
            </a:r>
            <a:r>
              <a:rPr lang="nb-NO" dirty="0" err="1"/>
              <a:t>complicated</a:t>
            </a:r>
            <a:r>
              <a:rPr lang="nb-NO" dirty="0"/>
              <a:t> </a:t>
            </a:r>
            <a:r>
              <a:rPr lang="nb-NO" dirty="0" err="1"/>
              <a:t>method</a:t>
            </a:r>
            <a:r>
              <a:rPr lang="nb-NO" dirty="0"/>
              <a:t> </a:t>
            </a:r>
            <a:r>
              <a:rPr lang="nb-NO" dirty="0" err="1"/>
              <a:t>can</a:t>
            </a:r>
            <a:r>
              <a:rPr lang="nb-NO" dirty="0"/>
              <a:t> be </a:t>
            </a:r>
            <a:r>
              <a:rPr lang="nb-NO" dirty="0" err="1"/>
              <a:t>public</a:t>
            </a:r>
            <a:r>
              <a:rPr lang="nb-NO" dirty="0"/>
              <a:t>, </a:t>
            </a:r>
            <a:r>
              <a:rPr lang="nb-NO" dirty="0" err="1"/>
              <a:t>but</a:t>
            </a:r>
            <a:r>
              <a:rPr lang="nb-NO" dirty="0"/>
              <a:t> </a:t>
            </a:r>
            <a:r>
              <a:rPr lang="nb-NO" dirty="0" err="1"/>
              <a:t>split</a:t>
            </a:r>
            <a:r>
              <a:rPr lang="nb-NO" dirty="0"/>
              <a:t> up </a:t>
            </a:r>
            <a:r>
              <a:rPr lang="nb-NO" dirty="0" err="1"/>
              <a:t>into</a:t>
            </a:r>
            <a:r>
              <a:rPr lang="nb-NO" dirty="0"/>
              <a:t> </a:t>
            </a:r>
            <a:r>
              <a:rPr lang="nb-NO" dirty="0" err="1"/>
              <a:t>several</a:t>
            </a:r>
            <a:r>
              <a:rPr lang="nb-NO" dirty="0"/>
              <a:t> </a:t>
            </a:r>
            <a:r>
              <a:rPr lang="nb-NO" dirty="0" err="1"/>
              <a:t>calls</a:t>
            </a:r>
            <a:r>
              <a:rPr lang="nb-NO" dirty="0"/>
              <a:t> to private </a:t>
            </a:r>
            <a:r>
              <a:rPr lang="nb-NO" dirty="0" err="1"/>
              <a:t>methods</a:t>
            </a:r>
            <a:r>
              <a:rPr lang="nb-NO" dirty="0"/>
              <a:t>.</a:t>
            </a:r>
          </a:p>
        </p:txBody>
      </p:sp>
    </p:spTree>
    <p:extLst>
      <p:ext uri="{BB962C8B-B14F-4D97-AF65-F5344CB8AC3E}">
        <p14:creationId xmlns:p14="http://schemas.microsoft.com/office/powerpoint/2010/main" val="3935398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E76C168-B2D8-4AD9-8CD0-A34E462562A0}"/>
              </a:ext>
            </a:extLst>
          </p:cNvPr>
          <p:cNvSpPr>
            <a:spLocks noGrp="1"/>
          </p:cNvSpPr>
          <p:nvPr>
            <p:ph type="title"/>
          </p:nvPr>
        </p:nvSpPr>
        <p:spPr/>
        <p:txBody>
          <a:bodyPr/>
          <a:lstStyle/>
          <a:p>
            <a:r>
              <a:rPr lang="nb-NO" dirty="0"/>
              <a:t>Public</a:t>
            </a:r>
          </a:p>
        </p:txBody>
      </p:sp>
      <p:sp>
        <p:nvSpPr>
          <p:cNvPr id="3" name="Plassholder for innhold 2">
            <a:extLst>
              <a:ext uri="{FF2B5EF4-FFF2-40B4-BE49-F238E27FC236}">
                <a16:creationId xmlns:a16="http://schemas.microsoft.com/office/drawing/2014/main" id="{C0683258-8617-4A2B-A0C3-3F63D8A59450}"/>
              </a:ext>
            </a:extLst>
          </p:cNvPr>
          <p:cNvSpPr>
            <a:spLocks noGrp="1"/>
          </p:cNvSpPr>
          <p:nvPr>
            <p:ph idx="1"/>
          </p:nvPr>
        </p:nvSpPr>
        <p:spPr/>
        <p:txBody>
          <a:bodyPr>
            <a:normAutofit fontScale="92500" lnSpcReduction="20000"/>
          </a:bodyPr>
          <a:lstStyle/>
          <a:p>
            <a:r>
              <a:rPr lang="nb-NO" dirty="0"/>
              <a:t>With </a:t>
            </a:r>
            <a:r>
              <a:rPr lang="nb-NO" dirty="0" err="1"/>
              <a:t>public</a:t>
            </a:r>
            <a:r>
              <a:rPr lang="nb-NO" dirty="0"/>
              <a:t>, </a:t>
            </a:r>
            <a:r>
              <a:rPr lang="nb-NO" dirty="0" err="1"/>
              <a:t>we</a:t>
            </a:r>
            <a:r>
              <a:rPr lang="nb-NO" dirty="0"/>
              <a:t> </a:t>
            </a:r>
            <a:r>
              <a:rPr lang="nb-NO" dirty="0" err="1"/>
              <a:t>give</a:t>
            </a:r>
            <a:r>
              <a:rPr lang="nb-NO" dirty="0"/>
              <a:t> </a:t>
            </a:r>
            <a:r>
              <a:rPr lang="nb-NO" dirty="0" err="1"/>
              <a:t>explicit</a:t>
            </a:r>
            <a:r>
              <a:rPr lang="nb-NO" dirty="0"/>
              <a:t> </a:t>
            </a:r>
            <a:r>
              <a:rPr lang="nb-NO" dirty="0" err="1"/>
              <a:t>public</a:t>
            </a:r>
            <a:r>
              <a:rPr lang="nb-NO" dirty="0"/>
              <a:t> </a:t>
            </a:r>
            <a:r>
              <a:rPr lang="nb-NO" dirty="0" err="1"/>
              <a:t>access</a:t>
            </a:r>
            <a:r>
              <a:rPr lang="nb-NO" dirty="0"/>
              <a:t>. A </a:t>
            </a:r>
            <a:r>
              <a:rPr lang="nb-NO" dirty="0" err="1"/>
              <a:t>public</a:t>
            </a:r>
            <a:r>
              <a:rPr lang="nb-NO" dirty="0"/>
              <a:t> </a:t>
            </a:r>
            <a:r>
              <a:rPr lang="nb-NO" dirty="0" err="1"/>
              <a:t>field</a:t>
            </a:r>
            <a:r>
              <a:rPr lang="nb-NO" dirty="0"/>
              <a:t> </a:t>
            </a:r>
            <a:r>
              <a:rPr lang="nb-NO" dirty="0" err="1"/>
              <a:t>results</a:t>
            </a:r>
            <a:r>
              <a:rPr lang="nb-NO" dirty="0"/>
              <a:t> in an </a:t>
            </a:r>
            <a:r>
              <a:rPr lang="nb-NO" dirty="0" err="1"/>
              <a:t>environment</a:t>
            </a:r>
            <a:r>
              <a:rPr lang="nb-NO" dirty="0"/>
              <a:t> </a:t>
            </a:r>
            <a:r>
              <a:rPr lang="nb-NO" dirty="0" err="1"/>
              <a:t>where</a:t>
            </a:r>
            <a:r>
              <a:rPr lang="nb-NO" dirty="0"/>
              <a:t> </a:t>
            </a:r>
            <a:r>
              <a:rPr lang="nb-NO" dirty="0" err="1"/>
              <a:t>other</a:t>
            </a:r>
            <a:r>
              <a:rPr lang="nb-NO" dirty="0"/>
              <a:t> </a:t>
            </a:r>
            <a:r>
              <a:rPr lang="nb-NO" dirty="0" err="1"/>
              <a:t>objects</a:t>
            </a:r>
            <a:r>
              <a:rPr lang="nb-NO" dirty="0"/>
              <a:t> </a:t>
            </a:r>
            <a:r>
              <a:rPr lang="nb-NO" dirty="0" err="1"/>
              <a:t>can</a:t>
            </a:r>
            <a:r>
              <a:rPr lang="nb-NO" dirty="0"/>
              <a:t> </a:t>
            </a:r>
            <a:r>
              <a:rPr lang="nb-NO" dirty="0" err="1"/>
              <a:t>change</a:t>
            </a:r>
            <a:r>
              <a:rPr lang="nb-NO" dirty="0"/>
              <a:t> </a:t>
            </a:r>
            <a:r>
              <a:rPr lang="nb-NO" dirty="0" err="1"/>
              <a:t>this</a:t>
            </a:r>
            <a:r>
              <a:rPr lang="nb-NO" dirty="0"/>
              <a:t> </a:t>
            </a:r>
            <a:r>
              <a:rPr lang="nb-NO" dirty="0" err="1"/>
              <a:t>value</a:t>
            </a:r>
            <a:br>
              <a:rPr lang="nb-NO" dirty="0"/>
            </a:br>
            <a:r>
              <a:rPr lang="nb-NO" dirty="0"/>
              <a:t>(from </a:t>
            </a:r>
            <a:r>
              <a:rPr lang="nb-NO" dirty="0" err="1"/>
              <a:t>outside</a:t>
            </a:r>
            <a:r>
              <a:rPr lang="nb-NO" dirty="0"/>
              <a:t>).</a:t>
            </a:r>
          </a:p>
          <a:p>
            <a:endParaRPr lang="nb-NO" dirty="0"/>
          </a:p>
          <a:p>
            <a:r>
              <a:rPr lang="nb-NO" dirty="0"/>
              <a:t>It is </a:t>
            </a:r>
            <a:r>
              <a:rPr lang="nb-NO" dirty="0" err="1"/>
              <a:t>common</a:t>
            </a:r>
            <a:r>
              <a:rPr lang="nb-NO" dirty="0"/>
              <a:t> to </a:t>
            </a:r>
            <a:r>
              <a:rPr lang="nb-NO" dirty="0" err="1"/>
              <a:t>combine</a:t>
            </a:r>
            <a:r>
              <a:rPr lang="nb-NO" dirty="0"/>
              <a:t> private </a:t>
            </a:r>
            <a:r>
              <a:rPr lang="nb-NO" dirty="0" err="1"/>
              <a:t>fields</a:t>
            </a:r>
            <a:r>
              <a:rPr lang="nb-NO" dirty="0"/>
              <a:t> </a:t>
            </a:r>
            <a:r>
              <a:rPr lang="nb-NO" dirty="0" err="1"/>
              <a:t>with</a:t>
            </a:r>
            <a:r>
              <a:rPr lang="nb-NO" dirty="0"/>
              <a:t> </a:t>
            </a:r>
            <a:r>
              <a:rPr lang="nb-NO" dirty="0" err="1"/>
              <a:t>public</a:t>
            </a:r>
            <a:r>
              <a:rPr lang="nb-NO" dirty="0"/>
              <a:t> getters and setters.</a:t>
            </a:r>
          </a:p>
          <a:p>
            <a:pPr lvl="1"/>
            <a:r>
              <a:rPr lang="nb-NO" dirty="0"/>
              <a:t>Getter: 	A </a:t>
            </a:r>
            <a:r>
              <a:rPr lang="nb-NO" dirty="0" err="1"/>
              <a:t>method</a:t>
            </a:r>
            <a:r>
              <a:rPr lang="nb-NO" dirty="0"/>
              <a:t> </a:t>
            </a:r>
            <a:r>
              <a:rPr lang="nb-NO" dirty="0" err="1"/>
              <a:t>which</a:t>
            </a:r>
            <a:r>
              <a:rPr lang="nb-NO" dirty="0"/>
              <a:t> </a:t>
            </a:r>
            <a:r>
              <a:rPr lang="nb-NO" dirty="0" err="1"/>
              <a:t>return</a:t>
            </a:r>
            <a:r>
              <a:rPr lang="nb-NO" dirty="0"/>
              <a:t> a </a:t>
            </a:r>
            <a:r>
              <a:rPr lang="nb-NO" dirty="0" err="1"/>
              <a:t>value</a:t>
            </a:r>
            <a:r>
              <a:rPr lang="nb-NO" dirty="0"/>
              <a:t> for a </a:t>
            </a:r>
            <a:r>
              <a:rPr lang="nb-NO" dirty="0" err="1"/>
              <a:t>specific</a:t>
            </a:r>
            <a:r>
              <a:rPr lang="nb-NO" dirty="0"/>
              <a:t> </a:t>
            </a:r>
            <a:r>
              <a:rPr lang="nb-NO" dirty="0" err="1"/>
              <a:t>field</a:t>
            </a:r>
            <a:r>
              <a:rPr lang="nb-NO" dirty="0"/>
              <a:t> </a:t>
            </a:r>
            <a:r>
              <a:rPr lang="nb-NO" dirty="0" err="1"/>
              <a:t>requested</a:t>
            </a:r>
            <a:r>
              <a:rPr lang="nb-NO" dirty="0"/>
              <a:t>.</a:t>
            </a:r>
          </a:p>
          <a:p>
            <a:pPr lvl="1"/>
            <a:r>
              <a:rPr lang="nb-NO" dirty="0"/>
              <a:t>Setter:  	A </a:t>
            </a:r>
            <a:r>
              <a:rPr lang="nb-NO" dirty="0" err="1"/>
              <a:t>method</a:t>
            </a:r>
            <a:r>
              <a:rPr lang="nb-NO" dirty="0"/>
              <a:t> </a:t>
            </a:r>
            <a:r>
              <a:rPr lang="nb-NO" dirty="0" err="1"/>
              <a:t>which</a:t>
            </a:r>
            <a:r>
              <a:rPr lang="nb-NO" dirty="0"/>
              <a:t> </a:t>
            </a:r>
            <a:r>
              <a:rPr lang="nb-NO" dirty="0" err="1"/>
              <a:t>takes</a:t>
            </a:r>
            <a:r>
              <a:rPr lang="nb-NO" dirty="0"/>
              <a:t> </a:t>
            </a:r>
            <a:r>
              <a:rPr lang="nb-NO" dirty="0" err="1"/>
              <a:t>one</a:t>
            </a:r>
            <a:r>
              <a:rPr lang="nb-NO" dirty="0"/>
              <a:t> </a:t>
            </a:r>
            <a:r>
              <a:rPr lang="nb-NO" dirty="0" err="1"/>
              <a:t>value</a:t>
            </a:r>
            <a:r>
              <a:rPr lang="nb-NO" dirty="0"/>
              <a:t> as a parameter (input </a:t>
            </a:r>
            <a:r>
              <a:rPr lang="nb-NO" dirty="0" err="1"/>
              <a:t>value</a:t>
            </a:r>
            <a:r>
              <a:rPr lang="nb-NO" dirty="0"/>
              <a:t>),</a:t>
            </a:r>
            <a:br>
              <a:rPr lang="nb-NO" dirty="0"/>
            </a:br>
            <a:r>
              <a:rPr lang="nb-NO" dirty="0"/>
              <a:t>		</a:t>
            </a:r>
            <a:r>
              <a:rPr lang="nb-NO" dirty="0" err="1"/>
              <a:t>which</a:t>
            </a:r>
            <a:r>
              <a:rPr lang="nb-NO" dirty="0"/>
              <a:t> run a </a:t>
            </a:r>
            <a:r>
              <a:rPr lang="nb-NO" dirty="0" err="1"/>
              <a:t>block</a:t>
            </a:r>
            <a:r>
              <a:rPr lang="nb-NO" dirty="0"/>
              <a:t> </a:t>
            </a:r>
            <a:r>
              <a:rPr lang="nb-NO" dirty="0" err="1"/>
              <a:t>of</a:t>
            </a:r>
            <a:r>
              <a:rPr lang="nb-NO" dirty="0"/>
              <a:t> </a:t>
            </a:r>
            <a:r>
              <a:rPr lang="nb-NO" dirty="0" err="1"/>
              <a:t>code</a:t>
            </a:r>
            <a:r>
              <a:rPr lang="nb-NO" dirty="0"/>
              <a:t> </a:t>
            </a:r>
            <a:r>
              <a:rPr lang="nb-NO" dirty="0" err="1"/>
              <a:t>which</a:t>
            </a:r>
            <a:r>
              <a:rPr lang="nb-NO" dirty="0"/>
              <a:t> </a:t>
            </a:r>
            <a:r>
              <a:rPr lang="nb-NO" dirty="0" err="1"/>
              <a:t>can</a:t>
            </a:r>
            <a:r>
              <a:rPr lang="nb-NO" dirty="0"/>
              <a:t> </a:t>
            </a:r>
            <a:r>
              <a:rPr lang="nb-NO" dirty="0" err="1"/>
              <a:t>replace</a:t>
            </a:r>
            <a:r>
              <a:rPr lang="nb-NO" dirty="0"/>
              <a:t> </a:t>
            </a:r>
            <a:r>
              <a:rPr lang="nb-NO" dirty="0" err="1"/>
              <a:t>the</a:t>
            </a:r>
            <a:r>
              <a:rPr lang="nb-NO" dirty="0"/>
              <a:t> </a:t>
            </a:r>
            <a:r>
              <a:rPr lang="nb-NO" dirty="0" err="1"/>
              <a:t>value</a:t>
            </a:r>
            <a:r>
              <a:rPr lang="nb-NO" dirty="0"/>
              <a:t> </a:t>
            </a:r>
            <a:r>
              <a:rPr lang="nb-NO" dirty="0" err="1"/>
              <a:t>stored</a:t>
            </a:r>
            <a:br>
              <a:rPr lang="nb-NO" dirty="0"/>
            </a:br>
            <a:r>
              <a:rPr lang="nb-NO" dirty="0"/>
              <a:t>		</a:t>
            </a:r>
            <a:r>
              <a:rPr lang="nb-NO" dirty="0" err="1"/>
              <a:t>within</a:t>
            </a:r>
            <a:r>
              <a:rPr lang="nb-NO" dirty="0"/>
              <a:t> </a:t>
            </a:r>
            <a:r>
              <a:rPr lang="nb-NO" dirty="0" err="1"/>
              <a:t>the</a:t>
            </a:r>
            <a:r>
              <a:rPr lang="nb-NO" dirty="0"/>
              <a:t> private variable. </a:t>
            </a:r>
            <a:br>
              <a:rPr lang="nb-NO" dirty="0"/>
            </a:br>
            <a:br>
              <a:rPr lang="nb-NO" dirty="0"/>
            </a:br>
            <a:r>
              <a:rPr lang="nb-NO" dirty="0"/>
              <a:t>		(</a:t>
            </a:r>
            <a:r>
              <a:rPr lang="nb-NO" dirty="0" err="1"/>
              <a:t>Having</a:t>
            </a:r>
            <a:r>
              <a:rPr lang="nb-NO" dirty="0"/>
              <a:t> </a:t>
            </a:r>
            <a:r>
              <a:rPr lang="nb-NO" dirty="0" err="1"/>
              <a:t>this</a:t>
            </a:r>
            <a:r>
              <a:rPr lang="nb-NO" dirty="0"/>
              <a:t> </a:t>
            </a:r>
            <a:r>
              <a:rPr lang="nb-NO" dirty="0" err="1"/>
              <a:t>directly</a:t>
            </a:r>
            <a:r>
              <a:rPr lang="nb-NO" dirty="0"/>
              <a:t> </a:t>
            </a:r>
            <a:r>
              <a:rPr lang="nb-NO" dirty="0" err="1"/>
              <a:t>set</a:t>
            </a:r>
            <a:r>
              <a:rPr lang="nb-NO" dirty="0"/>
              <a:t> </a:t>
            </a:r>
            <a:r>
              <a:rPr lang="nb-NO" dirty="0" err="1"/>
              <a:t>the</a:t>
            </a:r>
            <a:r>
              <a:rPr lang="nb-NO" dirty="0"/>
              <a:t> </a:t>
            </a:r>
            <a:r>
              <a:rPr lang="nb-NO" dirty="0" err="1"/>
              <a:t>field’s</a:t>
            </a:r>
            <a:r>
              <a:rPr lang="nb-NO" dirty="0"/>
              <a:t> data </a:t>
            </a:r>
            <a:r>
              <a:rPr lang="nb-NO" dirty="0" err="1"/>
              <a:t>using</a:t>
            </a:r>
            <a:r>
              <a:rPr lang="nb-NO" dirty="0"/>
              <a:t> </a:t>
            </a:r>
            <a:r>
              <a:rPr lang="nb-NO" dirty="0" err="1"/>
              <a:t>the</a:t>
            </a:r>
            <a:r>
              <a:rPr lang="nb-NO" dirty="0"/>
              <a:t> parameter as it is 			</a:t>
            </a:r>
            <a:r>
              <a:rPr lang="nb-NO" dirty="0" err="1"/>
              <a:t>provided</a:t>
            </a:r>
            <a:r>
              <a:rPr lang="nb-NO" dirty="0"/>
              <a:t>, is </a:t>
            </a:r>
            <a:r>
              <a:rPr lang="nb-NO" dirty="0" err="1"/>
              <a:t>pretty</a:t>
            </a:r>
            <a:r>
              <a:rPr lang="nb-NO" dirty="0"/>
              <a:t> </a:t>
            </a:r>
            <a:r>
              <a:rPr lang="nb-NO" dirty="0" err="1"/>
              <a:t>much</a:t>
            </a:r>
            <a:r>
              <a:rPr lang="nb-NO" dirty="0"/>
              <a:t> </a:t>
            </a:r>
            <a:r>
              <a:rPr lang="nb-NO" dirty="0" err="1"/>
              <a:t>the</a:t>
            </a:r>
            <a:r>
              <a:rPr lang="nb-NO" dirty="0"/>
              <a:t> same as </a:t>
            </a:r>
            <a:r>
              <a:rPr lang="nb-NO" dirty="0" err="1"/>
              <a:t>using</a:t>
            </a:r>
            <a:r>
              <a:rPr lang="nb-NO" dirty="0"/>
              <a:t> </a:t>
            </a:r>
            <a:r>
              <a:rPr lang="nb-NO" dirty="0" err="1"/>
              <a:t>the</a:t>
            </a:r>
            <a:r>
              <a:rPr lang="nb-NO" dirty="0"/>
              <a:t> </a:t>
            </a:r>
            <a:r>
              <a:rPr lang="nb-NO" dirty="0" err="1"/>
              <a:t>public</a:t>
            </a:r>
            <a:r>
              <a:rPr lang="nb-NO" dirty="0"/>
              <a:t> </a:t>
            </a:r>
            <a:r>
              <a:rPr lang="nb-NO" dirty="0" err="1"/>
              <a:t>access</a:t>
            </a:r>
            <a:r>
              <a:rPr lang="nb-NO" dirty="0"/>
              <a:t> </a:t>
            </a:r>
            <a:r>
              <a:rPr lang="nb-NO" dirty="0" err="1"/>
              <a:t>modifier</a:t>
            </a:r>
            <a:r>
              <a:rPr lang="nb-NO" dirty="0"/>
              <a:t>.)</a:t>
            </a:r>
          </a:p>
          <a:p>
            <a:endParaRPr lang="nb-NO" dirty="0"/>
          </a:p>
          <a:p>
            <a:r>
              <a:rPr lang="nb-NO" dirty="0"/>
              <a:t>Let </a:t>
            </a:r>
            <a:r>
              <a:rPr lang="nb-NO" dirty="0" err="1"/>
              <a:t>me</a:t>
            </a:r>
            <a:r>
              <a:rPr lang="nb-NO" dirty="0"/>
              <a:t> </a:t>
            </a:r>
            <a:r>
              <a:rPr lang="nb-NO" dirty="0" err="1"/>
              <a:t>demonstrate</a:t>
            </a:r>
            <a:r>
              <a:rPr lang="nb-NO" dirty="0"/>
              <a:t> </a:t>
            </a:r>
            <a:r>
              <a:rPr lang="nb-NO" dirty="0" err="1"/>
              <a:t>using</a:t>
            </a:r>
            <a:r>
              <a:rPr lang="nb-NO" dirty="0"/>
              <a:t> </a:t>
            </a:r>
            <a:r>
              <a:rPr lang="nb-NO" dirty="0" err="1"/>
              <a:t>the</a:t>
            </a:r>
            <a:r>
              <a:rPr lang="nb-NO" dirty="0"/>
              <a:t> </a:t>
            </a:r>
            <a:r>
              <a:rPr lang="nb-NO" dirty="0" err="1"/>
              <a:t>previous</a:t>
            </a:r>
            <a:r>
              <a:rPr lang="nb-NO" dirty="0"/>
              <a:t> </a:t>
            </a:r>
            <a:r>
              <a:rPr lang="nb-NO" dirty="0" err="1"/>
              <a:t>example</a:t>
            </a:r>
            <a:r>
              <a:rPr lang="nb-NO" dirty="0"/>
              <a:t> given …</a:t>
            </a:r>
          </a:p>
          <a:p>
            <a:endParaRPr lang="nb-NO" dirty="0"/>
          </a:p>
        </p:txBody>
      </p:sp>
    </p:spTree>
    <p:extLst>
      <p:ext uri="{BB962C8B-B14F-4D97-AF65-F5344CB8AC3E}">
        <p14:creationId xmlns:p14="http://schemas.microsoft.com/office/powerpoint/2010/main" val="1301734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E81A2B6-10C4-4718-82A2-94B6E749F43D}"/>
              </a:ext>
            </a:extLst>
          </p:cNvPr>
          <p:cNvSpPr>
            <a:spLocks noGrp="1"/>
          </p:cNvSpPr>
          <p:nvPr>
            <p:ph type="title"/>
          </p:nvPr>
        </p:nvSpPr>
        <p:spPr/>
        <p:txBody>
          <a:bodyPr/>
          <a:lstStyle/>
          <a:p>
            <a:r>
              <a:rPr lang="nb-NO" dirty="0" err="1"/>
              <a:t>IntelliJ</a:t>
            </a:r>
            <a:r>
              <a:rPr lang="nb-NO" dirty="0"/>
              <a:t> and getters/setters</a:t>
            </a:r>
          </a:p>
        </p:txBody>
      </p:sp>
      <p:sp>
        <p:nvSpPr>
          <p:cNvPr id="3" name="Plassholder for innhold 2">
            <a:extLst>
              <a:ext uri="{FF2B5EF4-FFF2-40B4-BE49-F238E27FC236}">
                <a16:creationId xmlns:a16="http://schemas.microsoft.com/office/drawing/2014/main" id="{836E8063-D2B7-4C9E-9032-4B14EAB745B2}"/>
              </a:ext>
            </a:extLst>
          </p:cNvPr>
          <p:cNvSpPr>
            <a:spLocks noGrp="1"/>
          </p:cNvSpPr>
          <p:nvPr>
            <p:ph idx="1"/>
          </p:nvPr>
        </p:nvSpPr>
        <p:spPr/>
        <p:txBody>
          <a:bodyPr/>
          <a:lstStyle/>
          <a:p>
            <a:r>
              <a:rPr lang="nb-NO" dirty="0"/>
              <a:t>Let </a:t>
            </a:r>
            <a:r>
              <a:rPr lang="nb-NO" dirty="0" err="1"/>
              <a:t>us</a:t>
            </a:r>
            <a:r>
              <a:rPr lang="nb-NO" dirty="0"/>
              <a:t> </a:t>
            </a:r>
            <a:r>
              <a:rPr lang="nb-NO" dirty="0" err="1"/>
              <a:t>check</a:t>
            </a:r>
            <a:r>
              <a:rPr lang="nb-NO" dirty="0"/>
              <a:t> it </a:t>
            </a:r>
            <a:r>
              <a:rPr lang="nb-NO" dirty="0" err="1"/>
              <a:t>out</a:t>
            </a:r>
            <a:r>
              <a:rPr lang="nb-NO" dirty="0"/>
              <a:t> …</a:t>
            </a:r>
          </a:p>
        </p:txBody>
      </p:sp>
    </p:spTree>
    <p:extLst>
      <p:ext uri="{BB962C8B-B14F-4D97-AF65-F5344CB8AC3E}">
        <p14:creationId xmlns:p14="http://schemas.microsoft.com/office/powerpoint/2010/main" val="545598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3B64B99-ED40-4F28-9DA3-997ECFEB6B52}"/>
              </a:ext>
            </a:extLst>
          </p:cNvPr>
          <p:cNvSpPr>
            <a:spLocks noGrp="1"/>
          </p:cNvSpPr>
          <p:nvPr>
            <p:ph type="title"/>
          </p:nvPr>
        </p:nvSpPr>
        <p:spPr/>
        <p:txBody>
          <a:bodyPr/>
          <a:lstStyle/>
          <a:p>
            <a:r>
              <a:rPr lang="nb-NO" dirty="0" err="1"/>
              <a:t>Encapsulation</a:t>
            </a:r>
            <a:endParaRPr lang="nb-NO" dirty="0"/>
          </a:p>
        </p:txBody>
      </p:sp>
      <p:sp>
        <p:nvSpPr>
          <p:cNvPr id="3" name="Plassholder for innhold 2">
            <a:extLst>
              <a:ext uri="{FF2B5EF4-FFF2-40B4-BE49-F238E27FC236}">
                <a16:creationId xmlns:a16="http://schemas.microsoft.com/office/drawing/2014/main" id="{8848285D-9CCA-4EC6-9D82-7B611EBA1AA7}"/>
              </a:ext>
            </a:extLst>
          </p:cNvPr>
          <p:cNvSpPr>
            <a:spLocks noGrp="1"/>
          </p:cNvSpPr>
          <p:nvPr>
            <p:ph idx="1"/>
          </p:nvPr>
        </p:nvSpPr>
        <p:spPr/>
        <p:txBody>
          <a:bodyPr>
            <a:normAutofit fontScale="85000" lnSpcReduction="20000"/>
          </a:bodyPr>
          <a:lstStyle/>
          <a:p>
            <a:r>
              <a:rPr lang="nb-NO" dirty="0"/>
              <a:t>To </a:t>
            </a:r>
            <a:r>
              <a:rPr lang="nb-NO" dirty="0" err="1"/>
              <a:t>quote</a:t>
            </a:r>
            <a:r>
              <a:rPr lang="nb-NO" dirty="0"/>
              <a:t> </a:t>
            </a:r>
            <a:r>
              <a:rPr lang="nb-NO" dirty="0" err="1">
                <a:hlinkClick r:id="rId2"/>
              </a:rPr>
              <a:t>tutorialspoint</a:t>
            </a:r>
            <a:r>
              <a:rPr lang="nb-NO" dirty="0"/>
              <a:t>:</a:t>
            </a:r>
          </a:p>
          <a:p>
            <a:endParaRPr lang="nb-NO" dirty="0"/>
          </a:p>
          <a:p>
            <a:pPr marL="0" indent="0">
              <a:buNone/>
            </a:pPr>
            <a:r>
              <a:rPr lang="nb-NO" dirty="0"/>
              <a:t>«</a:t>
            </a:r>
            <a:r>
              <a:rPr lang="en-US" b="1" dirty="0"/>
              <a:t>Encapsulation</a:t>
            </a:r>
            <a:r>
              <a:rPr lang="en-US" dirty="0"/>
              <a:t> is one of the four fundamental OOP concepts. The other three are inheritance, polymorphism, and abstraction.</a:t>
            </a:r>
          </a:p>
          <a:p>
            <a:pPr marL="0" indent="0">
              <a:buNone/>
            </a:pPr>
            <a:r>
              <a:rPr lang="en-US" dirty="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a:t>
            </a:r>
            <a:r>
              <a:rPr lang="en-US" b="1" dirty="0"/>
              <a:t>data hiding</a:t>
            </a:r>
            <a:r>
              <a:rPr lang="en-US" dirty="0"/>
              <a:t>.</a:t>
            </a:r>
          </a:p>
          <a:p>
            <a:pPr marL="0" indent="0">
              <a:buNone/>
            </a:pPr>
            <a:r>
              <a:rPr lang="en-US" dirty="0"/>
              <a:t>To achieve encapsulation in Java −</a:t>
            </a:r>
          </a:p>
          <a:p>
            <a:r>
              <a:rPr lang="en-US" dirty="0"/>
              <a:t>Declare the variables of a class as private.</a:t>
            </a:r>
          </a:p>
          <a:p>
            <a:r>
              <a:rPr lang="en-US" dirty="0"/>
              <a:t>Provide public setter and getter methods to modify and view the variables values.</a:t>
            </a:r>
            <a:r>
              <a:rPr lang="nb-NO" dirty="0"/>
              <a:t>»</a:t>
            </a:r>
          </a:p>
          <a:p>
            <a:endParaRPr lang="nb-NO" dirty="0"/>
          </a:p>
        </p:txBody>
      </p:sp>
    </p:spTree>
    <p:extLst>
      <p:ext uri="{BB962C8B-B14F-4D97-AF65-F5344CB8AC3E}">
        <p14:creationId xmlns:p14="http://schemas.microsoft.com/office/powerpoint/2010/main" val="354441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244CB22-A60D-4CE3-8D8F-8BF0B17F9E4D}"/>
              </a:ext>
            </a:extLst>
          </p:cNvPr>
          <p:cNvSpPr>
            <a:spLocks noGrp="1"/>
          </p:cNvSpPr>
          <p:nvPr>
            <p:ph type="title"/>
          </p:nvPr>
        </p:nvSpPr>
        <p:spPr/>
        <p:txBody>
          <a:bodyPr/>
          <a:lstStyle/>
          <a:p>
            <a:r>
              <a:rPr lang="nb-NO" dirty="0" err="1"/>
              <a:t>Topics</a:t>
            </a:r>
            <a:r>
              <a:rPr lang="nb-NO" dirty="0"/>
              <a:t> for </a:t>
            </a:r>
            <a:r>
              <a:rPr lang="nb-NO" dirty="0" err="1"/>
              <a:t>today</a:t>
            </a:r>
            <a:br>
              <a:rPr lang="nb-NO" dirty="0"/>
            </a:br>
            <a:r>
              <a:rPr lang="nb-NO" dirty="0"/>
              <a:t>									</a:t>
            </a:r>
            <a:r>
              <a:rPr lang="nb-NO" dirty="0" err="1"/>
              <a:t>Week</a:t>
            </a:r>
            <a:r>
              <a:rPr lang="nb-NO" dirty="0"/>
              <a:t> 2</a:t>
            </a:r>
            <a:endParaRPr lang="en-GB" dirty="0"/>
          </a:p>
        </p:txBody>
      </p:sp>
      <p:sp>
        <p:nvSpPr>
          <p:cNvPr id="3" name="Plassholder for innhold 2">
            <a:extLst>
              <a:ext uri="{FF2B5EF4-FFF2-40B4-BE49-F238E27FC236}">
                <a16:creationId xmlns:a16="http://schemas.microsoft.com/office/drawing/2014/main" id="{F722A1C5-8DCA-41B0-AC19-B8CD4BE73E73}"/>
              </a:ext>
            </a:extLst>
          </p:cNvPr>
          <p:cNvSpPr>
            <a:spLocks noGrp="1"/>
          </p:cNvSpPr>
          <p:nvPr>
            <p:ph idx="1"/>
          </p:nvPr>
        </p:nvSpPr>
        <p:spPr/>
        <p:txBody>
          <a:bodyPr/>
          <a:lstStyle/>
          <a:p>
            <a:r>
              <a:rPr lang="nb-NO" dirty="0" err="1"/>
              <a:t>Classes</a:t>
            </a:r>
            <a:r>
              <a:rPr lang="nb-NO" dirty="0"/>
              <a:t> and </a:t>
            </a:r>
            <a:r>
              <a:rPr lang="nb-NO" dirty="0" err="1"/>
              <a:t>objects</a:t>
            </a:r>
            <a:endParaRPr lang="nb-NO" dirty="0"/>
          </a:p>
          <a:p>
            <a:r>
              <a:rPr lang="nb-NO" dirty="0" err="1"/>
              <a:t>Constructor</a:t>
            </a:r>
            <a:endParaRPr lang="nb-NO" dirty="0"/>
          </a:p>
          <a:p>
            <a:r>
              <a:rPr lang="nb-NO" dirty="0"/>
              <a:t>Method </a:t>
            </a:r>
            <a:r>
              <a:rPr lang="nb-NO" dirty="0" err="1"/>
              <a:t>Overloading</a:t>
            </a:r>
            <a:endParaRPr lang="nb-NO" dirty="0"/>
          </a:p>
          <a:p>
            <a:r>
              <a:rPr lang="nb-NO" dirty="0"/>
              <a:t>Fields</a:t>
            </a:r>
          </a:p>
          <a:p>
            <a:r>
              <a:rPr lang="nb-NO" dirty="0"/>
              <a:t>Getters and setters</a:t>
            </a:r>
          </a:p>
          <a:p>
            <a:r>
              <a:rPr lang="nb-NO" dirty="0"/>
              <a:t>Access </a:t>
            </a:r>
            <a:r>
              <a:rPr lang="nb-NO" dirty="0" err="1"/>
              <a:t>Modifiers</a:t>
            </a:r>
            <a:endParaRPr lang="nb-NO" dirty="0"/>
          </a:p>
          <a:p>
            <a:r>
              <a:rPr lang="nb-NO" dirty="0" err="1">
                <a:latin typeface="Consolas" panose="020B0609020204030204" pitchFamily="49" charset="0"/>
              </a:rPr>
              <a:t>this</a:t>
            </a:r>
            <a:endParaRPr lang="nb-NO" dirty="0">
              <a:latin typeface="Consolas" panose="020B0609020204030204" pitchFamily="49" charset="0"/>
            </a:endParaRPr>
          </a:p>
        </p:txBody>
      </p:sp>
    </p:spTree>
    <p:extLst>
      <p:ext uri="{BB962C8B-B14F-4D97-AF65-F5344CB8AC3E}">
        <p14:creationId xmlns:p14="http://schemas.microsoft.com/office/powerpoint/2010/main" val="113327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18E653F-7C9B-44F2-9101-C5BE9630DAF1}"/>
              </a:ext>
            </a:extLst>
          </p:cNvPr>
          <p:cNvSpPr>
            <a:spLocks noGrp="1"/>
          </p:cNvSpPr>
          <p:nvPr>
            <p:ph type="title"/>
          </p:nvPr>
        </p:nvSpPr>
        <p:spPr/>
        <p:txBody>
          <a:bodyPr/>
          <a:lstStyle/>
          <a:p>
            <a:r>
              <a:rPr lang="nb-NO" dirty="0" err="1"/>
              <a:t>Looking</a:t>
            </a:r>
            <a:r>
              <a:rPr lang="nb-NO" dirty="0"/>
              <a:t> back </a:t>
            </a:r>
            <a:r>
              <a:rPr lang="nb-NO" dirty="0" err="1"/>
              <a:t>on</a:t>
            </a:r>
            <a:r>
              <a:rPr lang="nb-NO" dirty="0"/>
              <a:t> last </a:t>
            </a:r>
            <a:r>
              <a:rPr lang="nb-NO" dirty="0" err="1"/>
              <a:t>week</a:t>
            </a:r>
            <a:endParaRPr lang="nb-NO" dirty="0"/>
          </a:p>
        </p:txBody>
      </p:sp>
      <p:sp>
        <p:nvSpPr>
          <p:cNvPr id="3" name="Plassholder for innhold 2">
            <a:extLst>
              <a:ext uri="{FF2B5EF4-FFF2-40B4-BE49-F238E27FC236}">
                <a16:creationId xmlns:a16="http://schemas.microsoft.com/office/drawing/2014/main" id="{A21267DB-C57E-4D30-8886-FD3B4B57A743}"/>
              </a:ext>
            </a:extLst>
          </p:cNvPr>
          <p:cNvSpPr>
            <a:spLocks noGrp="1"/>
          </p:cNvSpPr>
          <p:nvPr>
            <p:ph idx="1"/>
          </p:nvPr>
        </p:nvSpPr>
        <p:spPr/>
        <p:txBody>
          <a:bodyPr/>
          <a:lstStyle/>
          <a:p>
            <a:r>
              <a:rPr lang="nb-NO" dirty="0" err="1"/>
              <a:t>We</a:t>
            </a:r>
            <a:r>
              <a:rPr lang="nb-NO" dirty="0"/>
              <a:t> </a:t>
            </a:r>
            <a:r>
              <a:rPr lang="nb-NO" dirty="0" err="1"/>
              <a:t>worked</a:t>
            </a:r>
            <a:r>
              <a:rPr lang="nb-NO" dirty="0"/>
              <a:t> </a:t>
            </a:r>
            <a:r>
              <a:rPr lang="nb-NO" dirty="0" err="1"/>
              <a:t>primarily</a:t>
            </a:r>
            <a:r>
              <a:rPr lang="nb-NO" dirty="0"/>
              <a:t> </a:t>
            </a:r>
            <a:r>
              <a:rPr lang="nb-NO" dirty="0" err="1"/>
              <a:t>with</a:t>
            </a:r>
            <a:r>
              <a:rPr lang="nb-NO" dirty="0"/>
              <a:t> primitive data types </a:t>
            </a:r>
            <a:r>
              <a:rPr lang="nb-NO" dirty="0" err="1"/>
              <a:t>within</a:t>
            </a:r>
            <a:r>
              <a:rPr lang="nb-NO" dirty="0"/>
              <a:t> </a:t>
            </a:r>
            <a:r>
              <a:rPr lang="nb-NO" dirty="0" err="1"/>
              <a:t>methods</a:t>
            </a:r>
            <a:r>
              <a:rPr lang="nb-NO" dirty="0"/>
              <a:t>.</a:t>
            </a:r>
            <a:br>
              <a:rPr lang="nb-NO" dirty="0"/>
            </a:br>
            <a:r>
              <a:rPr lang="nb-NO" dirty="0"/>
              <a:t>(</a:t>
            </a:r>
            <a:r>
              <a:rPr lang="nb-NO" dirty="0" err="1"/>
              <a:t>local</a:t>
            </a:r>
            <a:r>
              <a:rPr lang="nb-NO" dirty="0"/>
              <a:t> variables)</a:t>
            </a:r>
          </a:p>
          <a:p>
            <a:endParaRPr lang="nb-NO" dirty="0"/>
          </a:p>
          <a:p>
            <a:r>
              <a:rPr lang="nb-NO" dirty="0"/>
              <a:t>During </a:t>
            </a:r>
            <a:r>
              <a:rPr lang="nb-NO" dirty="0" err="1"/>
              <a:t>this</a:t>
            </a:r>
            <a:r>
              <a:rPr lang="nb-NO" dirty="0"/>
              <a:t> </a:t>
            </a:r>
            <a:r>
              <a:rPr lang="nb-NO" dirty="0" err="1"/>
              <a:t>step</a:t>
            </a:r>
            <a:r>
              <a:rPr lang="nb-NO" dirty="0"/>
              <a:t> (</a:t>
            </a:r>
            <a:r>
              <a:rPr lang="nb-NO" dirty="0" err="1"/>
              <a:t>session</a:t>
            </a:r>
            <a:r>
              <a:rPr lang="nb-NO" dirty="0"/>
              <a:t> 3) </a:t>
            </a:r>
            <a:r>
              <a:rPr lang="nb-NO" dirty="0" err="1"/>
              <a:t>we</a:t>
            </a:r>
            <a:r>
              <a:rPr lang="nb-NO" dirty="0"/>
              <a:t> have </a:t>
            </a:r>
            <a:r>
              <a:rPr lang="nb-NO" dirty="0" err="1"/>
              <a:t>learned</a:t>
            </a:r>
            <a:r>
              <a:rPr lang="nb-NO" dirty="0"/>
              <a:t> </a:t>
            </a:r>
            <a:r>
              <a:rPr lang="nb-NO" dirty="0" err="1"/>
              <a:t>how</a:t>
            </a:r>
            <a:r>
              <a:rPr lang="nb-NO" dirty="0"/>
              <a:t> to </a:t>
            </a:r>
            <a:r>
              <a:rPr lang="nb-NO" dirty="0" err="1"/>
              <a:t>instantiate</a:t>
            </a:r>
            <a:r>
              <a:rPr lang="nb-NO" dirty="0"/>
              <a:t>, </a:t>
            </a:r>
            <a:r>
              <a:rPr lang="nb-NO" dirty="0" err="1"/>
              <a:t>creating</a:t>
            </a:r>
            <a:r>
              <a:rPr lang="nb-NO" dirty="0"/>
              <a:t> </a:t>
            </a:r>
            <a:r>
              <a:rPr lang="nb-NO" dirty="0" err="1"/>
              <a:t>objects</a:t>
            </a:r>
            <a:r>
              <a:rPr lang="nb-NO" dirty="0"/>
              <a:t> and </a:t>
            </a:r>
            <a:r>
              <a:rPr lang="nb-NO" dirty="0" err="1"/>
              <a:t>seeing</a:t>
            </a:r>
            <a:r>
              <a:rPr lang="nb-NO" dirty="0"/>
              <a:t> </a:t>
            </a:r>
            <a:r>
              <a:rPr lang="nb-NO" dirty="0" err="1"/>
              <a:t>how</a:t>
            </a:r>
            <a:r>
              <a:rPr lang="nb-NO" dirty="0"/>
              <a:t> </a:t>
            </a:r>
            <a:r>
              <a:rPr lang="nb-NO" dirty="0" err="1"/>
              <a:t>we</a:t>
            </a:r>
            <a:r>
              <a:rPr lang="nb-NO" dirty="0"/>
              <a:t> </a:t>
            </a:r>
            <a:r>
              <a:rPr lang="nb-NO" dirty="0" err="1"/>
              <a:t>can</a:t>
            </a:r>
            <a:r>
              <a:rPr lang="nb-NO" dirty="0"/>
              <a:t> have variables </a:t>
            </a:r>
            <a:r>
              <a:rPr lang="nb-NO" dirty="0" err="1"/>
              <a:t>within</a:t>
            </a:r>
            <a:r>
              <a:rPr lang="nb-NO" dirty="0"/>
              <a:t> an </a:t>
            </a:r>
            <a:r>
              <a:rPr lang="nb-NO" dirty="0" err="1"/>
              <a:t>object</a:t>
            </a:r>
            <a:r>
              <a:rPr lang="nb-NO" dirty="0"/>
              <a:t> as </a:t>
            </a:r>
            <a:r>
              <a:rPr lang="nb-NO" dirty="0" err="1"/>
              <a:t>fields</a:t>
            </a:r>
            <a:r>
              <a:rPr lang="nb-NO" dirty="0"/>
              <a:t>.</a:t>
            </a:r>
          </a:p>
        </p:txBody>
      </p:sp>
    </p:spTree>
    <p:extLst>
      <p:ext uri="{BB962C8B-B14F-4D97-AF65-F5344CB8AC3E}">
        <p14:creationId xmlns:p14="http://schemas.microsoft.com/office/powerpoint/2010/main" val="2377625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987D185-2588-4688-A673-4F33F41FF35A}"/>
              </a:ext>
            </a:extLst>
          </p:cNvPr>
          <p:cNvSpPr>
            <a:spLocks noGrp="1"/>
          </p:cNvSpPr>
          <p:nvPr>
            <p:ph type="title"/>
          </p:nvPr>
        </p:nvSpPr>
        <p:spPr/>
        <p:txBody>
          <a:bodyPr/>
          <a:lstStyle/>
          <a:p>
            <a:r>
              <a:rPr lang="nb-NO" dirty="0"/>
              <a:t>Variables</a:t>
            </a:r>
          </a:p>
        </p:txBody>
      </p:sp>
      <p:sp>
        <p:nvSpPr>
          <p:cNvPr id="3" name="Plassholder for innhold 2">
            <a:extLst>
              <a:ext uri="{FF2B5EF4-FFF2-40B4-BE49-F238E27FC236}">
                <a16:creationId xmlns:a16="http://schemas.microsoft.com/office/drawing/2014/main" id="{B0FF3B3D-D4CB-43F2-8773-321B89B394AA}"/>
              </a:ext>
            </a:extLst>
          </p:cNvPr>
          <p:cNvSpPr>
            <a:spLocks noGrp="1"/>
          </p:cNvSpPr>
          <p:nvPr>
            <p:ph idx="1"/>
          </p:nvPr>
        </p:nvSpPr>
        <p:spPr/>
        <p:txBody>
          <a:bodyPr/>
          <a:lstStyle/>
          <a:p>
            <a:r>
              <a:rPr lang="nb-NO" dirty="0"/>
              <a:t>Primitive variables (</a:t>
            </a:r>
            <a:r>
              <a:rPr lang="nb-NO" dirty="0" err="1"/>
              <a:t>int</a:t>
            </a:r>
            <a:r>
              <a:rPr lang="nb-NO" dirty="0"/>
              <a:t>, </a:t>
            </a:r>
            <a:r>
              <a:rPr lang="nb-NO" dirty="0" err="1"/>
              <a:t>char</a:t>
            </a:r>
            <a:r>
              <a:rPr lang="nb-NO" dirty="0"/>
              <a:t> </a:t>
            </a:r>
            <a:r>
              <a:rPr lang="nb-NO" dirty="0" err="1"/>
              <a:t>boolean</a:t>
            </a:r>
            <a:r>
              <a:rPr lang="nb-NO" dirty="0"/>
              <a:t> etc.)</a:t>
            </a:r>
          </a:p>
        </p:txBody>
      </p:sp>
      <p:pic>
        <p:nvPicPr>
          <p:cNvPr id="4" name="Picture 3">
            <a:extLst>
              <a:ext uri="{FF2B5EF4-FFF2-40B4-BE49-F238E27FC236}">
                <a16:creationId xmlns:a16="http://schemas.microsoft.com/office/drawing/2014/main" id="{B0822642-C32B-45BC-9B3A-AA309871149F}"/>
              </a:ext>
            </a:extLst>
          </p:cNvPr>
          <p:cNvPicPr>
            <a:picLocks noChangeAspect="1"/>
          </p:cNvPicPr>
          <p:nvPr/>
        </p:nvPicPr>
        <p:blipFill>
          <a:blip r:embed="rId2"/>
          <a:stretch>
            <a:fillRect/>
          </a:stretch>
        </p:blipFill>
        <p:spPr>
          <a:xfrm>
            <a:off x="3359696" y="2744316"/>
            <a:ext cx="5048250" cy="2628900"/>
          </a:xfrm>
          <a:prstGeom prst="rect">
            <a:avLst/>
          </a:prstGeom>
        </p:spPr>
      </p:pic>
    </p:spTree>
    <p:extLst>
      <p:ext uri="{BB962C8B-B14F-4D97-AF65-F5344CB8AC3E}">
        <p14:creationId xmlns:p14="http://schemas.microsoft.com/office/powerpoint/2010/main" val="1414228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EB8A595-4825-4CE2-AA6B-8E59366F4AC8}"/>
              </a:ext>
            </a:extLst>
          </p:cNvPr>
          <p:cNvSpPr>
            <a:spLocks noGrp="1"/>
          </p:cNvSpPr>
          <p:nvPr>
            <p:ph type="title"/>
          </p:nvPr>
        </p:nvSpPr>
        <p:spPr/>
        <p:txBody>
          <a:bodyPr/>
          <a:lstStyle/>
          <a:p>
            <a:r>
              <a:rPr lang="nb-NO" dirty="0"/>
              <a:t>Reference variable</a:t>
            </a:r>
          </a:p>
        </p:txBody>
      </p:sp>
      <p:sp>
        <p:nvSpPr>
          <p:cNvPr id="3" name="Plassholder for innhold 2">
            <a:extLst>
              <a:ext uri="{FF2B5EF4-FFF2-40B4-BE49-F238E27FC236}">
                <a16:creationId xmlns:a16="http://schemas.microsoft.com/office/drawing/2014/main" id="{6457DA43-6503-41D3-989E-808E65242885}"/>
              </a:ext>
            </a:extLst>
          </p:cNvPr>
          <p:cNvSpPr>
            <a:spLocks noGrp="1"/>
          </p:cNvSpPr>
          <p:nvPr>
            <p:ph idx="1"/>
          </p:nvPr>
        </p:nvSpPr>
        <p:spPr/>
        <p:txBody>
          <a:bodyPr/>
          <a:lstStyle/>
          <a:p>
            <a:r>
              <a:rPr lang="nb-NO" dirty="0"/>
              <a:t>Reference variables – </a:t>
            </a:r>
            <a:r>
              <a:rPr lang="en-US" dirty="0"/>
              <a:t>refers</a:t>
            </a:r>
            <a:r>
              <a:rPr lang="nb-NO" dirty="0"/>
              <a:t> to an </a:t>
            </a:r>
            <a:r>
              <a:rPr lang="nb-NO" dirty="0" err="1"/>
              <a:t>object</a:t>
            </a:r>
            <a:endParaRPr lang="nb-NO" dirty="0"/>
          </a:p>
        </p:txBody>
      </p:sp>
      <p:pic>
        <p:nvPicPr>
          <p:cNvPr id="4" name="Picture 5">
            <a:extLst>
              <a:ext uri="{FF2B5EF4-FFF2-40B4-BE49-F238E27FC236}">
                <a16:creationId xmlns:a16="http://schemas.microsoft.com/office/drawing/2014/main" id="{35E6C0EC-8F6C-4C06-9FEC-255DE92FAFBF}"/>
              </a:ext>
            </a:extLst>
          </p:cNvPr>
          <p:cNvPicPr>
            <a:picLocks noChangeAspect="1"/>
          </p:cNvPicPr>
          <p:nvPr/>
        </p:nvPicPr>
        <p:blipFill>
          <a:blip r:embed="rId2"/>
          <a:stretch>
            <a:fillRect/>
          </a:stretch>
        </p:blipFill>
        <p:spPr>
          <a:xfrm>
            <a:off x="2290762" y="2820516"/>
            <a:ext cx="7610475" cy="2552700"/>
          </a:xfrm>
          <a:prstGeom prst="rect">
            <a:avLst/>
          </a:prstGeom>
        </p:spPr>
      </p:pic>
    </p:spTree>
    <p:extLst>
      <p:ext uri="{BB962C8B-B14F-4D97-AF65-F5344CB8AC3E}">
        <p14:creationId xmlns:p14="http://schemas.microsoft.com/office/powerpoint/2010/main" val="2534063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AF89ADC-03A0-4FEF-AFDD-70A92C5EA516}"/>
              </a:ext>
            </a:extLst>
          </p:cNvPr>
          <p:cNvSpPr>
            <a:spLocks noGrp="1"/>
          </p:cNvSpPr>
          <p:nvPr>
            <p:ph type="title"/>
          </p:nvPr>
        </p:nvSpPr>
        <p:spPr/>
        <p:txBody>
          <a:bodyPr/>
          <a:lstStyle/>
          <a:p>
            <a:r>
              <a:rPr lang="nb-NO" dirty="0"/>
              <a:t>Taking a </a:t>
            </a:r>
            <a:r>
              <a:rPr lang="nb-NO" dirty="0" err="1"/>
              <a:t>look</a:t>
            </a:r>
            <a:r>
              <a:rPr lang="nb-NO" dirty="0"/>
              <a:t> at </a:t>
            </a:r>
            <a:r>
              <a:rPr lang="nb-NO" dirty="0" err="1"/>
              <a:t>our</a:t>
            </a:r>
            <a:r>
              <a:rPr lang="nb-NO" dirty="0"/>
              <a:t> </a:t>
            </a:r>
            <a:r>
              <a:rPr lang="nb-NO" dirty="0" err="1"/>
              <a:t>example</a:t>
            </a:r>
            <a:endParaRPr lang="nb-NO" dirty="0"/>
          </a:p>
        </p:txBody>
      </p:sp>
      <p:sp>
        <p:nvSpPr>
          <p:cNvPr id="3" name="Plassholder for innhold 2">
            <a:extLst>
              <a:ext uri="{FF2B5EF4-FFF2-40B4-BE49-F238E27FC236}">
                <a16:creationId xmlns:a16="http://schemas.microsoft.com/office/drawing/2014/main" id="{3F6BCBB6-7AD3-4104-9066-E7D9484D3F69}"/>
              </a:ext>
            </a:extLst>
          </p:cNvPr>
          <p:cNvSpPr>
            <a:spLocks noGrp="1"/>
          </p:cNvSpPr>
          <p:nvPr>
            <p:ph idx="1"/>
          </p:nvPr>
        </p:nvSpPr>
        <p:spPr/>
        <p:txBody>
          <a:bodyPr>
            <a:normAutofit/>
          </a:bodyPr>
          <a:lstStyle/>
          <a:p>
            <a:r>
              <a:rPr lang="nb-NO" sz="2000" dirty="0"/>
              <a:t>The type </a:t>
            </a:r>
            <a:r>
              <a:rPr lang="nb-NO" sz="2000" dirty="0" err="1"/>
              <a:t>of</a:t>
            </a:r>
            <a:r>
              <a:rPr lang="nb-NO" sz="2000" dirty="0"/>
              <a:t> data </a:t>
            </a:r>
            <a:r>
              <a:rPr lang="nb-NO" sz="2000" dirty="0" err="1"/>
              <a:t>this</a:t>
            </a:r>
            <a:r>
              <a:rPr lang="nb-NO" sz="2000" dirty="0"/>
              <a:t> </a:t>
            </a:r>
            <a:r>
              <a:rPr lang="nb-NO" sz="2000" dirty="0" err="1"/>
              <a:t>reference</a:t>
            </a:r>
            <a:r>
              <a:rPr lang="nb-NO" sz="2000" dirty="0"/>
              <a:t> </a:t>
            </a:r>
            <a:r>
              <a:rPr lang="nb-NO" sz="2000" dirty="0" err="1"/>
              <a:t>points</a:t>
            </a:r>
            <a:r>
              <a:rPr lang="nb-NO" sz="2000" dirty="0"/>
              <a:t> to in </a:t>
            </a:r>
            <a:r>
              <a:rPr lang="nb-NO" sz="2000" dirty="0" err="1"/>
              <a:t>memory</a:t>
            </a:r>
            <a:br>
              <a:rPr lang="nb-NO" sz="2000" dirty="0"/>
            </a:br>
            <a:r>
              <a:rPr lang="nb-NO" sz="2000" dirty="0"/>
              <a:t>			</a:t>
            </a:r>
            <a:br>
              <a:rPr lang="nb-NO" sz="2000" dirty="0"/>
            </a:br>
            <a:br>
              <a:rPr lang="nb-NO" sz="2000" dirty="0"/>
            </a:br>
            <a:r>
              <a:rPr lang="nb-NO" sz="2000" dirty="0"/>
              <a:t>				Calling </a:t>
            </a:r>
            <a:r>
              <a:rPr lang="nb-NO" sz="2000" dirty="0" err="1"/>
              <a:t>the</a:t>
            </a:r>
            <a:r>
              <a:rPr lang="nb-NO" sz="2000" dirty="0"/>
              <a:t> </a:t>
            </a:r>
            <a:r>
              <a:rPr lang="nb-NO" sz="2000" dirty="0" err="1"/>
              <a:t>constructor</a:t>
            </a:r>
            <a:r>
              <a:rPr lang="nb-NO" sz="2000" dirty="0"/>
              <a:t> –  an </a:t>
            </a:r>
            <a:r>
              <a:rPr lang="nb-NO" sz="2000" dirty="0" err="1"/>
              <a:t>object</a:t>
            </a:r>
            <a:r>
              <a:rPr lang="nb-NO" sz="2000" dirty="0"/>
              <a:t> is </a:t>
            </a:r>
            <a:r>
              <a:rPr lang="nb-NO" sz="2000" dirty="0" err="1"/>
              <a:t>instantiated</a:t>
            </a:r>
            <a:r>
              <a:rPr lang="nb-NO" sz="2000" dirty="0"/>
              <a:t> and </a:t>
            </a:r>
            <a:r>
              <a:rPr lang="nb-NO" sz="2000" dirty="0" err="1"/>
              <a:t>returned</a:t>
            </a:r>
            <a:br>
              <a:rPr lang="nb-NO" sz="2000" dirty="0"/>
            </a:br>
            <a:br>
              <a:rPr lang="nb-NO" sz="2000" dirty="0"/>
            </a:br>
            <a:r>
              <a:rPr lang="nb-NO" sz="2000" dirty="0"/>
              <a:t>	</a:t>
            </a:r>
            <a:br>
              <a:rPr lang="nb-NO" sz="2000" dirty="0"/>
            </a:br>
            <a:br>
              <a:rPr lang="nb-NO" sz="2000" dirty="0"/>
            </a:br>
            <a:r>
              <a:rPr lang="nb-NO" sz="2000" dirty="0"/>
              <a:t>	</a:t>
            </a:r>
            <a:r>
              <a:rPr lang="nb-NO" sz="2000" dirty="0" err="1">
                <a:latin typeface="Consolas" panose="020B0609020204030204" pitchFamily="49" charset="0"/>
              </a:rPr>
              <a:t>Wallet</a:t>
            </a:r>
            <a:r>
              <a:rPr lang="nb-NO" sz="2000" dirty="0">
                <a:latin typeface="Consolas" panose="020B0609020204030204" pitchFamily="49" charset="0"/>
              </a:rPr>
              <a:t> </a:t>
            </a:r>
            <a:r>
              <a:rPr lang="nb-NO" sz="2000" dirty="0" err="1">
                <a:latin typeface="Consolas" panose="020B0609020204030204" pitchFamily="49" charset="0"/>
              </a:rPr>
              <a:t>wallet</a:t>
            </a:r>
            <a:r>
              <a:rPr lang="nb-NO" sz="2000" dirty="0">
                <a:latin typeface="Consolas" panose="020B0609020204030204" pitchFamily="49" charset="0"/>
              </a:rPr>
              <a:t> = </a:t>
            </a:r>
            <a:r>
              <a:rPr lang="nb-NO" sz="2000" b="1" dirty="0" err="1">
                <a:latin typeface="Consolas" panose="020B0609020204030204" pitchFamily="49" charset="0"/>
              </a:rPr>
              <a:t>new</a:t>
            </a:r>
            <a:r>
              <a:rPr lang="nb-NO" sz="2000" dirty="0">
                <a:latin typeface="Consolas" panose="020B0609020204030204" pitchFamily="49" charset="0"/>
              </a:rPr>
              <a:t> </a:t>
            </a:r>
            <a:r>
              <a:rPr lang="nb-NO" sz="2000" dirty="0" err="1">
                <a:latin typeface="Consolas" panose="020B0609020204030204" pitchFamily="49" charset="0"/>
              </a:rPr>
              <a:t>Wallet</a:t>
            </a:r>
            <a:r>
              <a:rPr lang="nb-NO" sz="2000" dirty="0">
                <a:latin typeface="Consolas" panose="020B0609020204030204" pitchFamily="49" charset="0"/>
              </a:rPr>
              <a:t>();</a:t>
            </a:r>
            <a:r>
              <a:rPr lang="nb-NO" sz="2000" dirty="0"/>
              <a:t>	</a:t>
            </a:r>
            <a:r>
              <a:rPr lang="nb-NO" sz="2000" dirty="0" err="1"/>
              <a:t>We</a:t>
            </a:r>
            <a:r>
              <a:rPr lang="nb-NO" sz="2000" dirty="0"/>
              <a:t> </a:t>
            </a:r>
            <a:r>
              <a:rPr lang="nb-NO" sz="2000" dirty="0" err="1"/>
              <a:t>can</a:t>
            </a:r>
            <a:r>
              <a:rPr lang="nb-NO" sz="2000" dirty="0"/>
              <a:t> </a:t>
            </a:r>
            <a:r>
              <a:rPr lang="nb-NO" sz="2000" dirty="0" err="1"/>
              <a:t>use</a:t>
            </a:r>
            <a:r>
              <a:rPr lang="nb-NO" sz="2000" dirty="0"/>
              <a:t> </a:t>
            </a:r>
            <a:r>
              <a:rPr lang="nb-NO" sz="2000" dirty="0" err="1"/>
              <a:t>the</a:t>
            </a:r>
            <a:r>
              <a:rPr lang="nb-NO" sz="2000" dirty="0"/>
              <a:t> </a:t>
            </a:r>
            <a:r>
              <a:rPr lang="nb-NO" sz="2000" dirty="0" err="1"/>
              <a:t>reference</a:t>
            </a:r>
            <a:r>
              <a:rPr lang="nb-NO" sz="2000" dirty="0"/>
              <a:t> `</a:t>
            </a:r>
            <a:r>
              <a:rPr lang="nb-NO" sz="2000" dirty="0" err="1">
                <a:latin typeface="Consolas" panose="020B0609020204030204" pitchFamily="49" charset="0"/>
              </a:rPr>
              <a:t>wallet</a:t>
            </a:r>
            <a:r>
              <a:rPr lang="nb-NO" sz="2000" dirty="0"/>
              <a:t>` to </a:t>
            </a:r>
            <a:r>
              <a:rPr lang="nb-NO" sz="2000" dirty="0" err="1"/>
              <a:t>access</a:t>
            </a:r>
            <a:br>
              <a:rPr lang="nb-NO" sz="2000" dirty="0"/>
            </a:br>
            <a:r>
              <a:rPr lang="nb-NO" sz="2000" dirty="0"/>
              <a:t>						</a:t>
            </a:r>
            <a:r>
              <a:rPr lang="nb-NO" sz="2000" dirty="0" err="1"/>
              <a:t>what</a:t>
            </a:r>
            <a:r>
              <a:rPr lang="nb-NO" sz="2000" dirty="0"/>
              <a:t> is </a:t>
            </a:r>
            <a:r>
              <a:rPr lang="nb-NO" sz="2000" dirty="0" err="1"/>
              <a:t>available</a:t>
            </a:r>
            <a:r>
              <a:rPr lang="nb-NO" sz="2000" dirty="0"/>
              <a:t> in </a:t>
            </a:r>
            <a:r>
              <a:rPr lang="nb-NO" sz="2000" dirty="0" err="1"/>
              <a:t>that</a:t>
            </a:r>
            <a:r>
              <a:rPr lang="nb-NO" sz="2000" dirty="0"/>
              <a:t> </a:t>
            </a:r>
            <a:r>
              <a:rPr lang="nb-NO" sz="2000" dirty="0" err="1"/>
              <a:t>object</a:t>
            </a:r>
            <a:r>
              <a:rPr lang="nb-NO" sz="2000" dirty="0"/>
              <a:t>, for </a:t>
            </a:r>
            <a:r>
              <a:rPr lang="nb-NO" sz="2000" dirty="0" err="1"/>
              <a:t>example</a:t>
            </a:r>
            <a:r>
              <a:rPr lang="nb-NO" sz="2000" dirty="0"/>
              <a:t>:</a:t>
            </a:r>
            <a:br>
              <a:rPr lang="nb-NO" sz="2000" dirty="0"/>
            </a:br>
            <a:br>
              <a:rPr lang="nb-NO" sz="2000" dirty="0"/>
            </a:br>
            <a:r>
              <a:rPr lang="nb-NO" sz="2000" dirty="0"/>
              <a:t>						</a:t>
            </a:r>
            <a:r>
              <a:rPr lang="nb-NO" sz="2000" dirty="0" err="1">
                <a:latin typeface="Consolas" panose="020B0609020204030204" pitchFamily="49" charset="0"/>
              </a:rPr>
              <a:t>wallet.printCoins</a:t>
            </a:r>
            <a:r>
              <a:rPr lang="nb-NO" sz="2000" dirty="0">
                <a:latin typeface="Consolas" panose="020B0609020204030204" pitchFamily="49" charset="0"/>
              </a:rPr>
              <a:t>();</a:t>
            </a:r>
            <a:br>
              <a:rPr lang="nb-NO" sz="2000" dirty="0"/>
            </a:br>
            <a:br>
              <a:rPr lang="nb-NO" sz="2000" dirty="0"/>
            </a:br>
            <a:r>
              <a:rPr lang="nb-NO" sz="2000" dirty="0"/>
              <a:t>		Reference to </a:t>
            </a:r>
            <a:r>
              <a:rPr lang="nb-NO" sz="2000" dirty="0" err="1"/>
              <a:t>the</a:t>
            </a:r>
            <a:r>
              <a:rPr lang="nb-NO" sz="2000" dirty="0"/>
              <a:t> </a:t>
            </a:r>
            <a:r>
              <a:rPr lang="nb-NO" sz="2000" dirty="0" err="1"/>
              <a:t>object</a:t>
            </a:r>
            <a:endParaRPr lang="nb-NO" sz="2000" dirty="0"/>
          </a:p>
        </p:txBody>
      </p:sp>
      <p:cxnSp>
        <p:nvCxnSpPr>
          <p:cNvPr id="5" name="Rett pilkobling 4">
            <a:extLst>
              <a:ext uri="{FF2B5EF4-FFF2-40B4-BE49-F238E27FC236}">
                <a16:creationId xmlns:a16="http://schemas.microsoft.com/office/drawing/2014/main" id="{2D3D30A3-70BC-42E4-8F33-EAEAE6196BF4}"/>
              </a:ext>
            </a:extLst>
          </p:cNvPr>
          <p:cNvCxnSpPr/>
          <p:nvPr/>
        </p:nvCxnSpPr>
        <p:spPr>
          <a:xfrm>
            <a:off x="1847850" y="2266950"/>
            <a:ext cx="323850" cy="139065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Rett pilkobling 5">
            <a:extLst>
              <a:ext uri="{FF2B5EF4-FFF2-40B4-BE49-F238E27FC236}">
                <a16:creationId xmlns:a16="http://schemas.microsoft.com/office/drawing/2014/main" id="{15F4B6A9-791E-4CD2-9FE9-4FB6119F598B}"/>
              </a:ext>
            </a:extLst>
          </p:cNvPr>
          <p:cNvCxnSpPr>
            <a:cxnSpLocks/>
          </p:cNvCxnSpPr>
          <p:nvPr/>
        </p:nvCxnSpPr>
        <p:spPr>
          <a:xfrm flipH="1">
            <a:off x="4972050" y="3162300"/>
            <a:ext cx="381000" cy="49530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Dobbel hakeparentes 7">
            <a:extLst>
              <a:ext uri="{FF2B5EF4-FFF2-40B4-BE49-F238E27FC236}">
                <a16:creationId xmlns:a16="http://schemas.microsoft.com/office/drawing/2014/main" id="{363AFC2E-3AAF-4E32-83FD-D1F50993AFFA}"/>
              </a:ext>
            </a:extLst>
          </p:cNvPr>
          <p:cNvSpPr/>
          <p:nvPr/>
        </p:nvSpPr>
        <p:spPr>
          <a:xfrm>
            <a:off x="3981450" y="3657600"/>
            <a:ext cx="1981200" cy="514350"/>
          </a:xfrm>
          <a:prstGeom prst="bracketPair">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9" name="Dobbel hakeparentes 8">
            <a:extLst>
              <a:ext uri="{FF2B5EF4-FFF2-40B4-BE49-F238E27FC236}">
                <a16:creationId xmlns:a16="http://schemas.microsoft.com/office/drawing/2014/main" id="{D6FE5964-012D-4E1F-8BAF-DE19A4AA4521}"/>
              </a:ext>
            </a:extLst>
          </p:cNvPr>
          <p:cNvSpPr/>
          <p:nvPr/>
        </p:nvSpPr>
        <p:spPr>
          <a:xfrm>
            <a:off x="1714500" y="3657600"/>
            <a:ext cx="1009650" cy="51435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1" name="Rett pilkobling 10">
            <a:extLst>
              <a:ext uri="{FF2B5EF4-FFF2-40B4-BE49-F238E27FC236}">
                <a16:creationId xmlns:a16="http://schemas.microsoft.com/office/drawing/2014/main" id="{1C68530F-1BC1-4FB2-B2D8-3BCAD6C5D8E0}"/>
              </a:ext>
            </a:extLst>
          </p:cNvPr>
          <p:cNvCxnSpPr/>
          <p:nvPr/>
        </p:nvCxnSpPr>
        <p:spPr>
          <a:xfrm flipH="1">
            <a:off x="3314700" y="2266950"/>
            <a:ext cx="495300" cy="139065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Dobbel hakeparentes 11">
            <a:extLst>
              <a:ext uri="{FF2B5EF4-FFF2-40B4-BE49-F238E27FC236}">
                <a16:creationId xmlns:a16="http://schemas.microsoft.com/office/drawing/2014/main" id="{0CD6138B-C3C2-4A19-BB1F-935BD825D640}"/>
              </a:ext>
            </a:extLst>
          </p:cNvPr>
          <p:cNvSpPr/>
          <p:nvPr/>
        </p:nvSpPr>
        <p:spPr>
          <a:xfrm>
            <a:off x="2762250" y="3657600"/>
            <a:ext cx="952500" cy="514350"/>
          </a:xfrm>
          <a:prstGeom prst="bracketPair">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 name="Rett pilkobling 12">
            <a:extLst>
              <a:ext uri="{FF2B5EF4-FFF2-40B4-BE49-F238E27FC236}">
                <a16:creationId xmlns:a16="http://schemas.microsoft.com/office/drawing/2014/main" id="{C28D6335-7895-4A1B-AB82-D21809B52517}"/>
              </a:ext>
            </a:extLst>
          </p:cNvPr>
          <p:cNvCxnSpPr>
            <a:cxnSpLocks/>
          </p:cNvCxnSpPr>
          <p:nvPr/>
        </p:nvCxnSpPr>
        <p:spPr>
          <a:xfrm flipH="1" flipV="1">
            <a:off x="3276600" y="4194175"/>
            <a:ext cx="114300" cy="94932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71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47DE13F-145D-4F85-A8BD-DCC11E3C2CEE}"/>
              </a:ext>
            </a:extLst>
          </p:cNvPr>
          <p:cNvSpPr>
            <a:spLocks noGrp="1"/>
          </p:cNvSpPr>
          <p:nvPr>
            <p:ph type="title"/>
          </p:nvPr>
        </p:nvSpPr>
        <p:spPr/>
        <p:txBody>
          <a:bodyPr/>
          <a:lstStyle/>
          <a:p>
            <a:r>
              <a:rPr lang="nb-NO" dirty="0"/>
              <a:t>Fields – In </a:t>
            </a:r>
            <a:r>
              <a:rPr lang="nb-NO" dirty="0" err="1"/>
              <a:t>summary</a:t>
            </a:r>
            <a:endParaRPr lang="nb-NO" dirty="0"/>
          </a:p>
        </p:txBody>
      </p:sp>
      <p:sp>
        <p:nvSpPr>
          <p:cNvPr id="3" name="Plassholder for innhold 2">
            <a:extLst>
              <a:ext uri="{FF2B5EF4-FFF2-40B4-BE49-F238E27FC236}">
                <a16:creationId xmlns:a16="http://schemas.microsoft.com/office/drawing/2014/main" id="{E535632C-8823-40E8-9C6E-2B26EB9AED21}"/>
              </a:ext>
            </a:extLst>
          </p:cNvPr>
          <p:cNvSpPr>
            <a:spLocks noGrp="1"/>
          </p:cNvSpPr>
          <p:nvPr>
            <p:ph idx="1"/>
          </p:nvPr>
        </p:nvSpPr>
        <p:spPr>
          <a:xfrm>
            <a:off x="838200" y="1609726"/>
            <a:ext cx="10515600" cy="3971924"/>
          </a:xfrm>
        </p:spPr>
        <p:txBody>
          <a:bodyPr>
            <a:noAutofit/>
          </a:bodyPr>
          <a:lstStyle/>
          <a:p>
            <a:r>
              <a:rPr lang="nb-NO" sz="2000" dirty="0"/>
              <a:t>Fields </a:t>
            </a:r>
            <a:r>
              <a:rPr lang="nb-NO" sz="2000" dirty="0" err="1"/>
              <a:t>are</a:t>
            </a:r>
            <a:r>
              <a:rPr lang="nb-NO" sz="2000" dirty="0"/>
              <a:t> variables </a:t>
            </a:r>
            <a:r>
              <a:rPr lang="nb-NO" sz="2000" dirty="0" err="1"/>
              <a:t>that</a:t>
            </a:r>
            <a:r>
              <a:rPr lang="nb-NO" sz="2000" dirty="0"/>
              <a:t> </a:t>
            </a:r>
            <a:r>
              <a:rPr lang="nb-NO" sz="2000" dirty="0" err="1"/>
              <a:t>belongs</a:t>
            </a:r>
            <a:r>
              <a:rPr lang="nb-NO" sz="2000" dirty="0"/>
              <a:t> to an </a:t>
            </a:r>
            <a:r>
              <a:rPr lang="nb-NO" sz="2000" dirty="0" err="1"/>
              <a:t>object</a:t>
            </a:r>
            <a:r>
              <a:rPr lang="nb-NO" sz="2000" dirty="0"/>
              <a:t>. The </a:t>
            </a:r>
            <a:r>
              <a:rPr lang="nb-NO" sz="2000" dirty="0" err="1"/>
              <a:t>fields</a:t>
            </a:r>
            <a:r>
              <a:rPr lang="nb-NO" sz="2000" dirty="0"/>
              <a:t> and </a:t>
            </a:r>
            <a:r>
              <a:rPr lang="nb-NO" sz="2000" dirty="0" err="1"/>
              <a:t>their</a:t>
            </a:r>
            <a:r>
              <a:rPr lang="nb-NO" sz="2000" dirty="0"/>
              <a:t> different </a:t>
            </a:r>
            <a:r>
              <a:rPr lang="nb-NO" sz="2000" dirty="0" err="1"/>
              <a:t>values</a:t>
            </a:r>
            <a:r>
              <a:rPr lang="nb-NO" sz="2000" dirty="0"/>
              <a:t> all make up </a:t>
            </a:r>
            <a:r>
              <a:rPr lang="nb-NO" sz="2000" dirty="0" err="1"/>
              <a:t>the</a:t>
            </a:r>
            <a:r>
              <a:rPr lang="nb-NO" sz="2000" dirty="0"/>
              <a:t> (</a:t>
            </a:r>
            <a:r>
              <a:rPr lang="nb-NO" sz="2000" dirty="0" err="1"/>
              <a:t>current</a:t>
            </a:r>
            <a:r>
              <a:rPr lang="nb-NO" sz="2000" dirty="0"/>
              <a:t>) </a:t>
            </a:r>
            <a:r>
              <a:rPr lang="nb-NO" sz="2000" dirty="0" err="1"/>
              <a:t>state</a:t>
            </a:r>
            <a:r>
              <a:rPr lang="nb-NO" sz="2000" dirty="0"/>
              <a:t> </a:t>
            </a:r>
            <a:r>
              <a:rPr lang="nb-NO" sz="2000" dirty="0" err="1"/>
              <a:t>of</a:t>
            </a:r>
            <a:r>
              <a:rPr lang="nb-NO" sz="2000" dirty="0"/>
              <a:t> </a:t>
            </a:r>
            <a:r>
              <a:rPr lang="nb-NO" sz="2000" dirty="0" err="1"/>
              <a:t>the</a:t>
            </a:r>
            <a:r>
              <a:rPr lang="nb-NO" sz="2000" dirty="0"/>
              <a:t> </a:t>
            </a:r>
            <a:r>
              <a:rPr lang="nb-NO" sz="2000" dirty="0" err="1"/>
              <a:t>object</a:t>
            </a:r>
            <a:r>
              <a:rPr lang="nb-NO" sz="2000" dirty="0"/>
              <a:t>.</a:t>
            </a:r>
          </a:p>
          <a:p>
            <a:endParaRPr lang="nb-NO" sz="2000" dirty="0"/>
          </a:p>
          <a:p>
            <a:r>
              <a:rPr lang="nb-NO" sz="2000" dirty="0"/>
              <a:t>Fields do </a:t>
            </a:r>
            <a:r>
              <a:rPr lang="nb-NO" sz="2000" dirty="0" err="1"/>
              <a:t>expect</a:t>
            </a:r>
            <a:r>
              <a:rPr lang="nb-NO" sz="2000" dirty="0"/>
              <a:t> a start </a:t>
            </a:r>
            <a:r>
              <a:rPr lang="nb-NO" sz="2000" dirty="0" err="1"/>
              <a:t>value</a:t>
            </a:r>
            <a:r>
              <a:rPr lang="nb-NO" sz="2000" dirty="0"/>
              <a:t> </a:t>
            </a:r>
            <a:r>
              <a:rPr lang="nb-NO" sz="2000" dirty="0" err="1"/>
              <a:t>when</a:t>
            </a:r>
            <a:r>
              <a:rPr lang="nb-NO" sz="2000" dirty="0"/>
              <a:t> </a:t>
            </a:r>
            <a:r>
              <a:rPr lang="nb-NO" sz="2000" dirty="0" err="1"/>
              <a:t>the</a:t>
            </a:r>
            <a:r>
              <a:rPr lang="nb-NO" sz="2000" dirty="0"/>
              <a:t> </a:t>
            </a:r>
            <a:r>
              <a:rPr lang="nb-NO" sz="2000" dirty="0" err="1"/>
              <a:t>constructor</a:t>
            </a:r>
            <a:r>
              <a:rPr lang="nb-NO" sz="2000" dirty="0"/>
              <a:t> has </a:t>
            </a:r>
            <a:r>
              <a:rPr lang="nb-NO" sz="2000" dirty="0" err="1"/>
              <a:t>finished</a:t>
            </a:r>
            <a:r>
              <a:rPr lang="nb-NO" sz="2000" dirty="0"/>
              <a:t> </a:t>
            </a:r>
            <a:r>
              <a:rPr lang="nb-NO" sz="2000" dirty="0" err="1"/>
              <a:t>initializing</a:t>
            </a:r>
            <a:r>
              <a:rPr lang="nb-NO" sz="2000" dirty="0"/>
              <a:t>, </a:t>
            </a:r>
            <a:r>
              <a:rPr lang="nb-NO" sz="2000" dirty="0" err="1"/>
              <a:t>creating</a:t>
            </a:r>
            <a:r>
              <a:rPr lang="nb-NO" sz="2000" dirty="0"/>
              <a:t> an </a:t>
            </a:r>
            <a:r>
              <a:rPr lang="nb-NO" sz="2000" dirty="0" err="1"/>
              <a:t>object</a:t>
            </a:r>
            <a:r>
              <a:rPr lang="nb-NO" sz="2000" dirty="0"/>
              <a:t> </a:t>
            </a:r>
            <a:r>
              <a:rPr lang="nb-NO" sz="2000" dirty="0" err="1"/>
              <a:t>that</a:t>
            </a:r>
            <a:r>
              <a:rPr lang="nb-NO" sz="2000" dirty="0"/>
              <a:t> is </a:t>
            </a:r>
            <a:r>
              <a:rPr lang="nb-NO" sz="2000" dirty="0" err="1"/>
              <a:t>returned</a:t>
            </a:r>
            <a:r>
              <a:rPr lang="nb-NO" sz="2000" dirty="0"/>
              <a:t>.</a:t>
            </a:r>
          </a:p>
          <a:p>
            <a:endParaRPr lang="nb-NO" sz="2000" dirty="0"/>
          </a:p>
          <a:p>
            <a:r>
              <a:rPr lang="nb-NO" sz="2000" dirty="0" err="1"/>
              <a:t>We</a:t>
            </a:r>
            <a:r>
              <a:rPr lang="nb-NO" sz="2000" dirty="0"/>
              <a:t> </a:t>
            </a:r>
            <a:r>
              <a:rPr lang="nb-NO" sz="2000" dirty="0" err="1"/>
              <a:t>can</a:t>
            </a:r>
            <a:r>
              <a:rPr lang="nb-NO" sz="2000" dirty="0"/>
              <a:t> </a:t>
            </a:r>
            <a:r>
              <a:rPr lang="nb-NO" sz="2000" dirty="0" err="1"/>
              <a:t>device</a:t>
            </a:r>
            <a:r>
              <a:rPr lang="nb-NO" sz="2000" dirty="0"/>
              <a:t> to not </a:t>
            </a:r>
            <a:r>
              <a:rPr lang="nb-NO" sz="2000" dirty="0" err="1"/>
              <a:t>set</a:t>
            </a:r>
            <a:r>
              <a:rPr lang="nb-NO" sz="2000" dirty="0"/>
              <a:t> </a:t>
            </a:r>
            <a:r>
              <a:rPr lang="nb-NO" sz="2000" dirty="0" err="1"/>
              <a:t>values</a:t>
            </a:r>
            <a:r>
              <a:rPr lang="nb-NO" sz="2000" dirty="0"/>
              <a:t> </a:t>
            </a:r>
            <a:r>
              <a:rPr lang="nb-NO" sz="2000" dirty="0" err="1"/>
              <a:t>using</a:t>
            </a:r>
            <a:r>
              <a:rPr lang="nb-NO" sz="2000" dirty="0"/>
              <a:t> </a:t>
            </a:r>
            <a:r>
              <a:rPr lang="nb-NO" sz="2000" dirty="0" err="1"/>
              <a:t>the</a:t>
            </a:r>
            <a:r>
              <a:rPr lang="nb-NO" sz="2000" dirty="0"/>
              <a:t> </a:t>
            </a:r>
            <a:r>
              <a:rPr lang="nb-NO" sz="2000" dirty="0" err="1"/>
              <a:t>constructor</a:t>
            </a:r>
            <a:r>
              <a:rPr lang="nb-NO" sz="2000" dirty="0"/>
              <a:t>, and </a:t>
            </a:r>
            <a:r>
              <a:rPr lang="nb-NO" sz="2000" dirty="0" err="1"/>
              <a:t>those</a:t>
            </a:r>
            <a:r>
              <a:rPr lang="nb-NO" sz="2000" dirty="0"/>
              <a:t> </a:t>
            </a:r>
            <a:r>
              <a:rPr lang="nb-NO" sz="2000" dirty="0" err="1"/>
              <a:t>fields</a:t>
            </a:r>
            <a:r>
              <a:rPr lang="nb-NO" sz="2000" dirty="0"/>
              <a:t> </a:t>
            </a:r>
            <a:r>
              <a:rPr lang="nb-NO" sz="2000" dirty="0" err="1"/>
              <a:t>when</a:t>
            </a:r>
            <a:r>
              <a:rPr lang="nb-NO" sz="2000" dirty="0"/>
              <a:t> </a:t>
            </a:r>
            <a:r>
              <a:rPr lang="nb-NO" sz="2000" dirty="0" err="1"/>
              <a:t>then</a:t>
            </a:r>
            <a:r>
              <a:rPr lang="nb-NO" sz="2000" dirty="0"/>
              <a:t> have </a:t>
            </a:r>
            <a:r>
              <a:rPr lang="nb-NO" sz="2000" dirty="0" err="1"/>
              <a:t>specified</a:t>
            </a:r>
            <a:r>
              <a:rPr lang="nb-NO" sz="2000" dirty="0"/>
              <a:t> </a:t>
            </a:r>
            <a:r>
              <a:rPr lang="nb-NO" sz="2000" dirty="0" err="1"/>
              <a:t>default</a:t>
            </a:r>
            <a:r>
              <a:rPr lang="nb-NO" sz="2000" dirty="0"/>
              <a:t> </a:t>
            </a:r>
            <a:r>
              <a:rPr lang="nb-NO" sz="2000" dirty="0" err="1"/>
              <a:t>values</a:t>
            </a:r>
            <a:r>
              <a:rPr lang="nb-NO" sz="2000" dirty="0"/>
              <a:t>.</a:t>
            </a:r>
          </a:p>
          <a:p>
            <a:endParaRPr lang="nb-NO" sz="2000" dirty="0"/>
          </a:p>
          <a:p>
            <a:r>
              <a:rPr lang="nb-NO" sz="2000" dirty="0" err="1"/>
              <a:t>We</a:t>
            </a:r>
            <a:r>
              <a:rPr lang="nb-NO" sz="2000" dirty="0"/>
              <a:t> </a:t>
            </a:r>
            <a:r>
              <a:rPr lang="nb-NO" sz="2000" dirty="0" err="1"/>
              <a:t>should</a:t>
            </a:r>
            <a:r>
              <a:rPr lang="nb-NO" sz="2000" dirty="0"/>
              <a:t> </a:t>
            </a:r>
            <a:r>
              <a:rPr lang="nb-NO" sz="2000" dirty="0" err="1"/>
              <a:t>hide</a:t>
            </a:r>
            <a:r>
              <a:rPr lang="nb-NO" sz="2000" dirty="0"/>
              <a:t> </a:t>
            </a:r>
            <a:r>
              <a:rPr lang="nb-NO" sz="2000" dirty="0" err="1"/>
              <a:t>fields</a:t>
            </a:r>
            <a:r>
              <a:rPr lang="nb-NO" sz="2000" dirty="0"/>
              <a:t>, as in setting </a:t>
            </a:r>
            <a:r>
              <a:rPr lang="nb-NO" sz="2000" dirty="0" err="1"/>
              <a:t>the</a:t>
            </a:r>
            <a:r>
              <a:rPr lang="nb-NO" sz="2000" dirty="0"/>
              <a:t> </a:t>
            </a:r>
            <a:r>
              <a:rPr lang="nb-NO" sz="2000" dirty="0" err="1"/>
              <a:t>access</a:t>
            </a:r>
            <a:r>
              <a:rPr lang="nb-NO" sz="2000" dirty="0"/>
              <a:t> </a:t>
            </a:r>
            <a:r>
              <a:rPr lang="nb-NO" sz="2000" dirty="0" err="1"/>
              <a:t>modifier</a:t>
            </a:r>
            <a:r>
              <a:rPr lang="nb-NO" sz="2000" dirty="0"/>
              <a:t> to private. </a:t>
            </a:r>
            <a:r>
              <a:rPr lang="nb-NO" sz="2000" dirty="0" err="1"/>
              <a:t>Then</a:t>
            </a:r>
            <a:r>
              <a:rPr lang="nb-NO" sz="2000" dirty="0"/>
              <a:t> </a:t>
            </a:r>
            <a:r>
              <a:rPr lang="nb-NO" sz="2000" dirty="0" err="1"/>
              <a:t>only</a:t>
            </a:r>
            <a:r>
              <a:rPr lang="nb-NO" sz="2000" dirty="0"/>
              <a:t> </a:t>
            </a:r>
            <a:r>
              <a:rPr lang="nb-NO" sz="2000" dirty="0" err="1"/>
              <a:t>the</a:t>
            </a:r>
            <a:r>
              <a:rPr lang="nb-NO" sz="2000" dirty="0"/>
              <a:t> </a:t>
            </a:r>
            <a:r>
              <a:rPr lang="nb-NO" sz="2000" dirty="0" err="1"/>
              <a:t>object</a:t>
            </a:r>
            <a:r>
              <a:rPr lang="nb-NO" sz="2000" dirty="0"/>
              <a:t> </a:t>
            </a:r>
            <a:r>
              <a:rPr lang="nb-NO" sz="2000" dirty="0" err="1"/>
              <a:t>itself</a:t>
            </a:r>
            <a:r>
              <a:rPr lang="nb-NO" sz="2000" dirty="0"/>
              <a:t> </a:t>
            </a:r>
            <a:r>
              <a:rPr lang="nb-NO" sz="2000" dirty="0" err="1"/>
              <a:t>can</a:t>
            </a:r>
            <a:r>
              <a:rPr lang="nb-NO" sz="2000" dirty="0"/>
              <a:t> </a:t>
            </a:r>
            <a:r>
              <a:rPr lang="nb-NO" sz="2000" dirty="0" err="1"/>
              <a:t>access</a:t>
            </a:r>
            <a:r>
              <a:rPr lang="nb-NO" sz="2000" dirty="0"/>
              <a:t> </a:t>
            </a:r>
            <a:r>
              <a:rPr lang="nb-NO" sz="2000" dirty="0" err="1"/>
              <a:t>the</a:t>
            </a:r>
            <a:r>
              <a:rPr lang="nb-NO" sz="2000" dirty="0"/>
              <a:t> </a:t>
            </a:r>
            <a:r>
              <a:rPr lang="nb-NO" sz="2000" dirty="0" err="1"/>
              <a:t>fields</a:t>
            </a:r>
            <a:r>
              <a:rPr lang="nb-NO" sz="2000" dirty="0"/>
              <a:t>.</a:t>
            </a:r>
          </a:p>
          <a:p>
            <a:endParaRPr lang="nb-NO" sz="2000" dirty="0"/>
          </a:p>
          <a:p>
            <a:r>
              <a:rPr lang="nb-NO" sz="2000" dirty="0" err="1"/>
              <a:t>We</a:t>
            </a:r>
            <a:r>
              <a:rPr lang="nb-NO" sz="2000" dirty="0"/>
              <a:t> </a:t>
            </a:r>
            <a:r>
              <a:rPr lang="nb-NO" sz="2000" dirty="0" err="1"/>
              <a:t>can</a:t>
            </a:r>
            <a:r>
              <a:rPr lang="nb-NO" sz="2000" dirty="0"/>
              <a:t> offer </a:t>
            </a:r>
            <a:r>
              <a:rPr lang="nb-NO" sz="2000" dirty="0" err="1"/>
              <a:t>both</a:t>
            </a:r>
            <a:r>
              <a:rPr lang="nb-NO" sz="2000" dirty="0"/>
              <a:t> </a:t>
            </a:r>
            <a:r>
              <a:rPr lang="nb-NO" sz="2000" dirty="0" err="1"/>
              <a:t>fields</a:t>
            </a:r>
            <a:r>
              <a:rPr lang="nb-NO" sz="2000" dirty="0"/>
              <a:t> </a:t>
            </a:r>
            <a:r>
              <a:rPr lang="nb-NO" sz="2000" dirty="0" err="1"/>
              <a:t>read</a:t>
            </a:r>
            <a:r>
              <a:rPr lang="nb-NO" sz="2000" dirty="0"/>
              <a:t>- and </a:t>
            </a:r>
            <a:r>
              <a:rPr lang="nb-NO" sz="2000" dirty="0" err="1"/>
              <a:t>write-access</a:t>
            </a:r>
            <a:r>
              <a:rPr lang="nb-NO" sz="2000" dirty="0"/>
              <a:t>, by providing </a:t>
            </a:r>
            <a:r>
              <a:rPr lang="nb-NO" sz="2000" dirty="0" err="1"/>
              <a:t>code</a:t>
            </a:r>
            <a:r>
              <a:rPr lang="nb-NO" sz="2000" dirty="0"/>
              <a:t> for setter and getters.</a:t>
            </a:r>
          </a:p>
        </p:txBody>
      </p:sp>
    </p:spTree>
    <p:extLst>
      <p:ext uri="{BB962C8B-B14F-4D97-AF65-F5344CB8AC3E}">
        <p14:creationId xmlns:p14="http://schemas.microsoft.com/office/powerpoint/2010/main" val="1039120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C63E4E6-26D5-4F68-84F7-0F4805518FD4}"/>
              </a:ext>
            </a:extLst>
          </p:cNvPr>
          <p:cNvSpPr>
            <a:spLocks noGrp="1"/>
          </p:cNvSpPr>
          <p:nvPr>
            <p:ph type="title"/>
          </p:nvPr>
        </p:nvSpPr>
        <p:spPr/>
        <p:txBody>
          <a:bodyPr/>
          <a:lstStyle/>
          <a:p>
            <a:r>
              <a:rPr lang="nb-NO" dirty="0"/>
              <a:t>Getter</a:t>
            </a:r>
          </a:p>
        </p:txBody>
      </p:sp>
      <p:sp>
        <p:nvSpPr>
          <p:cNvPr id="3" name="Plassholder for innhold 2">
            <a:extLst>
              <a:ext uri="{FF2B5EF4-FFF2-40B4-BE49-F238E27FC236}">
                <a16:creationId xmlns:a16="http://schemas.microsoft.com/office/drawing/2014/main" id="{927F5D59-DD3C-4C37-9F56-69FD3B4B6065}"/>
              </a:ext>
            </a:extLst>
          </p:cNvPr>
          <p:cNvSpPr>
            <a:spLocks noGrp="1"/>
          </p:cNvSpPr>
          <p:nvPr>
            <p:ph idx="1"/>
          </p:nvPr>
        </p:nvSpPr>
        <p:spPr/>
        <p:txBody>
          <a:bodyPr/>
          <a:lstStyle/>
          <a:p>
            <a:r>
              <a:rPr lang="nb-NO" dirty="0"/>
              <a:t>A </a:t>
            </a:r>
            <a:r>
              <a:rPr lang="nb-NO" dirty="0" err="1"/>
              <a:t>method</a:t>
            </a:r>
            <a:r>
              <a:rPr lang="nb-NO" dirty="0"/>
              <a:t> </a:t>
            </a:r>
            <a:r>
              <a:rPr lang="nb-NO" dirty="0" err="1"/>
              <a:t>which</a:t>
            </a:r>
            <a:r>
              <a:rPr lang="nb-NO" dirty="0"/>
              <a:t> </a:t>
            </a:r>
            <a:r>
              <a:rPr lang="nb-NO" dirty="0" err="1"/>
              <a:t>return</a:t>
            </a:r>
            <a:r>
              <a:rPr lang="nb-NO" dirty="0"/>
              <a:t> </a:t>
            </a:r>
            <a:r>
              <a:rPr lang="nb-NO" dirty="0" err="1"/>
              <a:t>the</a:t>
            </a:r>
            <a:r>
              <a:rPr lang="nb-NO" dirty="0"/>
              <a:t> </a:t>
            </a:r>
            <a:r>
              <a:rPr lang="nb-NO" dirty="0" err="1"/>
              <a:t>value</a:t>
            </a:r>
            <a:r>
              <a:rPr lang="nb-NO" dirty="0"/>
              <a:t> </a:t>
            </a:r>
            <a:r>
              <a:rPr lang="nb-NO" dirty="0" err="1"/>
              <a:t>of</a:t>
            </a:r>
            <a:r>
              <a:rPr lang="nb-NO" dirty="0"/>
              <a:t> a </a:t>
            </a:r>
            <a:r>
              <a:rPr lang="nb-NO" dirty="0" err="1"/>
              <a:t>field</a:t>
            </a:r>
            <a:r>
              <a:rPr lang="nb-NO" dirty="0"/>
              <a:t> </a:t>
            </a:r>
            <a:r>
              <a:rPr lang="nb-NO" dirty="0" err="1"/>
              <a:t>requested</a:t>
            </a:r>
            <a:r>
              <a:rPr lang="nb-NO" dirty="0"/>
              <a:t> from an </a:t>
            </a:r>
            <a:r>
              <a:rPr lang="nb-NO" dirty="0" err="1"/>
              <a:t>object</a:t>
            </a:r>
            <a:r>
              <a:rPr lang="nb-NO" dirty="0"/>
              <a:t>.</a:t>
            </a:r>
            <a:br>
              <a:rPr lang="nb-NO" dirty="0"/>
            </a:br>
            <a:br>
              <a:rPr lang="nb-NO" dirty="0"/>
            </a:br>
            <a:r>
              <a:rPr lang="nb-NO" dirty="0"/>
              <a:t>		</a:t>
            </a:r>
            <a:r>
              <a:rPr lang="nb-NO" dirty="0">
                <a:latin typeface="Consolas" panose="020B0609020204030204" pitchFamily="49" charset="0"/>
              </a:rPr>
              <a:t>private </a:t>
            </a:r>
            <a:r>
              <a:rPr lang="nb-NO" dirty="0" err="1">
                <a:latin typeface="Consolas" panose="020B0609020204030204" pitchFamily="49" charset="0"/>
              </a:rPr>
              <a:t>String</a:t>
            </a:r>
            <a:r>
              <a:rPr lang="nb-NO" dirty="0">
                <a:latin typeface="Consolas" panose="020B0609020204030204" pitchFamily="49" charset="0"/>
              </a:rPr>
              <a:t> </a:t>
            </a:r>
            <a:r>
              <a:rPr lang="nb-NO" dirty="0" err="1">
                <a:latin typeface="Consolas" panose="020B0609020204030204" pitchFamily="49" charset="0"/>
              </a:rPr>
              <a:t>name</a:t>
            </a:r>
            <a:r>
              <a:rPr lang="nb-NO" dirty="0">
                <a:latin typeface="Consolas" panose="020B0609020204030204" pitchFamily="49" charset="0"/>
              </a:rPr>
              <a:t>; // </a:t>
            </a:r>
            <a:r>
              <a:rPr lang="nb-NO" dirty="0" err="1">
                <a:latin typeface="Consolas" panose="020B0609020204030204" pitchFamily="49" charset="0"/>
              </a:rPr>
              <a:t>field</a:t>
            </a:r>
            <a:br>
              <a:rPr lang="nb-NO" dirty="0">
                <a:latin typeface="Consolas" panose="020B0609020204030204" pitchFamily="49" charset="0"/>
              </a:rPr>
            </a:br>
            <a:br>
              <a:rPr lang="nb-NO" dirty="0">
                <a:latin typeface="Consolas" panose="020B0609020204030204" pitchFamily="49" charset="0"/>
              </a:rPr>
            </a:br>
            <a:r>
              <a:rPr lang="nb-NO" dirty="0">
                <a:latin typeface="Consolas" panose="020B0609020204030204" pitchFamily="49" charset="0"/>
              </a:rPr>
              <a:t>		</a:t>
            </a:r>
            <a:r>
              <a:rPr lang="nb-NO" dirty="0" err="1">
                <a:latin typeface="Consolas" panose="020B0609020204030204" pitchFamily="49" charset="0"/>
              </a:rPr>
              <a:t>public</a:t>
            </a:r>
            <a:r>
              <a:rPr lang="nb-NO" dirty="0">
                <a:latin typeface="Consolas" panose="020B0609020204030204" pitchFamily="49" charset="0"/>
              </a:rPr>
              <a:t> </a:t>
            </a:r>
            <a:r>
              <a:rPr lang="nb-NO" dirty="0" err="1">
                <a:latin typeface="Consolas" panose="020B0609020204030204" pitchFamily="49" charset="0"/>
              </a:rPr>
              <a:t>String</a:t>
            </a:r>
            <a:r>
              <a:rPr lang="nb-NO" dirty="0">
                <a:latin typeface="Consolas" panose="020B0609020204030204" pitchFamily="49" charset="0"/>
              </a:rPr>
              <a:t> </a:t>
            </a:r>
            <a:r>
              <a:rPr lang="nb-NO" dirty="0" err="1">
                <a:latin typeface="Consolas" panose="020B0609020204030204" pitchFamily="49" charset="0"/>
              </a:rPr>
              <a:t>getName</a:t>
            </a:r>
            <a:r>
              <a:rPr lang="nb-NO" dirty="0">
                <a:latin typeface="Consolas" panose="020B0609020204030204" pitchFamily="49" charset="0"/>
              </a:rPr>
              <a:t>() {</a:t>
            </a:r>
            <a:br>
              <a:rPr lang="nb-NO" dirty="0">
                <a:latin typeface="Consolas" panose="020B0609020204030204" pitchFamily="49" charset="0"/>
              </a:rPr>
            </a:br>
            <a:r>
              <a:rPr lang="nb-NO" dirty="0">
                <a:latin typeface="Consolas" panose="020B0609020204030204" pitchFamily="49" charset="0"/>
              </a:rPr>
              <a:t>			</a:t>
            </a:r>
            <a:r>
              <a:rPr lang="nb-NO" dirty="0" err="1">
                <a:latin typeface="Consolas" panose="020B0609020204030204" pitchFamily="49" charset="0"/>
              </a:rPr>
              <a:t>return</a:t>
            </a:r>
            <a:r>
              <a:rPr lang="nb-NO" dirty="0">
                <a:latin typeface="Consolas" panose="020B0609020204030204" pitchFamily="49" charset="0"/>
              </a:rPr>
              <a:t> this.name;</a:t>
            </a:r>
            <a:br>
              <a:rPr lang="nb-NO" dirty="0">
                <a:latin typeface="Consolas" panose="020B0609020204030204" pitchFamily="49" charset="0"/>
              </a:rPr>
            </a:br>
            <a:r>
              <a:rPr lang="nb-NO" dirty="0">
                <a:latin typeface="Consolas" panose="020B0609020204030204" pitchFamily="49" charset="0"/>
              </a:rPr>
              <a:t>		}</a:t>
            </a:r>
          </a:p>
        </p:txBody>
      </p:sp>
    </p:spTree>
    <p:extLst>
      <p:ext uri="{BB962C8B-B14F-4D97-AF65-F5344CB8AC3E}">
        <p14:creationId xmlns:p14="http://schemas.microsoft.com/office/powerpoint/2010/main" val="1400349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490DA18-8FED-4D16-B914-FE5DC90EDC71}"/>
              </a:ext>
            </a:extLst>
          </p:cNvPr>
          <p:cNvSpPr>
            <a:spLocks noGrp="1"/>
          </p:cNvSpPr>
          <p:nvPr>
            <p:ph type="title"/>
          </p:nvPr>
        </p:nvSpPr>
        <p:spPr/>
        <p:txBody>
          <a:bodyPr/>
          <a:lstStyle/>
          <a:p>
            <a:r>
              <a:rPr lang="nb-NO" dirty="0"/>
              <a:t>Setter</a:t>
            </a:r>
          </a:p>
        </p:txBody>
      </p:sp>
      <p:sp>
        <p:nvSpPr>
          <p:cNvPr id="3" name="Plassholder for innhold 2">
            <a:extLst>
              <a:ext uri="{FF2B5EF4-FFF2-40B4-BE49-F238E27FC236}">
                <a16:creationId xmlns:a16="http://schemas.microsoft.com/office/drawing/2014/main" id="{89FDC626-4AB5-4895-8EA8-ACEE7D6973B1}"/>
              </a:ext>
            </a:extLst>
          </p:cNvPr>
          <p:cNvSpPr>
            <a:spLocks noGrp="1"/>
          </p:cNvSpPr>
          <p:nvPr>
            <p:ph idx="1"/>
          </p:nvPr>
        </p:nvSpPr>
        <p:spPr/>
        <p:txBody>
          <a:bodyPr/>
          <a:lstStyle/>
          <a:p>
            <a:r>
              <a:rPr lang="nb-NO" dirty="0"/>
              <a:t>A </a:t>
            </a:r>
            <a:r>
              <a:rPr lang="nb-NO" dirty="0" err="1"/>
              <a:t>method</a:t>
            </a:r>
            <a:r>
              <a:rPr lang="nb-NO" dirty="0"/>
              <a:t> </a:t>
            </a:r>
            <a:r>
              <a:rPr lang="nb-NO" dirty="0" err="1"/>
              <a:t>which</a:t>
            </a:r>
            <a:r>
              <a:rPr lang="nb-NO" dirty="0"/>
              <a:t> </a:t>
            </a:r>
            <a:r>
              <a:rPr lang="nb-NO" dirty="0" err="1"/>
              <a:t>changes</a:t>
            </a:r>
            <a:r>
              <a:rPr lang="nb-NO" dirty="0"/>
              <a:t> </a:t>
            </a:r>
            <a:r>
              <a:rPr lang="nb-NO" dirty="0" err="1"/>
              <a:t>the</a:t>
            </a:r>
            <a:r>
              <a:rPr lang="nb-NO" dirty="0"/>
              <a:t> </a:t>
            </a:r>
            <a:r>
              <a:rPr lang="nb-NO" dirty="0" err="1"/>
              <a:t>value</a:t>
            </a:r>
            <a:r>
              <a:rPr lang="nb-NO" dirty="0"/>
              <a:t> </a:t>
            </a:r>
            <a:r>
              <a:rPr lang="nb-NO" dirty="0" err="1"/>
              <a:t>of</a:t>
            </a:r>
            <a:r>
              <a:rPr lang="nb-NO" dirty="0"/>
              <a:t> a </a:t>
            </a:r>
            <a:r>
              <a:rPr lang="nb-NO" dirty="0" err="1"/>
              <a:t>field</a:t>
            </a:r>
            <a:r>
              <a:rPr lang="nb-NO" dirty="0"/>
              <a:t>, </a:t>
            </a:r>
            <a:r>
              <a:rPr lang="nb-NO" dirty="0" err="1"/>
              <a:t>using</a:t>
            </a:r>
            <a:r>
              <a:rPr lang="nb-NO" dirty="0"/>
              <a:t> </a:t>
            </a:r>
            <a:r>
              <a:rPr lang="nb-NO" dirty="0" err="1"/>
              <a:t>the</a:t>
            </a:r>
            <a:r>
              <a:rPr lang="nb-NO" dirty="0"/>
              <a:t> </a:t>
            </a:r>
            <a:r>
              <a:rPr lang="nb-NO" dirty="0" err="1"/>
              <a:t>proved</a:t>
            </a:r>
            <a:r>
              <a:rPr lang="nb-NO" dirty="0"/>
              <a:t> input.</a:t>
            </a:r>
            <a:br>
              <a:rPr lang="nb-NO" dirty="0"/>
            </a:br>
            <a:br>
              <a:rPr lang="nb-NO" dirty="0"/>
            </a:br>
            <a:br>
              <a:rPr lang="nb-NO" dirty="0"/>
            </a:br>
            <a:r>
              <a:rPr lang="nb-NO" dirty="0"/>
              <a:t>		</a:t>
            </a:r>
            <a:r>
              <a:rPr lang="nb-NO" dirty="0">
                <a:latin typeface="Consolas" panose="020B0609020204030204" pitchFamily="49" charset="0"/>
              </a:rPr>
              <a:t>private </a:t>
            </a:r>
            <a:r>
              <a:rPr lang="nb-NO" dirty="0" err="1">
                <a:latin typeface="Consolas" panose="020B0609020204030204" pitchFamily="49" charset="0"/>
              </a:rPr>
              <a:t>String</a:t>
            </a:r>
            <a:r>
              <a:rPr lang="nb-NO" dirty="0">
                <a:latin typeface="Consolas" panose="020B0609020204030204" pitchFamily="49" charset="0"/>
              </a:rPr>
              <a:t> </a:t>
            </a:r>
            <a:r>
              <a:rPr lang="nb-NO" dirty="0" err="1">
                <a:latin typeface="Consolas" panose="020B0609020204030204" pitchFamily="49" charset="0"/>
              </a:rPr>
              <a:t>name</a:t>
            </a:r>
            <a:r>
              <a:rPr lang="nb-NO" dirty="0">
                <a:latin typeface="Consolas" panose="020B0609020204030204" pitchFamily="49" charset="0"/>
              </a:rPr>
              <a:t>; // </a:t>
            </a:r>
            <a:r>
              <a:rPr lang="nb-NO" dirty="0" err="1">
                <a:latin typeface="Consolas" panose="020B0609020204030204" pitchFamily="49" charset="0"/>
              </a:rPr>
              <a:t>field</a:t>
            </a:r>
            <a:br>
              <a:rPr lang="nb-NO" dirty="0">
                <a:latin typeface="Consolas" panose="020B0609020204030204" pitchFamily="49" charset="0"/>
              </a:rPr>
            </a:br>
            <a:br>
              <a:rPr lang="nb-NO" dirty="0">
                <a:latin typeface="Consolas" panose="020B0609020204030204" pitchFamily="49" charset="0"/>
              </a:rPr>
            </a:br>
            <a:r>
              <a:rPr lang="nb-NO" dirty="0">
                <a:latin typeface="Consolas" panose="020B0609020204030204" pitchFamily="49" charset="0"/>
              </a:rPr>
              <a:t>		</a:t>
            </a:r>
            <a:r>
              <a:rPr lang="nb-NO" dirty="0" err="1">
                <a:latin typeface="Consolas" panose="020B0609020204030204" pitchFamily="49" charset="0"/>
              </a:rPr>
              <a:t>public</a:t>
            </a:r>
            <a:r>
              <a:rPr lang="nb-NO" dirty="0">
                <a:latin typeface="Consolas" panose="020B0609020204030204" pitchFamily="49" charset="0"/>
              </a:rPr>
              <a:t> </a:t>
            </a:r>
            <a:r>
              <a:rPr lang="nb-NO" dirty="0" err="1">
                <a:latin typeface="Consolas" panose="020B0609020204030204" pitchFamily="49" charset="0"/>
              </a:rPr>
              <a:t>void</a:t>
            </a:r>
            <a:r>
              <a:rPr lang="nb-NO" dirty="0">
                <a:latin typeface="Consolas" panose="020B0609020204030204" pitchFamily="49" charset="0"/>
              </a:rPr>
              <a:t> </a:t>
            </a:r>
            <a:r>
              <a:rPr lang="nb-NO" dirty="0" err="1">
                <a:latin typeface="Consolas" panose="020B0609020204030204" pitchFamily="49" charset="0"/>
              </a:rPr>
              <a:t>setName</a:t>
            </a:r>
            <a:r>
              <a:rPr lang="nb-NO" dirty="0">
                <a:latin typeface="Consolas" panose="020B0609020204030204" pitchFamily="49" charset="0"/>
              </a:rPr>
              <a:t>(</a:t>
            </a:r>
            <a:r>
              <a:rPr lang="nb-NO" dirty="0" err="1">
                <a:latin typeface="Consolas" panose="020B0609020204030204" pitchFamily="49" charset="0"/>
              </a:rPr>
              <a:t>String</a:t>
            </a:r>
            <a:r>
              <a:rPr lang="nb-NO" dirty="0">
                <a:latin typeface="Consolas" panose="020B0609020204030204" pitchFamily="49" charset="0"/>
              </a:rPr>
              <a:t> </a:t>
            </a:r>
            <a:r>
              <a:rPr lang="nb-NO" dirty="0" err="1">
                <a:latin typeface="Consolas" panose="020B0609020204030204" pitchFamily="49" charset="0"/>
              </a:rPr>
              <a:t>value</a:t>
            </a:r>
            <a:r>
              <a:rPr lang="nb-NO" dirty="0">
                <a:latin typeface="Consolas" panose="020B0609020204030204" pitchFamily="49" charset="0"/>
              </a:rPr>
              <a:t>) {</a:t>
            </a:r>
            <a:br>
              <a:rPr lang="nb-NO" dirty="0">
                <a:latin typeface="Consolas" panose="020B0609020204030204" pitchFamily="49" charset="0"/>
              </a:rPr>
            </a:br>
            <a:r>
              <a:rPr lang="nb-NO" dirty="0">
                <a:latin typeface="Consolas" panose="020B0609020204030204" pitchFamily="49" charset="0"/>
              </a:rPr>
              <a:t>			</a:t>
            </a:r>
            <a:r>
              <a:rPr lang="nb-NO" dirty="0" err="1">
                <a:latin typeface="Consolas" panose="020B0609020204030204" pitchFamily="49" charset="0"/>
              </a:rPr>
              <a:t>name</a:t>
            </a:r>
            <a:r>
              <a:rPr lang="nb-NO" dirty="0">
                <a:latin typeface="Consolas" panose="020B0609020204030204" pitchFamily="49" charset="0"/>
              </a:rPr>
              <a:t> = </a:t>
            </a:r>
            <a:r>
              <a:rPr lang="nb-NO" dirty="0" err="1">
                <a:latin typeface="Consolas" panose="020B0609020204030204" pitchFamily="49" charset="0"/>
              </a:rPr>
              <a:t>value</a:t>
            </a:r>
            <a:r>
              <a:rPr lang="nb-NO" dirty="0">
                <a:latin typeface="Consolas" panose="020B0609020204030204" pitchFamily="49" charset="0"/>
              </a:rPr>
              <a:t>;</a:t>
            </a:r>
            <a:br>
              <a:rPr lang="nb-NO" dirty="0">
                <a:latin typeface="Consolas" panose="020B0609020204030204" pitchFamily="49" charset="0"/>
              </a:rPr>
            </a:br>
            <a:r>
              <a:rPr lang="nb-NO" dirty="0">
                <a:latin typeface="Consolas" panose="020B0609020204030204" pitchFamily="49" charset="0"/>
              </a:rPr>
              <a:t>		}</a:t>
            </a:r>
          </a:p>
        </p:txBody>
      </p:sp>
    </p:spTree>
    <p:extLst>
      <p:ext uri="{BB962C8B-B14F-4D97-AF65-F5344CB8AC3E}">
        <p14:creationId xmlns:p14="http://schemas.microsoft.com/office/powerpoint/2010/main" val="293829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29D689A-AD6D-40DA-9785-D5E8ACC96E54}"/>
              </a:ext>
            </a:extLst>
          </p:cNvPr>
          <p:cNvSpPr>
            <a:spLocks noGrp="1"/>
          </p:cNvSpPr>
          <p:nvPr>
            <p:ph type="title"/>
          </p:nvPr>
        </p:nvSpPr>
        <p:spPr/>
        <p:txBody>
          <a:bodyPr/>
          <a:lstStyle/>
          <a:p>
            <a:r>
              <a:rPr lang="nb-NO" i="1" dirty="0" err="1">
                <a:latin typeface="Consolas" panose="020B0609020204030204" pitchFamily="49" charset="0"/>
              </a:rPr>
              <a:t>this</a:t>
            </a:r>
            <a:endParaRPr lang="nb-NO" i="1" dirty="0">
              <a:latin typeface="Consolas" panose="020B0609020204030204" pitchFamily="49" charset="0"/>
            </a:endParaRPr>
          </a:p>
        </p:txBody>
      </p:sp>
      <p:sp>
        <p:nvSpPr>
          <p:cNvPr id="3" name="Plassholder for innhold 2">
            <a:extLst>
              <a:ext uri="{FF2B5EF4-FFF2-40B4-BE49-F238E27FC236}">
                <a16:creationId xmlns:a16="http://schemas.microsoft.com/office/drawing/2014/main" id="{50C346C2-1E27-4F53-99C6-A5B7F945804F}"/>
              </a:ext>
            </a:extLst>
          </p:cNvPr>
          <p:cNvSpPr>
            <a:spLocks noGrp="1"/>
          </p:cNvSpPr>
          <p:nvPr>
            <p:ph idx="1"/>
          </p:nvPr>
        </p:nvSpPr>
        <p:spPr/>
        <p:txBody>
          <a:bodyPr>
            <a:normAutofit fontScale="85000" lnSpcReduction="20000"/>
          </a:bodyPr>
          <a:lstStyle/>
          <a:p>
            <a:r>
              <a:rPr lang="nb-NO" dirty="0" err="1"/>
              <a:t>What</a:t>
            </a:r>
            <a:r>
              <a:rPr lang="nb-NO" dirty="0"/>
              <a:t> </a:t>
            </a:r>
            <a:r>
              <a:rPr lang="nb-NO" dirty="0" err="1"/>
              <a:t>if</a:t>
            </a:r>
            <a:r>
              <a:rPr lang="nb-NO" dirty="0"/>
              <a:t> </a:t>
            </a:r>
            <a:r>
              <a:rPr lang="nb-NO" dirty="0" err="1"/>
              <a:t>the</a:t>
            </a:r>
            <a:r>
              <a:rPr lang="nb-NO" dirty="0"/>
              <a:t> </a:t>
            </a:r>
            <a:r>
              <a:rPr lang="nb-NO" dirty="0" err="1"/>
              <a:t>name</a:t>
            </a:r>
            <a:r>
              <a:rPr lang="nb-NO" dirty="0"/>
              <a:t> </a:t>
            </a:r>
            <a:r>
              <a:rPr lang="nb-NO" dirty="0" err="1"/>
              <a:t>of</a:t>
            </a:r>
            <a:r>
              <a:rPr lang="nb-NO" dirty="0"/>
              <a:t> a parameter </a:t>
            </a:r>
            <a:r>
              <a:rPr lang="nb-NO" dirty="0" err="1"/>
              <a:t>within</a:t>
            </a:r>
            <a:r>
              <a:rPr lang="nb-NO" dirty="0"/>
              <a:t> a </a:t>
            </a:r>
            <a:r>
              <a:rPr lang="nb-NO" dirty="0" err="1"/>
              <a:t>method</a:t>
            </a:r>
            <a:r>
              <a:rPr lang="nb-NO" dirty="0"/>
              <a:t>, for </a:t>
            </a:r>
            <a:r>
              <a:rPr lang="nb-NO" dirty="0" err="1"/>
              <a:t>example</a:t>
            </a:r>
            <a:r>
              <a:rPr lang="nb-NO" dirty="0"/>
              <a:t> </a:t>
            </a:r>
            <a:r>
              <a:rPr lang="nb-NO" dirty="0" err="1"/>
              <a:t>the</a:t>
            </a:r>
            <a:r>
              <a:rPr lang="nb-NO" dirty="0"/>
              <a:t> setter-</a:t>
            </a:r>
            <a:r>
              <a:rPr lang="nb-NO" dirty="0" err="1"/>
              <a:t>method</a:t>
            </a:r>
            <a:r>
              <a:rPr lang="nb-NO" dirty="0"/>
              <a:t>, is </a:t>
            </a:r>
            <a:r>
              <a:rPr lang="nb-NO" dirty="0" err="1"/>
              <a:t>the</a:t>
            </a:r>
            <a:r>
              <a:rPr lang="nb-NO" dirty="0"/>
              <a:t> same as a </a:t>
            </a:r>
            <a:r>
              <a:rPr lang="nb-NO" dirty="0" err="1"/>
              <a:t>field</a:t>
            </a:r>
            <a:r>
              <a:rPr lang="nb-NO" dirty="0"/>
              <a:t> </a:t>
            </a:r>
            <a:r>
              <a:rPr lang="nb-NO" dirty="0" err="1"/>
              <a:t>within</a:t>
            </a:r>
            <a:r>
              <a:rPr lang="nb-NO" dirty="0"/>
              <a:t> </a:t>
            </a:r>
            <a:r>
              <a:rPr lang="nb-NO" dirty="0" err="1"/>
              <a:t>the</a:t>
            </a:r>
            <a:r>
              <a:rPr lang="nb-NO" dirty="0"/>
              <a:t> </a:t>
            </a:r>
            <a:r>
              <a:rPr lang="nb-NO" dirty="0" err="1"/>
              <a:t>object</a:t>
            </a:r>
            <a:r>
              <a:rPr lang="nb-NO" dirty="0"/>
              <a:t>?</a:t>
            </a:r>
            <a:br>
              <a:rPr lang="nb-NO" dirty="0"/>
            </a:br>
            <a:br>
              <a:rPr lang="nb-NO" dirty="0"/>
            </a:br>
            <a:r>
              <a:rPr lang="nb-NO" dirty="0"/>
              <a:t>		</a:t>
            </a:r>
            <a:r>
              <a:rPr lang="nb-NO" dirty="0">
                <a:latin typeface="Consolas" panose="020B0609020204030204" pitchFamily="49" charset="0"/>
              </a:rPr>
              <a:t>private </a:t>
            </a:r>
            <a:r>
              <a:rPr lang="nb-NO" dirty="0" err="1">
                <a:latin typeface="Consolas" panose="020B0609020204030204" pitchFamily="49" charset="0"/>
              </a:rPr>
              <a:t>String</a:t>
            </a:r>
            <a:r>
              <a:rPr lang="nb-NO" dirty="0">
                <a:latin typeface="Consolas" panose="020B0609020204030204" pitchFamily="49" charset="0"/>
              </a:rPr>
              <a:t> </a:t>
            </a:r>
            <a:r>
              <a:rPr lang="nb-NO" dirty="0" err="1">
                <a:latin typeface="Consolas" panose="020B0609020204030204" pitchFamily="49" charset="0"/>
              </a:rPr>
              <a:t>name</a:t>
            </a:r>
            <a:r>
              <a:rPr lang="nb-NO" dirty="0">
                <a:latin typeface="Consolas" panose="020B0609020204030204" pitchFamily="49" charset="0"/>
              </a:rPr>
              <a:t>; // </a:t>
            </a:r>
            <a:r>
              <a:rPr lang="nb-NO" dirty="0" err="1">
                <a:latin typeface="Consolas" panose="020B0609020204030204" pitchFamily="49" charset="0"/>
              </a:rPr>
              <a:t>field</a:t>
            </a:r>
            <a:br>
              <a:rPr lang="nb-NO" dirty="0">
                <a:latin typeface="Consolas" panose="020B0609020204030204" pitchFamily="49" charset="0"/>
              </a:rPr>
            </a:br>
            <a:br>
              <a:rPr lang="nb-NO" dirty="0">
                <a:latin typeface="Consolas" panose="020B0609020204030204" pitchFamily="49" charset="0"/>
              </a:rPr>
            </a:br>
            <a:r>
              <a:rPr lang="nb-NO" dirty="0">
                <a:latin typeface="Consolas" panose="020B0609020204030204" pitchFamily="49" charset="0"/>
              </a:rPr>
              <a:t>		</a:t>
            </a:r>
            <a:r>
              <a:rPr lang="nb-NO" dirty="0" err="1">
                <a:latin typeface="Consolas" panose="020B0609020204030204" pitchFamily="49" charset="0"/>
              </a:rPr>
              <a:t>public</a:t>
            </a:r>
            <a:r>
              <a:rPr lang="nb-NO" dirty="0">
                <a:latin typeface="Consolas" panose="020B0609020204030204" pitchFamily="49" charset="0"/>
              </a:rPr>
              <a:t> </a:t>
            </a:r>
            <a:r>
              <a:rPr lang="nb-NO" dirty="0" err="1">
                <a:latin typeface="Consolas" panose="020B0609020204030204" pitchFamily="49" charset="0"/>
              </a:rPr>
              <a:t>void</a:t>
            </a:r>
            <a:r>
              <a:rPr lang="nb-NO" dirty="0">
                <a:latin typeface="Consolas" panose="020B0609020204030204" pitchFamily="49" charset="0"/>
              </a:rPr>
              <a:t> </a:t>
            </a:r>
            <a:r>
              <a:rPr lang="nb-NO" dirty="0" err="1">
                <a:latin typeface="Consolas" panose="020B0609020204030204" pitchFamily="49" charset="0"/>
              </a:rPr>
              <a:t>setName</a:t>
            </a:r>
            <a:r>
              <a:rPr lang="nb-NO" dirty="0">
                <a:latin typeface="Consolas" panose="020B0609020204030204" pitchFamily="49" charset="0"/>
              </a:rPr>
              <a:t>(</a:t>
            </a:r>
            <a:r>
              <a:rPr lang="nb-NO" dirty="0" err="1">
                <a:latin typeface="Consolas" panose="020B0609020204030204" pitchFamily="49" charset="0"/>
              </a:rPr>
              <a:t>String</a:t>
            </a:r>
            <a:r>
              <a:rPr lang="nb-NO" dirty="0">
                <a:latin typeface="Consolas" panose="020B0609020204030204" pitchFamily="49" charset="0"/>
              </a:rPr>
              <a:t> </a:t>
            </a:r>
            <a:r>
              <a:rPr lang="nb-NO" dirty="0" err="1">
                <a:latin typeface="Consolas" panose="020B0609020204030204" pitchFamily="49" charset="0"/>
              </a:rPr>
              <a:t>name</a:t>
            </a:r>
            <a:r>
              <a:rPr lang="nb-NO" dirty="0">
                <a:latin typeface="Consolas" panose="020B0609020204030204" pitchFamily="49" charset="0"/>
              </a:rPr>
              <a:t>) {</a:t>
            </a:r>
            <a:br>
              <a:rPr lang="nb-NO" dirty="0">
                <a:latin typeface="Consolas" panose="020B0609020204030204" pitchFamily="49" charset="0"/>
              </a:rPr>
            </a:br>
            <a:r>
              <a:rPr lang="nb-NO" dirty="0">
                <a:latin typeface="Consolas" panose="020B0609020204030204" pitchFamily="49" charset="0"/>
              </a:rPr>
              <a:t>			// </a:t>
            </a:r>
            <a:r>
              <a:rPr lang="nb-NO" dirty="0" err="1">
                <a:latin typeface="Consolas" panose="020B0609020204030204" pitchFamily="49" charset="0"/>
              </a:rPr>
              <a:t>name</a:t>
            </a:r>
            <a:r>
              <a:rPr lang="nb-NO" dirty="0">
                <a:latin typeface="Consolas" panose="020B0609020204030204" pitchFamily="49" charset="0"/>
              </a:rPr>
              <a:t> = </a:t>
            </a:r>
            <a:r>
              <a:rPr lang="nb-NO" dirty="0" err="1">
                <a:latin typeface="Consolas" panose="020B0609020204030204" pitchFamily="49" charset="0"/>
              </a:rPr>
              <a:t>name</a:t>
            </a:r>
            <a:r>
              <a:rPr lang="nb-NO" dirty="0">
                <a:latin typeface="Consolas" panose="020B0609020204030204" pitchFamily="49" charset="0"/>
              </a:rPr>
              <a:t>; ?</a:t>
            </a:r>
            <a:br>
              <a:rPr lang="nb-NO" dirty="0">
                <a:latin typeface="Consolas" panose="020B0609020204030204" pitchFamily="49" charset="0"/>
              </a:rPr>
            </a:br>
            <a:r>
              <a:rPr lang="nb-NO" dirty="0">
                <a:latin typeface="Consolas" panose="020B0609020204030204" pitchFamily="49" charset="0"/>
              </a:rPr>
              <a:t>		}</a:t>
            </a:r>
            <a:br>
              <a:rPr lang="nb-NO" dirty="0"/>
            </a:br>
            <a:br>
              <a:rPr lang="nb-NO" dirty="0"/>
            </a:br>
            <a:r>
              <a:rPr lang="nb-NO" dirty="0" err="1"/>
              <a:t>We</a:t>
            </a:r>
            <a:r>
              <a:rPr lang="nb-NO" dirty="0"/>
              <a:t> </a:t>
            </a:r>
            <a:r>
              <a:rPr lang="nb-NO" dirty="0" err="1"/>
              <a:t>can</a:t>
            </a:r>
            <a:r>
              <a:rPr lang="nb-NO" dirty="0"/>
              <a:t> </a:t>
            </a:r>
            <a:r>
              <a:rPr lang="nb-NO" dirty="0" err="1"/>
              <a:t>use</a:t>
            </a:r>
            <a:r>
              <a:rPr lang="nb-NO" dirty="0"/>
              <a:t>  </a:t>
            </a:r>
            <a:r>
              <a:rPr lang="nb-NO" i="1" dirty="0" err="1">
                <a:latin typeface="Consolas" panose="020B0609020204030204" pitchFamily="49" charset="0"/>
              </a:rPr>
              <a:t>this</a:t>
            </a:r>
            <a:r>
              <a:rPr lang="nb-NO" dirty="0"/>
              <a:t>  to </a:t>
            </a:r>
            <a:r>
              <a:rPr lang="nb-NO" dirty="0" err="1"/>
              <a:t>reference</a:t>
            </a:r>
            <a:r>
              <a:rPr lang="nb-NO" dirty="0"/>
              <a:t> </a:t>
            </a:r>
            <a:r>
              <a:rPr lang="nb-NO" dirty="0" err="1"/>
              <a:t>the</a:t>
            </a:r>
            <a:r>
              <a:rPr lang="nb-NO" dirty="0"/>
              <a:t> </a:t>
            </a:r>
            <a:r>
              <a:rPr lang="nb-NO" dirty="0" err="1"/>
              <a:t>object</a:t>
            </a:r>
            <a:r>
              <a:rPr lang="nb-NO" dirty="0"/>
              <a:t> </a:t>
            </a:r>
            <a:r>
              <a:rPr lang="nb-NO" dirty="0" err="1"/>
              <a:t>itself</a:t>
            </a:r>
            <a:r>
              <a:rPr lang="nb-NO" dirty="0"/>
              <a:t>:</a:t>
            </a:r>
            <a:br>
              <a:rPr lang="nb-NO" dirty="0"/>
            </a:br>
            <a:br>
              <a:rPr lang="nb-NO" dirty="0"/>
            </a:br>
            <a:r>
              <a:rPr lang="nb-NO" dirty="0"/>
              <a:t>		</a:t>
            </a:r>
            <a:r>
              <a:rPr lang="nb-NO" dirty="0">
                <a:latin typeface="Consolas" panose="020B0609020204030204" pitchFamily="49" charset="0"/>
              </a:rPr>
              <a:t>private </a:t>
            </a:r>
            <a:r>
              <a:rPr lang="nb-NO" dirty="0" err="1">
                <a:latin typeface="Consolas" panose="020B0609020204030204" pitchFamily="49" charset="0"/>
              </a:rPr>
              <a:t>String</a:t>
            </a:r>
            <a:r>
              <a:rPr lang="nb-NO" dirty="0">
                <a:latin typeface="Consolas" panose="020B0609020204030204" pitchFamily="49" charset="0"/>
              </a:rPr>
              <a:t> </a:t>
            </a:r>
            <a:r>
              <a:rPr lang="nb-NO" dirty="0" err="1">
                <a:latin typeface="Consolas" panose="020B0609020204030204" pitchFamily="49" charset="0"/>
              </a:rPr>
              <a:t>name</a:t>
            </a:r>
            <a:r>
              <a:rPr lang="nb-NO" dirty="0">
                <a:latin typeface="Consolas" panose="020B0609020204030204" pitchFamily="49" charset="0"/>
              </a:rPr>
              <a:t>;</a:t>
            </a:r>
            <a:br>
              <a:rPr lang="nb-NO" dirty="0">
                <a:latin typeface="Consolas" panose="020B0609020204030204" pitchFamily="49" charset="0"/>
              </a:rPr>
            </a:br>
            <a:br>
              <a:rPr lang="nb-NO" dirty="0">
                <a:latin typeface="Consolas" panose="020B0609020204030204" pitchFamily="49" charset="0"/>
              </a:rPr>
            </a:br>
            <a:r>
              <a:rPr lang="nb-NO" dirty="0">
                <a:latin typeface="Consolas" panose="020B0609020204030204" pitchFamily="49" charset="0"/>
              </a:rPr>
              <a:t>		private </a:t>
            </a:r>
            <a:r>
              <a:rPr lang="nb-NO" dirty="0" err="1">
                <a:latin typeface="Consolas" panose="020B0609020204030204" pitchFamily="49" charset="0"/>
              </a:rPr>
              <a:t>void</a:t>
            </a:r>
            <a:r>
              <a:rPr lang="nb-NO" dirty="0">
                <a:latin typeface="Consolas" panose="020B0609020204030204" pitchFamily="49" charset="0"/>
              </a:rPr>
              <a:t> </a:t>
            </a:r>
            <a:r>
              <a:rPr lang="nb-NO" dirty="0" err="1">
                <a:latin typeface="Consolas" panose="020B0609020204030204" pitchFamily="49" charset="0"/>
              </a:rPr>
              <a:t>setName</a:t>
            </a:r>
            <a:r>
              <a:rPr lang="nb-NO" dirty="0">
                <a:latin typeface="Consolas" panose="020B0609020204030204" pitchFamily="49" charset="0"/>
              </a:rPr>
              <a:t>(</a:t>
            </a:r>
            <a:r>
              <a:rPr lang="nb-NO" dirty="0" err="1">
                <a:latin typeface="Consolas" panose="020B0609020204030204" pitchFamily="49" charset="0"/>
              </a:rPr>
              <a:t>String</a:t>
            </a:r>
            <a:r>
              <a:rPr lang="nb-NO" dirty="0">
                <a:latin typeface="Consolas" panose="020B0609020204030204" pitchFamily="49" charset="0"/>
              </a:rPr>
              <a:t> </a:t>
            </a:r>
            <a:r>
              <a:rPr lang="nb-NO" dirty="0" err="1">
                <a:latin typeface="Consolas" panose="020B0609020204030204" pitchFamily="49" charset="0"/>
              </a:rPr>
              <a:t>name</a:t>
            </a:r>
            <a:r>
              <a:rPr lang="nb-NO" dirty="0">
                <a:latin typeface="Consolas" panose="020B0609020204030204" pitchFamily="49" charset="0"/>
              </a:rPr>
              <a:t>) {</a:t>
            </a:r>
            <a:br>
              <a:rPr lang="nb-NO" dirty="0">
                <a:latin typeface="Consolas" panose="020B0609020204030204" pitchFamily="49" charset="0"/>
              </a:rPr>
            </a:br>
            <a:r>
              <a:rPr lang="nb-NO" dirty="0">
                <a:latin typeface="Consolas" panose="020B0609020204030204" pitchFamily="49" charset="0"/>
              </a:rPr>
              <a:t>			this.name = </a:t>
            </a:r>
            <a:r>
              <a:rPr lang="nb-NO" dirty="0" err="1">
                <a:latin typeface="Consolas" panose="020B0609020204030204" pitchFamily="49" charset="0"/>
              </a:rPr>
              <a:t>name</a:t>
            </a:r>
            <a:r>
              <a:rPr lang="nb-NO" dirty="0">
                <a:latin typeface="Consolas" panose="020B0609020204030204" pitchFamily="49" charset="0"/>
              </a:rPr>
              <a:t>;</a:t>
            </a:r>
            <a:br>
              <a:rPr lang="nb-NO" dirty="0">
                <a:latin typeface="Consolas" panose="020B0609020204030204" pitchFamily="49" charset="0"/>
              </a:rPr>
            </a:br>
            <a:r>
              <a:rPr lang="nb-NO" dirty="0">
                <a:latin typeface="Consolas" panose="020B0609020204030204" pitchFamily="49" charset="0"/>
              </a:rPr>
              <a:t>		}</a:t>
            </a:r>
          </a:p>
        </p:txBody>
      </p:sp>
    </p:spTree>
    <p:extLst>
      <p:ext uri="{BB962C8B-B14F-4D97-AF65-F5344CB8AC3E}">
        <p14:creationId xmlns:p14="http://schemas.microsoft.com/office/powerpoint/2010/main" val="308709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053F2F1-0E07-4DCA-8414-0BD113C958AB}"/>
              </a:ext>
            </a:extLst>
          </p:cNvPr>
          <p:cNvSpPr>
            <a:spLocks noGrp="1"/>
          </p:cNvSpPr>
          <p:nvPr>
            <p:ph type="title"/>
          </p:nvPr>
        </p:nvSpPr>
        <p:spPr/>
        <p:txBody>
          <a:bodyPr/>
          <a:lstStyle/>
          <a:p>
            <a:r>
              <a:rPr lang="nb-NO" dirty="0" err="1"/>
              <a:t>Before</a:t>
            </a:r>
            <a:r>
              <a:rPr lang="nb-NO" dirty="0"/>
              <a:t> </a:t>
            </a:r>
            <a:r>
              <a:rPr lang="nb-NO" dirty="0" err="1"/>
              <a:t>we</a:t>
            </a:r>
            <a:r>
              <a:rPr lang="nb-NO" dirty="0"/>
              <a:t> end</a:t>
            </a:r>
          </a:p>
        </p:txBody>
      </p:sp>
      <p:sp>
        <p:nvSpPr>
          <p:cNvPr id="3" name="Plassholder for innhold 2">
            <a:extLst>
              <a:ext uri="{FF2B5EF4-FFF2-40B4-BE49-F238E27FC236}">
                <a16:creationId xmlns:a16="http://schemas.microsoft.com/office/drawing/2014/main" id="{786C9647-8661-4A99-8939-C33D41CDFA5D}"/>
              </a:ext>
            </a:extLst>
          </p:cNvPr>
          <p:cNvSpPr>
            <a:spLocks noGrp="1"/>
          </p:cNvSpPr>
          <p:nvPr>
            <p:ph idx="1"/>
          </p:nvPr>
        </p:nvSpPr>
        <p:spPr/>
        <p:txBody>
          <a:bodyPr>
            <a:normAutofit fontScale="92500" lnSpcReduction="20000"/>
          </a:bodyPr>
          <a:lstStyle/>
          <a:p>
            <a:r>
              <a:rPr lang="nb-NO" dirty="0"/>
              <a:t>Goals for </a:t>
            </a:r>
            <a:r>
              <a:rPr lang="nb-NO" dirty="0" err="1"/>
              <a:t>this</a:t>
            </a:r>
            <a:r>
              <a:rPr lang="nb-NO" dirty="0"/>
              <a:t> </a:t>
            </a:r>
            <a:r>
              <a:rPr lang="nb-NO" dirty="0" err="1"/>
              <a:t>session</a:t>
            </a:r>
            <a:r>
              <a:rPr lang="nb-NO" dirty="0"/>
              <a:t>:</a:t>
            </a:r>
          </a:p>
          <a:p>
            <a:pPr lvl="1"/>
            <a:r>
              <a:rPr lang="nb-NO" dirty="0"/>
              <a:t>I </a:t>
            </a:r>
            <a:r>
              <a:rPr lang="nb-NO" dirty="0" err="1"/>
              <a:t>can</a:t>
            </a:r>
            <a:r>
              <a:rPr lang="nb-NO" dirty="0"/>
              <a:t> make </a:t>
            </a:r>
            <a:r>
              <a:rPr lang="nb-NO" dirty="0" err="1"/>
              <a:t>classes</a:t>
            </a:r>
            <a:r>
              <a:rPr lang="nb-NO" dirty="0"/>
              <a:t> </a:t>
            </a:r>
            <a:r>
              <a:rPr lang="nb-NO" dirty="0" err="1"/>
              <a:t>with</a:t>
            </a:r>
            <a:r>
              <a:rPr lang="nb-NO" dirty="0"/>
              <a:t> </a:t>
            </a:r>
            <a:r>
              <a:rPr lang="nb-NO" dirty="0" err="1"/>
              <a:t>fields</a:t>
            </a:r>
            <a:r>
              <a:rPr lang="nb-NO" dirty="0"/>
              <a:t> and </a:t>
            </a:r>
            <a:r>
              <a:rPr lang="nb-NO" dirty="0" err="1"/>
              <a:t>methods</a:t>
            </a:r>
            <a:endParaRPr lang="nb-NO" dirty="0"/>
          </a:p>
          <a:p>
            <a:pPr lvl="1"/>
            <a:r>
              <a:rPr lang="nb-NO" dirty="0"/>
              <a:t>I </a:t>
            </a:r>
            <a:r>
              <a:rPr lang="nb-NO" dirty="0" err="1"/>
              <a:t>can</a:t>
            </a:r>
            <a:r>
              <a:rPr lang="nb-NO" dirty="0"/>
              <a:t> make </a:t>
            </a:r>
            <a:r>
              <a:rPr lang="nb-NO" dirty="0" err="1"/>
              <a:t>constructors</a:t>
            </a:r>
            <a:r>
              <a:rPr lang="nb-NO" dirty="0"/>
              <a:t>, and </a:t>
            </a:r>
            <a:r>
              <a:rPr lang="nb-NO" dirty="0" err="1"/>
              <a:t>know</a:t>
            </a:r>
            <a:r>
              <a:rPr lang="nb-NO" dirty="0"/>
              <a:t> </a:t>
            </a:r>
            <a:r>
              <a:rPr lang="nb-NO" dirty="0" err="1"/>
              <a:t>how</a:t>
            </a:r>
            <a:r>
              <a:rPr lang="nb-NO" dirty="0"/>
              <a:t> </a:t>
            </a:r>
            <a:r>
              <a:rPr lang="nb-NO" dirty="0" err="1"/>
              <a:t>they</a:t>
            </a:r>
            <a:r>
              <a:rPr lang="nb-NO" dirty="0"/>
              <a:t> </a:t>
            </a:r>
            <a:r>
              <a:rPr lang="nb-NO" dirty="0" err="1"/>
              <a:t>work</a:t>
            </a:r>
            <a:endParaRPr lang="nb-NO" dirty="0"/>
          </a:p>
          <a:p>
            <a:pPr lvl="1"/>
            <a:r>
              <a:rPr lang="nb-NO" dirty="0"/>
              <a:t>I </a:t>
            </a:r>
            <a:r>
              <a:rPr lang="nb-NO" dirty="0" err="1"/>
              <a:t>can</a:t>
            </a:r>
            <a:r>
              <a:rPr lang="nb-NO" dirty="0"/>
              <a:t> </a:t>
            </a:r>
            <a:r>
              <a:rPr lang="nb-NO" dirty="0" err="1"/>
              <a:t>create</a:t>
            </a:r>
            <a:r>
              <a:rPr lang="nb-NO" dirty="0"/>
              <a:t> (</a:t>
            </a:r>
            <a:r>
              <a:rPr lang="nb-NO" dirty="0" err="1"/>
              <a:t>instantiate</a:t>
            </a:r>
            <a:r>
              <a:rPr lang="nb-NO" dirty="0"/>
              <a:t>) </a:t>
            </a:r>
            <a:r>
              <a:rPr lang="nb-NO" dirty="0" err="1"/>
              <a:t>objects</a:t>
            </a:r>
            <a:endParaRPr lang="nb-NO" dirty="0"/>
          </a:p>
          <a:p>
            <a:pPr lvl="1"/>
            <a:r>
              <a:rPr lang="nb-NO" dirty="0"/>
              <a:t>I </a:t>
            </a:r>
            <a:r>
              <a:rPr lang="nb-NO" dirty="0" err="1"/>
              <a:t>can</a:t>
            </a:r>
            <a:r>
              <a:rPr lang="nb-NO" dirty="0"/>
              <a:t> </a:t>
            </a:r>
            <a:r>
              <a:rPr lang="nb-NO" dirty="0" err="1"/>
              <a:t>use</a:t>
            </a:r>
            <a:r>
              <a:rPr lang="nb-NO" dirty="0"/>
              <a:t> a </a:t>
            </a:r>
            <a:r>
              <a:rPr lang="nb-NO" dirty="0" err="1"/>
              <a:t>reference</a:t>
            </a:r>
            <a:r>
              <a:rPr lang="nb-NO" dirty="0"/>
              <a:t> variable to </a:t>
            </a:r>
            <a:r>
              <a:rPr lang="nb-NO" dirty="0" err="1"/>
              <a:t>access</a:t>
            </a:r>
            <a:r>
              <a:rPr lang="nb-NO" dirty="0"/>
              <a:t> an </a:t>
            </a:r>
            <a:r>
              <a:rPr lang="nb-NO" dirty="0" err="1"/>
              <a:t>object</a:t>
            </a:r>
            <a:r>
              <a:rPr lang="nb-NO" dirty="0"/>
              <a:t> (and </a:t>
            </a:r>
            <a:r>
              <a:rPr lang="nb-NO" dirty="0" err="1"/>
              <a:t>what</a:t>
            </a:r>
            <a:r>
              <a:rPr lang="nb-NO" dirty="0"/>
              <a:t> </a:t>
            </a:r>
            <a:r>
              <a:rPr lang="nb-NO" dirty="0" err="1"/>
              <a:t>that</a:t>
            </a:r>
            <a:r>
              <a:rPr lang="nb-NO" dirty="0"/>
              <a:t> </a:t>
            </a:r>
            <a:r>
              <a:rPr lang="nb-NO" dirty="0" err="1"/>
              <a:t>entails</a:t>
            </a:r>
            <a:r>
              <a:rPr lang="nb-NO" dirty="0"/>
              <a:t>)</a:t>
            </a:r>
          </a:p>
          <a:p>
            <a:pPr lvl="1"/>
            <a:r>
              <a:rPr lang="nb-NO" dirty="0"/>
              <a:t>I </a:t>
            </a:r>
            <a:r>
              <a:rPr lang="nb-NO" dirty="0" err="1"/>
              <a:t>can</a:t>
            </a:r>
            <a:r>
              <a:rPr lang="nb-NO" dirty="0"/>
              <a:t> </a:t>
            </a:r>
            <a:r>
              <a:rPr lang="nb-NO" dirty="0" err="1"/>
              <a:t>create</a:t>
            </a:r>
            <a:r>
              <a:rPr lang="nb-NO" dirty="0"/>
              <a:t> getters and setters and understand </a:t>
            </a:r>
            <a:r>
              <a:rPr lang="nb-NO" dirty="0" err="1"/>
              <a:t>the</a:t>
            </a:r>
            <a:r>
              <a:rPr lang="nb-NO" dirty="0"/>
              <a:t> purpose </a:t>
            </a:r>
            <a:r>
              <a:rPr lang="nb-NO" dirty="0" err="1"/>
              <a:t>of</a:t>
            </a:r>
            <a:r>
              <a:rPr lang="nb-NO" dirty="0"/>
              <a:t> </a:t>
            </a:r>
            <a:r>
              <a:rPr lang="nb-NO" dirty="0" err="1"/>
              <a:t>this</a:t>
            </a:r>
            <a:br>
              <a:rPr lang="nb-NO" dirty="0"/>
            </a:br>
            <a:r>
              <a:rPr lang="nb-NO" dirty="0"/>
              <a:t>(</a:t>
            </a:r>
            <a:r>
              <a:rPr lang="nb-NO" dirty="0" err="1"/>
              <a:t>encapsulation</a:t>
            </a:r>
            <a:r>
              <a:rPr lang="nb-NO" dirty="0"/>
              <a:t>)</a:t>
            </a:r>
          </a:p>
          <a:p>
            <a:pPr lvl="1"/>
            <a:r>
              <a:rPr lang="nb-NO" dirty="0"/>
              <a:t>I </a:t>
            </a:r>
            <a:r>
              <a:rPr lang="nb-NO" dirty="0" err="1"/>
              <a:t>know</a:t>
            </a:r>
            <a:r>
              <a:rPr lang="nb-NO" dirty="0"/>
              <a:t> </a:t>
            </a:r>
            <a:r>
              <a:rPr lang="nb-NO" dirty="0" err="1"/>
              <a:t>that</a:t>
            </a:r>
            <a:r>
              <a:rPr lang="nb-NO" dirty="0"/>
              <a:t> an </a:t>
            </a:r>
            <a:r>
              <a:rPr lang="nb-NO" dirty="0" err="1"/>
              <a:t>object</a:t>
            </a:r>
            <a:r>
              <a:rPr lang="nb-NO" dirty="0"/>
              <a:t> </a:t>
            </a:r>
            <a:r>
              <a:rPr lang="nb-NO" dirty="0" err="1"/>
              <a:t>can</a:t>
            </a:r>
            <a:r>
              <a:rPr lang="nb-NO" dirty="0"/>
              <a:t> </a:t>
            </a:r>
            <a:r>
              <a:rPr lang="nb-NO" dirty="0" err="1"/>
              <a:t>use</a:t>
            </a:r>
            <a:r>
              <a:rPr lang="nb-NO" dirty="0"/>
              <a:t> </a:t>
            </a:r>
            <a:r>
              <a:rPr lang="nb-NO" dirty="0" err="1"/>
              <a:t>this</a:t>
            </a:r>
            <a:r>
              <a:rPr lang="nb-NO" dirty="0"/>
              <a:t> to </a:t>
            </a:r>
            <a:r>
              <a:rPr lang="nb-NO" dirty="0" err="1"/>
              <a:t>refer</a:t>
            </a:r>
            <a:r>
              <a:rPr lang="nb-NO" dirty="0"/>
              <a:t> to </a:t>
            </a:r>
            <a:r>
              <a:rPr lang="nb-NO" dirty="0" err="1"/>
              <a:t>itself</a:t>
            </a:r>
            <a:r>
              <a:rPr lang="nb-NO" dirty="0"/>
              <a:t>.</a:t>
            </a:r>
          </a:p>
          <a:p>
            <a:pPr lvl="1"/>
            <a:endParaRPr lang="nb-NO" dirty="0"/>
          </a:p>
          <a:p>
            <a:pPr marL="0" indent="0">
              <a:buNone/>
            </a:pPr>
            <a:r>
              <a:rPr lang="nb-NO" dirty="0" err="1"/>
              <a:t>Remember</a:t>
            </a:r>
            <a:r>
              <a:rPr lang="nb-NO" dirty="0"/>
              <a:t>, do not just </a:t>
            </a:r>
            <a:r>
              <a:rPr lang="nb-NO" dirty="0" err="1"/>
              <a:t>read</a:t>
            </a:r>
            <a:r>
              <a:rPr lang="nb-NO" dirty="0"/>
              <a:t> </a:t>
            </a:r>
            <a:r>
              <a:rPr lang="nb-NO" dirty="0" err="1"/>
              <a:t>code</a:t>
            </a:r>
            <a:r>
              <a:rPr lang="nb-NO" dirty="0"/>
              <a:t>, play </a:t>
            </a:r>
            <a:r>
              <a:rPr lang="nb-NO" dirty="0" err="1"/>
              <a:t>with</a:t>
            </a:r>
            <a:r>
              <a:rPr lang="nb-NO" dirty="0"/>
              <a:t> it.</a:t>
            </a:r>
            <a:br>
              <a:rPr lang="nb-NO" dirty="0"/>
            </a:br>
            <a:r>
              <a:rPr lang="nb-NO" dirty="0"/>
              <a:t>Good </a:t>
            </a:r>
            <a:r>
              <a:rPr lang="nb-NO" dirty="0" err="1"/>
              <a:t>luck</a:t>
            </a:r>
            <a:r>
              <a:rPr lang="nb-NO" dirty="0"/>
              <a:t> </a:t>
            </a:r>
            <a:r>
              <a:rPr lang="nb-NO" dirty="0" err="1"/>
              <a:t>with</a:t>
            </a:r>
            <a:r>
              <a:rPr lang="nb-NO" dirty="0"/>
              <a:t> </a:t>
            </a:r>
            <a:r>
              <a:rPr lang="nb-NO" dirty="0" err="1"/>
              <a:t>the</a:t>
            </a:r>
            <a:r>
              <a:rPr lang="nb-NO" dirty="0"/>
              <a:t> </a:t>
            </a:r>
            <a:r>
              <a:rPr lang="nb-NO" dirty="0" err="1"/>
              <a:t>tasks</a:t>
            </a:r>
            <a:r>
              <a:rPr lang="nb-NO" dirty="0"/>
              <a:t>!</a:t>
            </a:r>
            <a:br>
              <a:rPr lang="nb-NO" dirty="0"/>
            </a:br>
            <a:br>
              <a:rPr lang="nb-NO" dirty="0"/>
            </a:br>
            <a:r>
              <a:rPr lang="nb-NO" dirty="0" err="1"/>
              <a:t>Remember</a:t>
            </a:r>
            <a:r>
              <a:rPr lang="nb-NO" dirty="0"/>
              <a:t>, </a:t>
            </a:r>
            <a:r>
              <a:rPr lang="nb-NO" dirty="0" err="1"/>
              <a:t>there</a:t>
            </a:r>
            <a:r>
              <a:rPr lang="nb-NO" dirty="0"/>
              <a:t> is </a:t>
            </a:r>
            <a:r>
              <a:rPr lang="nb-NO" dirty="0" err="1"/>
              <a:t>help</a:t>
            </a:r>
            <a:r>
              <a:rPr lang="nb-NO" dirty="0"/>
              <a:t> </a:t>
            </a:r>
            <a:r>
              <a:rPr lang="nb-NO" dirty="0" err="1"/>
              <a:t>available</a:t>
            </a:r>
            <a:r>
              <a:rPr lang="nb-NO" dirty="0"/>
              <a:t> all </a:t>
            </a:r>
            <a:r>
              <a:rPr lang="nb-NO" dirty="0" err="1"/>
              <a:t>week</a:t>
            </a:r>
            <a:r>
              <a:rPr lang="nb-NO" dirty="0"/>
              <a:t>, </a:t>
            </a:r>
            <a:r>
              <a:rPr lang="nb-NO" dirty="0" err="1"/>
              <a:t>use</a:t>
            </a:r>
            <a:r>
              <a:rPr lang="nb-NO" dirty="0"/>
              <a:t> Mattermost or GitHub.</a:t>
            </a:r>
          </a:p>
        </p:txBody>
      </p:sp>
    </p:spTree>
    <p:extLst>
      <p:ext uri="{BB962C8B-B14F-4D97-AF65-F5344CB8AC3E}">
        <p14:creationId xmlns:p14="http://schemas.microsoft.com/office/powerpoint/2010/main" val="150470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5E36C61-1652-4616-AF8D-3D6B14D96B36}"/>
              </a:ext>
            </a:extLst>
          </p:cNvPr>
          <p:cNvSpPr>
            <a:spLocks noGrp="1"/>
          </p:cNvSpPr>
          <p:nvPr>
            <p:ph type="title"/>
          </p:nvPr>
        </p:nvSpPr>
        <p:spPr/>
        <p:txBody>
          <a:bodyPr/>
          <a:lstStyle/>
          <a:p>
            <a:r>
              <a:rPr lang="en-GB" dirty="0"/>
              <a:t>Tips for catching up</a:t>
            </a:r>
          </a:p>
        </p:txBody>
      </p:sp>
      <p:sp>
        <p:nvSpPr>
          <p:cNvPr id="3" name="Plassholder for innhold 2">
            <a:extLst>
              <a:ext uri="{FF2B5EF4-FFF2-40B4-BE49-F238E27FC236}">
                <a16:creationId xmlns:a16="http://schemas.microsoft.com/office/drawing/2014/main" id="{5FB887BD-1868-45BA-BDC7-E7C4CF42E878}"/>
              </a:ext>
            </a:extLst>
          </p:cNvPr>
          <p:cNvSpPr>
            <a:spLocks noGrp="1"/>
          </p:cNvSpPr>
          <p:nvPr>
            <p:ph idx="1"/>
          </p:nvPr>
        </p:nvSpPr>
        <p:spPr/>
        <p:txBody>
          <a:bodyPr/>
          <a:lstStyle/>
          <a:p>
            <a:r>
              <a:rPr lang="nb-NO" noProof="1"/>
              <a:t>Explore Java as a language, find some code that works and tweak it. Use examples shared, from the repository or lecture slides. Don’t just read it, play with it.</a:t>
            </a:r>
          </a:p>
          <a:p>
            <a:endParaRPr lang="nb-NO" noProof="1"/>
          </a:p>
          <a:p>
            <a:r>
              <a:rPr lang="nb-NO" noProof="1"/>
              <a:t>Locate links from the lecture slides, try to find the corresponding topic from the lectures and find tutorials that are specific in covering those topics</a:t>
            </a:r>
          </a:p>
          <a:p>
            <a:endParaRPr lang="nb-NO" noProof="1"/>
          </a:p>
          <a:p>
            <a:r>
              <a:rPr lang="nb-NO" noProof="1"/>
              <a:t>Read the first lecture, index 0, get an overview.</a:t>
            </a:r>
          </a:p>
        </p:txBody>
      </p:sp>
    </p:spTree>
    <p:extLst>
      <p:ext uri="{BB962C8B-B14F-4D97-AF65-F5344CB8AC3E}">
        <p14:creationId xmlns:p14="http://schemas.microsoft.com/office/powerpoint/2010/main" val="72505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20B4476-082F-4D5D-852A-3027D63D190C}"/>
              </a:ext>
            </a:extLst>
          </p:cNvPr>
          <p:cNvSpPr>
            <a:spLocks noGrp="1"/>
          </p:cNvSpPr>
          <p:nvPr>
            <p:ph type="title"/>
          </p:nvPr>
        </p:nvSpPr>
        <p:spPr>
          <a:xfrm>
            <a:off x="838200" y="349083"/>
            <a:ext cx="10515600" cy="1325563"/>
          </a:xfrm>
        </p:spPr>
        <p:txBody>
          <a:bodyPr/>
          <a:lstStyle/>
          <a:p>
            <a:r>
              <a:rPr lang="nb-NO" dirty="0"/>
              <a:t>Small </a:t>
            </a:r>
            <a:r>
              <a:rPr lang="nb-NO" dirty="0" err="1"/>
              <a:t>reminders</a:t>
            </a:r>
            <a:endParaRPr lang="nb-NO" dirty="0"/>
          </a:p>
        </p:txBody>
      </p:sp>
      <p:sp>
        <p:nvSpPr>
          <p:cNvPr id="3" name="Plassholder for innhold 2">
            <a:extLst>
              <a:ext uri="{FF2B5EF4-FFF2-40B4-BE49-F238E27FC236}">
                <a16:creationId xmlns:a16="http://schemas.microsoft.com/office/drawing/2014/main" id="{8CEFB5A9-B565-415C-8043-5CA87B9D2319}"/>
              </a:ext>
            </a:extLst>
          </p:cNvPr>
          <p:cNvSpPr>
            <a:spLocks noGrp="1"/>
          </p:cNvSpPr>
          <p:nvPr>
            <p:ph idx="1"/>
          </p:nvPr>
        </p:nvSpPr>
        <p:spPr/>
        <p:txBody>
          <a:bodyPr>
            <a:normAutofit fontScale="92500" lnSpcReduction="20000"/>
          </a:bodyPr>
          <a:lstStyle/>
          <a:p>
            <a:r>
              <a:rPr lang="nb-NO" dirty="0"/>
              <a:t>Arguments </a:t>
            </a:r>
            <a:r>
              <a:rPr lang="nb-NO" dirty="0" err="1"/>
              <a:t>are</a:t>
            </a:r>
            <a:r>
              <a:rPr lang="nb-NO" dirty="0"/>
              <a:t> </a:t>
            </a:r>
            <a:r>
              <a:rPr lang="nb-NO" dirty="0" err="1"/>
              <a:t>provied</a:t>
            </a:r>
            <a:r>
              <a:rPr lang="nb-NO" dirty="0"/>
              <a:t> </a:t>
            </a:r>
            <a:r>
              <a:rPr lang="nb-NO" dirty="0" err="1"/>
              <a:t>when</a:t>
            </a:r>
            <a:r>
              <a:rPr lang="nb-NO" dirty="0"/>
              <a:t> calling </a:t>
            </a:r>
            <a:r>
              <a:rPr lang="nb-NO" dirty="0" err="1"/>
              <a:t>the</a:t>
            </a:r>
            <a:r>
              <a:rPr lang="nb-NO" dirty="0"/>
              <a:t> </a:t>
            </a:r>
            <a:r>
              <a:rPr lang="nb-NO" dirty="0" err="1"/>
              <a:t>code</a:t>
            </a:r>
            <a:r>
              <a:rPr lang="nb-NO" dirty="0"/>
              <a:t> </a:t>
            </a:r>
            <a:r>
              <a:rPr lang="nb-NO" dirty="0" err="1"/>
              <a:t>of</a:t>
            </a:r>
            <a:r>
              <a:rPr lang="nb-NO" dirty="0"/>
              <a:t> </a:t>
            </a:r>
            <a:r>
              <a:rPr lang="nb-NO" dirty="0" err="1"/>
              <a:t>methods</a:t>
            </a:r>
            <a:r>
              <a:rPr lang="nb-NO" dirty="0"/>
              <a:t> and </a:t>
            </a:r>
            <a:r>
              <a:rPr lang="nb-NO" dirty="0" err="1"/>
              <a:t>functions</a:t>
            </a:r>
            <a:r>
              <a:rPr lang="nb-NO" dirty="0"/>
              <a:t>.</a:t>
            </a:r>
            <a:br>
              <a:rPr lang="nb-NO" dirty="0"/>
            </a:br>
            <a:r>
              <a:rPr lang="nb-NO" dirty="0"/>
              <a:t>Types </a:t>
            </a:r>
            <a:r>
              <a:rPr lang="nb-NO" dirty="0" err="1"/>
              <a:t>are</a:t>
            </a:r>
            <a:r>
              <a:rPr lang="nb-NO" dirty="0"/>
              <a:t> not </a:t>
            </a:r>
            <a:r>
              <a:rPr lang="nb-NO" dirty="0" err="1"/>
              <a:t>specified</a:t>
            </a:r>
            <a:r>
              <a:rPr lang="nb-NO" dirty="0"/>
              <a:t>, </a:t>
            </a:r>
            <a:r>
              <a:rPr lang="nb-NO" dirty="0" err="1"/>
              <a:t>you</a:t>
            </a:r>
            <a:r>
              <a:rPr lang="nb-NO" dirty="0"/>
              <a:t> as </a:t>
            </a:r>
            <a:r>
              <a:rPr lang="nb-NO" dirty="0" err="1"/>
              <a:t>the</a:t>
            </a:r>
            <a:r>
              <a:rPr lang="nb-NO" dirty="0"/>
              <a:t> programmer </a:t>
            </a:r>
            <a:r>
              <a:rPr lang="nb-NO" dirty="0" err="1"/>
              <a:t>need</a:t>
            </a:r>
            <a:r>
              <a:rPr lang="nb-NO" dirty="0"/>
              <a:t> to </a:t>
            </a:r>
            <a:r>
              <a:rPr lang="nb-NO" dirty="0" err="1"/>
              <a:t>provide</a:t>
            </a:r>
            <a:r>
              <a:rPr lang="nb-NO" dirty="0"/>
              <a:t> </a:t>
            </a:r>
            <a:r>
              <a:rPr lang="nb-NO" dirty="0" err="1"/>
              <a:t>the</a:t>
            </a:r>
            <a:r>
              <a:rPr lang="nb-NO" dirty="0"/>
              <a:t> </a:t>
            </a:r>
            <a:r>
              <a:rPr lang="nb-NO" dirty="0" err="1"/>
              <a:t>expected</a:t>
            </a:r>
            <a:r>
              <a:rPr lang="nb-NO" dirty="0"/>
              <a:t> type </a:t>
            </a:r>
            <a:r>
              <a:rPr lang="nb-NO" dirty="0" err="1"/>
              <a:t>of</a:t>
            </a:r>
            <a:r>
              <a:rPr lang="nb-NO" dirty="0"/>
              <a:t> data, </a:t>
            </a:r>
            <a:r>
              <a:rPr lang="nb-NO" dirty="0" err="1"/>
              <a:t>specified</a:t>
            </a:r>
            <a:r>
              <a:rPr lang="nb-NO" dirty="0"/>
              <a:t> as parameters in </a:t>
            </a:r>
            <a:r>
              <a:rPr lang="nb-NO" dirty="0" err="1"/>
              <a:t>method</a:t>
            </a:r>
            <a:r>
              <a:rPr lang="nb-NO" dirty="0"/>
              <a:t> </a:t>
            </a:r>
            <a:r>
              <a:rPr lang="nb-NO" dirty="0" err="1"/>
              <a:t>declarations</a:t>
            </a:r>
            <a:r>
              <a:rPr lang="nb-NO" dirty="0"/>
              <a:t>.</a:t>
            </a:r>
            <a:br>
              <a:rPr lang="nb-NO" dirty="0"/>
            </a:br>
            <a:br>
              <a:rPr lang="nb-NO" dirty="0"/>
            </a:br>
            <a:r>
              <a:rPr lang="nb-NO" dirty="0" err="1">
                <a:latin typeface="Consolas" panose="020B0609020204030204" pitchFamily="49" charset="0"/>
              </a:rPr>
              <a:t>System.out.println</a:t>
            </a:r>
            <a:r>
              <a:rPr lang="nb-NO" dirty="0">
                <a:latin typeface="Consolas" panose="020B0609020204030204" pitchFamily="49" charset="0"/>
              </a:rPr>
              <a:t>(</a:t>
            </a:r>
            <a:r>
              <a:rPr lang="nb-NO" u="sng" dirty="0">
                <a:latin typeface="Consolas" panose="020B0609020204030204" pitchFamily="49" charset="0"/>
              </a:rPr>
              <a:t>arg1</a:t>
            </a:r>
            <a:r>
              <a:rPr lang="nb-NO" dirty="0">
                <a:latin typeface="Consolas" panose="020B0609020204030204" pitchFamily="49" charset="0"/>
              </a:rPr>
              <a:t>, </a:t>
            </a:r>
            <a:r>
              <a:rPr lang="nb-NO" u="sng" dirty="0">
                <a:latin typeface="Consolas" panose="020B0609020204030204" pitchFamily="49" charset="0"/>
              </a:rPr>
              <a:t>arg2</a:t>
            </a:r>
            <a:r>
              <a:rPr lang="nb-NO" dirty="0">
                <a:latin typeface="Consolas" panose="020B0609020204030204" pitchFamily="49" charset="0"/>
              </a:rPr>
              <a:t>);</a:t>
            </a:r>
          </a:p>
          <a:p>
            <a:endParaRPr lang="nb-NO" dirty="0">
              <a:latin typeface="Consolas" panose="020B0609020204030204" pitchFamily="49" charset="0"/>
            </a:endParaRPr>
          </a:p>
          <a:p>
            <a:r>
              <a:rPr lang="nb-NO" dirty="0"/>
              <a:t>Parameters </a:t>
            </a:r>
            <a:r>
              <a:rPr lang="nb-NO" dirty="0" err="1"/>
              <a:t>are</a:t>
            </a:r>
            <a:r>
              <a:rPr lang="nb-NO" dirty="0"/>
              <a:t> </a:t>
            </a:r>
            <a:r>
              <a:rPr lang="nb-NO" dirty="0" err="1"/>
              <a:t>typed</a:t>
            </a:r>
            <a:r>
              <a:rPr lang="nb-NO" dirty="0"/>
              <a:t> variables </a:t>
            </a:r>
            <a:r>
              <a:rPr lang="nb-NO" dirty="0" err="1"/>
              <a:t>which</a:t>
            </a:r>
            <a:r>
              <a:rPr lang="nb-NO" dirty="0"/>
              <a:t> a </a:t>
            </a:r>
            <a:r>
              <a:rPr lang="nb-NO" dirty="0" err="1"/>
              <a:t>block</a:t>
            </a:r>
            <a:r>
              <a:rPr lang="nb-NO" dirty="0"/>
              <a:t> </a:t>
            </a:r>
            <a:r>
              <a:rPr lang="nb-NO" dirty="0" err="1"/>
              <a:t>of</a:t>
            </a:r>
            <a:r>
              <a:rPr lang="nb-NO" dirty="0"/>
              <a:t> </a:t>
            </a:r>
            <a:r>
              <a:rPr lang="nb-NO" dirty="0" err="1"/>
              <a:t>code</a:t>
            </a:r>
            <a:r>
              <a:rPr lang="nb-NO" dirty="0"/>
              <a:t> </a:t>
            </a:r>
            <a:r>
              <a:rPr lang="nb-NO" dirty="0" err="1"/>
              <a:t>one</a:t>
            </a:r>
            <a:r>
              <a:rPr lang="nb-NO" dirty="0"/>
              <a:t> </a:t>
            </a:r>
            <a:r>
              <a:rPr lang="nb-NO" dirty="0" err="1"/>
              <a:t>can</a:t>
            </a:r>
            <a:r>
              <a:rPr lang="nb-NO" dirty="0"/>
              <a:t> </a:t>
            </a:r>
            <a:r>
              <a:rPr lang="nb-NO" dirty="0" err="1"/>
              <a:t>expect</a:t>
            </a:r>
            <a:r>
              <a:rPr lang="nb-NO" dirty="0"/>
              <a:t> as </a:t>
            </a:r>
            <a:r>
              <a:rPr lang="nb-NO" dirty="0" err="1"/>
              <a:t>available</a:t>
            </a:r>
            <a:r>
              <a:rPr lang="nb-NO" dirty="0"/>
              <a:t> </a:t>
            </a:r>
            <a:r>
              <a:rPr lang="nb-NO" dirty="0" err="1"/>
              <a:t>within</a:t>
            </a:r>
            <a:r>
              <a:rPr lang="nb-NO" dirty="0"/>
              <a:t> </a:t>
            </a:r>
            <a:r>
              <a:rPr lang="nb-NO" dirty="0" err="1"/>
              <a:t>that</a:t>
            </a:r>
            <a:r>
              <a:rPr lang="nb-NO" dirty="0"/>
              <a:t> </a:t>
            </a:r>
            <a:r>
              <a:rPr lang="nb-NO" dirty="0" err="1"/>
              <a:t>method</a:t>
            </a:r>
            <a:r>
              <a:rPr lang="nb-NO" dirty="0"/>
              <a:t> (or </a:t>
            </a:r>
            <a:r>
              <a:rPr lang="nb-NO" dirty="0" err="1"/>
              <a:t>function</a:t>
            </a:r>
            <a:r>
              <a:rPr lang="nb-NO" dirty="0"/>
              <a:t>).</a:t>
            </a:r>
            <a:br>
              <a:rPr lang="nb-NO" dirty="0"/>
            </a:br>
            <a:br>
              <a:rPr lang="nb-NO" dirty="0"/>
            </a:br>
            <a:br>
              <a:rPr lang="nb-NO" dirty="0"/>
            </a:br>
            <a:r>
              <a:rPr lang="nb-NO" dirty="0" err="1">
                <a:latin typeface="Consolas" panose="020B0609020204030204" pitchFamily="49" charset="0"/>
              </a:rPr>
              <a:t>void</a:t>
            </a:r>
            <a:r>
              <a:rPr lang="nb-NO" dirty="0">
                <a:latin typeface="Consolas" panose="020B0609020204030204" pitchFamily="49" charset="0"/>
              </a:rPr>
              <a:t> </a:t>
            </a:r>
            <a:r>
              <a:rPr lang="nb-NO" dirty="0" err="1">
                <a:latin typeface="Consolas" panose="020B0609020204030204" pitchFamily="49" charset="0"/>
              </a:rPr>
              <a:t>printLine</a:t>
            </a:r>
            <a:r>
              <a:rPr lang="nb-NO" dirty="0">
                <a:latin typeface="Consolas" panose="020B0609020204030204" pitchFamily="49" charset="0"/>
              </a:rPr>
              <a:t>(</a:t>
            </a:r>
            <a:r>
              <a:rPr lang="nb-NO" u="sng" dirty="0" err="1">
                <a:latin typeface="Consolas" panose="020B0609020204030204" pitchFamily="49" charset="0"/>
              </a:rPr>
              <a:t>String</a:t>
            </a:r>
            <a:r>
              <a:rPr lang="nb-NO" u="sng" dirty="0">
                <a:latin typeface="Consolas" panose="020B0609020204030204" pitchFamily="49" charset="0"/>
              </a:rPr>
              <a:t> line</a:t>
            </a:r>
            <a:r>
              <a:rPr lang="nb-NO" dirty="0">
                <a:latin typeface="Consolas" panose="020B0609020204030204" pitchFamily="49" charset="0"/>
              </a:rPr>
              <a:t>) {</a:t>
            </a:r>
            <a:br>
              <a:rPr lang="nb-NO" dirty="0">
                <a:latin typeface="Consolas" panose="020B0609020204030204" pitchFamily="49" charset="0"/>
              </a:rPr>
            </a:br>
            <a:r>
              <a:rPr lang="nb-NO" dirty="0">
                <a:latin typeface="Consolas" panose="020B0609020204030204" pitchFamily="49" charset="0"/>
              </a:rPr>
              <a:t>    </a:t>
            </a:r>
            <a:r>
              <a:rPr lang="nb-NO" dirty="0" err="1">
                <a:latin typeface="Consolas" panose="020B0609020204030204" pitchFamily="49" charset="0"/>
              </a:rPr>
              <a:t>System.out.print</a:t>
            </a:r>
            <a:r>
              <a:rPr lang="nb-NO" dirty="0">
                <a:latin typeface="Consolas" panose="020B0609020204030204" pitchFamily="49" charset="0"/>
              </a:rPr>
              <a:t>(line + "\n");</a:t>
            </a:r>
            <a:br>
              <a:rPr lang="nb-NO" dirty="0">
                <a:latin typeface="Consolas" panose="020B0609020204030204" pitchFamily="49" charset="0"/>
              </a:rPr>
            </a:br>
            <a:r>
              <a:rPr lang="nb-NO" dirty="0">
                <a:latin typeface="Consolas" panose="020B0609020204030204" pitchFamily="49" charset="0"/>
              </a:rPr>
              <a:t>}</a:t>
            </a:r>
          </a:p>
        </p:txBody>
      </p:sp>
    </p:spTree>
    <p:extLst>
      <p:ext uri="{BB962C8B-B14F-4D97-AF65-F5344CB8AC3E}">
        <p14:creationId xmlns:p14="http://schemas.microsoft.com/office/powerpoint/2010/main" val="32462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D8AA710-8DAC-4419-8CB0-64DEF5A14557}"/>
              </a:ext>
            </a:extLst>
          </p:cNvPr>
          <p:cNvSpPr>
            <a:spLocks noGrp="1"/>
          </p:cNvSpPr>
          <p:nvPr>
            <p:ph type="title"/>
          </p:nvPr>
        </p:nvSpPr>
        <p:spPr/>
        <p:txBody>
          <a:bodyPr/>
          <a:lstStyle/>
          <a:p>
            <a:r>
              <a:rPr lang="nb-NO" dirty="0" err="1"/>
              <a:t>Classes</a:t>
            </a:r>
            <a:endParaRPr lang="en-GB" dirty="0"/>
          </a:p>
        </p:txBody>
      </p:sp>
      <p:sp>
        <p:nvSpPr>
          <p:cNvPr id="3" name="Plassholder for innhold 2">
            <a:extLst>
              <a:ext uri="{FF2B5EF4-FFF2-40B4-BE49-F238E27FC236}">
                <a16:creationId xmlns:a16="http://schemas.microsoft.com/office/drawing/2014/main" id="{165EC6B6-C187-4FA4-B48F-CB3111774282}"/>
              </a:ext>
            </a:extLst>
          </p:cNvPr>
          <p:cNvSpPr>
            <a:spLocks noGrp="1"/>
          </p:cNvSpPr>
          <p:nvPr>
            <p:ph idx="1"/>
          </p:nvPr>
        </p:nvSpPr>
        <p:spPr>
          <a:xfrm>
            <a:off x="838200" y="1772239"/>
            <a:ext cx="10515600" cy="4564394"/>
          </a:xfrm>
        </p:spPr>
        <p:txBody>
          <a:bodyPr>
            <a:normAutofit fontScale="92500" lnSpcReduction="20000"/>
          </a:bodyPr>
          <a:lstStyle/>
          <a:p>
            <a:r>
              <a:rPr lang="nb-NO" dirty="0" err="1"/>
              <a:t>Classes</a:t>
            </a:r>
            <a:r>
              <a:rPr lang="nb-NO" dirty="0"/>
              <a:t> </a:t>
            </a:r>
            <a:r>
              <a:rPr lang="nb-NO" dirty="0" err="1"/>
              <a:t>are</a:t>
            </a:r>
            <a:r>
              <a:rPr lang="nb-NO" dirty="0"/>
              <a:t> </a:t>
            </a:r>
            <a:r>
              <a:rPr lang="nb-NO" dirty="0" err="1"/>
              <a:t>the</a:t>
            </a:r>
            <a:r>
              <a:rPr lang="nb-NO" dirty="0"/>
              <a:t> </a:t>
            </a:r>
            <a:r>
              <a:rPr lang="nb-NO" dirty="0" err="1"/>
              <a:t>foundation</a:t>
            </a:r>
            <a:r>
              <a:rPr lang="nb-NO" dirty="0"/>
              <a:t> for </a:t>
            </a:r>
            <a:r>
              <a:rPr lang="nb-NO" dirty="0" err="1"/>
              <a:t>objects</a:t>
            </a:r>
            <a:r>
              <a:rPr lang="nb-NO" dirty="0"/>
              <a:t> </a:t>
            </a:r>
            <a:r>
              <a:rPr lang="nb-NO" dirty="0" err="1"/>
              <a:t>we</a:t>
            </a:r>
            <a:r>
              <a:rPr lang="nb-NO" dirty="0"/>
              <a:t> </a:t>
            </a:r>
            <a:r>
              <a:rPr lang="nb-NO" dirty="0" err="1"/>
              <a:t>want</a:t>
            </a:r>
            <a:r>
              <a:rPr lang="nb-NO" dirty="0"/>
              <a:t> to </a:t>
            </a:r>
            <a:r>
              <a:rPr lang="nb-NO" dirty="0" err="1"/>
              <a:t>create</a:t>
            </a:r>
            <a:r>
              <a:rPr lang="nb-NO" dirty="0"/>
              <a:t> </a:t>
            </a:r>
            <a:r>
              <a:rPr lang="nb-NO" dirty="0" err="1"/>
              <a:t>instances</a:t>
            </a:r>
            <a:r>
              <a:rPr lang="nb-NO" dirty="0"/>
              <a:t> </a:t>
            </a:r>
            <a:r>
              <a:rPr lang="nb-NO" dirty="0" err="1"/>
              <a:t>of</a:t>
            </a:r>
            <a:r>
              <a:rPr lang="nb-NO" dirty="0"/>
              <a:t>. </a:t>
            </a:r>
            <a:r>
              <a:rPr lang="nb-NO" dirty="0" err="1"/>
              <a:t>We</a:t>
            </a:r>
            <a:r>
              <a:rPr lang="nb-NO" dirty="0"/>
              <a:t> </a:t>
            </a:r>
            <a:r>
              <a:rPr lang="nb-NO" dirty="0" err="1"/>
              <a:t>describe</a:t>
            </a:r>
            <a:r>
              <a:rPr lang="nb-NO" dirty="0"/>
              <a:t> </a:t>
            </a:r>
            <a:r>
              <a:rPr lang="nb-NO" dirty="0" err="1"/>
              <a:t>our</a:t>
            </a:r>
            <a:r>
              <a:rPr lang="nb-NO" dirty="0"/>
              <a:t> </a:t>
            </a:r>
            <a:r>
              <a:rPr lang="nb-NO" dirty="0" err="1"/>
              <a:t>class</a:t>
            </a:r>
            <a:r>
              <a:rPr lang="nb-NO" dirty="0"/>
              <a:t>:</a:t>
            </a:r>
          </a:p>
          <a:p>
            <a:pPr lvl="1"/>
            <a:r>
              <a:rPr lang="nb-NO" dirty="0" err="1"/>
              <a:t>What</a:t>
            </a:r>
            <a:r>
              <a:rPr lang="nb-NO" dirty="0"/>
              <a:t> </a:t>
            </a:r>
            <a:r>
              <a:rPr lang="nb-NO" dirty="0" err="1"/>
              <a:t>attributes</a:t>
            </a:r>
            <a:r>
              <a:rPr lang="nb-NO" dirty="0"/>
              <a:t> / </a:t>
            </a:r>
            <a:r>
              <a:rPr lang="nb-NO" dirty="0" err="1"/>
              <a:t>fields</a:t>
            </a:r>
            <a:r>
              <a:rPr lang="nb-NO" dirty="0"/>
              <a:t> </a:t>
            </a:r>
            <a:r>
              <a:rPr lang="nb-NO" dirty="0" err="1"/>
              <a:t>the</a:t>
            </a:r>
            <a:r>
              <a:rPr lang="nb-NO" dirty="0"/>
              <a:t> </a:t>
            </a:r>
            <a:r>
              <a:rPr lang="nb-NO" dirty="0" err="1"/>
              <a:t>objects</a:t>
            </a:r>
            <a:r>
              <a:rPr lang="nb-NO" dirty="0"/>
              <a:t> has</a:t>
            </a:r>
          </a:p>
          <a:p>
            <a:pPr lvl="1"/>
            <a:r>
              <a:rPr lang="en-GB" dirty="0"/>
              <a:t>What methods the objects have (more precisely what objects can do)</a:t>
            </a:r>
          </a:p>
          <a:p>
            <a:endParaRPr lang="en-GB" dirty="0"/>
          </a:p>
          <a:p>
            <a:r>
              <a:rPr lang="en-GB" dirty="0"/>
              <a:t>When we create (or initialize) an object from a class, we then use a special method called a constructor, and we call upon this method with a special keyword: </a:t>
            </a:r>
            <a:r>
              <a:rPr lang="en-GB" b="1" dirty="0">
                <a:latin typeface="Consolas" panose="020B0609020204030204" pitchFamily="49" charset="0"/>
              </a:rPr>
              <a:t>new</a:t>
            </a:r>
          </a:p>
          <a:p>
            <a:endParaRPr lang="en-GB" dirty="0"/>
          </a:p>
          <a:p>
            <a:r>
              <a:rPr lang="en-GB" dirty="0"/>
              <a:t>In </a:t>
            </a:r>
            <a:r>
              <a:rPr lang="nb-NO" noProof="1"/>
              <a:t>common</a:t>
            </a:r>
            <a:r>
              <a:rPr lang="en-GB" dirty="0"/>
              <a:t> with all objects that were instantiated from the same class, is that they share methods and attributes. The objects differ based upon the observation that their attributes can have different values. Objects have different state based on the difference in data these attributes can store.</a:t>
            </a:r>
            <a:endParaRPr lang="en-GB" b="1" dirty="0">
              <a:latin typeface="Consolas" panose="020B0609020204030204" pitchFamily="49" charset="0"/>
            </a:endParaRPr>
          </a:p>
        </p:txBody>
      </p:sp>
    </p:spTree>
    <p:extLst>
      <p:ext uri="{BB962C8B-B14F-4D97-AF65-F5344CB8AC3E}">
        <p14:creationId xmlns:p14="http://schemas.microsoft.com/office/powerpoint/2010/main" val="40704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69A6218-B17D-4739-8FC4-D6643C3ABEDB}"/>
              </a:ext>
            </a:extLst>
          </p:cNvPr>
          <p:cNvSpPr>
            <a:spLocks noGrp="1"/>
          </p:cNvSpPr>
          <p:nvPr>
            <p:ph type="title"/>
          </p:nvPr>
        </p:nvSpPr>
        <p:spPr/>
        <p:txBody>
          <a:bodyPr/>
          <a:lstStyle/>
          <a:p>
            <a:r>
              <a:rPr lang="nb-NO" dirty="0"/>
              <a:t>Objects</a:t>
            </a:r>
          </a:p>
        </p:txBody>
      </p:sp>
      <p:sp>
        <p:nvSpPr>
          <p:cNvPr id="3" name="Plassholder for innhold 2">
            <a:extLst>
              <a:ext uri="{FF2B5EF4-FFF2-40B4-BE49-F238E27FC236}">
                <a16:creationId xmlns:a16="http://schemas.microsoft.com/office/drawing/2014/main" id="{77FE4F0A-D8CA-49B3-ADA8-5C3A8B849EA1}"/>
              </a:ext>
            </a:extLst>
          </p:cNvPr>
          <p:cNvSpPr>
            <a:spLocks noGrp="1"/>
          </p:cNvSpPr>
          <p:nvPr>
            <p:ph idx="1"/>
          </p:nvPr>
        </p:nvSpPr>
        <p:spPr/>
        <p:txBody>
          <a:bodyPr>
            <a:normAutofit lnSpcReduction="10000"/>
          </a:bodyPr>
          <a:lstStyle/>
          <a:p>
            <a:r>
              <a:rPr lang="nb-NO" dirty="0"/>
              <a:t>Objects </a:t>
            </a:r>
            <a:r>
              <a:rPr lang="nb-NO" dirty="0" err="1"/>
              <a:t>are</a:t>
            </a:r>
            <a:r>
              <a:rPr lang="nb-NO" dirty="0"/>
              <a:t> </a:t>
            </a:r>
            <a:r>
              <a:rPr lang="nb-NO" dirty="0" err="1"/>
              <a:t>created</a:t>
            </a:r>
            <a:r>
              <a:rPr lang="nb-NO" dirty="0"/>
              <a:t> </a:t>
            </a:r>
            <a:r>
              <a:rPr lang="nb-NO" dirty="0" err="1"/>
              <a:t>when</a:t>
            </a:r>
            <a:r>
              <a:rPr lang="nb-NO" dirty="0"/>
              <a:t> </a:t>
            </a:r>
            <a:r>
              <a:rPr lang="nb-NO" dirty="0" err="1"/>
              <a:t>we</a:t>
            </a:r>
            <a:r>
              <a:rPr lang="nb-NO" dirty="0"/>
              <a:t> </a:t>
            </a:r>
            <a:r>
              <a:rPr lang="nb-NO" dirty="0" err="1"/>
              <a:t>instantiate</a:t>
            </a:r>
            <a:r>
              <a:rPr lang="nb-NO" dirty="0"/>
              <a:t> </a:t>
            </a:r>
            <a:r>
              <a:rPr lang="nb-NO" dirty="0" err="1"/>
              <a:t>them</a:t>
            </a:r>
            <a:r>
              <a:rPr lang="nb-NO" dirty="0"/>
              <a:t> </a:t>
            </a:r>
            <a:r>
              <a:rPr lang="nb-NO" dirty="0" err="1"/>
              <a:t>using</a:t>
            </a:r>
            <a:r>
              <a:rPr lang="nb-NO" dirty="0"/>
              <a:t> </a:t>
            </a:r>
            <a:r>
              <a:rPr lang="nb-NO" dirty="0" err="1"/>
              <a:t>the</a:t>
            </a:r>
            <a:r>
              <a:rPr lang="nb-NO" dirty="0"/>
              <a:t> </a:t>
            </a:r>
            <a:r>
              <a:rPr lang="nb-NO" dirty="0" err="1">
                <a:latin typeface="Consolas" panose="020B0609020204030204" pitchFamily="49" charset="0"/>
              </a:rPr>
              <a:t>new</a:t>
            </a:r>
            <a:r>
              <a:rPr lang="nb-NO" dirty="0"/>
              <a:t> </a:t>
            </a:r>
            <a:r>
              <a:rPr lang="nb-NO" dirty="0" err="1"/>
              <a:t>keyword</a:t>
            </a:r>
            <a:r>
              <a:rPr lang="nb-NO" dirty="0"/>
              <a:t>, and </a:t>
            </a:r>
            <a:r>
              <a:rPr lang="nb-NO" dirty="0" err="1"/>
              <a:t>they</a:t>
            </a:r>
            <a:r>
              <a:rPr lang="nb-NO" dirty="0"/>
              <a:t> </a:t>
            </a:r>
            <a:r>
              <a:rPr lang="nb-NO" dirty="0" err="1"/>
              <a:t>are</a:t>
            </a:r>
            <a:r>
              <a:rPr lang="nb-NO" dirty="0"/>
              <a:t> </a:t>
            </a:r>
            <a:r>
              <a:rPr lang="nb-NO" dirty="0" err="1"/>
              <a:t>created</a:t>
            </a:r>
            <a:r>
              <a:rPr lang="nb-NO" dirty="0"/>
              <a:t> </a:t>
            </a:r>
            <a:r>
              <a:rPr lang="nb-NO" dirty="0" err="1"/>
              <a:t>based</a:t>
            </a:r>
            <a:r>
              <a:rPr lang="nb-NO" dirty="0"/>
              <a:t> </a:t>
            </a:r>
            <a:r>
              <a:rPr lang="nb-NO" dirty="0" err="1"/>
              <a:t>on</a:t>
            </a:r>
            <a:r>
              <a:rPr lang="nb-NO" dirty="0"/>
              <a:t> a </a:t>
            </a:r>
            <a:r>
              <a:rPr lang="nb-NO" dirty="0" err="1"/>
              <a:t>class</a:t>
            </a:r>
            <a:r>
              <a:rPr lang="nb-NO" dirty="0"/>
              <a:t> </a:t>
            </a:r>
            <a:r>
              <a:rPr lang="nb-NO" dirty="0" err="1"/>
              <a:t>definition</a:t>
            </a:r>
            <a:r>
              <a:rPr lang="nb-NO" dirty="0"/>
              <a:t>.</a:t>
            </a:r>
          </a:p>
          <a:p>
            <a:endParaRPr lang="nb-NO" dirty="0"/>
          </a:p>
          <a:p>
            <a:r>
              <a:rPr lang="nb-NO" dirty="0" err="1"/>
              <a:t>When</a:t>
            </a:r>
            <a:r>
              <a:rPr lang="nb-NO" dirty="0"/>
              <a:t> </a:t>
            </a:r>
            <a:r>
              <a:rPr lang="nb-NO" dirty="0" err="1"/>
              <a:t>we</a:t>
            </a:r>
            <a:r>
              <a:rPr lang="nb-NO" dirty="0"/>
              <a:t> </a:t>
            </a:r>
            <a:r>
              <a:rPr lang="nb-NO" dirty="0" err="1"/>
              <a:t>create</a:t>
            </a:r>
            <a:r>
              <a:rPr lang="nb-NO" dirty="0"/>
              <a:t> </a:t>
            </a:r>
            <a:r>
              <a:rPr lang="nb-NO" dirty="0" err="1"/>
              <a:t>opjects</a:t>
            </a:r>
            <a:r>
              <a:rPr lang="nb-NO" dirty="0"/>
              <a:t>, </a:t>
            </a:r>
            <a:r>
              <a:rPr lang="nb-NO" dirty="0" err="1"/>
              <a:t>we</a:t>
            </a:r>
            <a:r>
              <a:rPr lang="nb-NO" dirty="0"/>
              <a:t> </a:t>
            </a:r>
            <a:r>
              <a:rPr lang="nb-NO" dirty="0" err="1"/>
              <a:t>expect</a:t>
            </a:r>
            <a:r>
              <a:rPr lang="nb-NO" dirty="0"/>
              <a:t> to be </a:t>
            </a:r>
            <a:r>
              <a:rPr lang="nb-NO" dirty="0" err="1"/>
              <a:t>able</a:t>
            </a:r>
            <a:r>
              <a:rPr lang="nb-NO" dirty="0"/>
              <a:t> to do </a:t>
            </a:r>
            <a:r>
              <a:rPr lang="nb-NO" dirty="0" err="1"/>
              <a:t>something</a:t>
            </a:r>
            <a:r>
              <a:rPr lang="nb-NO" dirty="0"/>
              <a:t> </a:t>
            </a:r>
            <a:r>
              <a:rPr lang="nb-NO" dirty="0" err="1"/>
              <a:t>with</a:t>
            </a:r>
            <a:r>
              <a:rPr lang="nb-NO" dirty="0"/>
              <a:t> </a:t>
            </a:r>
            <a:r>
              <a:rPr lang="nb-NO" dirty="0" err="1"/>
              <a:t>those</a:t>
            </a:r>
            <a:r>
              <a:rPr lang="nb-NO" dirty="0"/>
              <a:t> </a:t>
            </a:r>
            <a:r>
              <a:rPr lang="nb-NO" dirty="0" err="1"/>
              <a:t>objects</a:t>
            </a:r>
            <a:r>
              <a:rPr lang="nb-NO" dirty="0"/>
              <a:t>. </a:t>
            </a:r>
            <a:r>
              <a:rPr lang="nb-NO" dirty="0" err="1"/>
              <a:t>We</a:t>
            </a:r>
            <a:r>
              <a:rPr lang="nb-NO" dirty="0"/>
              <a:t> </a:t>
            </a:r>
            <a:r>
              <a:rPr lang="nb-NO" dirty="0" err="1"/>
              <a:t>need</a:t>
            </a:r>
            <a:r>
              <a:rPr lang="nb-NO" dirty="0"/>
              <a:t> a </a:t>
            </a:r>
            <a:r>
              <a:rPr lang="nb-NO" dirty="0" err="1"/>
              <a:t>way</a:t>
            </a:r>
            <a:r>
              <a:rPr lang="nb-NO" dirty="0"/>
              <a:t> to </a:t>
            </a:r>
            <a:r>
              <a:rPr lang="nb-NO" dirty="0" err="1"/>
              <a:t>refer</a:t>
            </a:r>
            <a:r>
              <a:rPr lang="nb-NO" dirty="0"/>
              <a:t> to </a:t>
            </a:r>
            <a:r>
              <a:rPr lang="nb-NO" dirty="0" err="1"/>
              <a:t>them</a:t>
            </a:r>
            <a:r>
              <a:rPr lang="nb-NO" dirty="0"/>
              <a:t> </a:t>
            </a:r>
            <a:r>
              <a:rPr lang="nb-NO" dirty="0" err="1"/>
              <a:t>though</a:t>
            </a:r>
            <a:r>
              <a:rPr lang="nb-NO" dirty="0"/>
              <a:t>. </a:t>
            </a:r>
            <a:r>
              <a:rPr lang="nb-NO" dirty="0" err="1"/>
              <a:t>You</a:t>
            </a:r>
            <a:r>
              <a:rPr lang="nb-NO" dirty="0"/>
              <a:t> </a:t>
            </a:r>
            <a:r>
              <a:rPr lang="nb-NO" dirty="0" err="1"/>
              <a:t>can</a:t>
            </a:r>
            <a:r>
              <a:rPr lang="nb-NO" dirty="0"/>
              <a:t> </a:t>
            </a:r>
            <a:r>
              <a:rPr lang="nb-NO" dirty="0" err="1"/>
              <a:t>use</a:t>
            </a:r>
            <a:r>
              <a:rPr lang="nb-NO" dirty="0"/>
              <a:t> </a:t>
            </a:r>
            <a:r>
              <a:rPr lang="nb-NO" dirty="0" err="1"/>
              <a:t>the</a:t>
            </a:r>
            <a:r>
              <a:rPr lang="nb-NO" dirty="0"/>
              <a:t> </a:t>
            </a:r>
            <a:r>
              <a:rPr lang="nb-NO" dirty="0" err="1"/>
              <a:t>following</a:t>
            </a:r>
            <a:r>
              <a:rPr lang="nb-NO" dirty="0"/>
              <a:t> </a:t>
            </a:r>
            <a:r>
              <a:rPr lang="nb-NO" dirty="0" err="1"/>
              <a:t>tutorial</a:t>
            </a:r>
            <a:r>
              <a:rPr lang="nb-NO" dirty="0"/>
              <a:t> from </a:t>
            </a:r>
            <a:r>
              <a:rPr lang="nb-NO" dirty="0">
                <a:hlinkClick r:id="rId2"/>
              </a:rPr>
              <a:t>Oracle</a:t>
            </a:r>
            <a:r>
              <a:rPr lang="nb-NO" dirty="0"/>
              <a:t>, </a:t>
            </a:r>
            <a:r>
              <a:rPr lang="nb-NO" dirty="0" err="1"/>
              <a:t>but</a:t>
            </a:r>
            <a:r>
              <a:rPr lang="nb-NO" dirty="0"/>
              <a:t> as </a:t>
            </a:r>
            <a:r>
              <a:rPr lang="nb-NO" dirty="0" err="1"/>
              <a:t>we</a:t>
            </a:r>
            <a:r>
              <a:rPr lang="nb-NO" dirty="0"/>
              <a:t> </a:t>
            </a:r>
            <a:r>
              <a:rPr lang="nb-NO" dirty="0" err="1"/>
              <a:t>continue</a:t>
            </a:r>
            <a:r>
              <a:rPr lang="nb-NO" dirty="0"/>
              <a:t> </a:t>
            </a:r>
            <a:r>
              <a:rPr lang="nb-NO" dirty="0" err="1"/>
              <a:t>with</a:t>
            </a:r>
            <a:r>
              <a:rPr lang="nb-NO" dirty="0"/>
              <a:t> </a:t>
            </a:r>
            <a:r>
              <a:rPr lang="nb-NO" dirty="0" err="1"/>
              <a:t>these</a:t>
            </a:r>
            <a:r>
              <a:rPr lang="nb-NO" dirty="0"/>
              <a:t> slides, </a:t>
            </a:r>
            <a:r>
              <a:rPr lang="nb-NO" dirty="0" err="1"/>
              <a:t>our</a:t>
            </a:r>
            <a:r>
              <a:rPr lang="nb-NO" dirty="0"/>
              <a:t> </a:t>
            </a:r>
            <a:r>
              <a:rPr lang="nb-NO" dirty="0" err="1"/>
              <a:t>example</a:t>
            </a:r>
            <a:r>
              <a:rPr lang="nb-NO" dirty="0"/>
              <a:t> </a:t>
            </a:r>
            <a:r>
              <a:rPr lang="nb-NO" dirty="0" err="1"/>
              <a:t>will</a:t>
            </a:r>
            <a:r>
              <a:rPr lang="nb-NO" dirty="0"/>
              <a:t> be </a:t>
            </a:r>
            <a:r>
              <a:rPr lang="nb-NO" dirty="0" err="1"/>
              <a:t>one</a:t>
            </a:r>
            <a:r>
              <a:rPr lang="nb-NO" dirty="0"/>
              <a:t> </a:t>
            </a:r>
            <a:r>
              <a:rPr lang="nb-NO" dirty="0" err="1"/>
              <a:t>that</a:t>
            </a:r>
            <a:r>
              <a:rPr lang="nb-NO" dirty="0"/>
              <a:t> </a:t>
            </a:r>
            <a:r>
              <a:rPr lang="nb-NO" dirty="0" err="1"/>
              <a:t>differs</a:t>
            </a:r>
            <a:r>
              <a:rPr lang="nb-NO" dirty="0"/>
              <a:t>.</a:t>
            </a:r>
          </a:p>
          <a:p>
            <a:endParaRPr lang="nb-NO" dirty="0"/>
          </a:p>
          <a:p>
            <a:endParaRPr lang="nb-NO" dirty="0"/>
          </a:p>
          <a:p>
            <a:r>
              <a:rPr lang="nb-NO" dirty="0" err="1"/>
              <a:t>You</a:t>
            </a:r>
            <a:r>
              <a:rPr lang="nb-NO" dirty="0"/>
              <a:t> </a:t>
            </a:r>
            <a:r>
              <a:rPr lang="nb-NO" dirty="0" err="1"/>
              <a:t>can</a:t>
            </a:r>
            <a:r>
              <a:rPr lang="nb-NO" dirty="0"/>
              <a:t> </a:t>
            </a:r>
            <a:r>
              <a:rPr lang="nb-NO" dirty="0" err="1"/>
              <a:t>read</a:t>
            </a:r>
            <a:r>
              <a:rPr lang="nb-NO" dirty="0"/>
              <a:t> more </a:t>
            </a:r>
            <a:r>
              <a:rPr lang="nb-NO" dirty="0" err="1"/>
              <a:t>about</a:t>
            </a:r>
            <a:r>
              <a:rPr lang="nb-NO" dirty="0"/>
              <a:t> </a:t>
            </a:r>
            <a:r>
              <a:rPr lang="nb-NO" dirty="0" err="1"/>
              <a:t>classes</a:t>
            </a:r>
            <a:r>
              <a:rPr lang="nb-NO" dirty="0"/>
              <a:t> and </a:t>
            </a:r>
            <a:r>
              <a:rPr lang="nb-NO" dirty="0" err="1"/>
              <a:t>objects</a:t>
            </a:r>
            <a:r>
              <a:rPr lang="nb-NO" dirty="0"/>
              <a:t> </a:t>
            </a:r>
            <a:r>
              <a:rPr lang="nb-NO" dirty="0" err="1">
                <a:hlinkClick r:id="rId3"/>
              </a:rPr>
              <a:t>here</a:t>
            </a:r>
            <a:r>
              <a:rPr lang="nb-NO" dirty="0"/>
              <a:t>.</a:t>
            </a:r>
          </a:p>
        </p:txBody>
      </p:sp>
    </p:spTree>
    <p:extLst>
      <p:ext uri="{BB962C8B-B14F-4D97-AF65-F5344CB8AC3E}">
        <p14:creationId xmlns:p14="http://schemas.microsoft.com/office/powerpoint/2010/main" val="234110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6F2135F-B13E-4E99-9B77-441E3C3AF424}"/>
              </a:ext>
            </a:extLst>
          </p:cNvPr>
          <p:cNvSpPr>
            <a:spLocks noGrp="1"/>
          </p:cNvSpPr>
          <p:nvPr>
            <p:ph type="title"/>
          </p:nvPr>
        </p:nvSpPr>
        <p:spPr/>
        <p:txBody>
          <a:bodyPr/>
          <a:lstStyle/>
          <a:p>
            <a:r>
              <a:rPr lang="nb-NO" dirty="0" err="1"/>
              <a:t>Wallet-example</a:t>
            </a:r>
            <a:endParaRPr lang="nb-NO" dirty="0"/>
          </a:p>
        </p:txBody>
      </p:sp>
      <p:sp>
        <p:nvSpPr>
          <p:cNvPr id="3" name="Plassholder for innhold 2">
            <a:extLst>
              <a:ext uri="{FF2B5EF4-FFF2-40B4-BE49-F238E27FC236}">
                <a16:creationId xmlns:a16="http://schemas.microsoft.com/office/drawing/2014/main" id="{79564576-584C-47BB-8E02-3271ECEF716F}"/>
              </a:ext>
            </a:extLst>
          </p:cNvPr>
          <p:cNvSpPr>
            <a:spLocks noGrp="1"/>
          </p:cNvSpPr>
          <p:nvPr>
            <p:ph idx="1"/>
          </p:nvPr>
        </p:nvSpPr>
        <p:spPr>
          <a:xfrm>
            <a:off x="838200" y="1825625"/>
            <a:ext cx="10515600" cy="4430796"/>
          </a:xfrm>
        </p:spPr>
        <p:txBody>
          <a:bodyPr/>
          <a:lstStyle/>
          <a:p>
            <a:r>
              <a:rPr lang="nb-NO" dirty="0" err="1">
                <a:latin typeface="Consolas" panose="020B0609020204030204" pitchFamily="49" charset="0"/>
              </a:rPr>
              <a:t>Wallet</a:t>
            </a:r>
            <a:r>
              <a:rPr lang="nb-NO" dirty="0">
                <a:latin typeface="Consolas" panose="020B0609020204030204" pitchFamily="49" charset="0"/>
              </a:rPr>
              <a:t> </a:t>
            </a:r>
            <a:r>
              <a:rPr lang="nb-NO" dirty="0" err="1">
                <a:latin typeface="Consolas" panose="020B0609020204030204" pitchFamily="49" charset="0"/>
              </a:rPr>
              <a:t>wallet</a:t>
            </a:r>
            <a:r>
              <a:rPr lang="nb-NO" dirty="0">
                <a:latin typeface="Consolas" panose="020B0609020204030204" pitchFamily="49" charset="0"/>
              </a:rPr>
              <a:t> = </a:t>
            </a:r>
            <a:r>
              <a:rPr lang="nb-NO" dirty="0" err="1">
                <a:latin typeface="Consolas" panose="020B0609020204030204" pitchFamily="49" charset="0"/>
              </a:rPr>
              <a:t>new</a:t>
            </a:r>
            <a:r>
              <a:rPr lang="nb-NO" dirty="0">
                <a:latin typeface="Consolas" panose="020B0609020204030204" pitchFamily="49" charset="0"/>
              </a:rPr>
              <a:t> </a:t>
            </a:r>
            <a:r>
              <a:rPr lang="nb-NO" dirty="0" err="1">
                <a:latin typeface="Consolas" panose="020B0609020204030204" pitchFamily="49" charset="0"/>
              </a:rPr>
              <a:t>Wallet</a:t>
            </a:r>
            <a:r>
              <a:rPr lang="nb-NO" dirty="0">
                <a:latin typeface="Consolas" panose="020B0609020204030204" pitchFamily="49" charset="0"/>
              </a:rPr>
              <a:t>();</a:t>
            </a:r>
            <a:br>
              <a:rPr lang="nb-NO" dirty="0">
                <a:latin typeface="Consolas" panose="020B0609020204030204" pitchFamily="49" charset="0"/>
              </a:rPr>
            </a:br>
            <a:r>
              <a:rPr lang="nb-NO" dirty="0">
                <a:latin typeface="Consolas" panose="020B0609020204030204" pitchFamily="49" charset="0"/>
              </a:rPr>
              <a:t>		</a:t>
            </a:r>
            <a:br>
              <a:rPr lang="nb-NO" dirty="0">
                <a:latin typeface="Consolas" panose="020B0609020204030204" pitchFamily="49" charset="0"/>
              </a:rPr>
            </a:br>
            <a:r>
              <a:rPr lang="nb-NO" dirty="0">
                <a:latin typeface="Consolas" panose="020B0609020204030204" pitchFamily="49" charset="0"/>
              </a:rPr>
              <a:t>		I </a:t>
            </a:r>
            <a:r>
              <a:rPr lang="nb-NO" dirty="0" err="1">
                <a:latin typeface="Consolas" panose="020B0609020204030204" pitchFamily="49" charset="0"/>
              </a:rPr>
              <a:t>create</a:t>
            </a:r>
            <a:r>
              <a:rPr lang="nb-NO" dirty="0">
                <a:latin typeface="Consolas" panose="020B0609020204030204" pitchFamily="49" charset="0"/>
              </a:rPr>
              <a:t> an </a:t>
            </a:r>
            <a:r>
              <a:rPr lang="nb-NO" dirty="0" err="1">
                <a:latin typeface="Consolas" panose="020B0609020204030204" pitchFamily="49" charset="0"/>
              </a:rPr>
              <a:t>object</a:t>
            </a:r>
            <a:r>
              <a:rPr lang="nb-NO" dirty="0">
                <a:latin typeface="Consolas" panose="020B0609020204030204" pitchFamily="49" charset="0"/>
              </a:rPr>
              <a:t> </a:t>
            </a:r>
            <a:r>
              <a:rPr lang="nb-NO" dirty="0" err="1">
                <a:latin typeface="Consolas" panose="020B0609020204030204" pitchFamily="49" charset="0"/>
              </a:rPr>
              <a:t>of</a:t>
            </a:r>
            <a:r>
              <a:rPr lang="nb-NO" dirty="0">
                <a:latin typeface="Consolas" panose="020B0609020204030204" pitchFamily="49" charset="0"/>
              </a:rPr>
              <a:t> type </a:t>
            </a:r>
            <a:r>
              <a:rPr lang="nb-NO" i="1" dirty="0" err="1">
                <a:latin typeface="Consolas" panose="020B0609020204030204" pitchFamily="49" charset="0"/>
              </a:rPr>
              <a:t>Wallet</a:t>
            </a:r>
            <a:r>
              <a:rPr lang="nb-NO" dirty="0">
                <a:latin typeface="Consolas" panose="020B0609020204030204" pitchFamily="49" charset="0"/>
              </a:rPr>
              <a:t>.</a:t>
            </a:r>
            <a:br>
              <a:rPr lang="nb-NO" dirty="0">
                <a:latin typeface="Consolas" panose="020B0609020204030204" pitchFamily="49" charset="0"/>
              </a:rPr>
            </a:br>
            <a:r>
              <a:rPr lang="nb-NO" dirty="0">
                <a:latin typeface="Consolas" panose="020B0609020204030204" pitchFamily="49" charset="0"/>
              </a:rPr>
              <a:t>		The </a:t>
            </a:r>
            <a:r>
              <a:rPr lang="nb-NO" dirty="0" err="1">
                <a:latin typeface="Consolas" panose="020B0609020204030204" pitchFamily="49" charset="0"/>
              </a:rPr>
              <a:t>reference</a:t>
            </a:r>
            <a:r>
              <a:rPr lang="nb-NO" dirty="0">
                <a:latin typeface="Consolas" panose="020B0609020204030204" pitchFamily="49" charset="0"/>
              </a:rPr>
              <a:t> to </a:t>
            </a:r>
            <a:r>
              <a:rPr lang="nb-NO" dirty="0" err="1">
                <a:latin typeface="Consolas" panose="020B0609020204030204" pitchFamily="49" charset="0"/>
              </a:rPr>
              <a:t>this</a:t>
            </a:r>
            <a:r>
              <a:rPr lang="nb-NO" dirty="0">
                <a:latin typeface="Consolas" panose="020B0609020204030204" pitchFamily="49" charset="0"/>
              </a:rPr>
              <a:t> </a:t>
            </a:r>
            <a:r>
              <a:rPr lang="nb-NO" dirty="0" err="1">
                <a:latin typeface="Consolas" panose="020B0609020204030204" pitchFamily="49" charset="0"/>
              </a:rPr>
              <a:t>object</a:t>
            </a:r>
            <a:r>
              <a:rPr lang="nb-NO" dirty="0">
                <a:latin typeface="Consolas" panose="020B0609020204030204" pitchFamily="49" charset="0"/>
              </a:rPr>
              <a:t> is </a:t>
            </a:r>
            <a:r>
              <a:rPr lang="nb-NO" i="1" dirty="0" err="1">
                <a:latin typeface="Consolas" panose="020B0609020204030204" pitchFamily="49" charset="0"/>
              </a:rPr>
              <a:t>wallet</a:t>
            </a:r>
            <a:r>
              <a:rPr lang="nb-NO" dirty="0">
                <a:latin typeface="Consolas" panose="020B0609020204030204" pitchFamily="49" charset="0"/>
              </a:rPr>
              <a:t>.</a:t>
            </a:r>
            <a:br>
              <a:rPr lang="nb-NO" i="1" dirty="0">
                <a:latin typeface="Consolas" panose="020B0609020204030204" pitchFamily="49" charset="0"/>
              </a:rPr>
            </a:br>
            <a:br>
              <a:rPr lang="nb-NO" i="1" dirty="0">
                <a:latin typeface="Consolas" panose="020B0609020204030204" pitchFamily="49" charset="0"/>
              </a:rPr>
            </a:br>
            <a:r>
              <a:rPr lang="nb-NO" dirty="0" err="1">
                <a:latin typeface="Consolas" panose="020B0609020204030204" pitchFamily="49" charset="0"/>
              </a:rPr>
              <a:t>wallet.printCoins</a:t>
            </a:r>
            <a:r>
              <a:rPr lang="nb-NO" dirty="0">
                <a:latin typeface="Consolas" panose="020B0609020204030204" pitchFamily="49" charset="0"/>
              </a:rPr>
              <a:t>();</a:t>
            </a:r>
            <a:br>
              <a:rPr lang="nb-NO" i="1" dirty="0">
                <a:latin typeface="Consolas" panose="020B0609020204030204" pitchFamily="49" charset="0"/>
              </a:rPr>
            </a:br>
            <a:br>
              <a:rPr lang="nb-NO" i="1" dirty="0">
                <a:latin typeface="Consolas" panose="020B0609020204030204" pitchFamily="49" charset="0"/>
              </a:rPr>
            </a:br>
            <a:r>
              <a:rPr lang="nb-NO" i="1" dirty="0">
                <a:latin typeface="Consolas" panose="020B0609020204030204" pitchFamily="49" charset="0"/>
              </a:rPr>
              <a:t>		</a:t>
            </a:r>
            <a:r>
              <a:rPr lang="nb-NO" dirty="0">
                <a:latin typeface="Consolas" panose="020B0609020204030204" pitchFamily="49" charset="0"/>
              </a:rPr>
              <a:t>I </a:t>
            </a:r>
            <a:r>
              <a:rPr lang="nb-NO" dirty="0" err="1">
                <a:latin typeface="Consolas" panose="020B0609020204030204" pitchFamily="49" charset="0"/>
              </a:rPr>
              <a:t>call</a:t>
            </a:r>
            <a:r>
              <a:rPr lang="nb-NO" dirty="0">
                <a:latin typeface="Consolas" panose="020B0609020204030204" pitchFamily="49" charset="0"/>
              </a:rPr>
              <a:t> </a:t>
            </a:r>
            <a:r>
              <a:rPr lang="nb-NO" dirty="0" err="1">
                <a:latin typeface="Consolas" panose="020B0609020204030204" pitchFamily="49" charset="0"/>
              </a:rPr>
              <a:t>upon</a:t>
            </a:r>
            <a:r>
              <a:rPr lang="nb-NO" dirty="0">
                <a:latin typeface="Consolas" panose="020B0609020204030204" pitchFamily="49" charset="0"/>
              </a:rPr>
              <a:t> </a:t>
            </a:r>
            <a:r>
              <a:rPr lang="nb-NO" dirty="0" err="1">
                <a:latin typeface="Consolas" panose="020B0609020204030204" pitchFamily="49" charset="0"/>
              </a:rPr>
              <a:t>the</a:t>
            </a:r>
            <a:r>
              <a:rPr lang="nb-NO" dirty="0">
                <a:latin typeface="Consolas" panose="020B0609020204030204" pitchFamily="49" charset="0"/>
              </a:rPr>
              <a:t> </a:t>
            </a:r>
            <a:r>
              <a:rPr lang="nb-NO" dirty="0" err="1">
                <a:latin typeface="Consolas" panose="020B0609020204030204" pitchFamily="49" charset="0"/>
              </a:rPr>
              <a:t>method</a:t>
            </a:r>
            <a:r>
              <a:rPr lang="nb-NO" dirty="0">
                <a:latin typeface="Consolas" panose="020B0609020204030204" pitchFamily="49" charset="0"/>
              </a:rPr>
              <a:t> </a:t>
            </a:r>
            <a:r>
              <a:rPr lang="nb-NO" i="1" dirty="0" err="1">
                <a:latin typeface="Consolas" panose="020B0609020204030204" pitchFamily="49" charset="0"/>
              </a:rPr>
              <a:t>printCoins</a:t>
            </a:r>
            <a:r>
              <a:rPr lang="nb-NO" dirty="0">
                <a:latin typeface="Consolas" panose="020B0609020204030204" pitchFamily="49" charset="0"/>
              </a:rPr>
              <a:t>, by</a:t>
            </a:r>
            <a:br>
              <a:rPr lang="nb-NO" dirty="0">
                <a:latin typeface="Consolas" panose="020B0609020204030204" pitchFamily="49" charset="0"/>
              </a:rPr>
            </a:br>
            <a:r>
              <a:rPr lang="nb-NO" dirty="0">
                <a:latin typeface="Consolas" panose="020B0609020204030204" pitchFamily="49" charset="0"/>
              </a:rPr>
              <a:t>		</a:t>
            </a:r>
            <a:r>
              <a:rPr lang="nb-NO" dirty="0" err="1">
                <a:latin typeface="Consolas" panose="020B0609020204030204" pitchFamily="49" charset="0"/>
              </a:rPr>
              <a:t>using</a:t>
            </a:r>
            <a:r>
              <a:rPr lang="nb-NO" dirty="0">
                <a:latin typeface="Consolas" panose="020B0609020204030204" pitchFamily="49" charset="0"/>
              </a:rPr>
              <a:t> </a:t>
            </a:r>
            <a:r>
              <a:rPr lang="nb-NO" dirty="0" err="1">
                <a:latin typeface="Consolas" panose="020B0609020204030204" pitchFamily="49" charset="0"/>
              </a:rPr>
              <a:t>the</a:t>
            </a:r>
            <a:r>
              <a:rPr lang="nb-NO" dirty="0">
                <a:latin typeface="Consolas" panose="020B0609020204030204" pitchFamily="49" charset="0"/>
              </a:rPr>
              <a:t> </a:t>
            </a:r>
            <a:r>
              <a:rPr lang="nb-NO" dirty="0" err="1">
                <a:latin typeface="Consolas" panose="020B0609020204030204" pitchFamily="49" charset="0"/>
              </a:rPr>
              <a:t>reference</a:t>
            </a:r>
            <a:r>
              <a:rPr lang="nb-NO" dirty="0">
                <a:latin typeface="Consolas" panose="020B0609020204030204" pitchFamily="49" charset="0"/>
              </a:rPr>
              <a:t> </a:t>
            </a:r>
            <a:r>
              <a:rPr lang="nb-NO" i="1" dirty="0" err="1">
                <a:latin typeface="Consolas" panose="020B0609020204030204" pitchFamily="49" charset="0"/>
              </a:rPr>
              <a:t>wallet</a:t>
            </a:r>
            <a:r>
              <a:rPr lang="nb-NO" i="1" dirty="0">
                <a:latin typeface="Consolas" panose="020B0609020204030204" pitchFamily="49" charset="0"/>
              </a:rPr>
              <a:t> to </a:t>
            </a:r>
            <a:r>
              <a:rPr lang="nb-NO" i="1" dirty="0" err="1">
                <a:latin typeface="Consolas" panose="020B0609020204030204" pitchFamily="49" charset="0"/>
              </a:rPr>
              <a:t>access</a:t>
            </a:r>
            <a:r>
              <a:rPr lang="nb-NO" i="1" dirty="0">
                <a:latin typeface="Consolas" panose="020B0609020204030204" pitchFamily="49" charset="0"/>
              </a:rPr>
              <a:t> </a:t>
            </a:r>
            <a:r>
              <a:rPr lang="nb-NO" i="1" dirty="0" err="1">
                <a:latin typeface="Consolas" panose="020B0609020204030204" pitchFamily="49" charset="0"/>
              </a:rPr>
              <a:t>this</a:t>
            </a:r>
            <a:r>
              <a:rPr lang="nb-NO" i="1" dirty="0">
                <a:latin typeface="Consolas" panose="020B0609020204030204" pitchFamily="49" charset="0"/>
              </a:rPr>
              <a:t> 			</a:t>
            </a:r>
            <a:r>
              <a:rPr lang="nb-NO" i="1" dirty="0" err="1">
                <a:latin typeface="Consolas" panose="020B0609020204030204" pitchFamily="49" charset="0"/>
              </a:rPr>
              <a:t>method</a:t>
            </a:r>
            <a:r>
              <a:rPr lang="nb-NO" i="1" dirty="0">
                <a:latin typeface="Consolas" panose="020B0609020204030204" pitchFamily="49" charset="0"/>
              </a:rPr>
              <a:t> </a:t>
            </a:r>
            <a:r>
              <a:rPr lang="nb-NO" i="1" dirty="0" err="1">
                <a:latin typeface="Consolas" panose="020B0609020204030204" pitchFamily="49" charset="0"/>
              </a:rPr>
              <a:t>available</a:t>
            </a:r>
            <a:r>
              <a:rPr lang="nb-NO" i="1" dirty="0">
                <a:latin typeface="Consolas" panose="020B0609020204030204" pitchFamily="49" charset="0"/>
              </a:rPr>
              <a:t> (</a:t>
            </a:r>
            <a:r>
              <a:rPr lang="nb-NO" i="1" dirty="0" err="1">
                <a:latin typeface="Consolas" panose="020B0609020204030204" pitchFamily="49" charset="0"/>
              </a:rPr>
              <a:t>publically</a:t>
            </a:r>
            <a:r>
              <a:rPr lang="nb-NO" i="1" dirty="0">
                <a:latin typeface="Consolas" panose="020B0609020204030204" pitchFamily="49" charset="0"/>
              </a:rPr>
              <a:t>).</a:t>
            </a:r>
          </a:p>
        </p:txBody>
      </p:sp>
    </p:spTree>
    <p:extLst>
      <p:ext uri="{BB962C8B-B14F-4D97-AF65-F5344CB8AC3E}">
        <p14:creationId xmlns:p14="http://schemas.microsoft.com/office/powerpoint/2010/main" val="68064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0064218-61E0-47F2-BEC7-6F1C45591F7B}"/>
              </a:ext>
            </a:extLst>
          </p:cNvPr>
          <p:cNvSpPr>
            <a:spLocks noGrp="1"/>
          </p:cNvSpPr>
          <p:nvPr>
            <p:ph type="title"/>
          </p:nvPr>
        </p:nvSpPr>
        <p:spPr/>
        <p:txBody>
          <a:bodyPr/>
          <a:lstStyle/>
          <a:p>
            <a:r>
              <a:rPr lang="nb-NO" dirty="0" err="1"/>
              <a:t>Wallet-class</a:t>
            </a:r>
            <a:endParaRPr lang="nb-NO" dirty="0"/>
          </a:p>
        </p:txBody>
      </p:sp>
      <p:sp>
        <p:nvSpPr>
          <p:cNvPr id="3" name="Plassholder for innhold 2">
            <a:extLst>
              <a:ext uri="{FF2B5EF4-FFF2-40B4-BE49-F238E27FC236}">
                <a16:creationId xmlns:a16="http://schemas.microsoft.com/office/drawing/2014/main" id="{E02E576B-62EB-43D3-BE79-0A6456D03952}"/>
              </a:ext>
            </a:extLst>
          </p:cNvPr>
          <p:cNvSpPr>
            <a:spLocks noGrp="1"/>
          </p:cNvSpPr>
          <p:nvPr>
            <p:ph idx="1"/>
          </p:nvPr>
        </p:nvSpPr>
        <p:spPr>
          <a:xfrm>
            <a:off x="838200" y="2141537"/>
            <a:ext cx="10515600" cy="4351338"/>
          </a:xfrm>
        </p:spPr>
        <p:txBody>
          <a:bodyPr>
            <a:normAutofit fontScale="85000" lnSpcReduction="20000"/>
          </a:bodyPr>
          <a:lstStyle/>
          <a:p>
            <a:r>
              <a:rPr lang="nb-NO" dirty="0"/>
              <a:t>This initial </a:t>
            </a:r>
            <a:r>
              <a:rPr lang="nb-NO" dirty="0" err="1"/>
              <a:t>example</a:t>
            </a:r>
            <a:r>
              <a:rPr lang="nb-NO" dirty="0"/>
              <a:t> is a simple </a:t>
            </a:r>
            <a:r>
              <a:rPr lang="nb-NO" dirty="0" err="1"/>
              <a:t>abstraction</a:t>
            </a:r>
            <a:r>
              <a:rPr lang="nb-NO" dirty="0"/>
              <a:t> </a:t>
            </a:r>
            <a:r>
              <a:rPr lang="nb-NO" dirty="0" err="1"/>
              <a:t>of</a:t>
            </a:r>
            <a:r>
              <a:rPr lang="nb-NO" dirty="0"/>
              <a:t> a </a:t>
            </a:r>
            <a:r>
              <a:rPr lang="nb-NO" dirty="0" err="1"/>
              <a:t>wallet</a:t>
            </a:r>
            <a:r>
              <a:rPr lang="nb-NO" dirty="0"/>
              <a:t>, </a:t>
            </a:r>
            <a:r>
              <a:rPr lang="nb-NO" dirty="0" err="1"/>
              <a:t>which</a:t>
            </a:r>
            <a:r>
              <a:rPr lang="nb-NO" dirty="0"/>
              <a:t> </a:t>
            </a:r>
            <a:r>
              <a:rPr lang="nb-NO" dirty="0" err="1"/>
              <a:t>contains</a:t>
            </a:r>
            <a:r>
              <a:rPr lang="nb-NO" dirty="0"/>
              <a:t> a </a:t>
            </a:r>
            <a:r>
              <a:rPr lang="nb-NO" dirty="0" err="1"/>
              <a:t>count</a:t>
            </a:r>
            <a:r>
              <a:rPr lang="nb-NO" dirty="0"/>
              <a:t> </a:t>
            </a:r>
            <a:r>
              <a:rPr lang="nb-NO" dirty="0" err="1"/>
              <a:t>of</a:t>
            </a:r>
            <a:r>
              <a:rPr lang="nb-NO" dirty="0"/>
              <a:t> (</a:t>
            </a:r>
            <a:r>
              <a:rPr lang="nb-NO" dirty="0" err="1"/>
              <a:t>physical</a:t>
            </a:r>
            <a:r>
              <a:rPr lang="nb-NO" dirty="0"/>
              <a:t>) </a:t>
            </a:r>
            <a:r>
              <a:rPr lang="nb-NO" dirty="0" err="1"/>
              <a:t>coins</a:t>
            </a:r>
            <a:r>
              <a:rPr lang="nb-NO" dirty="0"/>
              <a:t> </a:t>
            </a:r>
            <a:r>
              <a:rPr lang="nb-NO" dirty="0" err="1"/>
              <a:t>within</a:t>
            </a:r>
            <a:r>
              <a:rPr lang="nb-NO" dirty="0"/>
              <a:t> a </a:t>
            </a:r>
            <a:r>
              <a:rPr lang="nb-NO" dirty="0" err="1"/>
              <a:t>wallet</a:t>
            </a:r>
            <a:r>
              <a:rPr lang="nb-NO" dirty="0"/>
              <a:t>.</a:t>
            </a:r>
            <a:br>
              <a:rPr lang="nb-NO" dirty="0"/>
            </a:br>
            <a:br>
              <a:rPr lang="nb-NO" dirty="0"/>
            </a:br>
            <a:r>
              <a:rPr lang="nb-NO" dirty="0"/>
              <a:t>It </a:t>
            </a:r>
            <a:r>
              <a:rPr lang="nb-NO" dirty="0" err="1"/>
              <a:t>only</a:t>
            </a:r>
            <a:r>
              <a:rPr lang="nb-NO" dirty="0"/>
              <a:t> </a:t>
            </a:r>
            <a:r>
              <a:rPr lang="nb-NO" dirty="0" err="1"/>
              <a:t>keeps</a:t>
            </a:r>
            <a:r>
              <a:rPr lang="nb-NO" dirty="0"/>
              <a:t> a </a:t>
            </a:r>
            <a:r>
              <a:rPr lang="nb-NO" dirty="0" err="1"/>
              <a:t>track</a:t>
            </a:r>
            <a:r>
              <a:rPr lang="nb-NO" dirty="0"/>
              <a:t> </a:t>
            </a:r>
            <a:r>
              <a:rPr lang="nb-NO" dirty="0" err="1"/>
              <a:t>of</a:t>
            </a:r>
            <a:r>
              <a:rPr lang="nb-NO" dirty="0"/>
              <a:t> </a:t>
            </a:r>
            <a:r>
              <a:rPr lang="nb-NO" dirty="0" err="1"/>
              <a:t>the</a:t>
            </a:r>
            <a:r>
              <a:rPr lang="nb-NO" dirty="0"/>
              <a:t> </a:t>
            </a:r>
            <a:r>
              <a:rPr lang="nb-NO" dirty="0" err="1"/>
              <a:t>amount</a:t>
            </a:r>
            <a:r>
              <a:rPr lang="nb-NO" dirty="0"/>
              <a:t> </a:t>
            </a:r>
            <a:r>
              <a:rPr lang="nb-NO" dirty="0" err="1"/>
              <a:t>of</a:t>
            </a:r>
            <a:r>
              <a:rPr lang="nb-NO" dirty="0"/>
              <a:t> </a:t>
            </a:r>
            <a:r>
              <a:rPr lang="nb-NO" dirty="0" err="1"/>
              <a:t>coins</a:t>
            </a:r>
            <a:r>
              <a:rPr lang="nb-NO" dirty="0"/>
              <a:t>, </a:t>
            </a:r>
            <a:r>
              <a:rPr lang="nb-NO" dirty="0" err="1"/>
              <a:t>nothing</a:t>
            </a:r>
            <a:r>
              <a:rPr lang="nb-NO" dirty="0"/>
              <a:t> more.</a:t>
            </a:r>
            <a:br>
              <a:rPr lang="nb-NO" dirty="0"/>
            </a:br>
            <a:br>
              <a:rPr lang="nb-NO" dirty="0"/>
            </a:br>
            <a:endParaRPr lang="nb-NO" dirty="0"/>
          </a:p>
          <a:p>
            <a:r>
              <a:rPr lang="nb-NO" dirty="0" err="1"/>
              <a:t>public</a:t>
            </a:r>
            <a:r>
              <a:rPr lang="nb-NO" dirty="0"/>
              <a:t> </a:t>
            </a:r>
            <a:r>
              <a:rPr lang="nb-NO" dirty="0" err="1"/>
              <a:t>class</a:t>
            </a:r>
            <a:r>
              <a:rPr lang="nb-NO" dirty="0"/>
              <a:t> </a:t>
            </a:r>
            <a:r>
              <a:rPr lang="nb-NO" dirty="0" err="1"/>
              <a:t>Wallet</a:t>
            </a:r>
            <a:r>
              <a:rPr lang="nb-NO" dirty="0"/>
              <a:t> {</a:t>
            </a:r>
            <a:br>
              <a:rPr lang="nb-NO" dirty="0"/>
            </a:br>
            <a:r>
              <a:rPr lang="nb-NO" dirty="0"/>
              <a:t>	</a:t>
            </a:r>
            <a:r>
              <a:rPr lang="nb-NO" dirty="0" err="1"/>
              <a:t>int</a:t>
            </a:r>
            <a:r>
              <a:rPr lang="nb-NO" dirty="0"/>
              <a:t> </a:t>
            </a:r>
            <a:r>
              <a:rPr lang="nb-NO" dirty="0" err="1"/>
              <a:t>coins</a:t>
            </a:r>
            <a:r>
              <a:rPr lang="nb-NO" dirty="0"/>
              <a:t> = 0;	// </a:t>
            </a:r>
            <a:r>
              <a:rPr lang="nb-NO" dirty="0" err="1"/>
              <a:t>amount</a:t>
            </a:r>
            <a:r>
              <a:rPr lang="nb-NO" dirty="0"/>
              <a:t> </a:t>
            </a:r>
            <a:r>
              <a:rPr lang="nb-NO" dirty="0" err="1"/>
              <a:t>of</a:t>
            </a:r>
            <a:r>
              <a:rPr lang="nb-NO" dirty="0"/>
              <a:t> </a:t>
            </a:r>
            <a:r>
              <a:rPr lang="nb-NO" dirty="0" err="1"/>
              <a:t>coins</a:t>
            </a:r>
            <a:r>
              <a:rPr lang="nb-NO" dirty="0"/>
              <a:t> </a:t>
            </a:r>
            <a:r>
              <a:rPr lang="nb-NO" dirty="0" err="1"/>
              <a:t>initially</a:t>
            </a:r>
            <a:r>
              <a:rPr lang="nb-NO" dirty="0"/>
              <a:t> </a:t>
            </a:r>
            <a:r>
              <a:rPr lang="nb-NO" dirty="0" err="1"/>
              <a:t>within</a:t>
            </a:r>
            <a:r>
              <a:rPr lang="nb-NO" dirty="0"/>
              <a:t> </a:t>
            </a:r>
            <a:r>
              <a:rPr lang="nb-NO" dirty="0" err="1"/>
              <a:t>the</a:t>
            </a:r>
            <a:r>
              <a:rPr lang="nb-NO" dirty="0"/>
              <a:t> </a:t>
            </a:r>
            <a:r>
              <a:rPr lang="nb-NO" dirty="0" err="1"/>
              <a:t>wallet</a:t>
            </a:r>
            <a:br>
              <a:rPr lang="nb-NO" dirty="0"/>
            </a:br>
            <a:br>
              <a:rPr lang="nb-NO" dirty="0"/>
            </a:br>
            <a:r>
              <a:rPr lang="nb-NO" dirty="0"/>
              <a:t>	</a:t>
            </a:r>
            <a:r>
              <a:rPr lang="nb-NO" dirty="0" err="1"/>
              <a:t>public</a:t>
            </a:r>
            <a:r>
              <a:rPr lang="nb-NO" dirty="0"/>
              <a:t> </a:t>
            </a:r>
            <a:r>
              <a:rPr lang="nb-NO" dirty="0" err="1"/>
              <a:t>void</a:t>
            </a:r>
            <a:r>
              <a:rPr lang="nb-NO" dirty="0"/>
              <a:t> </a:t>
            </a:r>
            <a:r>
              <a:rPr lang="nb-NO" dirty="0" err="1"/>
              <a:t>printCoins</a:t>
            </a:r>
            <a:r>
              <a:rPr lang="nb-NO" dirty="0"/>
              <a:t>() {</a:t>
            </a:r>
            <a:br>
              <a:rPr lang="nb-NO" dirty="0"/>
            </a:br>
            <a:r>
              <a:rPr lang="nb-NO" dirty="0"/>
              <a:t>		</a:t>
            </a:r>
            <a:r>
              <a:rPr lang="nb-NO" dirty="0" err="1"/>
              <a:t>System.out.println</a:t>
            </a:r>
            <a:r>
              <a:rPr lang="nb-NO" dirty="0"/>
              <a:t>(</a:t>
            </a:r>
            <a:br>
              <a:rPr lang="nb-NO" dirty="0"/>
            </a:br>
            <a:r>
              <a:rPr lang="nb-NO" dirty="0"/>
              <a:t>			"This </a:t>
            </a:r>
            <a:r>
              <a:rPr lang="nb-NO" dirty="0" err="1"/>
              <a:t>wallet</a:t>
            </a:r>
            <a:r>
              <a:rPr lang="nb-NO" dirty="0"/>
              <a:t> </a:t>
            </a:r>
            <a:r>
              <a:rPr lang="nb-NO" dirty="0" err="1"/>
              <a:t>contains</a:t>
            </a:r>
            <a:r>
              <a:rPr lang="nb-NO" dirty="0"/>
              <a:t> " + </a:t>
            </a:r>
            <a:r>
              <a:rPr lang="nb-NO" dirty="0" err="1"/>
              <a:t>this.coins</a:t>
            </a:r>
            <a:r>
              <a:rPr lang="nb-NO" dirty="0"/>
              <a:t> + "</a:t>
            </a:r>
            <a:r>
              <a:rPr lang="nb-NO" dirty="0" err="1"/>
              <a:t>coins</a:t>
            </a:r>
            <a:r>
              <a:rPr lang="nb-NO" dirty="0"/>
              <a:t>."</a:t>
            </a:r>
            <a:br>
              <a:rPr lang="nb-NO" dirty="0"/>
            </a:br>
            <a:r>
              <a:rPr lang="nb-NO" dirty="0"/>
              <a:t>		);</a:t>
            </a:r>
            <a:br>
              <a:rPr lang="nb-NO" dirty="0"/>
            </a:br>
            <a:r>
              <a:rPr lang="nb-NO" dirty="0"/>
              <a:t>	}</a:t>
            </a:r>
            <a:br>
              <a:rPr lang="nb-NO" dirty="0"/>
            </a:br>
            <a:r>
              <a:rPr lang="nb-NO" dirty="0"/>
              <a:t>}</a:t>
            </a:r>
          </a:p>
        </p:txBody>
      </p:sp>
    </p:spTree>
    <p:extLst>
      <p:ext uri="{BB962C8B-B14F-4D97-AF65-F5344CB8AC3E}">
        <p14:creationId xmlns:p14="http://schemas.microsoft.com/office/powerpoint/2010/main" val="147559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F846DAA-4D7E-4BFF-8006-8D6B76F779E8}"/>
              </a:ext>
            </a:extLst>
          </p:cNvPr>
          <p:cNvSpPr>
            <a:spLocks noGrp="1"/>
          </p:cNvSpPr>
          <p:nvPr>
            <p:ph type="title"/>
          </p:nvPr>
        </p:nvSpPr>
        <p:spPr/>
        <p:txBody>
          <a:bodyPr/>
          <a:lstStyle/>
          <a:p>
            <a:r>
              <a:rPr lang="nb-NO" dirty="0" err="1"/>
              <a:t>Wallet-class</a:t>
            </a:r>
            <a:endParaRPr lang="nb-NO" dirty="0"/>
          </a:p>
        </p:txBody>
      </p:sp>
      <p:sp>
        <p:nvSpPr>
          <p:cNvPr id="3" name="Plassholder for innhold 2">
            <a:extLst>
              <a:ext uri="{FF2B5EF4-FFF2-40B4-BE49-F238E27FC236}">
                <a16:creationId xmlns:a16="http://schemas.microsoft.com/office/drawing/2014/main" id="{9F21C4F7-74E7-4F6B-8199-C2CF929EEB9B}"/>
              </a:ext>
            </a:extLst>
          </p:cNvPr>
          <p:cNvSpPr>
            <a:spLocks noGrp="1"/>
          </p:cNvSpPr>
          <p:nvPr>
            <p:ph idx="1"/>
          </p:nvPr>
        </p:nvSpPr>
        <p:spPr/>
        <p:txBody>
          <a:bodyPr/>
          <a:lstStyle/>
          <a:p>
            <a:endParaRPr lang="nb-NO" dirty="0"/>
          </a:p>
        </p:txBody>
      </p:sp>
      <p:pic>
        <p:nvPicPr>
          <p:cNvPr id="5" name="Bilde 4">
            <a:extLst>
              <a:ext uri="{FF2B5EF4-FFF2-40B4-BE49-F238E27FC236}">
                <a16:creationId xmlns:a16="http://schemas.microsoft.com/office/drawing/2014/main" id="{8934A26E-4BDB-4855-942A-FC3942040055}"/>
              </a:ext>
            </a:extLst>
          </p:cNvPr>
          <p:cNvPicPr>
            <a:picLocks noChangeAspect="1"/>
          </p:cNvPicPr>
          <p:nvPr/>
        </p:nvPicPr>
        <p:blipFill>
          <a:blip r:embed="rId2"/>
          <a:stretch>
            <a:fillRect/>
          </a:stretch>
        </p:blipFill>
        <p:spPr>
          <a:xfrm>
            <a:off x="1323309" y="2238923"/>
            <a:ext cx="9545382" cy="3524742"/>
          </a:xfrm>
          <a:prstGeom prst="rect">
            <a:avLst/>
          </a:prstGeom>
        </p:spPr>
      </p:pic>
    </p:spTree>
    <p:extLst>
      <p:ext uri="{BB962C8B-B14F-4D97-AF65-F5344CB8AC3E}">
        <p14:creationId xmlns:p14="http://schemas.microsoft.com/office/powerpoint/2010/main" val="2099393838"/>
      </p:ext>
    </p:extLst>
  </p:cSld>
  <p:clrMapOvr>
    <a:masterClrMapping/>
  </p:clrMapOvr>
</p:sld>
</file>

<file path=ppt/theme/theme1.xml><?xml version="1.0" encoding="utf-8"?>
<a:theme xmlns:a="http://schemas.openxmlformats.org/drawingml/2006/main" name="Office Theme">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2296</TotalTime>
  <Words>2298</Words>
  <Application>Microsoft Office PowerPoint</Application>
  <PresentationFormat>Widescreen</PresentationFormat>
  <Paragraphs>162</Paragraphs>
  <Slides>28</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28</vt:i4>
      </vt:variant>
    </vt:vector>
  </HeadingPairs>
  <TitlesOfParts>
    <vt:vector size="33" baseType="lpstr">
      <vt:lpstr>Arial</vt:lpstr>
      <vt:lpstr>Calibri</vt:lpstr>
      <vt:lpstr>Calibri Light</vt:lpstr>
      <vt:lpstr>Consolas</vt:lpstr>
      <vt:lpstr>Office Theme</vt:lpstr>
      <vt:lpstr> PGR112 – 3: Classes and objects</vt:lpstr>
      <vt:lpstr>Topics for today          Week 2</vt:lpstr>
      <vt:lpstr>Tips for catching up</vt:lpstr>
      <vt:lpstr>Small reminders</vt:lpstr>
      <vt:lpstr>Classes</vt:lpstr>
      <vt:lpstr>Objects</vt:lpstr>
      <vt:lpstr>Wallet-example</vt:lpstr>
      <vt:lpstr>Wallet-class</vt:lpstr>
      <vt:lpstr>Wallet-class</vt:lpstr>
      <vt:lpstr>Constructor</vt:lpstr>
      <vt:lpstr>Method overloading</vt:lpstr>
      <vt:lpstr>Constructors summarized</vt:lpstr>
      <vt:lpstr>String?</vt:lpstr>
      <vt:lpstr>Attributes of objects</vt:lpstr>
      <vt:lpstr>Access modifies</vt:lpstr>
      <vt:lpstr>Private</vt:lpstr>
      <vt:lpstr>Public</vt:lpstr>
      <vt:lpstr>IntelliJ and getters/setters</vt:lpstr>
      <vt:lpstr>Encapsulation</vt:lpstr>
      <vt:lpstr>Looking back on last week</vt:lpstr>
      <vt:lpstr>Variables</vt:lpstr>
      <vt:lpstr>Reference variable</vt:lpstr>
      <vt:lpstr>Taking a look at our example</vt:lpstr>
      <vt:lpstr>Fields – In summary</vt:lpstr>
      <vt:lpstr>Getter</vt:lpstr>
      <vt:lpstr>Setter</vt:lpstr>
      <vt:lpstr>this</vt:lpstr>
      <vt:lpstr>Before we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PGR113 – 3: Classes and objects</dc:title>
  <dc:creator>Marcus Alexander Dahl</dc:creator>
  <cp:lastModifiedBy>Marcus Alexander Dahl</cp:lastModifiedBy>
  <cp:revision>9</cp:revision>
  <dcterms:created xsi:type="dcterms:W3CDTF">2022-01-15T22:29:49Z</dcterms:created>
  <dcterms:modified xsi:type="dcterms:W3CDTF">2022-01-17T13:14:49Z</dcterms:modified>
</cp:coreProperties>
</file>