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A747-60EB-46CD-B941-AF22588EB5B5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5C70B-3592-490E-93EF-A3C3DFF5E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1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                                                                                                                                        ---------------------------</a:t>
            </a:r>
            <a:r>
              <a:rPr lang="nb-NO" dirty="0">
                <a:sym typeface="Wingdings" panose="05000000000000000000" pitchFamily="2" charset="2"/>
              </a:rPr>
              <a:t>          </a:t>
            </a:r>
            <a:r>
              <a:rPr lang="nb-NO" dirty="0"/>
              <a:t>PAUSE TIL KL 14:10            </a:t>
            </a:r>
            <a:r>
              <a:rPr lang="nb-NO" dirty="0">
                <a:sym typeface="Wingdings" panose="05000000000000000000" pitchFamily="2" charset="2"/>
              </a:rPr>
              <a:t>--------------------------------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5C70B-3592-490E-93EF-A3C3DFF5EC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3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3102C6-0320-46E7-8A1E-745B820ED4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CCF0636-D078-4004-B2F7-4A7B4FA272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855C89-9E51-453A-95EA-35CB39F99D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D792D5-C6C3-4FB3-8BEC-B296947F5A36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A24267-0D3D-450A-912B-3B23708F90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B66D1A8-24E7-4D85-998E-403689892F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D4B64D-F3DD-422F-BED0-8BCF48C4BED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220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6FB64D-B92E-4F42-940E-C37E7C50A2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FB458F2-8700-4B23-A40C-9DBCF8B9C5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5696AE-ACFB-4DE3-83D6-FB3E3AFAFE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D7CC85-E74C-4203-A938-624C93832DD3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90F36B-D32B-427D-B484-5D4EB81796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F92DAF1-FAC5-46E6-B1CB-0004EDE3B1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30E01-DD0C-4FFD-851E-683A204A85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02605B9-13E2-4119-93CD-CBBCB8FD6BA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4B9FDC-EF1D-4FD6-9C73-95DBF306D68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643D89-9BC6-4CCE-956C-A37BC13A73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7EEE9F-7558-44CE-9977-845D5314F13A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272766-E4D3-4451-9B19-1ED73C05D1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79D7CD-DECA-4255-A4D7-C60E0FBD1D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D201AB-911F-4B85-81AA-B86AE9EC66C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CA1F20-3845-4FA9-9DF3-2F88A1148D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E931BB-4E2A-4B38-92FE-F5FFB169C2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844FDF-78A3-4C5F-9C11-52F1012D66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E02A68-710F-49BE-BAC7-AE217CFDE32E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963620-4AD7-4BE7-9A60-E0B46C9BFC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E553DF-9487-4E90-964C-6E41A35F8A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9A427-2625-48BE-A4A0-A56B701CCB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2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8EC727-4871-4A54-9C7C-0A35D309F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EFDD6AD-0087-4818-8A67-5773C40EE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78EC5A-A058-4D48-9B95-99575BDB41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AA16DB-5F63-412B-93B8-F0655DC6C656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0BB162-C405-43E5-A018-C9FC7D4954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CD7947-6C62-42E9-96B3-1392D30EAD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4B424-6132-4793-8E96-33390B26F5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C8C2AC-7C61-4F45-9152-122B6918E9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4A08BE-3656-4772-8567-B9E8BD9B32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D0E92D-1053-4587-A858-54706F2F2A6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73F88DF-812E-4F74-9344-5BB78E612E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C1D1A3-B2DB-4AAE-8A70-3CE926CE2FD0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3BF874E-31E5-421C-817D-B19FC2CDEB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5C9C06-9F78-4793-94B1-584ABB6FDF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44CCFF-3224-4AE3-928A-0E63811435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9FA29-CF4B-49DF-A686-AD45349C4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717476-8553-4CBA-AB7C-4C55C7C87B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8637C8C-5CF0-465E-9E69-C67A344AD2B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004474D-B486-4E99-91D4-70CCFC42FB2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4E842B-2355-4ECD-9190-695F8A70303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E02DA10-A7B4-44BA-B084-9D14FC135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5E3C19-15BE-49BD-A6DE-5C507C41C21A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D16825C-6F87-468B-99CB-3F2931AA16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1634644-6A00-4CD7-BD40-A123F0542B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687DEA-D1D9-42D2-AAC7-C4ED216A76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821CC1-3B3A-447E-8F12-69AD8E406C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96CAD14-30D9-4703-89F0-C5DA2AFA73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C7166-41EA-4F17-AE53-22D26D7EE320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BFE0E9-7307-476E-A08D-A3B835B0A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B172E59-29F1-4D2D-AAC4-B7701015BD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A3E407-BF00-4926-910B-D73A8041E9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8E6B970-1812-440E-AC7F-7D499447BB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98A39-FC62-463A-AD65-D93E53392458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3EC59CC-D1A6-4E55-9D1D-91350BCD3A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4FD528B-A8AA-4A97-87F3-EC545C1287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E699AC-EDD6-4462-ADC1-C7E0922A6E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1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6086CF-C8E6-45D2-AABC-8AF0C57CF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3AD2E2-D9A0-4164-9BD2-2043800CE7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43D8B5A-547D-4C8C-97EB-1CDEDC285C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CBBC93B-DD49-4A38-ABC7-3AF218CF44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FF66C2-C963-4CD6-9C70-ED02F48F115A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D8FF255-4335-4C6E-8961-9C1463D79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1017EF5-6140-40D9-831C-9A3AA710DF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B92E9A-C4DE-4006-96E1-2C4ED0C28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3823C6-1397-4B79-9C45-F4C81EC57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4FD9444-61DA-4BAB-BC48-EEE183D4020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FE6DB0F-5EA2-4193-A8D1-D6A0E77EF4A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D8129FF-4FFE-4162-AA3C-63DDF4AE90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41A182-5181-416C-BC2C-5AE5BF18EDC7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398EFF-FBFB-4CF9-A521-9ECD6D8A93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A38AF82-AB9E-41DE-8FBF-DE2209DC5D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AF702C-A638-431C-AE61-B1A9063504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56BDDCE-51DE-445E-942C-799042171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E9FAF6-F4AD-44F5-A69F-79F47A672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EDF68E-788C-4CF2-8F42-F9ABB2A6C1F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DA6FBCE-623F-471A-9E3A-47EF73DC9AB4}" type="datetime1">
              <a:rPr lang="en-GB"/>
              <a:pPr lvl="0"/>
              <a:t>12/01/2022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C15DE1-B7D5-4724-9550-EEFBC76EFD1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473983-5570-419A-ABF8-BE82B948400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25223F4-3C24-49EB-822F-A3764B81C12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nb-NO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nb-NO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b-NO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b-NO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b-NO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b-NO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an.lin@kristiania.no" TargetMode="External"/><Relationship Id="rId2" Type="http://schemas.openxmlformats.org/officeDocument/2006/relationships/hyperlink" Target="mailto:marcusalexander.dahl@kristiania.n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D29C9-2451-48BA-9BCB-86ADBFDEFE8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b-NO"/>
              <a:t>Session 2 (of 24)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83ED6B9-FBC8-49A1-B3BC-B61BF63933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nb-NO"/>
              <a:t>PGR112 Objektorientert programmering</a:t>
            </a:r>
          </a:p>
          <a:p>
            <a:pPr lvl="0">
              <a:lnSpc>
                <a:spcPct val="80000"/>
              </a:lnSpc>
            </a:pPr>
            <a:endParaRPr lang="nb-NO"/>
          </a:p>
          <a:p>
            <a:pPr lvl="0">
              <a:lnSpc>
                <a:spcPct val="80000"/>
              </a:lnSpc>
            </a:pPr>
            <a:r>
              <a:rPr lang="nb-NO"/>
              <a:t>Marcus Alexander Dahl | </a:t>
            </a:r>
            <a:r>
              <a:rPr lang="nb-NO">
                <a:hlinkClick r:id="rId2"/>
              </a:rPr>
              <a:t>marcusalexander.dahl@kristiania.no</a:t>
            </a:r>
            <a:endParaRPr lang="nb-NO"/>
          </a:p>
          <a:p>
            <a:pPr lvl="0">
              <a:lnSpc>
                <a:spcPct val="80000"/>
              </a:lnSpc>
            </a:pPr>
            <a:r>
              <a:rPr lang="nb-NO"/>
              <a:t>Yuan Lin  | </a:t>
            </a:r>
            <a:r>
              <a:rPr lang="nb-NO">
                <a:hlinkClick r:id="rId3"/>
              </a:rPr>
              <a:t>yuan.lin@kristiania.no</a:t>
            </a:r>
            <a:r>
              <a:rPr lang="nb-NO"/>
              <a:t> </a:t>
            </a:r>
            <a:endParaRPr lang="en-GB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B7139972-71F2-4E3E-BA7C-2991F57A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774" y="277657"/>
            <a:ext cx="2495900" cy="22386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19C54C-F9AE-4C0C-AAD0-01844984CB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Where can I find more information?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0878E5-D033-4C83-B2B1-C1E3B49A68A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hlinkClick r:id="rId2"/>
              </a:rPr>
              <a:t>https://www.w3schools.com/java/default.asp</a:t>
            </a:r>
            <a:endParaRPr lang="en-GB" dirty="0"/>
          </a:p>
          <a:p>
            <a:pPr lvl="1"/>
            <a:r>
              <a:rPr lang="en-GB" dirty="0"/>
              <a:t>Great place to start, functions as both a tutorial and reference material</a:t>
            </a:r>
          </a:p>
          <a:p>
            <a:pPr lvl="1"/>
            <a:endParaRPr lang="en-GB" dirty="0"/>
          </a:p>
          <a:p>
            <a:r>
              <a:rPr lang="en-GB" dirty="0"/>
              <a:t>The repository for the course will be updated throughout the </a:t>
            </a:r>
            <a:r>
              <a:rPr lang="en-GB" dirty="0" err="1"/>
              <a:t>dayafter</a:t>
            </a:r>
            <a:r>
              <a:rPr lang="en-GB" dirty="0"/>
              <a:t> this lecture with tasks and exercises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91EE05-0995-4509-8249-03355CA7A4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What are the topics for today?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126687-2ACF-4515-937D-347F9AA2D8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b-NO" dirty="0"/>
          </a:p>
          <a:p>
            <a:pPr lvl="0"/>
            <a:r>
              <a:rPr lang="en-GB" dirty="0">
                <a:latin typeface="Arial" pitchFamily="34"/>
              </a:rPr>
              <a:t>Variables</a:t>
            </a:r>
          </a:p>
          <a:p>
            <a:pPr lvl="0"/>
            <a:r>
              <a:rPr lang="en-GB" dirty="0">
                <a:latin typeface="Arial" pitchFamily="34"/>
              </a:rPr>
              <a:t>Data Types</a:t>
            </a:r>
          </a:p>
          <a:p>
            <a:pPr lvl="0"/>
            <a:r>
              <a:rPr lang="en-GB" dirty="0">
                <a:latin typeface="Arial" pitchFamily="34"/>
              </a:rPr>
              <a:t>Methods</a:t>
            </a:r>
          </a:p>
          <a:p>
            <a:pPr lvl="0"/>
            <a:r>
              <a:rPr lang="en-GB" dirty="0">
                <a:latin typeface="Arial" pitchFamily="34"/>
              </a:rPr>
              <a:t>Scope</a:t>
            </a:r>
          </a:p>
          <a:p>
            <a:pPr lvl="0"/>
            <a:r>
              <a:rPr lang="en-GB" dirty="0">
                <a:latin typeface="Arial" pitchFamily="34"/>
              </a:rPr>
              <a:t>Control Statements</a:t>
            </a:r>
            <a:endParaRPr lang="nb-N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AC2FF0-E20A-499F-8474-D74C03A26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Variables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8A07A6-A2EE-4779-9C40-F54AD098C1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nb-NO" sz="1800"/>
              <a:t>In Java, variables are declared with a type which denotes how it is stored in memory</a:t>
            </a:r>
          </a:p>
          <a:p>
            <a:pPr lvl="0">
              <a:lnSpc>
                <a:spcPct val="70000"/>
              </a:lnSpc>
            </a:pPr>
            <a:endParaRPr lang="nb-NO" sz="1800"/>
          </a:p>
          <a:p>
            <a:pPr lvl="0">
              <a:lnSpc>
                <a:spcPct val="70000"/>
              </a:lnSpc>
            </a:pPr>
            <a:r>
              <a:rPr lang="en-GB" sz="1800"/>
              <a:t>Types go before the variable name, as such:</a:t>
            </a:r>
          </a:p>
          <a:p>
            <a:pPr lvl="0">
              <a:lnSpc>
                <a:spcPct val="70000"/>
              </a:lnSpc>
            </a:pPr>
            <a:endParaRPr lang="en-GB" sz="1800"/>
          </a:p>
          <a:p>
            <a:pPr lvl="0">
              <a:lnSpc>
                <a:spcPct val="70000"/>
              </a:lnSpc>
            </a:pPr>
            <a:endParaRPr lang="en-GB" sz="1800"/>
          </a:p>
          <a:p>
            <a:pPr lvl="0">
              <a:lnSpc>
                <a:spcPct val="70000"/>
              </a:lnSpc>
            </a:pPr>
            <a:endParaRPr lang="en-GB" sz="1800"/>
          </a:p>
          <a:p>
            <a:pPr lvl="0">
              <a:lnSpc>
                <a:spcPct val="70000"/>
              </a:lnSpc>
            </a:pPr>
            <a:endParaRPr lang="en-GB" sz="1800"/>
          </a:p>
          <a:p>
            <a:pPr lvl="0">
              <a:lnSpc>
                <a:spcPct val="70000"/>
              </a:lnSpc>
            </a:pPr>
            <a:endParaRPr lang="en-GB" sz="1800"/>
          </a:p>
          <a:p>
            <a:pPr lvl="0">
              <a:lnSpc>
                <a:spcPct val="70000"/>
              </a:lnSpc>
            </a:pPr>
            <a:r>
              <a:rPr lang="en-GB" sz="1800"/>
              <a:t>Red = type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Green = variable name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Blue = value stored within that variable</a:t>
            </a:r>
            <a:br>
              <a:rPr lang="en-GB" sz="1800"/>
            </a:br>
            <a:endParaRPr lang="en-GB" sz="1800"/>
          </a:p>
          <a:p>
            <a:pPr lvl="0">
              <a:lnSpc>
                <a:spcPct val="70000"/>
              </a:lnSpc>
            </a:pPr>
            <a:endParaRPr lang="en-GB" sz="1800"/>
          </a:p>
          <a:p>
            <a:pPr marL="0" lvl="0" indent="0">
              <a:lnSpc>
                <a:spcPct val="70000"/>
              </a:lnSpc>
              <a:buNone/>
            </a:pPr>
            <a:r>
              <a:rPr lang="en-GB" sz="1800"/>
              <a:t>	</a:t>
            </a:r>
          </a:p>
        </p:txBody>
      </p:sp>
      <p:pic>
        <p:nvPicPr>
          <p:cNvPr id="4" name="Bilde 8">
            <a:extLst>
              <a:ext uri="{FF2B5EF4-FFF2-40B4-BE49-F238E27FC236}">
                <a16:creationId xmlns:a16="http://schemas.microsoft.com/office/drawing/2014/main" id="{448C5F1E-B1C0-4392-89EA-ACF29038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98" r="26631" b="3572"/>
          <a:stretch>
            <a:fillRect/>
          </a:stretch>
        </p:blipFill>
        <p:spPr>
          <a:xfrm>
            <a:off x="2559085" y="2985296"/>
            <a:ext cx="6896404" cy="11684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BB6B7F-1A14-42D7-9247-83E8C0943A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Data types</a:t>
            </a:r>
            <a:endParaRPr lang="en-GB"/>
          </a:p>
        </p:txBody>
      </p:sp>
      <p:pic>
        <p:nvPicPr>
          <p:cNvPr id="3" name="Plassholder for innhold 4">
            <a:extLst>
              <a:ext uri="{FF2B5EF4-FFF2-40B4-BE49-F238E27FC236}">
                <a16:creationId xmlns:a16="http://schemas.microsoft.com/office/drawing/2014/main" id="{29CA3689-AB15-4144-83E6-7018FD8C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347" y="2203511"/>
            <a:ext cx="11710217" cy="3469690"/>
          </a:xfrm>
        </p:spPr>
      </p:pic>
      <p:sp>
        <p:nvSpPr>
          <p:cNvPr id="4" name="TekstSylinder 5">
            <a:extLst>
              <a:ext uri="{FF2B5EF4-FFF2-40B4-BE49-F238E27FC236}">
                <a16:creationId xmlns:a16="http://schemas.microsoft.com/office/drawing/2014/main" id="{A5A1C659-659A-4A2C-81B1-357788837A87}"/>
              </a:ext>
            </a:extLst>
          </p:cNvPr>
          <p:cNvSpPr txBox="1"/>
          <p:nvPr/>
        </p:nvSpPr>
        <p:spPr>
          <a:xfrm>
            <a:off x="234625" y="6397864"/>
            <a:ext cx="6091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Source: https://www.w3schools.com/java/java_data_types.asp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kstSylinder 6">
            <a:extLst>
              <a:ext uri="{FF2B5EF4-FFF2-40B4-BE49-F238E27FC236}">
                <a16:creationId xmlns:a16="http://schemas.microsoft.com/office/drawing/2014/main" id="{E1C12EDD-F944-4D90-B5A9-EF17F55CB250}"/>
              </a:ext>
            </a:extLst>
          </p:cNvPr>
          <p:cNvSpPr txBox="1"/>
          <p:nvPr/>
        </p:nvSpPr>
        <p:spPr>
          <a:xfrm>
            <a:off x="432849" y="1791721"/>
            <a:ext cx="31531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Primitive Data Types</a:t>
            </a: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F0B2A6-D434-4920-84A4-D74E007D7A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Data types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85C0BF2-5EA4-4CCE-BCD0-CA37DFEA37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486275"/>
          </a:xfrm>
        </p:spPr>
        <p:txBody>
          <a:bodyPr/>
          <a:lstStyle/>
          <a:p>
            <a:pPr lvl="0"/>
            <a:r>
              <a:rPr lang="nb-NO"/>
              <a:t>What is a primitive data type?</a:t>
            </a:r>
          </a:p>
          <a:p>
            <a:pPr lvl="1"/>
            <a:r>
              <a:rPr lang="nb-NO"/>
              <a:t>Data types already defined within Java</a:t>
            </a:r>
            <a:br>
              <a:rPr lang="nb-NO"/>
            </a:br>
            <a:endParaRPr lang="nb-NO"/>
          </a:p>
          <a:p>
            <a:pPr lvl="0"/>
            <a:r>
              <a:rPr lang="en-GB"/>
              <a:t>What is the difference between primitive and non-primitive data types?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3" name="TekstSylinder 5">
            <a:extLst>
              <a:ext uri="{FF2B5EF4-FFF2-40B4-BE49-F238E27FC236}">
                <a16:creationId xmlns:a16="http://schemas.microsoft.com/office/drawing/2014/main" id="{B092AF9C-D357-4F34-8DB1-641A6AF6DEF5}"/>
              </a:ext>
            </a:extLst>
          </p:cNvPr>
          <p:cNvSpPr txBox="1"/>
          <p:nvPr/>
        </p:nvSpPr>
        <p:spPr>
          <a:xfrm>
            <a:off x="234625" y="6397864"/>
            <a:ext cx="6091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Source: https://www.w3schools.com/java/java_data_types.asp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5" name="Tabell 8">
            <a:extLst>
              <a:ext uri="{FF2B5EF4-FFF2-40B4-BE49-F238E27FC236}">
                <a16:creationId xmlns:a16="http://schemas.microsoft.com/office/drawing/2014/main" id="{F7203FFC-28A2-4224-9C84-457C2D2CD2D2}"/>
              </a:ext>
            </a:extLst>
          </p:cNvPr>
          <p:cNvGraphicFramePr>
            <a:graphicFrameLocks noGrp="1"/>
          </p:cNvGraphicFramePr>
          <p:nvPr/>
        </p:nvGraphicFramePr>
        <p:xfrm>
          <a:off x="2031997" y="3933821"/>
          <a:ext cx="7694098" cy="185422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3630103">
                  <a:extLst>
                    <a:ext uri="{9D8B030D-6E8A-4147-A177-3AD203B41FA5}">
                      <a16:colId xmlns:a16="http://schemas.microsoft.com/office/drawing/2014/main" val="3449623124"/>
                    </a:ext>
                  </a:extLst>
                </a:gridCol>
                <a:gridCol w="4063995">
                  <a:extLst>
                    <a:ext uri="{9D8B030D-6E8A-4147-A177-3AD203B41FA5}">
                      <a16:colId xmlns:a16="http://schemas.microsoft.com/office/drawing/2014/main" val="345844335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Primitive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Non-primitive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6525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Already defined by Java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Usually created by the programmer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5957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Always has a value (not null)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Value can be null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2051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Starts with a lowercase letter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Starts with an uppercase letter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027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Size in memory depends on the type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nb-NO"/>
                        <a:t>Size is the same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6A620F-2F44-4F5E-BAFF-12EF56F0CF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Methods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BC1170-7D2B-422A-8076-26BBA29E7D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459867"/>
            <a:ext cx="10515600" cy="4351336"/>
          </a:xfrm>
        </p:spPr>
        <p:txBody>
          <a:bodyPr/>
          <a:lstStyle/>
          <a:p>
            <a:pPr lvl="0"/>
            <a:r>
              <a:rPr lang="nb-NO" dirty="0"/>
              <a:t>In Java,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seen</a:t>
            </a:r>
            <a:r>
              <a:rPr lang="nb-NO" dirty="0"/>
              <a:t> as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defined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a </a:t>
            </a:r>
            <a:r>
              <a:rPr lang="nb-NO" dirty="0" err="1"/>
              <a:t>class</a:t>
            </a:r>
            <a:endParaRPr lang="nb-NO" dirty="0"/>
          </a:p>
          <a:p>
            <a:pPr lvl="0"/>
            <a:endParaRPr lang="nb-NO" dirty="0"/>
          </a:p>
          <a:p>
            <a:pPr lvl="0"/>
            <a:r>
              <a:rPr lang="nb-NO" dirty="0"/>
              <a:t>A </a:t>
            </a:r>
            <a:r>
              <a:rPr lang="nb-NO" dirty="0" err="1"/>
              <a:t>class</a:t>
            </a:r>
            <a:r>
              <a:rPr lang="nb-NO" dirty="0"/>
              <a:t> in Java have </a:t>
            </a:r>
            <a:r>
              <a:rPr lang="nb-NO" dirty="0" err="1"/>
              <a:t>methods</a:t>
            </a:r>
            <a:r>
              <a:rPr lang="nb-NO" dirty="0"/>
              <a:t> and serves as a </a:t>
            </a:r>
            <a:r>
              <a:rPr lang="nb-NO" dirty="0" err="1"/>
              <a:t>piece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run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dirty="0" err="1"/>
              <a:t>upon</a:t>
            </a:r>
            <a:endParaRPr lang="nb-NO" dirty="0"/>
          </a:p>
          <a:p>
            <a:pPr lvl="0"/>
            <a:endParaRPr lang="nb-NO" dirty="0"/>
          </a:p>
          <a:p>
            <a:pPr lvl="0"/>
            <a:r>
              <a:rPr lang="nb-NO" dirty="0"/>
              <a:t>All </a:t>
            </a:r>
            <a:r>
              <a:rPr lang="nb-NO" dirty="0" err="1"/>
              <a:t>methods</a:t>
            </a:r>
            <a:r>
              <a:rPr lang="nb-NO" dirty="0"/>
              <a:t> must have a </a:t>
            </a:r>
            <a:r>
              <a:rPr lang="nb-NO" dirty="0" err="1"/>
              <a:t>return</a:t>
            </a:r>
            <a:r>
              <a:rPr lang="nb-NO" dirty="0"/>
              <a:t> type,</a:t>
            </a:r>
            <a:br>
              <a:rPr lang="nb-NO" dirty="0"/>
            </a:br>
            <a:r>
              <a:rPr lang="nb-NO" b="1" dirty="0" err="1"/>
              <a:t>void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expected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  <a:p>
            <a:pPr lvl="0"/>
            <a:endParaRPr lang="nb-NO" dirty="0"/>
          </a:p>
          <a:p>
            <a:pPr lvl="0"/>
            <a:r>
              <a:rPr lang="nb-NO" dirty="0" err="1"/>
              <a:t>Example</a:t>
            </a:r>
            <a:r>
              <a:rPr lang="nb-NO" dirty="0"/>
              <a:t>:</a:t>
            </a:r>
            <a:endParaRPr lang="en-GB" dirty="0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E891A121-B7CA-4695-88DF-90DAD741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42" y="3270738"/>
            <a:ext cx="5100954" cy="35872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03952D-20CA-4AEB-8615-E0945CDCB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Scope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3D84F8-F6DC-4AEC-810E-7F9BBBF3194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Method scope</a:t>
            </a:r>
          </a:p>
          <a:p>
            <a:pPr lvl="1"/>
            <a:r>
              <a:rPr lang="nb-NO"/>
              <a:t>Variables defined within a method are available only within that method, and can only be used by code that is:</a:t>
            </a:r>
          </a:p>
          <a:p>
            <a:pPr lvl="2"/>
            <a:r>
              <a:rPr lang="nb-NO"/>
              <a:t>Below the variable declaration</a:t>
            </a:r>
          </a:p>
          <a:p>
            <a:pPr lvl="2"/>
            <a:r>
              <a:rPr lang="nb-NO"/>
              <a:t>While still within the method</a:t>
            </a:r>
          </a:p>
          <a:p>
            <a:pPr lvl="1"/>
            <a:endParaRPr lang="nb-NO"/>
          </a:p>
          <a:p>
            <a:pPr lvl="0"/>
            <a:r>
              <a:rPr lang="nb-NO"/>
              <a:t>Block scope</a:t>
            </a:r>
          </a:p>
          <a:p>
            <a:pPr lvl="1"/>
            <a:r>
              <a:rPr lang="nb-NO"/>
              <a:t>Variables defined between a block of code between </a:t>
            </a:r>
            <a:r>
              <a:rPr lang="nb-NO" sz="3200" b="1"/>
              <a:t>{</a:t>
            </a:r>
            <a:r>
              <a:rPr lang="nb-NO"/>
              <a:t> and </a:t>
            </a:r>
            <a:r>
              <a:rPr lang="nb-NO" sz="3200" b="1"/>
              <a:t>}</a:t>
            </a:r>
            <a:endParaRPr lang="en-GB" sz="3200" b="1"/>
          </a:p>
          <a:p>
            <a:pPr lvl="1"/>
            <a:r>
              <a:rPr lang="en-GB"/>
              <a:t>Can exist on its own</a:t>
            </a:r>
          </a:p>
          <a:p>
            <a:pPr lvl="1"/>
            <a:r>
              <a:rPr lang="en-GB"/>
              <a:t>Can also exist as a part of an </a:t>
            </a:r>
            <a:r>
              <a:rPr lang="en-GB" b="1"/>
              <a:t>if</a:t>
            </a:r>
            <a:r>
              <a:rPr lang="en-GB"/>
              <a:t>-statement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B8B047-9C51-40D6-B976-E3CE8FCEAE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Control Statements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AB3A46-B59C-42AF-9AE0-22BC767D0C9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endParaRPr lang="nb-NO"/>
          </a:p>
          <a:p>
            <a:pPr marL="457200" lvl="1" indent="0">
              <a:lnSpc>
                <a:spcPct val="80000"/>
              </a:lnSpc>
              <a:buNone/>
            </a:pPr>
            <a:r>
              <a:rPr lang="nb-NO">
                <a:latin typeface="Consolas" pitchFamily="49"/>
              </a:rPr>
              <a:t>if (condition) {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	…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}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nb-NO">
              <a:latin typeface="Consolas" pitchFamily="49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nb-NO">
              <a:latin typeface="Consolas" pitchFamily="49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nb-NO">
              <a:latin typeface="Consolas" pitchFamily="49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nb-NO">
                <a:latin typeface="Consolas" pitchFamily="49"/>
              </a:rPr>
              <a:t>if (condition) {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	…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} else {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	…	</a:t>
            </a:r>
            <a:br>
              <a:rPr lang="nb-NO">
                <a:latin typeface="Consolas" pitchFamily="49"/>
              </a:rPr>
            </a:br>
            <a:r>
              <a:rPr lang="nb-NO"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E8AA1F-9E07-40EE-9F42-EB94CDDA84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Control Statements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EC85B7-1DB8-4183-9160-F97AA47708F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endParaRPr lang="nb-NO" sz="2600"/>
          </a:p>
          <a:p>
            <a:pPr marL="457200" lvl="1" indent="0">
              <a:lnSpc>
                <a:spcPct val="70000"/>
              </a:lnSpc>
              <a:buNone/>
            </a:pPr>
            <a:r>
              <a:rPr lang="nb-NO" sz="2200">
                <a:latin typeface="Consolas" pitchFamily="49"/>
              </a:rPr>
              <a:t>String role = "student";</a:t>
            </a:r>
            <a:br>
              <a:rPr lang="nb-NO" sz="2200">
                <a:latin typeface="Consolas" pitchFamily="49"/>
              </a:rPr>
            </a:b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switch(role) {</a:t>
            </a: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case "student":</a:t>
            </a: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	…</a:t>
            </a: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break;</a:t>
            </a:r>
            <a:br>
              <a:rPr lang="nb-NO" sz="2200">
                <a:latin typeface="Consolas" pitchFamily="49"/>
              </a:rPr>
            </a:b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case "teacher":</a:t>
            </a: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	…</a:t>
            </a: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break;</a:t>
            </a:r>
            <a:br>
              <a:rPr lang="nb-NO" sz="2200">
                <a:latin typeface="Consolas" pitchFamily="49"/>
              </a:rPr>
            </a:br>
            <a:br>
              <a:rPr lang="nb-NO" sz="2200">
                <a:latin typeface="Consolas" pitchFamily="49"/>
              </a:rPr>
            </a:br>
            <a:r>
              <a:rPr lang="nb-NO" sz="2200">
                <a:latin typeface="Consolas" pitchFamily="49"/>
              </a:rPr>
              <a:t>	default: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nb-NO" sz="2200">
                <a:latin typeface="Consolas" pitchFamily="49"/>
              </a:rPr>
              <a:t>		…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nb-NO" sz="2200"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457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tema</vt:lpstr>
      <vt:lpstr>Session 2 (of 24)</vt:lpstr>
      <vt:lpstr>What are the topics for today?</vt:lpstr>
      <vt:lpstr>Variables</vt:lpstr>
      <vt:lpstr>Data types</vt:lpstr>
      <vt:lpstr>Data types</vt:lpstr>
      <vt:lpstr>Methods</vt:lpstr>
      <vt:lpstr>Scope</vt:lpstr>
      <vt:lpstr>Control Statements</vt:lpstr>
      <vt:lpstr>Control Statements</vt:lpstr>
      <vt:lpstr>Where can I find more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(of 24)</dc:title>
  <dc:creator>Marcus Dahl</dc:creator>
  <cp:lastModifiedBy>Marcus Dahl</cp:lastModifiedBy>
  <cp:revision>6</cp:revision>
  <dcterms:created xsi:type="dcterms:W3CDTF">2022-01-12T06:01:25Z</dcterms:created>
  <dcterms:modified xsi:type="dcterms:W3CDTF">2022-01-12T14:25:34Z</dcterms:modified>
</cp:coreProperties>
</file>