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6" d="100"/>
          <a:sy n="166" d="100"/>
        </p:scale>
        <p:origin x="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FFB2-B245-4AA1-AE0E-438DAB11D718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A1F6-1345-453D-9103-937B41BAE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98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FFB2-B245-4AA1-AE0E-438DAB11D718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A1F6-1345-453D-9103-937B41BAE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99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FFB2-B245-4AA1-AE0E-438DAB11D718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A1F6-1345-453D-9103-937B41BAE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21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FFB2-B245-4AA1-AE0E-438DAB11D718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A1F6-1345-453D-9103-937B41BAE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11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FFB2-B245-4AA1-AE0E-438DAB11D718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A1F6-1345-453D-9103-937B41BAE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752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FFB2-B245-4AA1-AE0E-438DAB11D718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A1F6-1345-453D-9103-937B41BAE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28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FFB2-B245-4AA1-AE0E-438DAB11D718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A1F6-1345-453D-9103-937B41BAE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13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FFB2-B245-4AA1-AE0E-438DAB11D718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A1F6-1345-453D-9103-937B41BAE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256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FFB2-B245-4AA1-AE0E-438DAB11D718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A1F6-1345-453D-9103-937B41BAE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08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FFB2-B245-4AA1-AE0E-438DAB11D718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A1F6-1345-453D-9103-937B41BAE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316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FFB2-B245-4AA1-AE0E-438DAB11D718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A1F6-1345-453D-9103-937B41BAE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99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8FFB2-B245-4AA1-AE0E-438DAB11D718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BA1F6-1345-453D-9103-937B41BAE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4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hyperlink" Target="mailto:marcusalexander.dahl@kristiania.no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CF94997-3911-4E83-A793-635E4C230B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PGR112 – Session 7 (of 24)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60689AF1-9882-4297-8191-1793FA98DB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Object-oriented programming</a:t>
            </a:r>
          </a:p>
          <a:p>
            <a:endParaRPr lang="en-US" dirty="0"/>
          </a:p>
          <a:p>
            <a:r>
              <a:rPr lang="en-US" dirty="0"/>
              <a:t>Marcus Alexander Dahl / </a:t>
            </a:r>
            <a:r>
              <a:rPr lang="en-US" dirty="0">
                <a:hlinkClick r:id="rId2"/>
              </a:rPr>
              <a:t>marcusalexander.dahl@kristiania.no</a:t>
            </a:r>
            <a:endParaRPr lang="en-US" dirty="0"/>
          </a:p>
          <a:p>
            <a:endParaRPr lang="en-US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C1483755-35E1-4ABC-BDCD-BA3366E5A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041" y="470970"/>
            <a:ext cx="1327918" cy="13021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039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A9924D8-9E49-4708-BAE4-EBF9C5F02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topics of focus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16026B1-E30D-4FDD-A3EF-347E0FA05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Inheritance</a:t>
            </a:r>
            <a:br>
              <a:rPr lang="en-US" dirty="0"/>
            </a:br>
            <a:endParaRPr lang="en-US" dirty="0"/>
          </a:p>
          <a:p>
            <a:r>
              <a:rPr lang="en-US" dirty="0"/>
              <a:t>Aggregation (introduction)</a:t>
            </a:r>
            <a:br>
              <a:rPr lang="en-US" dirty="0"/>
            </a:br>
            <a:endParaRPr lang="en-US" dirty="0"/>
          </a:p>
          <a:p>
            <a:r>
              <a:rPr lang="en-US" i="1" dirty="0">
                <a:latin typeface="Consolas" panose="020B0609020204030204" pitchFamily="49" charset="0"/>
              </a:rPr>
              <a:t>super </a:t>
            </a:r>
            <a:r>
              <a:rPr lang="en-US" dirty="0"/>
              <a:t>keyword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i="1" dirty="0">
                <a:latin typeface="Consolas" panose="020B0609020204030204" pitchFamily="49" charset="0"/>
              </a:rPr>
              <a:t>final</a:t>
            </a:r>
            <a:r>
              <a:rPr lang="en-US" dirty="0"/>
              <a:t> keyword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+ an extra focus on coding today!</a:t>
            </a:r>
          </a:p>
        </p:txBody>
      </p:sp>
    </p:spTree>
    <p:extLst>
      <p:ext uri="{BB962C8B-B14F-4D97-AF65-F5344CB8AC3E}">
        <p14:creationId xmlns:p14="http://schemas.microsoft.com/office/powerpoint/2010/main" val="4007590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9995FA9-6A75-4C6D-847F-660FE8B30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05EE6EF-B12B-493E-8378-FF29DA560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Inheritance is specified using the extends keyword.</a:t>
            </a:r>
          </a:p>
          <a:p>
            <a:endParaRPr lang="en-US" dirty="0"/>
          </a:p>
          <a:p>
            <a:r>
              <a:rPr lang="en-US" dirty="0"/>
              <a:t>A sub-class can inherit from a super-class (parent-, base class)</a:t>
            </a:r>
          </a:p>
          <a:p>
            <a:pPr lvl="1"/>
            <a:r>
              <a:rPr lang="en-US" dirty="0"/>
              <a:t>Re-using code!</a:t>
            </a:r>
          </a:p>
          <a:p>
            <a:pPr lvl="1"/>
            <a:endParaRPr lang="en-US" dirty="0"/>
          </a:p>
          <a:p>
            <a:r>
              <a:rPr lang="en-US" b="1" dirty="0">
                <a:latin typeface="Consolas" panose="020B0609020204030204" pitchFamily="49" charset="0"/>
              </a:rPr>
              <a:t>super</a:t>
            </a:r>
            <a:r>
              <a:rPr lang="en-US" dirty="0"/>
              <a:t> is used to call the constructor of the parent class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this</a:t>
            </a:r>
            <a:r>
              <a:rPr lang="en-US" dirty="0"/>
              <a:t> can be used to refer to a </a:t>
            </a:r>
            <a:r>
              <a:rPr lang="en-US" dirty="0" err="1"/>
              <a:t>class’</a:t>
            </a:r>
            <a:r>
              <a:rPr lang="en-US" dirty="0"/>
              <a:t> own constructor, for example when overloading constructors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711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08506CE-91BC-4498-BDB5-45D77392F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Inheritance – </a:t>
            </a:r>
            <a:r>
              <a:rPr lang="nb-NO" i="1" dirty="0"/>
              <a:t>«is a»-</a:t>
            </a:r>
            <a:r>
              <a:rPr lang="en-US" i="1" dirty="0"/>
              <a:t>relationship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58368BF-0D83-44C8-8D07-8C7C4D9D8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using inheritance, we should do so with caution.</a:t>
            </a:r>
          </a:p>
          <a:p>
            <a:pPr lvl="1"/>
            <a:r>
              <a:rPr lang="en-US" dirty="0"/>
              <a:t>Inheritance is used when the classes are in a </a:t>
            </a:r>
            <a:r>
              <a:rPr lang="nb-NO" b="1" dirty="0"/>
              <a:t>«is a»-</a:t>
            </a:r>
            <a:r>
              <a:rPr lang="en-US" b="1" dirty="0"/>
              <a:t>relationship</a:t>
            </a:r>
          </a:p>
          <a:p>
            <a:pPr lvl="2"/>
            <a:r>
              <a:rPr lang="en-US" dirty="0"/>
              <a:t>Circle is a Shape</a:t>
            </a:r>
          </a:p>
          <a:p>
            <a:pPr lvl="2"/>
            <a:r>
              <a:rPr lang="en-US" dirty="0"/>
              <a:t>Cat is an Animal</a:t>
            </a:r>
          </a:p>
          <a:p>
            <a:pPr lvl="2"/>
            <a:r>
              <a:rPr lang="en-US" dirty="0"/>
              <a:t>Banana is a Fruit</a:t>
            </a:r>
          </a:p>
          <a:p>
            <a:endParaRPr lang="en-US" dirty="0"/>
          </a:p>
          <a:p>
            <a:r>
              <a:rPr lang="en-US" dirty="0"/>
              <a:t>Inheritance creates a strong connection between the two classes.</a:t>
            </a:r>
          </a:p>
        </p:txBody>
      </p:sp>
    </p:spTree>
    <p:extLst>
      <p:ext uri="{BB962C8B-B14F-4D97-AF65-F5344CB8AC3E}">
        <p14:creationId xmlns:p14="http://schemas.microsoft.com/office/powerpoint/2010/main" val="1473739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F51F22C-EDDA-4610-92E0-FE3F74FD3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(introduction)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0A2F281-3653-4F00-B2D0-6860E6203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can achieve re-usability of code by using aggregation.</a:t>
            </a:r>
          </a:p>
          <a:p>
            <a:pPr lvl="1"/>
            <a:r>
              <a:rPr lang="en-US" dirty="0"/>
              <a:t>In comparison to inheritance, the classes have a </a:t>
            </a:r>
            <a:r>
              <a:rPr lang="nb-NO" b="1" dirty="0"/>
              <a:t>«has a»-</a:t>
            </a:r>
            <a:r>
              <a:rPr lang="en-US" b="1" dirty="0"/>
              <a:t>relationship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examples:</a:t>
            </a:r>
          </a:p>
          <a:p>
            <a:pPr lvl="2"/>
            <a:r>
              <a:rPr lang="en-US" dirty="0"/>
              <a:t>Bottle has a Liquid (within it)</a:t>
            </a:r>
          </a:p>
          <a:p>
            <a:pPr lvl="3"/>
            <a:r>
              <a:rPr lang="en-US" dirty="0"/>
              <a:t>A soda can could have a liquid in it</a:t>
            </a:r>
          </a:p>
          <a:p>
            <a:pPr lvl="3"/>
            <a:r>
              <a:rPr lang="en-US" dirty="0"/>
              <a:t>A bucket could have a liquid in it</a:t>
            </a:r>
          </a:p>
          <a:p>
            <a:pPr lvl="3"/>
            <a:r>
              <a:rPr lang="en-US" dirty="0"/>
              <a:t>A bowl could have a liquid in it</a:t>
            </a:r>
          </a:p>
          <a:p>
            <a:pPr lvl="2"/>
            <a:r>
              <a:rPr lang="en-US" dirty="0"/>
              <a:t>Student has an Address</a:t>
            </a:r>
          </a:p>
          <a:p>
            <a:pPr lvl="3"/>
            <a:r>
              <a:rPr lang="en-US" dirty="0"/>
              <a:t>Campus could have an address</a:t>
            </a:r>
          </a:p>
          <a:p>
            <a:pPr lvl="3"/>
            <a:r>
              <a:rPr lang="en-US" dirty="0"/>
              <a:t>Home could have an address 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The point is that the class on the right side of the relationship, can in most cases be used across code to represent the same concept across classes. For example:</a:t>
            </a:r>
          </a:p>
          <a:p>
            <a:pPr lvl="2"/>
            <a:r>
              <a:rPr lang="en-US" dirty="0"/>
              <a:t>Different locations could use the same Address class to represent a physical location</a:t>
            </a:r>
          </a:p>
          <a:p>
            <a:pPr lvl="2"/>
            <a:r>
              <a:rPr lang="en-US" dirty="0"/>
              <a:t>Different containers could use the Liquid class to represent different liquids stored within </a:t>
            </a:r>
            <a:r>
              <a:rPr lang="en-US"/>
              <a:t>the containers</a:t>
            </a: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567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43D4068-2FB6-4C23-8898-F55F3C4BE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panose="020B0609020204030204" pitchFamily="49" charset="0"/>
              </a:rPr>
              <a:t>super</a:t>
            </a:r>
            <a:r>
              <a:rPr lang="en-US" dirty="0"/>
              <a:t> keyword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52EE261-8AA1-48BB-8305-87E8560D7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Allows us to call the constructor of our parent class</a:t>
            </a:r>
          </a:p>
          <a:p>
            <a:endParaRPr lang="en-US" dirty="0"/>
          </a:p>
          <a:p>
            <a:r>
              <a:rPr lang="en-US" dirty="0"/>
              <a:t>Must be the first line of code within a class constructor that extends another class.</a:t>
            </a:r>
          </a:p>
          <a:p>
            <a:endParaRPr lang="en-US" dirty="0"/>
          </a:p>
          <a:p>
            <a:r>
              <a:rPr lang="en-US" dirty="0"/>
              <a:t>Cannot use local instance methods to run code as part of passing arguments to the super constructor, as the instance doesn’t exist yet!</a:t>
            </a:r>
          </a:p>
          <a:p>
            <a:endParaRPr lang="en-US" dirty="0"/>
          </a:p>
          <a:p>
            <a:r>
              <a:rPr lang="en-US" b="1" dirty="0">
                <a:latin typeface="Consolas" panose="020B0609020204030204" pitchFamily="49" charset="0"/>
              </a:rPr>
              <a:t>this</a:t>
            </a:r>
            <a:r>
              <a:rPr lang="en-US" dirty="0"/>
              <a:t> can be used within constructors to refer to the class's own constructor, often used when overloading the constructor, instead of having to type the name of the class. Not necessary!</a:t>
            </a:r>
          </a:p>
        </p:txBody>
      </p:sp>
    </p:spTree>
    <p:extLst>
      <p:ext uri="{BB962C8B-B14F-4D97-AF65-F5344CB8AC3E}">
        <p14:creationId xmlns:p14="http://schemas.microsoft.com/office/powerpoint/2010/main" val="4061505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98FBF04-0871-45E5-A293-947014665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panose="020B0609020204030204" pitchFamily="49" charset="0"/>
              </a:rPr>
              <a:t>final</a:t>
            </a:r>
            <a:r>
              <a:rPr lang="en-US" dirty="0"/>
              <a:t> keyword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3623CFD-6CAE-48A5-96DC-7E9CCAA7C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keyword is used often used to create:</a:t>
            </a:r>
          </a:p>
          <a:p>
            <a:endParaRPr lang="en-US" dirty="0"/>
          </a:p>
          <a:p>
            <a:pPr lvl="1"/>
            <a:r>
              <a:rPr lang="en-US" dirty="0"/>
              <a:t>Constant variables (read only)</a:t>
            </a:r>
          </a:p>
          <a:p>
            <a:pPr lvl="1"/>
            <a:r>
              <a:rPr lang="en-US" dirty="0"/>
              <a:t>Prevent method overriding</a:t>
            </a:r>
          </a:p>
          <a:p>
            <a:pPr lvl="1"/>
            <a:r>
              <a:rPr lang="en-US" dirty="0"/>
              <a:t>Prevent inheritance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Placed to the left of data types (when declaring variables or methods), or to the left of the </a:t>
            </a:r>
            <a:r>
              <a:rPr lang="en-US" i="1" dirty="0">
                <a:latin typeface="Consolas" panose="020B0609020204030204" pitchFamily="49" charset="0"/>
              </a:rPr>
              <a:t>class</a:t>
            </a:r>
            <a:r>
              <a:rPr lang="en-US" dirty="0"/>
              <a:t> keyword when defining classes.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Let us explore some code that can show-case this;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310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293DCEF-7B8C-444F-8D5A-17588C11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us write some code!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FE89EEA-1BA8-4B35-833A-D6385A16E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Tips and tricks</a:t>
            </a:r>
          </a:p>
          <a:p>
            <a:pPr lvl="1"/>
            <a:r>
              <a:rPr lang="en-US" dirty="0"/>
              <a:t>Hover your mouse cursor, the tooltip might display the </a:t>
            </a:r>
            <a:r>
              <a:rPr lang="en-US" dirty="0" err="1"/>
              <a:t>keybinding</a:t>
            </a:r>
            <a:r>
              <a:rPr lang="en-US" dirty="0"/>
              <a:t>!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Settings -&gt; Keymap -&gt; (Editor Actions || Main Menu &gt; Edit &gt; Find)</a:t>
            </a:r>
          </a:p>
          <a:p>
            <a:pPr lvl="2"/>
            <a:r>
              <a:rPr lang="en-US" dirty="0"/>
              <a:t>Explore the list, you may find many shortcuts here:</a:t>
            </a:r>
          </a:p>
          <a:p>
            <a:pPr lvl="3"/>
            <a:r>
              <a:rPr lang="en-US" dirty="0"/>
              <a:t>Add Selection for Next Occurrence</a:t>
            </a:r>
          </a:p>
          <a:p>
            <a:pPr lvl="3"/>
            <a:r>
              <a:rPr lang="en-US" dirty="0"/>
              <a:t>Duplicate Line or Selection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Alt + 1 can toggle your view of project files!</a:t>
            </a:r>
          </a:p>
          <a:p>
            <a:pPr lvl="1"/>
            <a:endParaRPr lang="en-US" dirty="0"/>
          </a:p>
          <a:p>
            <a:r>
              <a:rPr lang="en-US" dirty="0"/>
              <a:t>Now, lets get started;</a:t>
            </a:r>
          </a:p>
        </p:txBody>
      </p:sp>
    </p:spTree>
    <p:extLst>
      <p:ext uri="{BB962C8B-B14F-4D97-AF65-F5344CB8AC3E}">
        <p14:creationId xmlns:p14="http://schemas.microsoft.com/office/powerpoint/2010/main" val="3698020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</TotalTime>
  <Words>512</Words>
  <Application>Microsoft Office PowerPoint</Application>
  <PresentationFormat>Widescreen</PresentationFormat>
  <Paragraphs>70</Paragraphs>
  <Slides>8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Theme</vt:lpstr>
      <vt:lpstr>PGR112 – Session 7 (of 24)</vt:lpstr>
      <vt:lpstr>Today’s topics of focus</vt:lpstr>
      <vt:lpstr>Inheritance</vt:lpstr>
      <vt:lpstr>Inheritance – «is a»-relationship</vt:lpstr>
      <vt:lpstr>Aggregation (introduction)</vt:lpstr>
      <vt:lpstr>super keyword</vt:lpstr>
      <vt:lpstr>final keyword</vt:lpstr>
      <vt:lpstr>Let us write some code!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PGR112 – Session 7 (of 24)</dc:title>
  <dc:creator>Marcus Alexander Dahl</dc:creator>
  <cp:lastModifiedBy>Marcus Alexander Dahl</cp:lastModifiedBy>
  <cp:revision>2</cp:revision>
  <dcterms:created xsi:type="dcterms:W3CDTF">2022-01-31T03:19:32Z</dcterms:created>
  <dcterms:modified xsi:type="dcterms:W3CDTF">2022-01-31T06:17:49Z</dcterms:modified>
</cp:coreProperties>
</file>