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287" r:id="rId45"/>
    <p:sldId id="286" r:id="rId46"/>
    <p:sldId id="265"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C2B7"/>
    <a:srgbClr val="191919"/>
    <a:srgbClr val="E46C33"/>
    <a:srgbClr val="CFA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00" d="100"/>
          <a:sy n="100" d="100"/>
        </p:scale>
        <p:origin x="54" y="-37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64E3D9"/>
              </a:solidFill>
              <a:ln w="19050">
                <a:solidFill>
                  <a:schemeClr val="lt1"/>
                </a:solidFill>
              </a:ln>
              <a:effectLst/>
            </c:spPr>
            <c:extLst>
              <c:ext xmlns:c16="http://schemas.microsoft.com/office/drawing/2014/chart" uri="{C3380CC4-5D6E-409C-BE32-E72D297353CC}">
                <c16:uniqueId val="{00000004-4472-46C2-BBCF-CD2D118721DB}"/>
              </c:ext>
            </c:extLst>
          </c:dPt>
          <c:dPt>
            <c:idx val="1"/>
            <c:bubble3D val="0"/>
            <c:spPr>
              <a:solidFill>
                <a:srgbClr val="4E92E2"/>
              </a:solidFill>
              <a:ln w="19050">
                <a:solidFill>
                  <a:schemeClr val="lt1"/>
                </a:solidFill>
              </a:ln>
              <a:effectLst/>
            </c:spPr>
            <c:extLst>
              <c:ext xmlns:c16="http://schemas.microsoft.com/office/drawing/2014/chart" uri="{C3380CC4-5D6E-409C-BE32-E72D297353CC}">
                <c16:uniqueId val="{00000005-4472-46C2-BBCF-CD2D118721DB}"/>
              </c:ext>
            </c:extLst>
          </c:dPt>
          <c:dPt>
            <c:idx val="2"/>
            <c:bubble3D val="0"/>
            <c:spPr>
              <a:solidFill>
                <a:srgbClr val="42A6E2"/>
              </a:solidFill>
              <a:ln w="19050">
                <a:solidFill>
                  <a:schemeClr val="lt1"/>
                </a:solidFill>
              </a:ln>
              <a:effectLst/>
            </c:spPr>
            <c:extLst>
              <c:ext xmlns:c16="http://schemas.microsoft.com/office/drawing/2014/chart" uri="{C3380CC4-5D6E-409C-BE32-E72D297353CC}">
                <c16:uniqueId val="{00000006-4472-46C2-BBCF-CD2D118721DB}"/>
              </c:ext>
            </c:extLst>
          </c:dPt>
          <c:dPt>
            <c:idx val="3"/>
            <c:bubble3D val="0"/>
            <c:spPr>
              <a:solidFill>
                <a:schemeClr val="accent2"/>
              </a:solidFill>
              <a:ln w="19050">
                <a:solidFill>
                  <a:schemeClr val="lt1"/>
                </a:solidFill>
              </a:ln>
              <a:effectLst/>
            </c:spPr>
            <c:extLst>
              <c:ext xmlns:c16="http://schemas.microsoft.com/office/drawing/2014/chart" uri="{C3380CC4-5D6E-409C-BE32-E72D297353CC}">
                <c16:uniqueId val="{00000003-4472-46C2-BBCF-CD2D118721DB}"/>
              </c:ext>
            </c:extLst>
          </c:dPt>
          <c:dPt>
            <c:idx val="4"/>
            <c:bubble3D val="0"/>
            <c:spPr>
              <a:solidFill>
                <a:srgbClr val="FFC000"/>
              </a:solidFill>
              <a:ln w="19050">
                <a:solidFill>
                  <a:schemeClr val="lt1"/>
                </a:solidFill>
              </a:ln>
              <a:effectLst/>
            </c:spPr>
            <c:extLst>
              <c:ext xmlns:c16="http://schemas.microsoft.com/office/drawing/2014/chart" uri="{C3380CC4-5D6E-409C-BE32-E72D297353CC}">
                <c16:uniqueId val="{00000002-4472-46C2-BBCF-CD2D118721DB}"/>
              </c:ext>
            </c:extLst>
          </c:dPt>
          <c:dLbls>
            <c:dLbl>
              <c:idx val="0"/>
              <c:layout>
                <c:manualLayout>
                  <c:x val="-0.13307237139747666"/>
                  <c:y val="0.1110298898234565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72-46C2-BBCF-CD2D118721DB}"/>
                </c:ext>
              </c:extLst>
            </c:dLbl>
            <c:dLbl>
              <c:idx val="1"/>
              <c:layout>
                <c:manualLayout>
                  <c:x val="-7.193002095600079E-2"/>
                  <c:y val="-0.1706380923574008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72-46C2-BBCF-CD2D118721DB}"/>
                </c:ext>
              </c:extLst>
            </c:dLbl>
            <c:dLbl>
              <c:idx val="2"/>
              <c:layout>
                <c:manualLayout>
                  <c:x val="6.5296898021710251E-2"/>
                  <c:y val="-0.1847005914923356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72-46C2-BBCF-CD2D118721DB}"/>
                </c:ext>
              </c:extLst>
            </c:dLbl>
            <c:dLbl>
              <c:idx val="3"/>
              <c:delete val="1"/>
              <c:extLst>
                <c:ext xmlns:c15="http://schemas.microsoft.com/office/drawing/2012/chart" uri="{CE6537A1-D6FC-4f65-9D91-7224C49458BB}"/>
                <c:ext xmlns:c16="http://schemas.microsoft.com/office/drawing/2014/chart" uri="{C3380CC4-5D6E-409C-BE32-E72D297353CC}">
                  <c16:uniqueId val="{00000003-4472-46C2-BBCF-CD2D118721DB}"/>
                </c:ext>
              </c:extLst>
            </c:dLbl>
            <c:dLbl>
              <c:idx val="4"/>
              <c:layout>
                <c:manualLayout>
                  <c:x val="5.1310296525975969E-2"/>
                  <c:y val="0.1628677311228019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72-46C2-BBCF-CD2D118721D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数字货币众筹</c:v>
                </c:pt>
                <c:pt idx="1">
                  <c:v>基金会持有</c:v>
                </c:pt>
                <c:pt idx="2">
                  <c:v>市场推广</c:v>
                </c:pt>
                <c:pt idx="3">
                  <c:v>生态激励</c:v>
                </c:pt>
                <c:pt idx="4">
                  <c:v>用于团队激励</c:v>
                </c:pt>
              </c:strCache>
            </c:strRef>
          </c:cat>
          <c:val>
            <c:numRef>
              <c:f>Sheet1!$B$2:$B$6</c:f>
              <c:numCache>
                <c:formatCode>0%</c:formatCode>
                <c:ptCount val="5"/>
                <c:pt idx="0">
                  <c:v>0.35</c:v>
                </c:pt>
                <c:pt idx="1">
                  <c:v>0.15</c:v>
                </c:pt>
                <c:pt idx="2">
                  <c:v>0.15</c:v>
                </c:pt>
                <c:pt idx="3" formatCode="0.00%">
                  <c:v>0.25</c:v>
                </c:pt>
                <c:pt idx="4">
                  <c:v>0.1</c:v>
                </c:pt>
              </c:numCache>
            </c:numRef>
          </c:val>
          <c:extLst>
            <c:ext xmlns:c16="http://schemas.microsoft.com/office/drawing/2014/chart" uri="{C3380CC4-5D6E-409C-BE32-E72D297353CC}">
              <c16:uniqueId val="{00000000-4472-46C2-BBCF-CD2D118721D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75971705982146753"/>
          <c:y val="0.10451187920030984"/>
          <c:w val="0.20503001968503937"/>
          <c:h val="0.7351142131172002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3C02-3B03-4C4C-A438-481011910E3C}" type="datetimeFigureOut">
              <a:rPr lang="zh-CN" altLang="en-US" smtClean="0"/>
              <a:t>2018/3/16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85848-5C22-4524-A249-2CF38EEE54D8}" type="slidenum">
              <a:rPr lang="zh-CN" altLang="en-US" smtClean="0"/>
              <a:t>‹#›</a:t>
            </a:fld>
            <a:endParaRPr lang="zh-CN" altLang="en-US"/>
          </a:p>
        </p:txBody>
      </p:sp>
    </p:spTree>
    <p:extLst>
      <p:ext uri="{BB962C8B-B14F-4D97-AF65-F5344CB8AC3E}">
        <p14:creationId xmlns:p14="http://schemas.microsoft.com/office/powerpoint/2010/main" val="363456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a:t>
            </a:fld>
            <a:endParaRPr lang="zh-CN" altLang="en-US"/>
          </a:p>
        </p:txBody>
      </p:sp>
    </p:spTree>
    <p:extLst>
      <p:ext uri="{BB962C8B-B14F-4D97-AF65-F5344CB8AC3E}">
        <p14:creationId xmlns:p14="http://schemas.microsoft.com/office/powerpoint/2010/main" val="243091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10</a:t>
            </a:fld>
            <a:endParaRPr lang="zh-CN" altLang="en-US"/>
          </a:p>
        </p:txBody>
      </p:sp>
    </p:spTree>
    <p:extLst>
      <p:ext uri="{BB962C8B-B14F-4D97-AF65-F5344CB8AC3E}">
        <p14:creationId xmlns:p14="http://schemas.microsoft.com/office/powerpoint/2010/main" val="7684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11</a:t>
            </a:fld>
            <a:endParaRPr lang="zh-CN" altLang="en-US"/>
          </a:p>
        </p:txBody>
      </p:sp>
    </p:spTree>
    <p:extLst>
      <p:ext uri="{BB962C8B-B14F-4D97-AF65-F5344CB8AC3E}">
        <p14:creationId xmlns:p14="http://schemas.microsoft.com/office/powerpoint/2010/main" val="517536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12</a:t>
            </a:fld>
            <a:endParaRPr lang="zh-CN" altLang="en-US"/>
          </a:p>
        </p:txBody>
      </p:sp>
    </p:spTree>
    <p:extLst>
      <p:ext uri="{BB962C8B-B14F-4D97-AF65-F5344CB8AC3E}">
        <p14:creationId xmlns:p14="http://schemas.microsoft.com/office/powerpoint/2010/main" val="201699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13</a:t>
            </a:fld>
            <a:endParaRPr lang="zh-CN" altLang="en-US"/>
          </a:p>
        </p:txBody>
      </p:sp>
    </p:spTree>
    <p:extLst>
      <p:ext uri="{BB962C8B-B14F-4D97-AF65-F5344CB8AC3E}">
        <p14:creationId xmlns:p14="http://schemas.microsoft.com/office/powerpoint/2010/main" val="185160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14</a:t>
            </a:fld>
            <a:endParaRPr lang="zh-CN" altLang="en-US"/>
          </a:p>
        </p:txBody>
      </p:sp>
    </p:spTree>
    <p:extLst>
      <p:ext uri="{BB962C8B-B14F-4D97-AF65-F5344CB8AC3E}">
        <p14:creationId xmlns:p14="http://schemas.microsoft.com/office/powerpoint/2010/main" val="2577538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15</a:t>
            </a:fld>
            <a:endParaRPr lang="zh-CN" altLang="en-US"/>
          </a:p>
        </p:txBody>
      </p:sp>
    </p:spTree>
    <p:extLst>
      <p:ext uri="{BB962C8B-B14F-4D97-AF65-F5344CB8AC3E}">
        <p14:creationId xmlns:p14="http://schemas.microsoft.com/office/powerpoint/2010/main" val="3033746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16</a:t>
            </a:fld>
            <a:endParaRPr lang="zh-CN" altLang="en-US"/>
          </a:p>
        </p:txBody>
      </p:sp>
    </p:spTree>
    <p:extLst>
      <p:ext uri="{BB962C8B-B14F-4D97-AF65-F5344CB8AC3E}">
        <p14:creationId xmlns:p14="http://schemas.microsoft.com/office/powerpoint/2010/main" val="1583643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17</a:t>
            </a:fld>
            <a:endParaRPr lang="zh-CN" altLang="en-US"/>
          </a:p>
        </p:txBody>
      </p:sp>
    </p:spTree>
    <p:extLst>
      <p:ext uri="{BB962C8B-B14F-4D97-AF65-F5344CB8AC3E}">
        <p14:creationId xmlns:p14="http://schemas.microsoft.com/office/powerpoint/2010/main" val="627469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18</a:t>
            </a:fld>
            <a:endParaRPr lang="zh-CN" altLang="en-US"/>
          </a:p>
        </p:txBody>
      </p:sp>
    </p:spTree>
    <p:extLst>
      <p:ext uri="{BB962C8B-B14F-4D97-AF65-F5344CB8AC3E}">
        <p14:creationId xmlns:p14="http://schemas.microsoft.com/office/powerpoint/2010/main" val="3744171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19</a:t>
            </a:fld>
            <a:endParaRPr lang="zh-CN" altLang="en-US"/>
          </a:p>
        </p:txBody>
      </p:sp>
    </p:spTree>
    <p:extLst>
      <p:ext uri="{BB962C8B-B14F-4D97-AF65-F5344CB8AC3E}">
        <p14:creationId xmlns:p14="http://schemas.microsoft.com/office/powerpoint/2010/main" val="394360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2</a:t>
            </a:fld>
            <a:endParaRPr lang="zh-CN" altLang="en-US"/>
          </a:p>
        </p:txBody>
      </p:sp>
    </p:spTree>
    <p:extLst>
      <p:ext uri="{BB962C8B-B14F-4D97-AF65-F5344CB8AC3E}">
        <p14:creationId xmlns:p14="http://schemas.microsoft.com/office/powerpoint/2010/main" val="2003242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20</a:t>
            </a:fld>
            <a:endParaRPr lang="zh-CN" altLang="en-US"/>
          </a:p>
        </p:txBody>
      </p:sp>
    </p:spTree>
    <p:extLst>
      <p:ext uri="{BB962C8B-B14F-4D97-AF65-F5344CB8AC3E}">
        <p14:creationId xmlns:p14="http://schemas.microsoft.com/office/powerpoint/2010/main" val="1626432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21</a:t>
            </a:fld>
            <a:endParaRPr lang="zh-CN" altLang="en-US"/>
          </a:p>
        </p:txBody>
      </p:sp>
    </p:spTree>
    <p:extLst>
      <p:ext uri="{BB962C8B-B14F-4D97-AF65-F5344CB8AC3E}">
        <p14:creationId xmlns:p14="http://schemas.microsoft.com/office/powerpoint/2010/main" val="2631545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22</a:t>
            </a:fld>
            <a:endParaRPr lang="zh-CN" altLang="en-US"/>
          </a:p>
        </p:txBody>
      </p:sp>
    </p:spTree>
    <p:extLst>
      <p:ext uri="{BB962C8B-B14F-4D97-AF65-F5344CB8AC3E}">
        <p14:creationId xmlns:p14="http://schemas.microsoft.com/office/powerpoint/2010/main" val="4072672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23</a:t>
            </a:fld>
            <a:endParaRPr lang="zh-CN" altLang="en-US"/>
          </a:p>
        </p:txBody>
      </p:sp>
    </p:spTree>
    <p:extLst>
      <p:ext uri="{BB962C8B-B14F-4D97-AF65-F5344CB8AC3E}">
        <p14:creationId xmlns:p14="http://schemas.microsoft.com/office/powerpoint/2010/main" val="428580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56772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68366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27429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3354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208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46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3</a:t>
            </a:fld>
            <a:endParaRPr lang="zh-CN" altLang="en-US"/>
          </a:p>
        </p:txBody>
      </p:sp>
    </p:spTree>
    <p:extLst>
      <p:ext uri="{BB962C8B-B14F-4D97-AF65-F5344CB8AC3E}">
        <p14:creationId xmlns:p14="http://schemas.microsoft.com/office/powerpoint/2010/main" val="1227217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239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4405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9480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5470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63121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3151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6903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0122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4869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730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4</a:t>
            </a:fld>
            <a:endParaRPr lang="zh-CN" altLang="en-US"/>
          </a:p>
        </p:txBody>
      </p:sp>
    </p:spTree>
    <p:extLst>
      <p:ext uri="{BB962C8B-B14F-4D97-AF65-F5344CB8AC3E}">
        <p14:creationId xmlns:p14="http://schemas.microsoft.com/office/powerpoint/2010/main" val="4252612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71492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9783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77551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A85848-5C22-4524-A249-2CF38EEE54D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995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44</a:t>
            </a:fld>
            <a:endParaRPr lang="zh-CN" altLang="en-US"/>
          </a:p>
        </p:txBody>
      </p:sp>
    </p:spTree>
    <p:extLst>
      <p:ext uri="{BB962C8B-B14F-4D97-AF65-F5344CB8AC3E}">
        <p14:creationId xmlns:p14="http://schemas.microsoft.com/office/powerpoint/2010/main" val="2160275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45</a:t>
            </a:fld>
            <a:endParaRPr lang="zh-CN" altLang="en-US"/>
          </a:p>
        </p:txBody>
      </p:sp>
    </p:spTree>
    <p:extLst>
      <p:ext uri="{BB962C8B-B14F-4D97-AF65-F5344CB8AC3E}">
        <p14:creationId xmlns:p14="http://schemas.microsoft.com/office/powerpoint/2010/main" val="116192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5</a:t>
            </a:fld>
            <a:endParaRPr lang="zh-CN" altLang="en-US"/>
          </a:p>
        </p:txBody>
      </p:sp>
    </p:spTree>
    <p:extLst>
      <p:ext uri="{BB962C8B-B14F-4D97-AF65-F5344CB8AC3E}">
        <p14:creationId xmlns:p14="http://schemas.microsoft.com/office/powerpoint/2010/main" val="123777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6</a:t>
            </a:fld>
            <a:endParaRPr lang="zh-CN" altLang="en-US"/>
          </a:p>
        </p:txBody>
      </p:sp>
    </p:spTree>
    <p:extLst>
      <p:ext uri="{BB962C8B-B14F-4D97-AF65-F5344CB8AC3E}">
        <p14:creationId xmlns:p14="http://schemas.microsoft.com/office/powerpoint/2010/main" val="285911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7</a:t>
            </a:fld>
            <a:endParaRPr lang="zh-CN" altLang="en-US"/>
          </a:p>
        </p:txBody>
      </p:sp>
    </p:spTree>
    <p:extLst>
      <p:ext uri="{BB962C8B-B14F-4D97-AF65-F5344CB8AC3E}">
        <p14:creationId xmlns:p14="http://schemas.microsoft.com/office/powerpoint/2010/main" val="1980627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8</a:t>
            </a:fld>
            <a:endParaRPr lang="zh-CN" altLang="en-US"/>
          </a:p>
        </p:txBody>
      </p:sp>
    </p:spTree>
    <p:extLst>
      <p:ext uri="{BB962C8B-B14F-4D97-AF65-F5344CB8AC3E}">
        <p14:creationId xmlns:p14="http://schemas.microsoft.com/office/powerpoint/2010/main" val="1181812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85848-5C22-4524-A249-2CF38EEE54D8}" type="slidenum">
              <a:rPr lang="zh-CN" altLang="en-US" smtClean="0"/>
              <a:t>9</a:t>
            </a:fld>
            <a:endParaRPr lang="zh-CN" altLang="en-US"/>
          </a:p>
        </p:txBody>
      </p:sp>
    </p:spTree>
    <p:extLst>
      <p:ext uri="{BB962C8B-B14F-4D97-AF65-F5344CB8AC3E}">
        <p14:creationId xmlns:p14="http://schemas.microsoft.com/office/powerpoint/2010/main" val="334540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A5388-C80F-41E8-BBF4-FDA5082939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1EEAAA-3389-4FA3-91B6-1D8ED0A2F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366F61-EBD4-49FF-9240-6991335B93C3}"/>
              </a:ext>
            </a:extLst>
          </p:cNvPr>
          <p:cNvSpPr>
            <a:spLocks noGrp="1"/>
          </p:cNvSpPr>
          <p:nvPr>
            <p:ph type="dt" sz="half" idx="10"/>
          </p:nvPr>
        </p:nvSpPr>
        <p:spPr/>
        <p:txBody>
          <a:bodyPr/>
          <a:lstStyle/>
          <a:p>
            <a:fld id="{79612005-EF01-4514-ABFD-A5D0AD692F95}" type="datetimeFigureOut">
              <a:rPr lang="zh-CN" altLang="en-US" smtClean="0"/>
              <a:t>2018/3/16</a:t>
            </a:fld>
            <a:endParaRPr lang="zh-CN" altLang="en-US"/>
          </a:p>
        </p:txBody>
      </p:sp>
      <p:sp>
        <p:nvSpPr>
          <p:cNvPr id="5" name="页脚占位符 4">
            <a:extLst>
              <a:ext uri="{FF2B5EF4-FFF2-40B4-BE49-F238E27FC236}">
                <a16:creationId xmlns:a16="http://schemas.microsoft.com/office/drawing/2014/main" id="{3BDF954C-7131-4B90-A31E-63F2A6CCC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CDFBD2-C8F4-4CF5-874D-E30ECBE59A08}"/>
              </a:ext>
            </a:extLst>
          </p:cNvPr>
          <p:cNvSpPr>
            <a:spLocks noGrp="1"/>
          </p:cNvSpPr>
          <p:nvPr>
            <p:ph type="sldNum" sz="quarter" idx="12"/>
          </p:nvPr>
        </p:nvSpPr>
        <p:spPr/>
        <p:txBody>
          <a:bodyPr/>
          <a:lstStyle/>
          <a:p>
            <a:fld id="{76EEA35D-68FE-48DB-A94A-D111B6814482}" type="slidenum">
              <a:rPr lang="zh-CN" altLang="en-US" smtClean="0"/>
              <a:t>‹#›</a:t>
            </a:fld>
            <a:endParaRPr lang="zh-CN" altLang="en-US"/>
          </a:p>
        </p:txBody>
      </p:sp>
    </p:spTree>
    <p:extLst>
      <p:ext uri="{BB962C8B-B14F-4D97-AF65-F5344CB8AC3E}">
        <p14:creationId xmlns:p14="http://schemas.microsoft.com/office/powerpoint/2010/main" val="27860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79721-60D1-460F-AED4-EB1AE2885D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846A7-ECE6-4061-A8B9-4308B53F386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D22CF9-651A-4DCA-B655-5BF4CAFF5EBB}"/>
              </a:ext>
            </a:extLst>
          </p:cNvPr>
          <p:cNvSpPr>
            <a:spLocks noGrp="1"/>
          </p:cNvSpPr>
          <p:nvPr>
            <p:ph type="dt" sz="half" idx="10"/>
          </p:nvPr>
        </p:nvSpPr>
        <p:spPr/>
        <p:txBody>
          <a:bodyPr/>
          <a:lstStyle/>
          <a:p>
            <a:fld id="{79612005-EF01-4514-ABFD-A5D0AD692F95}" type="datetimeFigureOut">
              <a:rPr lang="zh-CN" altLang="en-US" smtClean="0"/>
              <a:t>2018/3/16</a:t>
            </a:fld>
            <a:endParaRPr lang="zh-CN" altLang="en-US"/>
          </a:p>
        </p:txBody>
      </p:sp>
      <p:sp>
        <p:nvSpPr>
          <p:cNvPr id="5" name="页脚占位符 4">
            <a:extLst>
              <a:ext uri="{FF2B5EF4-FFF2-40B4-BE49-F238E27FC236}">
                <a16:creationId xmlns:a16="http://schemas.microsoft.com/office/drawing/2014/main" id="{F3D02835-0134-448A-BCFE-551761A2C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D4E882-4E2A-40A3-A23A-10EB13AF4A2E}"/>
              </a:ext>
            </a:extLst>
          </p:cNvPr>
          <p:cNvSpPr>
            <a:spLocks noGrp="1"/>
          </p:cNvSpPr>
          <p:nvPr>
            <p:ph type="sldNum" sz="quarter" idx="12"/>
          </p:nvPr>
        </p:nvSpPr>
        <p:spPr/>
        <p:txBody>
          <a:bodyPr/>
          <a:lstStyle/>
          <a:p>
            <a:fld id="{76EEA35D-68FE-48DB-A94A-D111B6814482}" type="slidenum">
              <a:rPr lang="zh-CN" altLang="en-US" smtClean="0"/>
              <a:t>‹#›</a:t>
            </a:fld>
            <a:endParaRPr lang="zh-CN" altLang="en-US"/>
          </a:p>
        </p:txBody>
      </p:sp>
    </p:spTree>
    <p:extLst>
      <p:ext uri="{BB962C8B-B14F-4D97-AF65-F5344CB8AC3E}">
        <p14:creationId xmlns:p14="http://schemas.microsoft.com/office/powerpoint/2010/main" val="163804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8C2B7"/>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16FC7E-1EF1-40B1-8DD4-93E827824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764B7B-A900-4383-BC8F-826BF4122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9E68CC-6C21-40F2-9D49-E46CFAF5B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12005-EF01-4514-ABFD-A5D0AD692F95}" type="datetimeFigureOut">
              <a:rPr lang="zh-CN" altLang="en-US" smtClean="0"/>
              <a:t>2018/3/16</a:t>
            </a:fld>
            <a:endParaRPr lang="zh-CN" altLang="en-US"/>
          </a:p>
        </p:txBody>
      </p:sp>
      <p:sp>
        <p:nvSpPr>
          <p:cNvPr id="5" name="页脚占位符 4">
            <a:extLst>
              <a:ext uri="{FF2B5EF4-FFF2-40B4-BE49-F238E27FC236}">
                <a16:creationId xmlns:a16="http://schemas.microsoft.com/office/drawing/2014/main" id="{B2836022-B7AD-449E-BCA7-B407B890E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85AB93-D1B4-4597-83A8-B8C5BBA29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EA35D-68FE-48DB-A94A-D111B6814482}" type="slidenum">
              <a:rPr lang="zh-CN" altLang="en-US" smtClean="0"/>
              <a:t>‹#›</a:t>
            </a:fld>
            <a:endParaRPr lang="zh-CN" altLang="en-US"/>
          </a:p>
        </p:txBody>
      </p:sp>
    </p:spTree>
    <p:extLst>
      <p:ext uri="{BB962C8B-B14F-4D97-AF65-F5344CB8AC3E}">
        <p14:creationId xmlns:p14="http://schemas.microsoft.com/office/powerpoint/2010/main" val="367799996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6.svg"/><Relationship Id="rId9"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34.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6.sv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B2A18A8-F265-4BEE-A559-5DC8223B51BF}"/>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5" name="图片 4">
            <a:extLst>
              <a:ext uri="{FF2B5EF4-FFF2-40B4-BE49-F238E27FC236}">
                <a16:creationId xmlns:a16="http://schemas.microsoft.com/office/drawing/2014/main" id="{910DC29E-1C13-4642-A2B7-A8CBDDFB39D2}"/>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7" name="矩形 6">
            <a:extLst>
              <a:ext uri="{FF2B5EF4-FFF2-40B4-BE49-F238E27FC236}">
                <a16:creationId xmlns:a16="http://schemas.microsoft.com/office/drawing/2014/main" id="{B50AE1A7-3CFF-40B9-9994-2B828CEA0D9F}"/>
              </a:ext>
            </a:extLst>
          </p:cNvPr>
          <p:cNvSpPr/>
          <p:nvPr/>
        </p:nvSpPr>
        <p:spPr>
          <a:xfrm>
            <a:off x="5248750" y="2939818"/>
            <a:ext cx="6096000" cy="2215991"/>
          </a:xfrm>
          <a:prstGeom prst="rect">
            <a:avLst/>
          </a:prstGeom>
        </p:spPr>
        <p:txBody>
          <a:bodyPr>
            <a:spAutoFit/>
          </a:bodyPr>
          <a:lstStyle/>
          <a:p>
            <a:pPr algn="r"/>
            <a:r>
              <a:rPr lang="zh-CN" altLang="en-US" sz="4800" dirty="0">
                <a:solidFill>
                  <a:schemeClr val="bg1"/>
                </a:solidFill>
                <a:latin typeface="微软雅黑" panose="020B0503020204020204" pitchFamily="34" charset="-122"/>
                <a:ea typeface="微软雅黑" panose="020B0503020204020204" pitchFamily="34" charset="-122"/>
              </a:rPr>
              <a:t>YGO 虚拟财产交易所 </a:t>
            </a:r>
            <a:endParaRPr lang="en-US" altLang="zh-CN" sz="4800" dirty="0">
              <a:solidFill>
                <a:schemeClr val="bg1"/>
              </a:solidFill>
              <a:latin typeface="微软雅黑" panose="020B0503020204020204" pitchFamily="34" charset="-122"/>
              <a:ea typeface="微软雅黑" panose="020B0503020204020204" pitchFamily="34" charset="-122"/>
            </a:endParaRPr>
          </a:p>
          <a:p>
            <a:pPr algn="r"/>
            <a:r>
              <a:rPr lang="zh-CN" altLang="en-US" sz="1400" dirty="0">
                <a:solidFill>
                  <a:schemeClr val="bg1"/>
                </a:solidFill>
                <a:latin typeface="微软雅黑" panose="020B0503020204020204" pitchFamily="34" charset="-122"/>
                <a:ea typeface="微软雅黑" panose="020B0503020204020204" pitchFamily="34" charset="-122"/>
              </a:rPr>
              <a:t>（Yu Gi Oh Virtual property exchange，YGO）</a:t>
            </a:r>
            <a:endParaRPr lang="en-US" altLang="zh-CN" sz="1400" dirty="0">
              <a:solidFill>
                <a:schemeClr val="bg1"/>
              </a:solidFill>
              <a:latin typeface="微软雅黑" panose="020B0503020204020204" pitchFamily="34" charset="-122"/>
              <a:ea typeface="微软雅黑" panose="020B0503020204020204" pitchFamily="34" charset="-122"/>
            </a:endParaRPr>
          </a:p>
          <a:p>
            <a:pPr algn="r"/>
            <a:endParaRPr lang="en-US" altLang="zh-CN" sz="1600" dirty="0">
              <a:solidFill>
                <a:schemeClr val="bg1"/>
              </a:solidFill>
              <a:latin typeface="微软雅黑" panose="020B0503020204020204" pitchFamily="34" charset="-122"/>
              <a:ea typeface="微软雅黑" panose="020B0503020204020204" pitchFamily="34" charset="-122"/>
            </a:endParaRPr>
          </a:p>
          <a:p>
            <a:pPr algn="r"/>
            <a:endParaRPr lang="en-US" altLang="zh-CN" sz="1600" dirty="0">
              <a:solidFill>
                <a:schemeClr val="bg1"/>
              </a:solidFill>
              <a:latin typeface="微软雅黑" panose="020B0503020204020204" pitchFamily="34" charset="-122"/>
              <a:ea typeface="微软雅黑" panose="020B0503020204020204" pitchFamily="34" charset="-122"/>
            </a:endParaRPr>
          </a:p>
          <a:p>
            <a:pPr algn="r"/>
            <a:r>
              <a:rPr lang="zh-CN" altLang="en-US" sz="1600" dirty="0">
                <a:solidFill>
                  <a:schemeClr val="bg1"/>
                </a:solidFill>
                <a:latin typeface="微软雅黑" panose="020B0503020204020204" pitchFamily="34" charset="-122"/>
                <a:ea typeface="微软雅黑" panose="020B0503020204020204" pitchFamily="34" charset="-122"/>
              </a:rPr>
              <a:t>全球第一个面向网络游戏财产交易的通用去中心化平台</a:t>
            </a:r>
            <a:r>
              <a:rPr lang="zh-CN" altLang="en-US" sz="1400" dirty="0">
                <a:solidFill>
                  <a:schemeClr val="bg1"/>
                </a:solidFill>
                <a:latin typeface="微软雅黑" panose="020B0503020204020204" pitchFamily="34" charset="-122"/>
                <a:ea typeface="微软雅黑" panose="020B0503020204020204" pitchFamily="34" charset="-122"/>
              </a:rPr>
              <a:t>WHITEPAPER V3.2.5</a:t>
            </a:r>
            <a:endParaRPr lang="en-US" altLang="zh-CN" sz="1400" dirty="0">
              <a:solidFill>
                <a:schemeClr val="bg1"/>
              </a:solidFill>
              <a:latin typeface="微软雅黑" panose="020B0503020204020204" pitchFamily="34" charset="-122"/>
              <a:ea typeface="微软雅黑" panose="020B0503020204020204" pitchFamily="34" charset="-122"/>
            </a:endParaRPr>
          </a:p>
          <a:p>
            <a:pPr algn="r"/>
            <a:r>
              <a:rPr lang="zh-CN" altLang="en-US" sz="1400" dirty="0">
                <a:solidFill>
                  <a:schemeClr val="bg1"/>
                </a:solidFill>
                <a:latin typeface="微软雅黑" panose="020B0503020204020204" pitchFamily="34" charset="-122"/>
                <a:ea typeface="微软雅黑" panose="020B0503020204020204" pitchFamily="34" charset="-122"/>
              </a:rPr>
              <a:t>白皮书 </a:t>
            </a:r>
            <a:r>
              <a:rPr lang="en-US" altLang="zh-CN" sz="1400" dirty="0">
                <a:solidFill>
                  <a:schemeClr val="bg1"/>
                </a:solidFill>
                <a:latin typeface="微软雅黑" panose="020B0503020204020204" pitchFamily="34" charset="-122"/>
                <a:ea typeface="微软雅黑" panose="020B0503020204020204" pitchFamily="34" charset="-122"/>
              </a:rPr>
              <a:t>V3.2.5</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359E00D-948F-4BC0-B2E5-25E699F03E59}"/>
              </a:ext>
            </a:extLst>
          </p:cNvPr>
          <p:cNvSpPr/>
          <p:nvPr/>
        </p:nvSpPr>
        <p:spPr>
          <a:xfrm>
            <a:off x="11344750" y="3082899"/>
            <a:ext cx="200782" cy="1976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形 8">
            <a:extLst>
              <a:ext uri="{FF2B5EF4-FFF2-40B4-BE49-F238E27FC236}">
                <a16:creationId xmlns:a16="http://schemas.microsoft.com/office/drawing/2014/main" id="{FBE17DFB-259B-4E5A-80D5-539196560E0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8984343" y="887503"/>
            <a:ext cx="2550354" cy="845498"/>
          </a:xfrm>
          <a:prstGeom prst="rect">
            <a:avLst/>
          </a:prstGeom>
        </p:spPr>
      </p:pic>
    </p:spTree>
    <p:extLst>
      <p:ext uri="{BB962C8B-B14F-4D97-AF65-F5344CB8AC3E}">
        <p14:creationId xmlns:p14="http://schemas.microsoft.com/office/powerpoint/2010/main" val="55823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代币</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50862" y="1566332"/>
            <a:ext cx="11139822" cy="3465179"/>
          </a:xfrm>
          <a:prstGeom prst="rect">
            <a:avLst/>
          </a:prstGeom>
        </p:spPr>
        <p:txBody>
          <a:bodyPr wrap="square">
            <a:spAutoFit/>
          </a:bodyPr>
          <a:lstStyle/>
          <a:p>
            <a:pPr>
              <a:lnSpc>
                <a:spcPct val="20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 </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数字货币缩写为</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代币，是</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平台的自有代币，支持</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平台中的所有活动和功能。</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代币是</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平台实现其功能的工具，帮助用户挂牌商品、相互交易、支付并交接虚拟商品、签订并履行合约、推举公会候选人并投票。使用</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代币，能帮助用户在保证高度安全性的条件下实现虚拟财产交易。 虚拟商品的价格以</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代币表示。当用户希望购买某件虚拟商品时，他就以</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代币进行支付。如果这件商品以其他货币标价（通过连接到</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平台的其他网站），在那购买时，发布代理应首先用 </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代币兑换标价货币。 用户持有的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代币的数量，等于他可以给某个或某几个公会投票的票数。如果</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代币转移，则用户分配到的投票数减少相应数量。因此，用户最好以</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代币做储备，以保留一定的投票权数。</a:t>
            </a:r>
          </a:p>
        </p:txBody>
      </p:sp>
    </p:spTree>
    <p:extLst>
      <p:ext uri="{BB962C8B-B14F-4D97-AF65-F5344CB8AC3E}">
        <p14:creationId xmlns:p14="http://schemas.microsoft.com/office/powerpoint/2010/main" val="108903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代币</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26089" y="2011518"/>
            <a:ext cx="11139822" cy="2778774"/>
          </a:xfrm>
          <a:prstGeom prst="rect">
            <a:avLst/>
          </a:prstGeom>
        </p:spPr>
        <p:txBody>
          <a:bodyPr wrap="square">
            <a:spAutoFit/>
          </a:bodyPr>
          <a:lstStyle/>
          <a:p>
            <a:pPr>
              <a:lnSpc>
                <a:spcPct val="200000"/>
              </a:lnSpc>
              <a:spcAft>
                <a:spcPts val="1000"/>
              </a:spcAft>
            </a:pP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少量</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代币用作交易手续和发布消息的网站服务费。这笔费用类似于以太币</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GAS</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和比特币费用，鼓励公会将有关交易纳入平台。 所有账户都可以向其他账户和用户转移</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币。这个过程包括将</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财产从</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账户向</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账户的转移，并同时保证在交易核准 之前，发起财产转移的</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账户至少拥有</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个代币。然后交易获得批准。 在</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平台上的所有结算以</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代币进行。由于</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代币可以被分为小数点后</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位数（</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10-18</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），因此小额结算成为可能，这在虚拟商品交易中经常用到。</a:t>
            </a:r>
          </a:p>
        </p:txBody>
      </p:sp>
    </p:spTree>
    <p:extLst>
      <p:ext uri="{BB962C8B-B14F-4D97-AF65-F5344CB8AC3E}">
        <p14:creationId xmlns:p14="http://schemas.microsoft.com/office/powerpoint/2010/main" val="136241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账户</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33400" y="1429025"/>
            <a:ext cx="11495364" cy="4464427"/>
          </a:xfrm>
          <a:prstGeom prst="rect">
            <a:avLst/>
          </a:prstGeom>
        </p:spPr>
        <p:txBody>
          <a:bodyPr wrap="square">
            <a:spAutoFit/>
          </a:bodyPr>
          <a:lstStyle/>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4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平台中有四种账户，分别用于个人用户、公会、交付代理、合约。三种账户由外部代理控制，一种自主控制。每种账户在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平台中都有着清晰的作用。用户账户拥有唯一的私有密钥和一个对应地址，用户可用其创建并签署交易。用户可以拥有</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代币，也可以拥有数字化商品。这种对商品的控制权不能被任何其他用户剥夺。 公会是</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平台的确认节点，由用户通过</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DOPS</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选举产生。 每个公会在创建时，都有一个私有签名密钥和对应地址，另外还有一个公有密钥和一个私有解密钥匙，用于以多方加密模式发布财产。公会负责生成交易区块，并必须签署区块， 并将其在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平台上和其他公会交易。每个公会为此在区块内获得佣金，并定期在其投票用户之间按比例分配佣金。</a:t>
            </a:r>
          </a:p>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财产交付代理负责为用户在游戏中传递数字化财产。代理账户拥有两个分层衍生（</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HD</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）的密钥。第一个用于生成主地址和 子地址，用于接收和传递虚拟商品和</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代币。第二个用于创建唯一的公有密钥，用于接收来自用户的消息。通过加密渠道，用户可以安全地传递其在游戏中的联系信息，以传递或接收虚拟商品。交付代理在每一次接收结算执行合约时，</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平台都会强制生成一个新的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HD</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密钥。 合约以代码的形式保存在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平台中，可由外部代理的帐户执行。在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平台上创建的合约会被立即执行，并返回合约的类型及其地址。</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平台支持多种合约。这些合约可以同 申请、发布、结算执行、询价和虚拟商品有关。</a:t>
            </a:r>
          </a:p>
        </p:txBody>
      </p:sp>
    </p:spTree>
    <p:extLst>
      <p:ext uri="{BB962C8B-B14F-4D97-AF65-F5344CB8AC3E}">
        <p14:creationId xmlns:p14="http://schemas.microsoft.com/office/powerpoint/2010/main" val="343457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股权授权证明</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33400" y="1041666"/>
            <a:ext cx="11327296" cy="5454442"/>
          </a:xfrm>
          <a:prstGeom prst="rect">
            <a:avLst/>
          </a:prstGeom>
        </p:spPr>
        <p:txBody>
          <a:bodyPr wrap="square">
            <a:spAutoFit/>
          </a:bodyPr>
          <a:lstStyle/>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在进行股权授权证明机制（</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DOPS</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平台使用由比特股最初创建的一致性算法。该机制支持交易的高吞吐量，并提供网络支持和信任。与传统的工作证明机制不同的是，确认节点由用户投票给被推荐代表选举产生。</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代币的持有者可以推荐选举人，使其选举成为网络的确认节点（即“公会”）。用户可以把票投给被推荐公会</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平台最初将有</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个选举产生的公会；公会按其在申请中支持的游戏和得票数量计算其评级。</a:t>
            </a:r>
            <a:endPar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依靠</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平台的用户基数选举产生的公会（代表），将创造足够高的去中心化水平，以确保交易的安全性和可信赖度。用户和公会（不是交付代理）可以使用他们的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代币对申请进行投票。但他们不能向自己推荐的候选人投票。 一个用户的投票，只能投给每个游戏或游戏服务器的一项申请。一个用户最多只能投票支持八项申请。这就避免了持有大量代币的用户对某个游戏的垄断性影响。由于用户会玩不同的游戏，他们的票数会在不同游戏和公会间分配。</a:t>
            </a:r>
          </a:p>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如果某个公会失去了用户的信任，那用户可以在任何时间收回自己的选票，并将其投给其他公会或申请。公会的评级不会立即大幅下滑，但这会吸引支持该公会的其他用户的注意力。 通过投票收益，鼓励用户名将其持有的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代币票数投出去。 这种收益的来源是：公会赚得的佣金，将按其授权股权的比例，分配给投票用户。这项机制允许用户通过</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DPOS</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支持网络，如果愿意，他们可以把手中的票改投给评级更高的公会。</a:t>
            </a:r>
          </a:p>
        </p:txBody>
      </p:sp>
    </p:spTree>
    <p:extLst>
      <p:ext uri="{BB962C8B-B14F-4D97-AF65-F5344CB8AC3E}">
        <p14:creationId xmlns:p14="http://schemas.microsoft.com/office/powerpoint/2010/main" val="300544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公会</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33400" y="1320111"/>
            <a:ext cx="11327296" cy="3957622"/>
          </a:xfrm>
          <a:prstGeom prst="rect">
            <a:avLst/>
          </a:prstGeom>
        </p:spPr>
        <p:txBody>
          <a:bodyPr wrap="square">
            <a:spAutoFit/>
          </a:bodyPr>
          <a:lstStyle/>
          <a:p>
            <a:pPr>
              <a:lnSpc>
                <a:spcPct val="20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公会是</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平台中的确认节点。公会将按循环顺序确认交易。这保证了所有交易由至少一个公正方确认，维护了网络一致 性，同时保证了达成</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DPOS</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共识的速度和效率。</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平台在最初发布时有</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个选举产生的公会，但随着新游戏 和新服务器的增加，公会的数量也会增加。为没有公会代表的新游戏和</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或新服务商建立申请，是平台支持的公会数量有必要增加的信号。如果这些申请在规定时间内获得足够选票，将每次增加八个公会。这种平衡设计避免了公会数量超前于</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用户数量。同时用户对新游戏和新服务器的需求具有优先性。除了共识之外，公会还负责支持网络的健康运行。想要参与选举的公会，必须首先在平台网络中提交一份申请。在申请中说明他们将要服务的游戏，他们将和投票用户分享的佣金比例，以及他们将如何控制交付代理。当公会的申请被通过之后，他们的公有密钥被添加到多方加密系统中，用于发布游戏或服务 器中的虚拟财产。</a:t>
            </a:r>
          </a:p>
        </p:txBody>
      </p:sp>
    </p:spTree>
    <p:extLst>
      <p:ext uri="{BB962C8B-B14F-4D97-AF65-F5344CB8AC3E}">
        <p14:creationId xmlns:p14="http://schemas.microsoft.com/office/powerpoint/2010/main" val="411645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公会</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33400" y="1282957"/>
            <a:ext cx="11327296" cy="4767074"/>
          </a:xfrm>
          <a:prstGeom prst="rect">
            <a:avLst/>
          </a:prstGeom>
        </p:spPr>
        <p:txBody>
          <a:bodyPr wrap="square">
            <a:spAutoFit/>
          </a:bodyPr>
          <a:lstStyle/>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每个公会将同允许虚拟商品交易的某个具体的游戏或游戏服务器挂钩。例如，可创建一个用于</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魔兽世界</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4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Aegwynn</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服务器的公会。这个游戏或服务器的用户如果支持相应申请，将会获得奖励，同时他们也支持了整个</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平台。一些受欢迎的游戏或服务器可能拥有不止一个 公会，这就提供了更多的服务选择。 公会负责向被购买的商品指定交付代理，并将用户的联系信 息发送给交付代理。在用户做出购买时，该虚拟财产所属的服务器或游戏的公会，将被指定负责交易的执行。公会指定一个被购买商品的交付代理。被网络确认的第一个代理将获指定。此时，交付代理获得一个新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HD</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密钥，而公会则加密买家和卖家的联系信息，并将其发送给交付代理。为确保交易的顺利进行，公会必须基于买家</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卖家所在地、最后一次商品交接时间、活动性水平、当前指定的结算执行合约总数量，特别是代理的声誉评分等，制定自己的选择财产交付 代理的方法。 公会的总信任评分，以用户投给该公会的授权票数、其所服务的游戏和交付代理的平均活动性评分为基础。交付代理的不诚实交易数量增加，可能导致用户将其投票撤回，并可最终导致公会解散。因此，对争议交易达到一定数量的代理， 公会可以禁止使用。公会将努力保证高质量的服务，以赚取同发布、交付和合约有关的佣金。这些佣金是公会在按顺序确认交易时，从其确认的虚拟商品中赚取的。此外，公会还从其向平台提交的申请所列出的虚拟商品中获得额外提成。这将鼓励公会在最受欢迎的、最昂贵的交易平台上展开竞争，而用户基数较小的 游戏将获得公平的费用结构。</a:t>
            </a:r>
          </a:p>
        </p:txBody>
      </p:sp>
    </p:spTree>
    <p:extLst>
      <p:ext uri="{BB962C8B-B14F-4D97-AF65-F5344CB8AC3E}">
        <p14:creationId xmlns:p14="http://schemas.microsoft.com/office/powerpoint/2010/main" val="373461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财产交付代理</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533400" y="1041666"/>
            <a:ext cx="11327296" cy="5326202"/>
          </a:xfrm>
          <a:prstGeom prst="rect">
            <a:avLst/>
          </a:prstGeom>
        </p:spPr>
        <p:txBody>
          <a:bodyPr wrap="square">
            <a:spAutoFit/>
          </a:bodyPr>
          <a:lstStyle/>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财产交付代理负责接收虚拟商品，并在用户之间进行交接。 一个交付代理只能被批准服务于一个游戏或游戏服务器。交付代理不能更换其服务的游戏或服务器。交付代理还必须存入一笔</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代币作为押金。其当前被指定执行的结算合约的总价值，不能超过其押金的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25%</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。交付代理通过提供结算服务，获得一定比例的佣金。 交付代理可以向公会发出信号，表示其目前在线，希望签订结算执行合约。相反，如果交付代理不再希望承担财产交付的任务，他首先必须履行所有指定给其的结算执行合约，然后通知公会停止代理活动。此后，交付代理可收回其全部的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代币押金。 财产交付代理在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平台中起着重要作用。交付代理负责在游戏中交付用户购买的虚拟商品。为此他必须：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通知卖家如何交付商品，通知买家如何收取商品；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将虚拟商品从卖家手中转过来，由自己控制；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检验虚拟商品的真实性；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在收到虚拟商品之后，对结算执行合约进行数字化签名；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将虚拟商品交给买家； </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在完成虚拟商品交付之后，对结算执行合约进行数字化 签名。</a:t>
            </a:r>
          </a:p>
          <a:p>
            <a:pPr>
              <a:lnSpc>
                <a:spcPct val="20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此外，交付代理还可能参与调解用户和其他代理之间的纠纷。买家和卖家对交付代理的服务进行评价，因此代理将努力提供高质量的服务。否则就有被剥夺代理权的风险。 交付代理的账户有两个公有密钥。第一个是</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HD</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签名地址， 其他用户也有这样的密钥；第二个是</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HD</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公有密钥，允许用户发送包含其在游戏中的用户名、位置、交易</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等信息的安全消息。 当为执行结算合约挑选交付代理时，买家和卖家将收到通知。他们可以向代理发送加密消息，以沟通如何交付商品。 转让代理可以回复未加密消息，以澄清交易的有关细节。这 允许交付代理以最小风险满足用户在游戏中的需求，同时避免用户受到代理同卖家或买家的串通欺骗。</a:t>
            </a:r>
          </a:p>
        </p:txBody>
      </p:sp>
    </p:spTree>
    <p:extLst>
      <p:ext uri="{BB962C8B-B14F-4D97-AF65-F5344CB8AC3E}">
        <p14:creationId xmlns:p14="http://schemas.microsoft.com/office/powerpoint/2010/main" val="179602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交易和消息</a:t>
            </a:r>
            <a:r>
              <a:rPr lang="en-US" altLang="zh-CN" sz="2000"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投票，合约</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550862" y="1304759"/>
            <a:ext cx="11327296" cy="4850430"/>
          </a:xfrm>
          <a:prstGeom prst="rect">
            <a:avLst/>
          </a:prstGeom>
        </p:spPr>
        <p:txBody>
          <a:bodyPr wrap="square">
            <a:spAutoFit/>
          </a:bodyPr>
          <a:lstStyle/>
          <a:p>
            <a:pPr>
              <a:lnSpc>
                <a:spcPct val="150000"/>
              </a:lnSpc>
              <a:spcAft>
                <a:spcPts val="1000"/>
              </a:spcAft>
            </a:pP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交易和消息 </a:t>
            </a:r>
          </a:p>
          <a:p>
            <a:pPr>
              <a:lnSpc>
                <a:spcPct val="150000"/>
              </a:lnSpc>
              <a:spcAft>
                <a:spcPts val="1000"/>
              </a:spcAft>
            </a:pP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平台中的交易手续和消息传递，就是在账户之间传递的、任何已签字的数据包。交易手续，是指来自外部参与方 的信息，比如来自人类或机器人程序。消息传递的实质类似于交易手续，但其传递由</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平台的合约保证。交易手续和消息传递都会收取少量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代币形式的手续费，用于支持确认公会。 概括地说，在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平台上有三种通信方式：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代币的交付、合约的展开、同合约的互动。根据其参与者的不同，每 一种通信都可能被称作交易手续或者消息传递。通信以下表 所列方式构成，并包含发送者的隐式名称</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投票 </a:t>
            </a:r>
          </a:p>
          <a:p>
            <a:pPr>
              <a:lnSpc>
                <a:spcPct val="150000"/>
              </a:lnSpc>
              <a:spcAft>
                <a:spcPts val="1000"/>
              </a:spcAft>
            </a:pP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用户可以利用其钱包中存有的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代币，轻松为公会或申请投票。 在钱包中，用户选择</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申请</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，即可查看现有的公会和申请，以及它们获得的票数（</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代币数）。用户最多可投票支持八个公会或申请。冻结</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代币形式的票数， 将在它们之间平均分配。用户选择他们支持的授权代表，并为其投票。投票将扣除</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代币形式的费用。无论是选择八个新公会，还是将现有票数从一个公会转移到另一个公会，投票费用完全相同。</a:t>
            </a:r>
          </a:p>
          <a:p>
            <a:pPr>
              <a:lnSpc>
                <a:spcPct val="150000"/>
              </a:lnSpc>
              <a:spcAft>
                <a:spcPts val="1000"/>
              </a:spcAft>
            </a:pP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合约</a:t>
            </a:r>
            <a:endPar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合约是指</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平台中的可执行代码。有一定数量的预创建合约可被执行。随着</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平台的发展，在协议中将出现新的合约和新的控制 功能。</a:t>
            </a:r>
          </a:p>
        </p:txBody>
      </p:sp>
    </p:spTree>
    <p:extLst>
      <p:ext uri="{BB962C8B-B14F-4D97-AF65-F5344CB8AC3E}">
        <p14:creationId xmlns:p14="http://schemas.microsoft.com/office/powerpoint/2010/main" val="291152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申请</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550862" y="1304759"/>
            <a:ext cx="10973481" cy="3957622"/>
          </a:xfrm>
          <a:prstGeom prst="rect">
            <a:avLst/>
          </a:prstGeom>
        </p:spPr>
        <p:txBody>
          <a:bodyPr wrap="square">
            <a:spAutoFit/>
          </a:bodyPr>
          <a:lstStyle/>
          <a:p>
            <a:pPr>
              <a:lnSpc>
                <a:spcPct val="20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申请合约，包括公会希望成为确认节点的申请，以及来自用户的授权股权列表。“申请”是可由用户执行的交易手续， 以选择一个新公会作为平台网络中的确认节点。 申请消息，包含公会将服务的游戏或游戏服务器的名称；公会和授权用户之间的佣金分配结构；以及在其执行操作期间用作公会地址的一个用户账户地址。只有持有至少</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 </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代币，同时未授权给所有</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个申请的用户，才可以创建新申请。 在创建申请时，将从用户账户中至少自动扣除</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个代币做抵押，并将其授权给新申请。然后该申请就可以接受来自其他用户的股权授权了。申请的评分，以其获得的投票数量为基础。以公会的总评分和总数量为基础，某个公会的地位可被授予或撤销。 如果一个公会的申请获得的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代币数跌破</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个，那公会就会被立即解散，代币退还给公会投票用户。如果公会想要改变其申请中的条款，那就要创建一个新申请，并通知原申 请的股权授权用户。</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61118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评级，发布虚拟商品</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609259" y="1284291"/>
            <a:ext cx="10973481" cy="4824782"/>
          </a:xfrm>
          <a:prstGeom prst="rect">
            <a:avLst/>
          </a:prstGeom>
        </p:spPr>
        <p:txBody>
          <a:bodyPr wrap="square">
            <a:spAutoFit/>
          </a:bodyPr>
          <a:lstStyle/>
          <a:p>
            <a:pPr>
              <a:lnSpc>
                <a:spcPct val="150000"/>
              </a:lnSpc>
              <a:spcAft>
                <a:spcPts val="1000"/>
              </a:spcAft>
            </a:pP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评级 </a:t>
            </a:r>
            <a:endPar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根据其交易和互动历史，每个用户、公会和交付代理都有其评级。当两个账户互动时，比如商品发布</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购买，或者直接交易，他们将有权相互评分。 评分的构成基础，既包括来自其他账户的投票，也包括每一笔交易、结算和争议，它们将共同计算一个账户执行可信任操作的能力。每一种类型的活动拥有不同的评分比重，但其总体度量将对整个</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平台产生有益影响。随着交易数量的增加，评级系统将自动将针对具体账户进行自动调节。长期的良好行为会提高一个账户的评级，而短时间的不良行为会使评级下降。</a:t>
            </a:r>
          </a:p>
          <a:p>
            <a:pPr>
              <a:lnSpc>
                <a:spcPct val="150000"/>
              </a:lnSpc>
              <a:spcAft>
                <a:spcPts val="1000"/>
              </a:spcAft>
            </a:pP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发布虚拟商品 </a:t>
            </a:r>
          </a:p>
          <a:p>
            <a:pPr>
              <a:lnSpc>
                <a:spcPct val="15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用户帐户可以在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平台上发布他们的虚拟商品，从而立即将其连接到全球市场。 虚拟商品一经发布，就可以被任何用户搜索到，也可以使用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YGOSDK</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很容易地在网站中展示。“发布”会启动一个发布商品的交易合约。在发布时，会收取 少量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代币作为佣金。此外，中介平台比如用户购买虚拟商品的网站，将会分得部分佣金（发布费）。 标准发布信息包括虚拟商品名称、其所处的游戏或游戏服务商、发布中介，以及商品价格。还包括卖家向交付代理交付商品的时间，这会对最终价格产生影响</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加急交货的佣金更高，但会缩短结算合约的执行时间。 卖家的联系信息将利用多方模式进行加密。该模式包括虚拟商品所在游戏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服务商的每个公会的一个共有密钥。 它也用于指 示收取商品的</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地址（如有）。 卖家可以使用合约的特殊功能，取消商品发布并收回发布费。 已支付的交易佣金不予返还，因为其已付给公会，用于在创建 合约时确认交易。</a:t>
            </a:r>
          </a:p>
        </p:txBody>
      </p:sp>
    </p:spTree>
    <p:extLst>
      <p:ext uri="{BB962C8B-B14F-4D97-AF65-F5344CB8AC3E}">
        <p14:creationId xmlns:p14="http://schemas.microsoft.com/office/powerpoint/2010/main" val="144157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FED5C976-0907-4FC9-B1E3-C12D11ABA4C7}"/>
              </a:ext>
            </a:extLst>
          </p:cNvPr>
          <p:cNvGrpSpPr/>
          <p:nvPr/>
        </p:nvGrpSpPr>
        <p:grpSpPr>
          <a:xfrm>
            <a:off x="1739900" y="1275891"/>
            <a:ext cx="8712200" cy="0"/>
            <a:chOff x="1575181" y="1625600"/>
            <a:chExt cx="8712200" cy="0"/>
          </a:xfrm>
        </p:grpSpPr>
        <p:cxnSp>
          <p:nvCxnSpPr>
            <p:cNvPr id="29" name="直接连接符 28">
              <a:extLst>
                <a:ext uri="{FF2B5EF4-FFF2-40B4-BE49-F238E27FC236}">
                  <a16:creationId xmlns:a16="http://schemas.microsoft.com/office/drawing/2014/main" id="{C05CC438-BAEC-4A5F-AEBB-C4C9A9C4D3EE}"/>
                </a:ext>
              </a:extLst>
            </p:cNvPr>
            <p:cNvCxnSpPr>
              <a:cxnSpLocks/>
            </p:cNvCxnSpPr>
            <p:nvPr/>
          </p:nvCxnSpPr>
          <p:spPr>
            <a:xfrm>
              <a:off x="1575181" y="1625600"/>
              <a:ext cx="3022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CA04E49-3C7F-4078-9B23-86180D9DF676}"/>
                </a:ext>
              </a:extLst>
            </p:cNvPr>
            <p:cNvCxnSpPr>
              <a:cxnSpLocks/>
            </p:cNvCxnSpPr>
            <p:nvPr/>
          </p:nvCxnSpPr>
          <p:spPr>
            <a:xfrm>
              <a:off x="7264400" y="1625600"/>
              <a:ext cx="3022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1" name="图形 30">
            <a:extLst>
              <a:ext uri="{FF2B5EF4-FFF2-40B4-BE49-F238E27FC236}">
                <a16:creationId xmlns:a16="http://schemas.microsoft.com/office/drawing/2014/main" id="{EBE5E63F-A060-46C0-9F53-10463E75F66D}"/>
              </a:ext>
            </a:extLst>
          </p:cNvPr>
          <p:cNvPicPr>
            <a:picLocks noChangeAspect="1"/>
          </p:cNvPicPr>
          <p:nvPr/>
        </p:nvPicPr>
        <p:blipFill>
          <a:blip r:embed="rId3">
            <a:lum bright="100000"/>
            <a:extLst>
              <a:ext uri="{96DAC541-7B7A-43D3-8B79-37D633B846F1}">
                <asvg:svgBlip xmlns:asvg="http://schemas.microsoft.com/office/drawing/2016/SVG/main" r:embed="rId4"/>
              </a:ext>
            </a:extLst>
          </a:blip>
          <a:stretch>
            <a:fillRect/>
          </a:stretch>
        </p:blipFill>
        <p:spPr>
          <a:xfrm>
            <a:off x="5059327" y="932211"/>
            <a:ext cx="2073347" cy="687360"/>
          </a:xfrm>
          <a:prstGeom prst="rect">
            <a:avLst/>
          </a:prstGeom>
        </p:spPr>
      </p:pic>
      <p:sp>
        <p:nvSpPr>
          <p:cNvPr id="17" name="文本框 16">
            <a:extLst>
              <a:ext uri="{FF2B5EF4-FFF2-40B4-BE49-F238E27FC236}">
                <a16:creationId xmlns:a16="http://schemas.microsoft.com/office/drawing/2014/main" id="{91F4F031-C10E-4DF7-9FBE-FD6955F1F9A6}"/>
              </a:ext>
            </a:extLst>
          </p:cNvPr>
          <p:cNvSpPr txBox="1"/>
          <p:nvPr/>
        </p:nvSpPr>
        <p:spPr>
          <a:xfrm>
            <a:off x="2067811" y="3044658"/>
            <a:ext cx="217400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pc="400" dirty="0">
                <a:solidFill>
                  <a:schemeClr val="bg1"/>
                </a:solidFill>
                <a:latin typeface="微软雅黑" panose="020B0503020204020204" pitchFamily="34" charset="-122"/>
                <a:ea typeface="微软雅黑" panose="020B0503020204020204" pitchFamily="34" charset="-122"/>
              </a:rPr>
              <a:t>YGO</a:t>
            </a:r>
            <a:r>
              <a:rPr lang="zh-CN" altLang="en-US" spc="400" dirty="0">
                <a:solidFill>
                  <a:schemeClr val="bg1"/>
                </a:solidFill>
                <a:latin typeface="微软雅黑" panose="020B0503020204020204" pitchFamily="34" charset="-122"/>
                <a:ea typeface="微软雅黑" panose="020B0503020204020204" pitchFamily="34" charset="-122"/>
              </a:rPr>
              <a:t>简介</a:t>
            </a:r>
            <a:endPar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309ECBF3-DDB6-4FF2-9975-BC4F6FBA7A53}"/>
              </a:ext>
            </a:extLst>
          </p:cNvPr>
          <p:cNvGrpSpPr/>
          <p:nvPr/>
        </p:nvGrpSpPr>
        <p:grpSpPr>
          <a:xfrm>
            <a:off x="640596" y="2753074"/>
            <a:ext cx="1692275" cy="952500"/>
            <a:chOff x="-616448" y="2453974"/>
            <a:chExt cx="1692275" cy="952500"/>
          </a:xfrm>
        </p:grpSpPr>
        <p:sp>
          <p:nvSpPr>
            <p:cNvPr id="25" name="文本框 24">
              <a:extLst>
                <a:ext uri="{FF2B5EF4-FFF2-40B4-BE49-F238E27FC236}">
                  <a16:creationId xmlns:a16="http://schemas.microsoft.com/office/drawing/2014/main" id="{5E64A2AE-C52F-4C23-8E49-59836AEB05FF}"/>
                </a:ext>
              </a:extLst>
            </p:cNvPr>
            <p:cNvSpPr txBox="1"/>
            <p:nvPr/>
          </p:nvSpPr>
          <p:spPr>
            <a:xfrm>
              <a:off x="-616448" y="2645516"/>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01</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26" name="椭圆 25">
              <a:extLst>
                <a:ext uri="{FF2B5EF4-FFF2-40B4-BE49-F238E27FC236}">
                  <a16:creationId xmlns:a16="http://schemas.microsoft.com/office/drawing/2014/main" id="{29A9C909-9D0A-4AEB-ACB8-4A4AECDEDD3A}"/>
                </a:ext>
              </a:extLst>
            </p:cNvPr>
            <p:cNvSpPr/>
            <p:nvPr/>
          </p:nvSpPr>
          <p:spPr>
            <a:xfrm>
              <a:off x="-275589" y="2453974"/>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05CA7E5D-38B0-4C0D-A284-62E20EB9A532}"/>
              </a:ext>
            </a:extLst>
          </p:cNvPr>
          <p:cNvSpPr txBox="1"/>
          <p:nvPr/>
        </p:nvSpPr>
        <p:spPr>
          <a:xfrm>
            <a:off x="2082956" y="4695186"/>
            <a:ext cx="217400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pc="400" noProof="0" dirty="0">
                <a:solidFill>
                  <a:schemeClr val="bg1"/>
                </a:solidFill>
                <a:latin typeface="微软雅黑" panose="020B0503020204020204" pitchFamily="34" charset="-122"/>
                <a:ea typeface="微软雅黑" panose="020B0503020204020204" pitchFamily="34" charset="-122"/>
              </a:rPr>
              <a:t>团队成员</a:t>
            </a:r>
            <a:endPar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60ADEBCC-CE2B-41DB-872A-329228DFF55D}"/>
              </a:ext>
            </a:extLst>
          </p:cNvPr>
          <p:cNvGrpSpPr/>
          <p:nvPr/>
        </p:nvGrpSpPr>
        <p:grpSpPr>
          <a:xfrm>
            <a:off x="612199" y="4397211"/>
            <a:ext cx="1692275" cy="952500"/>
            <a:chOff x="-659990" y="2453974"/>
            <a:chExt cx="1692275" cy="952500"/>
          </a:xfrm>
        </p:grpSpPr>
        <p:sp>
          <p:nvSpPr>
            <p:cNvPr id="23" name="文本框 22">
              <a:extLst>
                <a:ext uri="{FF2B5EF4-FFF2-40B4-BE49-F238E27FC236}">
                  <a16:creationId xmlns:a16="http://schemas.microsoft.com/office/drawing/2014/main" id="{9BD9F727-1719-4F56-B47D-57B39B1BB478}"/>
                </a:ext>
              </a:extLst>
            </p:cNvPr>
            <p:cNvSpPr txBox="1"/>
            <p:nvPr/>
          </p:nvSpPr>
          <p:spPr>
            <a:xfrm>
              <a:off x="-659990" y="2631002"/>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04</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24" name="椭圆 23">
              <a:extLst>
                <a:ext uri="{FF2B5EF4-FFF2-40B4-BE49-F238E27FC236}">
                  <a16:creationId xmlns:a16="http://schemas.microsoft.com/office/drawing/2014/main" id="{8E22B752-3C87-447B-85C8-26D154EB027B}"/>
                </a:ext>
              </a:extLst>
            </p:cNvPr>
            <p:cNvSpPr/>
            <p:nvPr/>
          </p:nvSpPr>
          <p:spPr>
            <a:xfrm>
              <a:off x="-275589" y="2453974"/>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AA4BC3A3-5809-4A5A-AF7F-8EE2C7B04403}"/>
              </a:ext>
            </a:extLst>
          </p:cNvPr>
          <p:cNvSpPr txBox="1"/>
          <p:nvPr/>
        </p:nvSpPr>
        <p:spPr>
          <a:xfrm>
            <a:off x="5424281" y="3077648"/>
            <a:ext cx="2639208"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pc="400" dirty="0">
                <a:solidFill>
                  <a:schemeClr val="bg1"/>
                </a:solidFill>
                <a:latin typeface="微软雅黑" panose="020B0503020204020204" pitchFamily="34" charset="-122"/>
                <a:ea typeface="微软雅黑" panose="020B0503020204020204" pitchFamily="34" charset="-122"/>
              </a:rPr>
              <a:t>YGO</a:t>
            </a:r>
            <a:r>
              <a:rPr lang="zh-CN" altLang="en-US" spc="400" dirty="0">
                <a:solidFill>
                  <a:schemeClr val="bg1"/>
                </a:solidFill>
                <a:latin typeface="微软雅黑" panose="020B0503020204020204" pitchFamily="34" charset="-122"/>
                <a:ea typeface="微软雅黑" panose="020B0503020204020204" pitchFamily="34" charset="-122"/>
              </a:rPr>
              <a:t>货币发行方案</a:t>
            </a:r>
            <a:endPar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E32ED3C-2032-493C-BC40-0BE908D30750}"/>
              </a:ext>
            </a:extLst>
          </p:cNvPr>
          <p:cNvSpPr txBox="1"/>
          <p:nvPr/>
        </p:nvSpPr>
        <p:spPr>
          <a:xfrm>
            <a:off x="3968038" y="2944616"/>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02</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10" name="椭圆 9">
            <a:extLst>
              <a:ext uri="{FF2B5EF4-FFF2-40B4-BE49-F238E27FC236}">
                <a16:creationId xmlns:a16="http://schemas.microsoft.com/office/drawing/2014/main" id="{42FCD687-1A1A-46FB-9359-0000832655DA}"/>
              </a:ext>
            </a:extLst>
          </p:cNvPr>
          <p:cNvSpPr/>
          <p:nvPr/>
        </p:nvSpPr>
        <p:spPr>
          <a:xfrm>
            <a:off x="4337925" y="2753074"/>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4F3AB81-B95C-4DA2-8483-21A6A74A5E1B}"/>
              </a:ext>
            </a:extLst>
          </p:cNvPr>
          <p:cNvSpPr txBox="1"/>
          <p:nvPr/>
        </p:nvSpPr>
        <p:spPr>
          <a:xfrm>
            <a:off x="5385584" y="4724449"/>
            <a:ext cx="217400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rPr>
              <a:t>合作伙伴</a:t>
            </a:r>
          </a:p>
        </p:txBody>
      </p:sp>
      <p:sp>
        <p:nvSpPr>
          <p:cNvPr id="14" name="文本框 13">
            <a:extLst>
              <a:ext uri="{FF2B5EF4-FFF2-40B4-BE49-F238E27FC236}">
                <a16:creationId xmlns:a16="http://schemas.microsoft.com/office/drawing/2014/main" id="{CACA82BB-39A2-4F2B-94B7-DDFE1C34746E}"/>
              </a:ext>
            </a:extLst>
          </p:cNvPr>
          <p:cNvSpPr txBox="1"/>
          <p:nvPr/>
        </p:nvSpPr>
        <p:spPr>
          <a:xfrm>
            <a:off x="3987397" y="4585950"/>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05</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15" name="椭圆 14">
            <a:extLst>
              <a:ext uri="{FF2B5EF4-FFF2-40B4-BE49-F238E27FC236}">
                <a16:creationId xmlns:a16="http://schemas.microsoft.com/office/drawing/2014/main" id="{40A900D0-E3F1-4543-9142-0B5B41348072}"/>
              </a:ext>
            </a:extLst>
          </p:cNvPr>
          <p:cNvSpPr/>
          <p:nvPr/>
        </p:nvSpPr>
        <p:spPr>
          <a:xfrm>
            <a:off x="4328256" y="4408922"/>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378C5DF7-74C8-495F-B529-CBA8AED6082A}"/>
              </a:ext>
            </a:extLst>
          </p:cNvPr>
          <p:cNvSpPr txBox="1"/>
          <p:nvPr/>
        </p:nvSpPr>
        <p:spPr>
          <a:xfrm>
            <a:off x="9405801" y="3083114"/>
            <a:ext cx="217400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pc="400" dirty="0">
                <a:solidFill>
                  <a:schemeClr val="bg1"/>
                </a:solidFill>
                <a:latin typeface="微软雅黑" panose="020B0503020204020204" pitchFamily="34" charset="-122"/>
                <a:ea typeface="微软雅黑" panose="020B0503020204020204" pitchFamily="34" charset="-122"/>
              </a:rPr>
              <a:t>YGO</a:t>
            </a:r>
            <a:r>
              <a:rPr lang="zh-CN" altLang="en-US" spc="400" dirty="0">
                <a:solidFill>
                  <a:schemeClr val="bg1"/>
                </a:solidFill>
                <a:latin typeface="微软雅黑" panose="020B0503020204020204" pitchFamily="34" charset="-122"/>
                <a:ea typeface="微软雅黑" panose="020B0503020204020204" pitchFamily="34" charset="-122"/>
              </a:rPr>
              <a:t>路线图</a:t>
            </a:r>
            <a:endPar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798C7E19-915D-4451-8250-E9EA255EEFEF}"/>
              </a:ext>
            </a:extLst>
          </p:cNvPr>
          <p:cNvSpPr txBox="1"/>
          <p:nvPr/>
        </p:nvSpPr>
        <p:spPr>
          <a:xfrm>
            <a:off x="7888508" y="2944616"/>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03</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45" name="椭圆 44">
            <a:extLst>
              <a:ext uri="{FF2B5EF4-FFF2-40B4-BE49-F238E27FC236}">
                <a16:creationId xmlns:a16="http://schemas.microsoft.com/office/drawing/2014/main" id="{9A28AB66-C879-4A79-9874-A03260F42155}"/>
              </a:ext>
            </a:extLst>
          </p:cNvPr>
          <p:cNvSpPr/>
          <p:nvPr/>
        </p:nvSpPr>
        <p:spPr>
          <a:xfrm>
            <a:off x="8258395" y="2753074"/>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CAEDCAD3-9CCA-4A0A-A71B-2A1C52E9FB6B}"/>
              </a:ext>
            </a:extLst>
          </p:cNvPr>
          <p:cNvSpPr txBox="1"/>
          <p:nvPr/>
        </p:nvSpPr>
        <p:spPr>
          <a:xfrm>
            <a:off x="9405800" y="4682632"/>
            <a:ext cx="217400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400" normalizeH="0" noProof="0" dirty="0">
                <a:ln>
                  <a:noFill/>
                </a:ln>
                <a:solidFill>
                  <a:schemeClr val="bg1"/>
                </a:solidFill>
                <a:effectLst/>
                <a:uLnTx/>
                <a:uFillTx/>
                <a:latin typeface="微软雅黑" panose="020B0503020204020204" pitchFamily="34" charset="-122"/>
                <a:ea typeface="微软雅黑" panose="020B0503020204020204" pitchFamily="34" charset="-122"/>
              </a:rPr>
              <a:t>附录</a:t>
            </a:r>
          </a:p>
        </p:txBody>
      </p:sp>
      <p:sp>
        <p:nvSpPr>
          <p:cNvPr id="49" name="文本框 48">
            <a:extLst>
              <a:ext uri="{FF2B5EF4-FFF2-40B4-BE49-F238E27FC236}">
                <a16:creationId xmlns:a16="http://schemas.microsoft.com/office/drawing/2014/main" id="{6BDD2DEA-11A4-42B6-A0F4-6AB25DDD6ED9}"/>
              </a:ext>
            </a:extLst>
          </p:cNvPr>
          <p:cNvSpPr txBox="1"/>
          <p:nvPr/>
        </p:nvSpPr>
        <p:spPr>
          <a:xfrm>
            <a:off x="7907867" y="4585950"/>
            <a:ext cx="16922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rPr>
              <a:t>06</a:t>
            </a:r>
            <a:endParaRPr kumimoji="0" lang="zh-CN" altLang="en-US" sz="3600" b="0" i="0" u="none" strike="noStrike" kern="1200" cap="none" spc="0" normalizeH="0" baseline="0" noProof="0" dirty="0">
              <a:ln>
                <a:noFill/>
              </a:ln>
              <a:solidFill>
                <a:schemeClr val="bg1"/>
              </a:solidFill>
              <a:effectLst/>
              <a:uLnTx/>
              <a:uFillTx/>
              <a:latin typeface="Segoe UI" panose="020B0502040204020203" pitchFamily="34" charset="0"/>
              <a:ea typeface="Source Han Sans Bold" panose="020B0800000000000000" pitchFamily="34" charset="-122"/>
            </a:endParaRPr>
          </a:p>
        </p:txBody>
      </p:sp>
      <p:sp>
        <p:nvSpPr>
          <p:cNvPr id="50" name="椭圆 49">
            <a:extLst>
              <a:ext uri="{FF2B5EF4-FFF2-40B4-BE49-F238E27FC236}">
                <a16:creationId xmlns:a16="http://schemas.microsoft.com/office/drawing/2014/main" id="{592EB449-7AD3-4F4D-878B-D84CDDA703F0}"/>
              </a:ext>
            </a:extLst>
          </p:cNvPr>
          <p:cNvSpPr/>
          <p:nvPr/>
        </p:nvSpPr>
        <p:spPr>
          <a:xfrm>
            <a:off x="8248726" y="4408922"/>
            <a:ext cx="952500" cy="9525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953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购买虚拟商品</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609259" y="1613255"/>
            <a:ext cx="10973481" cy="2972737"/>
          </a:xfrm>
          <a:prstGeom prst="rect">
            <a:avLst/>
          </a:prstGeom>
        </p:spPr>
        <p:txBody>
          <a:bodyPr wrap="square">
            <a:spAutoFit/>
          </a:bodyPr>
          <a:lstStyle/>
          <a:p>
            <a:pPr>
              <a:lnSpc>
                <a:spcPct val="20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购买虚拟商品，是发布合约的功能之一。</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平台的所有用户，都能访问所有已发布虚拟商品的完整列表。用户可以很容易地浏览列表，并以平台区块链中保存的商品历史价格信息为基础选择商品。 当买家希望购买已发布商品时，他就向发布合约发起付款，包括商品要价和结算佣金。这项操作可利用</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代币简单执行。外部参与人可以在购买商品时，将</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代币兑换成其他货币。 买家发送自己的联系信息，该信息利用多方模式加密，其中包括销售虚拟商品的游戏</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服务器中的每个公会的一个密钥。它也用于指示收取商品的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地址（如有）。 一旦购买流程完成，一份结算执行合约就通过消息展开。</a:t>
            </a:r>
          </a:p>
        </p:txBody>
      </p:sp>
    </p:spTree>
    <p:extLst>
      <p:ext uri="{BB962C8B-B14F-4D97-AF65-F5344CB8AC3E}">
        <p14:creationId xmlns:p14="http://schemas.microsoft.com/office/powerpoint/2010/main" val="245849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结算执行合约 </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550862" y="1300562"/>
            <a:ext cx="10973481" cy="4737322"/>
          </a:xfrm>
          <a:prstGeom prst="rect">
            <a:avLst/>
          </a:prstGeom>
        </p:spPr>
        <p:txBody>
          <a:bodyPr wrap="square">
            <a:spAutoFit/>
          </a:bodyPr>
          <a:lstStyle/>
          <a:p>
            <a:pPr>
              <a:lnSpc>
                <a:spcPct val="15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在购买功能被成功调用之后，一条展开结算执行合约的消息 将会生成。在合约的展开过程中，将传递被购买的已发布商 品、发布详情，以及加密的联系信息。同时发布费</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list_fee</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作为奖励，被转给买家进行购买的中介平台。如果没有中介 平台参与交易，发布费</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list_fee</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将返还买家。 然后游戏</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游戏服务器中的公会将展开竞争，以从其活动列 表中选择一个交付代理。交付代理负责从卖家那里接收虚拟商品，然后将其交付给买家。一份结算执行合约只能指定一个交付代理。在下一阶段，公会解密含有联系信息的消息，并加密一条含 有联系信息和时间标签的新消息，将其发送给交付代理。</a:t>
            </a:r>
            <a:endPar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交付代理然后在游戏</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游戏服务器中同买卖双方接触，或者仅提供“交出”和“收取”虚拟商品的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地址进行商品交接。 在任何情况下，卖家都应当将虚拟商品交给代理。一俟交付虚拟商品，卖家应在结算执行合约中签署交易手续，从而确认交易。如果卖家没有交付虚拟商品，其评级将会下降：评级低的卖家会经常被买家忽略，如果评级过低，其发布商品会被公会摘牌。 一旦交付代理收到商品，他就应当验证虚拟商品的真实性。 如果商品符合发布描述，代理就向结算执行合约签署一条消息。</a:t>
            </a:r>
            <a:endPar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在收到卖家和交付代理的签字之后，买家的付款就发送给卖家。 交付代理在收到交其保管的虚拟商品后，将联系买家。然后 将虚拟商品交给买家。交付代理的第二个签名确认交货，之 后向其支付结算佣金。</a:t>
            </a:r>
          </a:p>
        </p:txBody>
      </p:sp>
    </p:spTree>
    <p:extLst>
      <p:ext uri="{BB962C8B-B14F-4D97-AF65-F5344CB8AC3E}">
        <p14:creationId xmlns:p14="http://schemas.microsoft.com/office/powerpoint/2010/main" val="2597180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争议的解决，交付数字化商品 </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2B8A6022-4B7B-41F7-9C38-73F5DD783849}"/>
              </a:ext>
            </a:extLst>
          </p:cNvPr>
          <p:cNvSpPr/>
          <p:nvPr/>
        </p:nvSpPr>
        <p:spPr>
          <a:xfrm>
            <a:off x="609259" y="1284291"/>
            <a:ext cx="10973481" cy="4178452"/>
          </a:xfrm>
          <a:prstGeom prst="rect">
            <a:avLst/>
          </a:prstGeom>
        </p:spPr>
        <p:txBody>
          <a:bodyPr wrap="square">
            <a:spAutoFit/>
          </a:bodyPr>
          <a:lstStyle/>
          <a:p>
            <a:pPr>
              <a:lnSpc>
                <a:spcPct val="150000"/>
              </a:lnSpc>
              <a:spcAft>
                <a:spcPts val="1000"/>
              </a:spcAft>
            </a:pP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争议的解决</a:t>
            </a:r>
          </a:p>
          <a:p>
            <a:pPr>
              <a:lnSpc>
                <a:spcPct val="15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为了调解用户同财产交付代理之间的纠纷，用户需创建一个合约，并存入等于争议交易额一半的押金。合约中还需注明其他信息，比如发布信息、交付代理的地址、结算执行合约的哈希值，以及指定代理的公会。 在收到调解争议的申请之后，公会应选择一个中立的财产交 付代理进行仲裁解决。这个仲裁人将审核已发生的交易，并可能要求用户和交付代理提供额外文件。基于这些信息，仲裁人做出自己的裁决。如果争议交易是真实的，那用户缴纳的同交付代理绑定</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代币押金，将在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之后，被扣除作为调解费。仲裁人不会收取费用，但 其评级会升高。</a:t>
            </a:r>
            <a:endPar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交付数字化商品 </a:t>
            </a:r>
          </a:p>
          <a:p>
            <a:pPr>
              <a:lnSpc>
                <a:spcPct val="150000"/>
              </a:lnSpc>
              <a:spcAft>
                <a:spcPts val="1000"/>
              </a:spcAft>
            </a:pP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一些游戏发行商可能支持数字化商品的直接交易。对于这些游戏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游戏服务器，</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平台将会代币化虚拟商品。这些代币代表了虚拟商品，每个都是唯一的，因为无可替代。</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平台通过财产代币化智能合约实现这一功能，该合约把虚拟商品的信息和元数据记录到每个代币中。 这些数字商品将在其发布时代币化。在代币化商品被购买时，其将被直接交付给买家，而卖家则瞬时收到货款。</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平台之外的服务方，将在这两者之间传递商品。 以确保商品所有权符合游戏</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游戏服务器的条件。</a:t>
            </a:r>
          </a:p>
        </p:txBody>
      </p:sp>
    </p:spTree>
    <p:extLst>
      <p:ext uri="{BB962C8B-B14F-4D97-AF65-F5344CB8AC3E}">
        <p14:creationId xmlns:p14="http://schemas.microsoft.com/office/powerpoint/2010/main" val="1089263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应用 </a:t>
            </a: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4" name="矩形 3">
            <a:extLst>
              <a:ext uri="{FF2B5EF4-FFF2-40B4-BE49-F238E27FC236}">
                <a16:creationId xmlns:a16="http://schemas.microsoft.com/office/drawing/2014/main" id="{E76A6191-2B5B-4DE8-8C16-94940BD006DC}"/>
              </a:ext>
            </a:extLst>
          </p:cNvPr>
          <p:cNvSpPr/>
          <p:nvPr/>
        </p:nvSpPr>
        <p:spPr>
          <a:xfrm>
            <a:off x="694010" y="1544087"/>
            <a:ext cx="2234718" cy="523220"/>
          </a:xfrm>
          <a:prstGeom prst="rect">
            <a:avLst/>
          </a:prstGeom>
          <a:solidFill>
            <a:srgbClr val="48C2B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YGO Connect</a:t>
            </a:r>
            <a:endParaRPr lang="zh-CN"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DDCC07F-74B7-4BD8-B778-B28EFD639E6A}"/>
              </a:ext>
            </a:extLst>
          </p:cNvPr>
          <p:cNvSpPr/>
          <p:nvPr/>
        </p:nvSpPr>
        <p:spPr>
          <a:xfrm>
            <a:off x="694009" y="2067306"/>
            <a:ext cx="2234719" cy="3983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62F5E16-8648-4F68-BBB8-6B64AD7350E6}"/>
              </a:ext>
            </a:extLst>
          </p:cNvPr>
          <p:cNvSpPr/>
          <p:nvPr/>
        </p:nvSpPr>
        <p:spPr>
          <a:xfrm>
            <a:off x="3550431" y="1544087"/>
            <a:ext cx="2234718" cy="523220"/>
          </a:xfrm>
          <a:prstGeom prst="rect">
            <a:avLst/>
          </a:prstGeom>
          <a:solidFill>
            <a:srgbClr val="48C2B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YGO Node</a:t>
            </a:r>
            <a:endParaRPr lang="zh-CN"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1F7D64CE-5E40-4FA7-9CE4-1925827C292A}"/>
              </a:ext>
            </a:extLst>
          </p:cNvPr>
          <p:cNvSpPr/>
          <p:nvPr/>
        </p:nvSpPr>
        <p:spPr>
          <a:xfrm>
            <a:off x="3550430" y="2067306"/>
            <a:ext cx="2234719" cy="3983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8D80362-45C3-49A4-B6D9-90155196314F}"/>
              </a:ext>
            </a:extLst>
          </p:cNvPr>
          <p:cNvSpPr/>
          <p:nvPr/>
        </p:nvSpPr>
        <p:spPr>
          <a:xfrm>
            <a:off x="6406852" y="1544087"/>
            <a:ext cx="2234718" cy="523220"/>
          </a:xfrm>
          <a:prstGeom prst="rect">
            <a:avLst/>
          </a:prstGeom>
          <a:solidFill>
            <a:srgbClr val="48C2B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YGO Wallet</a:t>
            </a:r>
            <a:endParaRPr lang="zh-CN"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70A3F152-C6A2-406D-9F74-C1AD034CF3FC}"/>
              </a:ext>
            </a:extLst>
          </p:cNvPr>
          <p:cNvSpPr/>
          <p:nvPr/>
        </p:nvSpPr>
        <p:spPr>
          <a:xfrm>
            <a:off x="6406851" y="2067306"/>
            <a:ext cx="2234719" cy="3983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A51F1EB-F4A7-466D-9818-455A01CB3DBD}"/>
              </a:ext>
            </a:extLst>
          </p:cNvPr>
          <p:cNvSpPr/>
          <p:nvPr/>
        </p:nvSpPr>
        <p:spPr>
          <a:xfrm>
            <a:off x="9263272" y="1544087"/>
            <a:ext cx="2234718" cy="523220"/>
          </a:xfrm>
          <a:prstGeom prst="rect">
            <a:avLst/>
          </a:prstGeom>
          <a:solidFill>
            <a:srgbClr val="48C2B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YGO Core </a:t>
            </a:r>
            <a:endParaRPr lang="zh-CN" altLang="zh-CN"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0B76C231-FB5F-4758-81AA-C9364702F989}"/>
              </a:ext>
            </a:extLst>
          </p:cNvPr>
          <p:cNvSpPr/>
          <p:nvPr/>
        </p:nvSpPr>
        <p:spPr>
          <a:xfrm>
            <a:off x="9263271" y="2067306"/>
            <a:ext cx="2234719" cy="39834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103DDAF2-4055-4CB1-8E09-9A8DCC485263}"/>
              </a:ext>
            </a:extLst>
          </p:cNvPr>
          <p:cNvSpPr/>
          <p:nvPr/>
        </p:nvSpPr>
        <p:spPr>
          <a:xfrm>
            <a:off x="912276" y="2124767"/>
            <a:ext cx="1909924" cy="3106684"/>
          </a:xfrm>
          <a:prstGeom prst="rect">
            <a:avLst/>
          </a:prstGeom>
        </p:spPr>
        <p:txBody>
          <a:bodyPr wrap="square">
            <a:spAutoFit/>
          </a:bodyPr>
          <a:lstStyle/>
          <a:p>
            <a:pPr>
              <a:lnSpc>
                <a:spcPct val="150000"/>
              </a:lnSpc>
              <a:spcAft>
                <a:spcPts val="1000"/>
              </a:spcAft>
            </a:pP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YGO Connect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是一个基于浏览器的软件开发包（</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SDK</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提供一系列用于创建商品挂牌小工具的功能，执行远程钱包</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的交易手续，以及新用户在</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平台上的快速注册。</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Connect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能基于公会（游戏</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游戏服务商）资料自动发现节</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点，并在公会节点中检索发布信息。</a:t>
            </a:r>
            <a:endParaRPr lang="zh-CN" altLang="zh-CN" sz="11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DD8F5152-E96A-472B-B6C4-1B677D51E933}"/>
              </a:ext>
            </a:extLst>
          </p:cNvPr>
          <p:cNvSpPr/>
          <p:nvPr/>
        </p:nvSpPr>
        <p:spPr>
          <a:xfrm>
            <a:off x="3593331" y="2124767"/>
            <a:ext cx="2085290" cy="3937681"/>
          </a:xfrm>
          <a:prstGeom prst="rect">
            <a:avLst/>
          </a:prstGeom>
        </p:spPr>
        <p:txBody>
          <a:bodyPr wrap="square">
            <a:spAutoFit/>
          </a:bodyPr>
          <a:lstStyle/>
          <a:p>
            <a:pPr>
              <a:lnSpc>
                <a:spcPct val="150000"/>
              </a:lnSpc>
              <a:spcAft>
                <a:spcPts val="1000"/>
              </a:spcAft>
            </a:pP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Node</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是一个</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全面节点</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，由公会和生态系统的其他参</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与者控制。</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Node</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是公会确定财产交付代理的必要工具。</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此外，</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Node</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还是进入整个</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平台的网关，执行发现</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节点和公会、连接</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Connect</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钱包的应用程序接</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口（</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API</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）的功能，还可能包括名称验证系统。每一个</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WAX Node </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节点，都包括</a:t>
            </a:r>
            <a:r>
              <a:rPr lang="en-US"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区块链的完整拷贝。</a:t>
            </a:r>
            <a:endParaRPr lang="zh-CN" altLang="zh-CN" sz="11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B1915683-2025-472C-A1F6-C385A60A1BD2}"/>
              </a:ext>
            </a:extLst>
          </p:cNvPr>
          <p:cNvSpPr/>
          <p:nvPr/>
        </p:nvSpPr>
        <p:spPr>
          <a:xfrm>
            <a:off x="6529945" y="2124767"/>
            <a:ext cx="1988529" cy="2480294"/>
          </a:xfrm>
          <a:prstGeom prst="rect">
            <a:avLst/>
          </a:prstGeom>
        </p:spPr>
        <p:txBody>
          <a:bodyPr wrap="square">
            <a:spAutoFit/>
          </a:bodyPr>
          <a:lstStyle/>
          <a:p>
            <a:pPr>
              <a:lnSpc>
                <a:spcPct val="200000"/>
              </a:lnSpc>
              <a:spcAft>
                <a:spcPts val="1000"/>
              </a:spcAft>
            </a:pPr>
            <a:r>
              <a:rPr lang="en-US"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钱包允许未加入公会的</a:t>
            </a:r>
            <a:r>
              <a:rPr lang="en-US"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用户保有</a:t>
            </a:r>
            <a:r>
              <a:rPr lang="en-US"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代币，并参与</a:t>
            </a:r>
            <a:r>
              <a:rPr lang="en-US"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DPOS</a:t>
            </a:r>
            <a:r>
              <a:rPr lang="zh-CN" altLang="zh-CN" sz="16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授权投票。</a:t>
            </a:r>
            <a:endPar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7A484A0D-5B06-4151-97D3-ED6FCD83AD04}"/>
              </a:ext>
            </a:extLst>
          </p:cNvPr>
          <p:cNvSpPr/>
          <p:nvPr/>
        </p:nvSpPr>
        <p:spPr>
          <a:xfrm>
            <a:off x="9372807" y="2124767"/>
            <a:ext cx="2015646" cy="3609065"/>
          </a:xfrm>
          <a:prstGeom prst="rect">
            <a:avLst/>
          </a:prstGeom>
        </p:spPr>
        <p:txBody>
          <a:bodyPr wrap="square">
            <a:spAutoFit/>
          </a:bodyPr>
          <a:lstStyle/>
          <a:p>
            <a:pPr>
              <a:lnSpc>
                <a:spcPct val="150000"/>
              </a:lnSpc>
              <a:spcAft>
                <a:spcPts val="1000"/>
              </a:spcAft>
            </a:pP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Core</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是一个封装了</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Node </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钱包的常用功能</a:t>
            </a:r>
            <a:r>
              <a:rPr lang="zh-CN" altLang="en-US"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的</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SDK</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Core</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使用户能够推举代表，保证区块链的同步</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化，并包含完整的开发者</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API</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YGO Core</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用于那些希望基于</a:t>
            </a:r>
            <a:r>
              <a:rPr lang="en-US"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YGO</a:t>
            </a:r>
            <a:r>
              <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平台构建自己的解决方案的用户。</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5862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792285"/>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rPr>
              <a:t>2</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175432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YGO</a:t>
            </a: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货币</a:t>
            </a:r>
            <a:endParaRPr kumimoji="0" lang="en-US" altLang="zh-CN"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发行方案</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4744116"/>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721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货币发行方案</a:t>
            </a: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grpSp>
        <p:nvGrpSpPr>
          <p:cNvPr id="3" name="组合 2">
            <a:extLst>
              <a:ext uri="{FF2B5EF4-FFF2-40B4-BE49-F238E27FC236}">
                <a16:creationId xmlns:a16="http://schemas.microsoft.com/office/drawing/2014/main" id="{F68D962A-6BB0-4F87-92C6-14C7B70A3DFA}"/>
              </a:ext>
            </a:extLst>
          </p:cNvPr>
          <p:cNvGrpSpPr/>
          <p:nvPr/>
        </p:nvGrpSpPr>
        <p:grpSpPr>
          <a:xfrm>
            <a:off x="2376488" y="2245670"/>
            <a:ext cx="7439025" cy="2366660"/>
            <a:chOff x="2118070" y="2257467"/>
            <a:chExt cx="7439025" cy="2366660"/>
          </a:xfrm>
        </p:grpSpPr>
        <p:sp>
          <p:nvSpPr>
            <p:cNvPr id="2" name="矩形 1">
              <a:extLst>
                <a:ext uri="{FF2B5EF4-FFF2-40B4-BE49-F238E27FC236}">
                  <a16:creationId xmlns:a16="http://schemas.microsoft.com/office/drawing/2014/main" id="{66353617-EFB9-4A5C-AA0B-B632B801E32A}"/>
                </a:ext>
              </a:extLst>
            </p:cNvPr>
            <p:cNvSpPr/>
            <p:nvPr/>
          </p:nvSpPr>
          <p:spPr>
            <a:xfrm>
              <a:off x="2659458" y="2892096"/>
              <a:ext cx="6356248" cy="662554"/>
            </a:xfrm>
            <a:prstGeom prst="rect">
              <a:avLst/>
            </a:prstGeom>
          </p:spPr>
          <p:txBody>
            <a:bodyPr wrap="square">
              <a:spAutoFit/>
            </a:bodyPr>
            <a:lstStyle/>
            <a:p>
              <a:pPr marL="0" marR="0" lvl="0" indent="0" algn="dist" defTabSz="914400" rtl="0" eaLnBrk="1" fontAlgn="auto" latinLnBrk="0" hangingPunct="1">
                <a:lnSpc>
                  <a:spcPct val="150000"/>
                </a:lnSpc>
                <a:spcBef>
                  <a:spcPts val="0"/>
                </a:spcBef>
                <a:spcAft>
                  <a:spcPts val="1000"/>
                </a:spcAft>
                <a:buClrTx/>
                <a:buSzTx/>
                <a:buFontTx/>
                <a:buNone/>
                <a:tabLst/>
                <a:defRPr/>
              </a:pPr>
              <a:r>
                <a:rPr kumimoji="0" lang="en-US" altLang="zh-CN" sz="2400" b="0" i="0" u="none" strike="noStrike" kern="100" cap="none" spc="0" normalizeH="0" baseline="0" noProof="0" dirty="0" err="1">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YuGiOh</a:t>
              </a:r>
              <a:r>
                <a:rPr kumimoji="0" lang="zh-CN" altLang="zh-CN" sz="2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数字货币缩写为</a:t>
              </a:r>
              <a:r>
                <a:rPr kumimoji="0" lang="en-US" altLang="zh-CN" sz="2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zh-CN" sz="28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币</a:t>
              </a:r>
              <a:endParaRPr kumimoji="0" lang="zh-CN" altLang="zh-CN" sz="24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sp>
          <p:nvSpPr>
            <p:cNvPr id="4" name="矩形 3">
              <a:extLst>
                <a:ext uri="{FF2B5EF4-FFF2-40B4-BE49-F238E27FC236}">
                  <a16:creationId xmlns:a16="http://schemas.microsoft.com/office/drawing/2014/main" id="{E510C2B5-91DE-4A30-BE51-D5DCAC8A8068}"/>
                </a:ext>
              </a:extLst>
            </p:cNvPr>
            <p:cNvSpPr/>
            <p:nvPr/>
          </p:nvSpPr>
          <p:spPr>
            <a:xfrm>
              <a:off x="2118070" y="2257467"/>
              <a:ext cx="7439025" cy="499624"/>
            </a:xfrm>
            <a:prstGeom prst="rect">
              <a:avLst/>
            </a:prstGeom>
          </p:spPr>
          <p:txBody>
            <a:bodyPr wrap="square">
              <a:spAutoFit/>
            </a:bodyPr>
            <a:lstStyle/>
            <a:p>
              <a:pPr marL="0" marR="0" lvl="0" indent="0" algn="dist" defTabSz="914400" rtl="0" eaLnBrk="1" fontAlgn="auto" latinLnBrk="0" hangingPunct="1">
                <a:lnSpc>
                  <a:spcPct val="15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发行总量为</a:t>
              </a:r>
              <a:r>
                <a:rPr kumimoji="0" lang="en-US" altLang="zh-CN" sz="20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500,000,000</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枚，即</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亿枚</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币</a:t>
              </a:r>
            </a:p>
          </p:txBody>
        </p:sp>
        <p:sp>
          <p:nvSpPr>
            <p:cNvPr id="8" name="矩形 7">
              <a:extLst>
                <a:ext uri="{FF2B5EF4-FFF2-40B4-BE49-F238E27FC236}">
                  <a16:creationId xmlns:a16="http://schemas.microsoft.com/office/drawing/2014/main" id="{CD865244-E06A-4550-AEF0-92F6E9973642}"/>
                </a:ext>
              </a:extLst>
            </p:cNvPr>
            <p:cNvSpPr/>
            <p:nvPr/>
          </p:nvSpPr>
          <p:spPr>
            <a:xfrm>
              <a:off x="2118070" y="4124503"/>
              <a:ext cx="7439025" cy="499624"/>
            </a:xfrm>
            <a:prstGeom prst="rect">
              <a:avLst/>
            </a:prstGeom>
          </p:spPr>
          <p:txBody>
            <a:bodyPr wrap="square">
              <a:spAutoFit/>
            </a:bodyPr>
            <a:lstStyle/>
            <a:p>
              <a:pPr marL="0" marR="0" lvl="0" indent="0" algn="dist" defTabSz="914400" rtl="0" eaLnBrk="1" fontAlgn="auto" latinLnBrk="0" hangingPunct="1">
                <a:lnSpc>
                  <a:spcPct val="15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其中</a:t>
              </a:r>
              <a:r>
                <a:rPr kumimoji="0" lang="en-US" altLang="zh-CN" sz="20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175,000,000</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枚</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币将会在数字货币众筹阶段后进入流通</a:t>
              </a:r>
            </a:p>
          </p:txBody>
        </p:sp>
        <p:sp>
          <p:nvSpPr>
            <p:cNvPr id="14" name="矩形 13">
              <a:extLst>
                <a:ext uri="{FF2B5EF4-FFF2-40B4-BE49-F238E27FC236}">
                  <a16:creationId xmlns:a16="http://schemas.microsoft.com/office/drawing/2014/main" id="{4C79A7D8-3ACE-4408-ADA0-2EBE3E9B0875}"/>
                </a:ext>
              </a:extLst>
            </p:cNvPr>
            <p:cNvSpPr/>
            <p:nvPr/>
          </p:nvSpPr>
          <p:spPr>
            <a:xfrm>
              <a:off x="4856256" y="3526825"/>
              <a:ext cx="1962652" cy="553998"/>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代币名称：</a:t>
              </a:r>
              <a:r>
                <a:rPr kumimoji="0" lang="en-US" altLang="zh-CN" sz="20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 </a:t>
              </a:r>
              <a:endParaRPr kumimoji="0" lang="en-US" altLang="zh-CN" sz="18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645227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587171" y="363517"/>
            <a:ext cx="788393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货币发行方案</a:t>
            </a:r>
            <a:r>
              <a:rPr kumimoji="0" lang="en-US" altLang="zh-CN" sz="36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Yu </a:t>
            </a:r>
            <a:r>
              <a:rPr kumimoji="0" lang="en-US" altLang="zh-CN" sz="2000" b="0" i="0" u="none" strike="noStrike" kern="1200" cap="none" spc="400" normalizeH="0" baseline="0" noProof="0" dirty="0" err="1">
                <a:ln>
                  <a:noFill/>
                </a:ln>
                <a:solidFill>
                  <a:srgbClr val="48C2B7"/>
                </a:solidFill>
                <a:effectLst/>
                <a:uLnTx/>
                <a:uFillTx/>
                <a:latin typeface="微软雅黑" panose="020B0503020204020204" pitchFamily="34" charset="-122"/>
                <a:ea typeface="微软雅黑" panose="020B0503020204020204" pitchFamily="34" charset="-122"/>
                <a:cs typeface="+mn-cs"/>
              </a:rPr>
              <a:t>Gi</a:t>
            </a:r>
            <a:r>
              <a:rPr kumimoji="0" lang="en-US"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 Oh</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数字货币分配</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graphicFrame>
        <p:nvGraphicFramePr>
          <p:cNvPr id="10" name="图表 9">
            <a:extLst>
              <a:ext uri="{FF2B5EF4-FFF2-40B4-BE49-F238E27FC236}">
                <a16:creationId xmlns:a16="http://schemas.microsoft.com/office/drawing/2014/main" id="{26EE86D1-2B0B-4929-9BCD-56661F890EC8}"/>
              </a:ext>
            </a:extLst>
          </p:cNvPr>
          <p:cNvGraphicFramePr/>
          <p:nvPr>
            <p:extLst>
              <p:ext uri="{D42A27DB-BD31-4B8C-83A1-F6EECF244321}">
                <p14:modId xmlns:p14="http://schemas.microsoft.com/office/powerpoint/2010/main" val="3610999191"/>
              </p:ext>
            </p:extLst>
          </p:nvPr>
        </p:nvGraphicFramePr>
        <p:xfrm>
          <a:off x="-761320" y="868573"/>
          <a:ext cx="10572977" cy="4975377"/>
        </p:xfrm>
        <a:graphic>
          <a:graphicData uri="http://schemas.openxmlformats.org/drawingml/2006/chart">
            <c:chart xmlns:c="http://schemas.openxmlformats.org/drawingml/2006/chart" xmlns:r="http://schemas.openxmlformats.org/officeDocument/2006/relationships" r:id="rId5"/>
          </a:graphicData>
        </a:graphic>
      </p:graphicFrame>
      <p:sp>
        <p:nvSpPr>
          <p:cNvPr id="11" name="矩形 10">
            <a:extLst>
              <a:ext uri="{FF2B5EF4-FFF2-40B4-BE49-F238E27FC236}">
                <a16:creationId xmlns:a16="http://schemas.microsoft.com/office/drawing/2014/main" id="{53AD90C2-ACDC-4184-8F24-D38A91FD98D6}"/>
              </a:ext>
            </a:extLst>
          </p:cNvPr>
          <p:cNvSpPr/>
          <p:nvPr/>
        </p:nvSpPr>
        <p:spPr>
          <a:xfrm>
            <a:off x="2743200" y="5382285"/>
            <a:ext cx="6531429" cy="4616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团队持有</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10</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zh-CN"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共计</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0.5</a:t>
            </a:r>
            <a:r>
              <a:rPr kumimoji="0" lang="zh-CN" altLang="zh-CN"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 锁定</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5</a:t>
            </a:r>
            <a:r>
              <a:rPr kumimoji="0" lang="zh-CN" altLang="zh-CN"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年，每年发放</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1000</a:t>
            </a:r>
            <a:r>
              <a:rPr kumimoji="0" lang="zh-CN" altLang="zh-CN"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万</a:t>
            </a:r>
            <a:endParaRPr kumimoji="0" lang="zh-CN" altLang="en-US" sz="20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C237927B-1F8D-4BF4-90BE-C97AFDC7465C}"/>
              </a:ext>
            </a:extLst>
          </p:cNvPr>
          <p:cNvSpPr/>
          <p:nvPr/>
        </p:nvSpPr>
        <p:spPr>
          <a:xfrm>
            <a:off x="3246520" y="2663764"/>
            <a:ext cx="556563" cy="307777"/>
          </a:xfrm>
          <a:prstGeom prst="rect">
            <a:avLst/>
          </a:prstGeom>
        </p:spPr>
        <p:txBody>
          <a:bodyPr wrap="none">
            <a:spAutoFit/>
          </a:bodyPr>
          <a:lstStyle/>
          <a:p>
            <a:pPr algn="ctr">
              <a:defRPr sz="1400" b="0" i="0" u="none" strike="noStrike" kern="1200" baseline="0">
                <a:solidFill>
                  <a:prstClr val="white"/>
                </a:solidFill>
                <a:latin typeface="微软雅黑" panose="020B0503020204020204" pitchFamily="34" charset="-122"/>
                <a:ea typeface="微软雅黑" panose="020B0503020204020204" pitchFamily="34" charset="-122"/>
                <a:cs typeface="+mn-cs"/>
              </a:defRPr>
            </a:pPr>
            <a:fld id="{B187AC85-8403-44EA-88BA-6DDA21A92535}" type="PERCENTAGE">
              <a:rPr lang="en-US" altLang="zh-CN">
                <a:solidFill>
                  <a:schemeClr val="bg1"/>
                </a:solidFill>
                <a:latin typeface="微软雅黑" panose="020B0503020204020204" pitchFamily="34" charset="-122"/>
                <a:ea typeface="微软雅黑" panose="020B0503020204020204" pitchFamily="34" charset="-122"/>
              </a:rPr>
              <a:pPr algn="ctr">
                <a:defRPr sz="1400" b="0" i="0" u="none" strike="noStrike" kern="1200" baseline="0">
                  <a:solidFill>
                    <a:prstClr val="white"/>
                  </a:solidFill>
                  <a:latin typeface="微软雅黑" panose="020B0503020204020204" pitchFamily="34" charset="-122"/>
                  <a:ea typeface="微软雅黑" panose="020B0503020204020204" pitchFamily="34" charset="-122"/>
                  <a:cs typeface="+mn-cs"/>
                </a:defRPr>
              </a:pPr>
              <a:t>25%</a:t>
            </a:fld>
            <a:endParaRPr lang="en-US" altLang="zh-CN" dirty="0"/>
          </a:p>
        </p:txBody>
      </p:sp>
    </p:spTree>
    <p:extLst>
      <p:ext uri="{BB962C8B-B14F-4D97-AF65-F5344CB8AC3E}">
        <p14:creationId xmlns:p14="http://schemas.microsoft.com/office/powerpoint/2010/main" val="339842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587171" y="363517"/>
            <a:ext cx="78839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货币发行方案</a:t>
            </a:r>
            <a:r>
              <a:rPr kumimoji="0" lang="en-US" altLang="zh-CN" sz="36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上市细节</a:t>
            </a: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grpSp>
        <p:nvGrpSpPr>
          <p:cNvPr id="13" name="组合 12">
            <a:extLst>
              <a:ext uri="{FF2B5EF4-FFF2-40B4-BE49-F238E27FC236}">
                <a16:creationId xmlns:a16="http://schemas.microsoft.com/office/drawing/2014/main" id="{2A6F30B1-B980-43BD-98C1-6AFBE54F0D5F}"/>
              </a:ext>
            </a:extLst>
          </p:cNvPr>
          <p:cNvGrpSpPr/>
          <p:nvPr/>
        </p:nvGrpSpPr>
        <p:grpSpPr>
          <a:xfrm>
            <a:off x="2892641" y="2080566"/>
            <a:ext cx="6406718" cy="2586069"/>
            <a:chOff x="2892641" y="2092907"/>
            <a:chExt cx="6406718" cy="2586069"/>
          </a:xfrm>
        </p:grpSpPr>
        <p:sp>
          <p:nvSpPr>
            <p:cNvPr id="3" name="矩形 2">
              <a:extLst>
                <a:ext uri="{FF2B5EF4-FFF2-40B4-BE49-F238E27FC236}">
                  <a16:creationId xmlns:a16="http://schemas.microsoft.com/office/drawing/2014/main" id="{98B3F330-C9B3-48D0-82DF-3E17AF0B8AD4}"/>
                </a:ext>
              </a:extLst>
            </p:cNvPr>
            <p:cNvSpPr/>
            <p:nvPr/>
          </p:nvSpPr>
          <p:spPr>
            <a:xfrm>
              <a:off x="2892641" y="2092907"/>
              <a:ext cx="6406718" cy="830997"/>
            </a:xfrm>
            <a:prstGeom prst="rect">
              <a:avLst/>
            </a:prstGeom>
          </p:spPr>
          <p:txBody>
            <a:bodyPr wrap="square">
              <a:spAutoFit/>
            </a:bodyPr>
            <a:lstStyle/>
            <a:p>
              <a:pPr marL="0" marR="0" lvl="0" indent="0" algn="dist" defTabSz="914400" rtl="0" eaLnBrk="1" fontAlgn="auto" latinLnBrk="0" hangingPunct="1">
                <a:lnSpc>
                  <a:spcPct val="150000"/>
                </a:lnSpc>
                <a:spcBef>
                  <a:spcPts val="0"/>
                </a:spcBef>
                <a:spcAft>
                  <a:spcPts val="1000"/>
                </a:spcAft>
                <a:buClrTx/>
                <a:buSzTx/>
                <a:buFontTx/>
                <a:buNone/>
                <a:tabLst/>
                <a:defRPr/>
              </a:pPr>
              <a:r>
                <a:rPr kumimoji="0" lang="en-US" altLang="zh-CN" sz="2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Yu </a:t>
              </a:r>
              <a:r>
                <a:rPr kumimoji="0" lang="en-US" altLang="zh-CN" sz="2800" b="0" i="0" u="none" strike="noStrike" kern="100" cap="none" spc="0" normalizeH="0" baseline="0" noProof="0" dirty="0" err="1">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Gi</a:t>
              </a:r>
              <a:r>
                <a:rPr kumimoji="0" lang="en-US" altLang="zh-CN" sz="2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Oh </a:t>
              </a:r>
              <a:r>
                <a:rPr kumimoji="0" lang="zh-CN" altLang="zh-CN" sz="2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数字货币缩写为</a:t>
              </a:r>
              <a:r>
                <a:rPr kumimoji="0" lang="en-US" altLang="zh-CN" sz="2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zh-CN" sz="32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币</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endPar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a:extLst>
                <a:ext uri="{FF2B5EF4-FFF2-40B4-BE49-F238E27FC236}">
                  <a16:creationId xmlns:a16="http://schemas.microsoft.com/office/drawing/2014/main" id="{C0D504B4-DDF6-49F4-9E57-2F5B48B7E8B7}"/>
                </a:ext>
              </a:extLst>
            </p:cNvPr>
            <p:cNvSpPr/>
            <p:nvPr/>
          </p:nvSpPr>
          <p:spPr>
            <a:xfrm>
              <a:off x="2974723" y="2907209"/>
              <a:ext cx="6242554" cy="553998"/>
            </a:xfrm>
            <a:prstGeom prst="rect">
              <a:avLst/>
            </a:prstGeom>
          </p:spPr>
          <p:txBody>
            <a:bodyPr wrap="square">
              <a:spAutoFit/>
            </a:bodyPr>
            <a:lstStyle/>
            <a:p>
              <a:pPr marL="0" marR="0" lvl="0" indent="0" algn="dist" defTabSz="914400" rtl="0" eaLnBrk="1" fontAlgn="auto" latinLnBrk="0" hangingPunct="1">
                <a:lnSpc>
                  <a:spcPct val="15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总共有</a:t>
              </a:r>
              <a:r>
                <a:rPr kumimoji="0" lang="en-US" altLang="zh-CN" sz="20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175,000,000</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枚</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币会被投入到众筹当中</a:t>
              </a:r>
            </a:p>
          </p:txBody>
        </p:sp>
        <p:sp>
          <p:nvSpPr>
            <p:cNvPr id="12" name="矩形 11">
              <a:extLst>
                <a:ext uri="{FF2B5EF4-FFF2-40B4-BE49-F238E27FC236}">
                  <a16:creationId xmlns:a16="http://schemas.microsoft.com/office/drawing/2014/main" id="{7DDF4E41-AE95-4D8C-A961-5F627667F295}"/>
                </a:ext>
              </a:extLst>
            </p:cNvPr>
            <p:cNvSpPr/>
            <p:nvPr/>
          </p:nvSpPr>
          <p:spPr>
            <a:xfrm>
              <a:off x="3048000" y="3738206"/>
              <a:ext cx="6096000" cy="940770"/>
            </a:xfrm>
            <a:prstGeom prst="rect">
              <a:avLst/>
            </a:prstGeom>
          </p:spPr>
          <p:txBody>
            <a:bodyPr>
              <a:spAutoFit/>
            </a:bodyPr>
            <a:lstStyle/>
            <a:p>
              <a:pPr marL="0" marR="0" lvl="0" indent="0" algn="ctr" defTabSz="914400" rtl="0" eaLnBrk="1" fontAlgn="auto" latinLnBrk="0" hangingPunct="1">
                <a:lnSpc>
                  <a:spcPct val="130000"/>
                </a:lnSpc>
                <a:spcBef>
                  <a:spcPts val="0"/>
                </a:spcBef>
                <a:spcAft>
                  <a:spcPts val="1000"/>
                </a:spcAft>
                <a:buClrTx/>
                <a:buSzTx/>
                <a:buFontTx/>
                <a:buNone/>
                <a:tabLst/>
                <a:defRPr/>
              </a:pP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币众筹过程中会使用</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KYC</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来进行管理</a:t>
              </a:r>
            </a:p>
            <a:p>
              <a:pPr marL="0" marR="0" lvl="0" indent="0" algn="ctr" defTabSz="914400" rtl="0" eaLnBrk="1" fontAlgn="auto" latinLnBrk="0" hangingPunct="1">
                <a:lnSpc>
                  <a:spcPct val="13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中国公民和美国公民将不能够参与数字货币众筹</a:t>
              </a:r>
            </a:p>
          </p:txBody>
        </p:sp>
      </p:grpSp>
    </p:spTree>
    <p:extLst>
      <p:ext uri="{BB962C8B-B14F-4D97-AF65-F5344CB8AC3E}">
        <p14:creationId xmlns:p14="http://schemas.microsoft.com/office/powerpoint/2010/main" val="1301984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587171" y="363517"/>
            <a:ext cx="788393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货币发行方案</a:t>
            </a:r>
            <a:r>
              <a:rPr kumimoji="0" lang="en-US" altLang="zh-CN" sz="36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条款</a:t>
            </a:r>
            <a:endPar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4" name="矩形 3">
            <a:extLst>
              <a:ext uri="{FF2B5EF4-FFF2-40B4-BE49-F238E27FC236}">
                <a16:creationId xmlns:a16="http://schemas.microsoft.com/office/drawing/2014/main" id="{736BEC2E-0871-4266-B90A-F544842AAD72}"/>
              </a:ext>
            </a:extLst>
          </p:cNvPr>
          <p:cNvSpPr/>
          <p:nvPr/>
        </p:nvSpPr>
        <p:spPr>
          <a:xfrm>
            <a:off x="3069713" y="1597919"/>
            <a:ext cx="8525782" cy="2508379"/>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en-US" altLang="zh-CN" sz="24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YGO</a:t>
            </a:r>
            <a:r>
              <a:rPr kumimoji="0" lang="zh-CN" altLang="zh-CN" sz="24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宋体" panose="02010600030101010101" pitchFamily="2" charset="-122"/>
              </a:rPr>
              <a:t>币众筹过程仅接受</a:t>
            </a:r>
            <a:r>
              <a:rPr kumimoji="0" lang="en-US" altLang="zh-CN" sz="24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ETH</a:t>
            </a:r>
            <a:r>
              <a:rPr kumimoji="0" lang="zh-CN" altLang="zh-CN" sz="24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宋体" panose="02010600030101010101" pitchFamily="2" charset="-122"/>
              </a:rPr>
              <a:t>币进行兑换</a:t>
            </a:r>
            <a:endParaRPr kumimoji="0" lang="zh-CN" altLang="zh-CN" sz="2000" b="0"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ETH</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币</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20,000</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YGO </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币</a:t>
            </a:r>
            <a:endPar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众筹总额度为</a:t>
            </a:r>
            <a:r>
              <a:rPr kumimoji="0" lang="en-US" altLang="zh-CN" sz="24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8750</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个</a:t>
            </a:r>
            <a:r>
              <a:rPr kumimoji="0" lang="en-US"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ETH </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rPr>
              <a:t>币</a:t>
            </a:r>
            <a:endParaRPr kumimoji="0" lang="zh-CN" altLang="zh-CN" sz="18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（约八百万美金的融资额度为上限，总额随</a:t>
            </a:r>
            <a:r>
              <a:rPr kumimoji="0" lang="en-US" altLang="zh-CN" sz="1600" b="0" i="0" u="none" strike="noStrike" kern="1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ETH</a:t>
            </a:r>
            <a:r>
              <a:rPr kumimoji="0" lang="zh-CN" altLang="zh-CN" sz="1600" b="0" i="0" u="none" strike="noStrike" kern="1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价格波动）</a:t>
            </a:r>
            <a:endParaRPr kumimoji="0" lang="zh-CN" altLang="zh-CN" sz="1400" b="0" i="0" u="none" strike="noStrike" kern="10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FCE3D71D-ACFD-489C-894C-86CB79EC8B08}"/>
              </a:ext>
            </a:extLst>
          </p:cNvPr>
          <p:cNvSpPr/>
          <p:nvPr/>
        </p:nvSpPr>
        <p:spPr>
          <a:xfrm>
            <a:off x="3230504" y="4225621"/>
            <a:ext cx="8204200" cy="874407"/>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本次众筹所得的</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ETH</a:t>
            </a:r>
            <a:r>
              <a:rPr kumimoji="0" lang="zh-CN" altLang="zh-CN" sz="1800" b="0" i="0" u="none" strike="noStrike" kern="1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币由</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Yu </a:t>
            </a:r>
            <a:r>
              <a:rPr kumimoji="0" lang="en-US" altLang="zh-CN" sz="1800" b="0" i="0" u="none" strike="noStrike" kern="100" cap="none" spc="0" normalizeH="0" baseline="0" noProof="0" dirty="0" err="1">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Gi</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Oh</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基金会统一管理，用途包括但不不限于，技术研发投入，组织机构设立费用，法务费用，</a:t>
            </a:r>
            <a:r>
              <a:rPr kumimoji="0" lang="en-US"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a:t>
            </a:r>
            <a:r>
              <a:rPr kumimoji="0" lang="zh-CN" altLang="zh-CN" sz="18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宣传以及其他专项费用等</a:t>
            </a:r>
            <a:endPar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 name="组合 14">
            <a:extLst>
              <a:ext uri="{FF2B5EF4-FFF2-40B4-BE49-F238E27FC236}">
                <a16:creationId xmlns:a16="http://schemas.microsoft.com/office/drawing/2014/main" id="{9822270E-1334-434B-BDD8-012A3B21E333}"/>
              </a:ext>
            </a:extLst>
          </p:cNvPr>
          <p:cNvGrpSpPr/>
          <p:nvPr/>
        </p:nvGrpSpPr>
        <p:grpSpPr>
          <a:xfrm>
            <a:off x="1127125" y="2366154"/>
            <a:ext cx="1589767" cy="1808233"/>
            <a:chOff x="4152459" y="964541"/>
            <a:chExt cx="1589767" cy="1468892"/>
          </a:xfrm>
          <a:effectLst>
            <a:outerShdw blurRad="63500" sx="102000" sy="102000" algn="ctr" rotWithShape="0">
              <a:prstClr val="black">
                <a:alpha val="20000"/>
              </a:prstClr>
            </a:outerShdw>
          </a:effectLst>
        </p:grpSpPr>
        <p:sp>
          <p:nvSpPr>
            <p:cNvPr id="10" name="矩形: 圆角 9">
              <a:extLst>
                <a:ext uri="{FF2B5EF4-FFF2-40B4-BE49-F238E27FC236}">
                  <a16:creationId xmlns:a16="http://schemas.microsoft.com/office/drawing/2014/main" id="{E80BA120-C28D-4155-8B53-8C53270BB7C8}"/>
                </a:ext>
              </a:extLst>
            </p:cNvPr>
            <p:cNvSpPr/>
            <p:nvPr/>
          </p:nvSpPr>
          <p:spPr>
            <a:xfrm>
              <a:off x="4152459" y="964541"/>
              <a:ext cx="1589767" cy="1468892"/>
            </a:xfrm>
            <a:prstGeom prst="round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圆顶角 10">
              <a:extLst>
                <a:ext uri="{FF2B5EF4-FFF2-40B4-BE49-F238E27FC236}">
                  <a16:creationId xmlns:a16="http://schemas.microsoft.com/office/drawing/2014/main" id="{BF7A7D53-4EA8-477E-8BFC-3FAE2E884D57}"/>
                </a:ext>
              </a:extLst>
            </p:cNvPr>
            <p:cNvSpPr/>
            <p:nvPr/>
          </p:nvSpPr>
          <p:spPr>
            <a:xfrm flipV="1">
              <a:off x="4152459" y="2036506"/>
              <a:ext cx="1589767" cy="396926"/>
            </a:xfrm>
            <a:prstGeom prst="round2SameRect">
              <a:avLst>
                <a:gd name="adj1" fmla="val 4268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6" name="矩形 15">
            <a:extLst>
              <a:ext uri="{FF2B5EF4-FFF2-40B4-BE49-F238E27FC236}">
                <a16:creationId xmlns:a16="http://schemas.microsoft.com/office/drawing/2014/main" id="{00DDEC23-F5A9-4407-9C31-9C6B746BF576}"/>
              </a:ext>
            </a:extLst>
          </p:cNvPr>
          <p:cNvSpPr/>
          <p:nvPr/>
        </p:nvSpPr>
        <p:spPr>
          <a:xfrm>
            <a:off x="735378" y="3782085"/>
            <a:ext cx="2373259" cy="295978"/>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en-US" altLang="zh-CN" sz="1000" b="1" i="0" u="none" strike="noStrike" kern="1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a:t>
            </a:r>
            <a:r>
              <a:rPr kumimoji="0" lang="en-US" altLang="zh-CN" sz="1000" b="1" i="0" u="none" strike="noStrike" kern="1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ETH</a:t>
            </a:r>
            <a:r>
              <a:rPr kumimoji="0" lang="en-US" altLang="zh-CN" sz="1000" b="1" i="0" u="none" strike="noStrike" kern="1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=20,000 YGO</a:t>
            </a:r>
            <a:r>
              <a:rPr kumimoji="0" lang="zh-CN" altLang="zh-CN" sz="1000" b="1" i="0" u="none" strike="noStrike" kern="1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币</a:t>
            </a:r>
            <a:endParaRPr kumimoji="0" lang="zh-CN" altLang="zh-CN" sz="1000" b="1" i="0" u="none" strike="noStrike" kern="1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2160B8A6-14E8-41E8-8792-F2C0F5CF5716}"/>
              </a:ext>
            </a:extLst>
          </p:cNvPr>
          <p:cNvSpPr txBox="1"/>
          <p:nvPr/>
        </p:nvSpPr>
        <p:spPr>
          <a:xfrm>
            <a:off x="1020923" y="2723009"/>
            <a:ext cx="1802167" cy="73866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175,000,000</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200" b="0"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YGO </a:t>
            </a:r>
            <a:r>
              <a:rPr kumimoji="0" lang="zh-CN" altLang="zh-CN" sz="1200" b="0"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宋体" panose="02010600030101010101" pitchFamily="2" charset="-122"/>
              </a:rPr>
              <a:t>币</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428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792285"/>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rPr>
              <a:t>3</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175432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YGO</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路线图</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4744116"/>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4988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864857"/>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2200" dirty="0">
                <a:solidFill>
                  <a:prstClr val="white"/>
                </a:solidFill>
                <a:latin typeface="等线 Light" panose="02010600030101010101" pitchFamily="2" charset="-122"/>
                <a:ea typeface="等线 Light" panose="02010600030101010101" pitchFamily="2" charset="-122"/>
                <a:cs typeface="Roboto Condensed" panose="02000000000000000000" pitchFamily="2" charset="0"/>
              </a:rPr>
              <a:t>1</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923330"/>
          </a:xfrm>
          <a:prstGeom prst="rect">
            <a:avLst/>
          </a:prstGeom>
          <a:noFill/>
        </p:spPr>
        <p:txBody>
          <a:bodyPr wrap="square" rtlCol="0">
            <a:spAutoFit/>
          </a:bodyPr>
          <a:lstStyle/>
          <a:p>
            <a:pPr lvl="0" algn="r">
              <a:defRPr/>
            </a:pPr>
            <a:r>
              <a:rPr lang="en-US" altLang="zh-CN" sz="5400" spc="400" dirty="0">
                <a:solidFill>
                  <a:prstClr val="white"/>
                </a:solidFill>
                <a:latin typeface="微软雅黑" panose="020B0503020204020204" pitchFamily="34" charset="-122"/>
                <a:ea typeface="微软雅黑" panose="020B0503020204020204" pitchFamily="34" charset="-122"/>
              </a:rPr>
              <a:t>YGO</a:t>
            </a:r>
            <a:r>
              <a:rPr lang="zh-CN" altLang="en-US" sz="5400" spc="400" dirty="0">
                <a:solidFill>
                  <a:prstClr val="white"/>
                </a:solidFill>
                <a:latin typeface="微软雅黑" panose="020B0503020204020204" pitchFamily="34" charset="-122"/>
                <a:ea typeface="微软雅黑" panose="020B0503020204020204" pitchFamily="34" charset="-122"/>
              </a:rPr>
              <a:t>简介</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4310285"/>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7768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a:extLst>
              <a:ext uri="{FF2B5EF4-FFF2-40B4-BE49-F238E27FC236}">
                <a16:creationId xmlns:a16="http://schemas.microsoft.com/office/drawing/2014/main" id="{FA568FA5-02B1-4B8B-8D97-59D9E23E2008}"/>
              </a:ext>
            </a:extLst>
          </p:cNvPr>
          <p:cNvCxnSpPr>
            <a:cxnSpLocks/>
          </p:cNvCxnSpPr>
          <p:nvPr/>
        </p:nvCxnSpPr>
        <p:spPr>
          <a:xfrm flipV="1">
            <a:off x="8810040" y="2146217"/>
            <a:ext cx="1221600" cy="45040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587171" y="363517"/>
            <a:ext cx="7883933"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路线图</a:t>
            </a:r>
            <a:endPar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cxnSp>
        <p:nvCxnSpPr>
          <p:cNvPr id="10" name="直接连接符 9">
            <a:extLst>
              <a:ext uri="{FF2B5EF4-FFF2-40B4-BE49-F238E27FC236}">
                <a16:creationId xmlns:a16="http://schemas.microsoft.com/office/drawing/2014/main" id="{2BD2B62B-E835-4A86-A220-A4CFD7CFD17F}"/>
              </a:ext>
            </a:extLst>
          </p:cNvPr>
          <p:cNvCxnSpPr>
            <a:cxnSpLocks/>
            <a:stCxn id="15" idx="7"/>
            <a:endCxn id="16" idx="2"/>
          </p:cNvCxnSpPr>
          <p:nvPr/>
        </p:nvCxnSpPr>
        <p:spPr>
          <a:xfrm flipV="1">
            <a:off x="872801" y="3395876"/>
            <a:ext cx="1362853" cy="1270735"/>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AFB6F83-B6D8-4120-9110-9F231330A814}"/>
              </a:ext>
            </a:extLst>
          </p:cNvPr>
          <p:cNvCxnSpPr>
            <a:cxnSpLocks/>
            <a:stCxn id="16" idx="6"/>
            <a:endCxn id="17" idx="1"/>
          </p:cNvCxnSpPr>
          <p:nvPr/>
        </p:nvCxnSpPr>
        <p:spPr>
          <a:xfrm>
            <a:off x="2482916" y="3395876"/>
            <a:ext cx="1622857" cy="1333938"/>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F76B4D1-1AB7-47FD-AB06-0EF85C9031DB}"/>
              </a:ext>
            </a:extLst>
          </p:cNvPr>
          <p:cNvCxnSpPr>
            <a:cxnSpLocks/>
            <a:stCxn id="17" idx="7"/>
            <a:endCxn id="18" idx="3"/>
          </p:cNvCxnSpPr>
          <p:nvPr/>
        </p:nvCxnSpPr>
        <p:spPr>
          <a:xfrm flipV="1">
            <a:off x="4280613" y="3786753"/>
            <a:ext cx="1484995" cy="943061"/>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2772F55-2468-4337-BF7F-4231ECAC65CF}"/>
              </a:ext>
            </a:extLst>
          </p:cNvPr>
          <p:cNvCxnSpPr>
            <a:cxnSpLocks/>
            <a:stCxn id="19" idx="7"/>
            <a:endCxn id="20" idx="3"/>
          </p:cNvCxnSpPr>
          <p:nvPr/>
        </p:nvCxnSpPr>
        <p:spPr>
          <a:xfrm flipV="1">
            <a:off x="7793997" y="2666269"/>
            <a:ext cx="977058" cy="1135996"/>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D8A4F83-11E1-47FB-8814-B259212D5B61}"/>
              </a:ext>
            </a:extLst>
          </p:cNvPr>
          <p:cNvCxnSpPr>
            <a:cxnSpLocks/>
            <a:stCxn id="18" idx="6"/>
            <a:endCxn id="19" idx="2"/>
          </p:cNvCxnSpPr>
          <p:nvPr/>
        </p:nvCxnSpPr>
        <p:spPr>
          <a:xfrm>
            <a:off x="5976659" y="3699333"/>
            <a:ext cx="1606287" cy="190352"/>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íslïḍè">
            <a:extLst>
              <a:ext uri="{FF2B5EF4-FFF2-40B4-BE49-F238E27FC236}">
                <a16:creationId xmlns:a16="http://schemas.microsoft.com/office/drawing/2014/main" id="{E7F96973-B5AA-49CD-A6DE-915E5044F09C}"/>
              </a:ext>
            </a:extLst>
          </p:cNvPr>
          <p:cNvSpPr/>
          <p:nvPr/>
        </p:nvSpPr>
        <p:spPr>
          <a:xfrm>
            <a:off x="661750" y="4630400"/>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îšľídê">
            <a:extLst>
              <a:ext uri="{FF2B5EF4-FFF2-40B4-BE49-F238E27FC236}">
                <a16:creationId xmlns:a16="http://schemas.microsoft.com/office/drawing/2014/main" id="{5E335E68-3016-4D40-B25C-E983E24E0585}"/>
              </a:ext>
            </a:extLst>
          </p:cNvPr>
          <p:cNvSpPr/>
          <p:nvPr/>
        </p:nvSpPr>
        <p:spPr>
          <a:xfrm>
            <a:off x="2235654" y="3272245"/>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iṧḷíďe">
            <a:extLst>
              <a:ext uri="{FF2B5EF4-FFF2-40B4-BE49-F238E27FC236}">
                <a16:creationId xmlns:a16="http://schemas.microsoft.com/office/drawing/2014/main" id="{9ACCE8DA-939A-4021-8E42-E1F22B6A4BF5}"/>
              </a:ext>
            </a:extLst>
          </p:cNvPr>
          <p:cNvSpPr/>
          <p:nvPr/>
        </p:nvSpPr>
        <p:spPr>
          <a:xfrm>
            <a:off x="4069562" y="4693603"/>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ïs1íḋê">
            <a:extLst>
              <a:ext uri="{FF2B5EF4-FFF2-40B4-BE49-F238E27FC236}">
                <a16:creationId xmlns:a16="http://schemas.microsoft.com/office/drawing/2014/main" id="{8531612C-17F9-45CA-B2FB-C08AAD0569C7}"/>
              </a:ext>
            </a:extLst>
          </p:cNvPr>
          <p:cNvSpPr/>
          <p:nvPr/>
        </p:nvSpPr>
        <p:spPr>
          <a:xfrm>
            <a:off x="5729397" y="3575702"/>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íşḷîḋé">
            <a:extLst>
              <a:ext uri="{FF2B5EF4-FFF2-40B4-BE49-F238E27FC236}">
                <a16:creationId xmlns:a16="http://schemas.microsoft.com/office/drawing/2014/main" id="{F1CE6239-79E0-4DCF-A150-74748423C736}"/>
              </a:ext>
            </a:extLst>
          </p:cNvPr>
          <p:cNvSpPr/>
          <p:nvPr/>
        </p:nvSpPr>
        <p:spPr>
          <a:xfrm>
            <a:off x="7582946" y="3766054"/>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íşḻïḓè">
            <a:extLst>
              <a:ext uri="{FF2B5EF4-FFF2-40B4-BE49-F238E27FC236}">
                <a16:creationId xmlns:a16="http://schemas.microsoft.com/office/drawing/2014/main" id="{2AD21E24-9045-40CC-87E8-21C29280DE67}"/>
              </a:ext>
            </a:extLst>
          </p:cNvPr>
          <p:cNvSpPr/>
          <p:nvPr/>
        </p:nvSpPr>
        <p:spPr>
          <a:xfrm>
            <a:off x="8734844" y="2455218"/>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4" name="íşḻïḓè">
            <a:extLst>
              <a:ext uri="{FF2B5EF4-FFF2-40B4-BE49-F238E27FC236}">
                <a16:creationId xmlns:a16="http://schemas.microsoft.com/office/drawing/2014/main" id="{09DB58EF-24BF-47F8-A7C1-695D6D0780BC}"/>
              </a:ext>
            </a:extLst>
          </p:cNvPr>
          <p:cNvSpPr/>
          <p:nvPr/>
        </p:nvSpPr>
        <p:spPr>
          <a:xfrm>
            <a:off x="9908009" y="2048605"/>
            <a:ext cx="247262" cy="247262"/>
          </a:xfrm>
          <a:prstGeom prst="ellipse">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9" name="矩形 68">
            <a:extLst>
              <a:ext uri="{FF2B5EF4-FFF2-40B4-BE49-F238E27FC236}">
                <a16:creationId xmlns:a16="http://schemas.microsoft.com/office/drawing/2014/main" id="{06738200-45E0-4315-B182-61A802BD63DB}"/>
              </a:ext>
            </a:extLst>
          </p:cNvPr>
          <p:cNvSpPr/>
          <p:nvPr/>
        </p:nvSpPr>
        <p:spPr>
          <a:xfrm>
            <a:off x="979631" y="4686473"/>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2018年二季度 </a:t>
            </a:r>
          </a:p>
        </p:txBody>
      </p:sp>
      <p:sp>
        <p:nvSpPr>
          <p:cNvPr id="70" name="矩形 69">
            <a:extLst>
              <a:ext uri="{FF2B5EF4-FFF2-40B4-BE49-F238E27FC236}">
                <a16:creationId xmlns:a16="http://schemas.microsoft.com/office/drawing/2014/main" id="{7AA8336D-2FDF-4C0F-A77F-097DA2B360E2}"/>
              </a:ext>
            </a:extLst>
          </p:cNvPr>
          <p:cNvSpPr/>
          <p:nvPr/>
        </p:nvSpPr>
        <p:spPr>
          <a:xfrm>
            <a:off x="-2074304" y="5043573"/>
            <a:ext cx="1335558" cy="507831"/>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Testnet </a:t>
            </a:r>
          </a:p>
        </p:txBody>
      </p:sp>
      <p:sp>
        <p:nvSpPr>
          <p:cNvPr id="71" name="矩形 70">
            <a:extLst>
              <a:ext uri="{FF2B5EF4-FFF2-40B4-BE49-F238E27FC236}">
                <a16:creationId xmlns:a16="http://schemas.microsoft.com/office/drawing/2014/main" id="{FDB61375-13B3-471D-A0C4-90833D5E51EE}"/>
              </a:ext>
            </a:extLst>
          </p:cNvPr>
          <p:cNvSpPr/>
          <p:nvPr/>
        </p:nvSpPr>
        <p:spPr>
          <a:xfrm>
            <a:off x="714511" y="5034737"/>
            <a:ext cx="1335558" cy="507831"/>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Testnet </a:t>
            </a:r>
          </a:p>
        </p:txBody>
      </p:sp>
      <p:sp>
        <p:nvSpPr>
          <p:cNvPr id="72" name="矩形 71">
            <a:extLst>
              <a:ext uri="{FF2B5EF4-FFF2-40B4-BE49-F238E27FC236}">
                <a16:creationId xmlns:a16="http://schemas.microsoft.com/office/drawing/2014/main" id="{F608DA28-B13C-47BA-B91A-3F1995FB353A}"/>
              </a:ext>
            </a:extLst>
          </p:cNvPr>
          <p:cNvSpPr/>
          <p:nvPr/>
        </p:nvSpPr>
        <p:spPr>
          <a:xfrm>
            <a:off x="2806407" y="2727058"/>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2018年三季度 </a:t>
            </a:r>
          </a:p>
        </p:txBody>
      </p:sp>
      <p:sp>
        <p:nvSpPr>
          <p:cNvPr id="73" name="矩形 72">
            <a:extLst>
              <a:ext uri="{FF2B5EF4-FFF2-40B4-BE49-F238E27FC236}">
                <a16:creationId xmlns:a16="http://schemas.microsoft.com/office/drawing/2014/main" id="{E4F31209-FF20-46ED-AE20-AD27CB064C4F}"/>
              </a:ext>
            </a:extLst>
          </p:cNvPr>
          <p:cNvSpPr/>
          <p:nvPr/>
        </p:nvSpPr>
        <p:spPr>
          <a:xfrm>
            <a:off x="2541287" y="3075322"/>
            <a:ext cx="1806905" cy="458908"/>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开发Alpha版</a:t>
            </a:r>
          </a:p>
        </p:txBody>
      </p:sp>
      <p:sp>
        <p:nvSpPr>
          <p:cNvPr id="74" name="矩形 73">
            <a:extLst>
              <a:ext uri="{FF2B5EF4-FFF2-40B4-BE49-F238E27FC236}">
                <a16:creationId xmlns:a16="http://schemas.microsoft.com/office/drawing/2014/main" id="{BD801255-A037-4D23-9EDC-5D805AD867C8}"/>
              </a:ext>
            </a:extLst>
          </p:cNvPr>
          <p:cNvSpPr/>
          <p:nvPr/>
        </p:nvSpPr>
        <p:spPr>
          <a:xfrm>
            <a:off x="4105773" y="4982337"/>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2018年四季度 </a:t>
            </a:r>
          </a:p>
        </p:txBody>
      </p:sp>
      <p:sp>
        <p:nvSpPr>
          <p:cNvPr id="75" name="矩形 74">
            <a:extLst>
              <a:ext uri="{FF2B5EF4-FFF2-40B4-BE49-F238E27FC236}">
                <a16:creationId xmlns:a16="http://schemas.microsoft.com/office/drawing/2014/main" id="{D3E43502-A761-48A8-A80F-EAC6BC29CF9B}"/>
              </a:ext>
            </a:extLst>
          </p:cNvPr>
          <p:cNvSpPr/>
          <p:nvPr/>
        </p:nvSpPr>
        <p:spPr>
          <a:xfrm>
            <a:off x="3840653" y="5330601"/>
            <a:ext cx="2178802" cy="458908"/>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MVP版和Beta版</a:t>
            </a:r>
          </a:p>
        </p:txBody>
      </p:sp>
      <p:sp>
        <p:nvSpPr>
          <p:cNvPr id="76" name="矩形 75">
            <a:extLst>
              <a:ext uri="{FF2B5EF4-FFF2-40B4-BE49-F238E27FC236}">
                <a16:creationId xmlns:a16="http://schemas.microsoft.com/office/drawing/2014/main" id="{C9FC5D67-D950-4716-B2F6-951E136F1B1B}"/>
              </a:ext>
            </a:extLst>
          </p:cNvPr>
          <p:cNvSpPr/>
          <p:nvPr/>
        </p:nvSpPr>
        <p:spPr>
          <a:xfrm>
            <a:off x="5920743" y="2751901"/>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a:t>
            </a:r>
            <a:r>
              <a:rPr kumimoji="0" lang="en-US" altLang="zh-CN"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年一季度 </a:t>
            </a:r>
          </a:p>
        </p:txBody>
      </p:sp>
      <p:sp>
        <p:nvSpPr>
          <p:cNvPr id="77" name="矩形 76">
            <a:extLst>
              <a:ext uri="{FF2B5EF4-FFF2-40B4-BE49-F238E27FC236}">
                <a16:creationId xmlns:a16="http://schemas.microsoft.com/office/drawing/2014/main" id="{8893F79E-D8DA-41BD-B0BF-E575746F3ED2}"/>
              </a:ext>
            </a:extLst>
          </p:cNvPr>
          <p:cNvSpPr/>
          <p:nvPr/>
        </p:nvSpPr>
        <p:spPr>
          <a:xfrm>
            <a:off x="5655623" y="3100165"/>
            <a:ext cx="934871" cy="464166"/>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发行</a:t>
            </a:r>
          </a:p>
        </p:txBody>
      </p:sp>
      <p:sp>
        <p:nvSpPr>
          <p:cNvPr id="78" name="矩形 77">
            <a:extLst>
              <a:ext uri="{FF2B5EF4-FFF2-40B4-BE49-F238E27FC236}">
                <a16:creationId xmlns:a16="http://schemas.microsoft.com/office/drawing/2014/main" id="{7CC6F474-9C38-4FCB-963B-028C3B9EA18F}"/>
              </a:ext>
            </a:extLst>
          </p:cNvPr>
          <p:cNvSpPr/>
          <p:nvPr/>
        </p:nvSpPr>
        <p:spPr>
          <a:xfrm>
            <a:off x="7722714" y="4011550"/>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a:t>
            </a:r>
            <a:r>
              <a:rPr kumimoji="0" lang="en-US" altLang="zh-CN"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年二季度 </a:t>
            </a:r>
          </a:p>
        </p:txBody>
      </p:sp>
      <p:sp>
        <p:nvSpPr>
          <p:cNvPr id="79" name="矩形 78">
            <a:extLst>
              <a:ext uri="{FF2B5EF4-FFF2-40B4-BE49-F238E27FC236}">
                <a16:creationId xmlns:a16="http://schemas.microsoft.com/office/drawing/2014/main" id="{C119B3CC-704C-4524-BB38-D09408CD17CA}"/>
              </a:ext>
            </a:extLst>
          </p:cNvPr>
          <p:cNvSpPr/>
          <p:nvPr/>
        </p:nvSpPr>
        <p:spPr>
          <a:xfrm>
            <a:off x="7457594" y="4359814"/>
            <a:ext cx="1435008" cy="458908"/>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10个平台</a:t>
            </a:r>
          </a:p>
        </p:txBody>
      </p:sp>
      <p:sp>
        <p:nvSpPr>
          <p:cNvPr id="80" name="矩形 79">
            <a:extLst>
              <a:ext uri="{FF2B5EF4-FFF2-40B4-BE49-F238E27FC236}">
                <a16:creationId xmlns:a16="http://schemas.microsoft.com/office/drawing/2014/main" id="{98EFBF99-0297-4CA2-8DA2-252E855CAC4C}"/>
              </a:ext>
            </a:extLst>
          </p:cNvPr>
          <p:cNvSpPr/>
          <p:nvPr/>
        </p:nvSpPr>
        <p:spPr>
          <a:xfrm>
            <a:off x="8755158" y="2757759"/>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a:t>
            </a:r>
            <a:r>
              <a:rPr kumimoji="0" lang="en-US" altLang="zh-CN"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年三季度 </a:t>
            </a:r>
          </a:p>
        </p:txBody>
      </p:sp>
      <p:sp>
        <p:nvSpPr>
          <p:cNvPr id="81" name="矩形 80">
            <a:extLst>
              <a:ext uri="{FF2B5EF4-FFF2-40B4-BE49-F238E27FC236}">
                <a16:creationId xmlns:a16="http://schemas.microsoft.com/office/drawing/2014/main" id="{927FFF31-D52E-41E5-A52F-755B41521B0C}"/>
              </a:ext>
            </a:extLst>
          </p:cNvPr>
          <p:cNvSpPr/>
          <p:nvPr/>
        </p:nvSpPr>
        <p:spPr>
          <a:xfrm>
            <a:off x="8490037" y="3106023"/>
            <a:ext cx="1435008" cy="507831"/>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0个平台</a:t>
            </a:r>
          </a:p>
        </p:txBody>
      </p:sp>
      <p:sp>
        <p:nvSpPr>
          <p:cNvPr id="82" name="矩形 81">
            <a:extLst>
              <a:ext uri="{FF2B5EF4-FFF2-40B4-BE49-F238E27FC236}">
                <a16:creationId xmlns:a16="http://schemas.microsoft.com/office/drawing/2014/main" id="{96C9E1CC-1974-42FD-89AB-CD684642206B}"/>
              </a:ext>
            </a:extLst>
          </p:cNvPr>
          <p:cNvSpPr/>
          <p:nvPr/>
        </p:nvSpPr>
        <p:spPr>
          <a:xfrm>
            <a:off x="9925045" y="1170080"/>
            <a:ext cx="1922322"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201</a:t>
            </a:r>
            <a:r>
              <a:rPr kumimoji="0" lang="en-US" altLang="zh-CN"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9</a:t>
            </a:r>
            <a:r>
              <a:rPr kumimoji="0" lang="zh-CN" altLang="en-US" sz="20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年四季度 </a:t>
            </a:r>
          </a:p>
        </p:txBody>
      </p:sp>
      <p:sp>
        <p:nvSpPr>
          <p:cNvPr id="83" name="矩形 82">
            <a:extLst>
              <a:ext uri="{FF2B5EF4-FFF2-40B4-BE49-F238E27FC236}">
                <a16:creationId xmlns:a16="http://schemas.microsoft.com/office/drawing/2014/main" id="{6932F989-D6EC-45E3-9BD4-61CB792058E5}"/>
              </a:ext>
            </a:extLst>
          </p:cNvPr>
          <p:cNvSpPr/>
          <p:nvPr/>
        </p:nvSpPr>
        <p:spPr>
          <a:xfrm>
            <a:off x="9659924" y="1518344"/>
            <a:ext cx="1569660" cy="507831"/>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10</a:t>
            </a:r>
            <a:r>
              <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0个平台</a:t>
            </a:r>
          </a:p>
        </p:txBody>
      </p:sp>
    </p:spTree>
    <p:extLst>
      <p:ext uri="{BB962C8B-B14F-4D97-AF65-F5344CB8AC3E}">
        <p14:creationId xmlns:p14="http://schemas.microsoft.com/office/powerpoint/2010/main" val="3309660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792285"/>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rPr>
              <a:t>4</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团队成员</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3973322"/>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488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587171" y="3635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团队成员</a:t>
            </a:r>
            <a:endPar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Rectangle 8">
            <a:extLst>
              <a:ext uri="{FF2B5EF4-FFF2-40B4-BE49-F238E27FC236}">
                <a16:creationId xmlns:a16="http://schemas.microsoft.com/office/drawing/2014/main" id="{C53154A8-C1BD-4C2B-89A4-1D46A9F5626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25" name="组合 24">
            <a:extLst>
              <a:ext uri="{FF2B5EF4-FFF2-40B4-BE49-F238E27FC236}">
                <a16:creationId xmlns:a16="http://schemas.microsoft.com/office/drawing/2014/main" id="{403BF540-E27B-4875-87DF-5F6A23F5973F}"/>
              </a:ext>
            </a:extLst>
          </p:cNvPr>
          <p:cNvGrpSpPr/>
          <p:nvPr/>
        </p:nvGrpSpPr>
        <p:grpSpPr>
          <a:xfrm>
            <a:off x="723543" y="1253324"/>
            <a:ext cx="10744914" cy="5336758"/>
            <a:chOff x="550862" y="1161641"/>
            <a:chExt cx="10744914" cy="5336758"/>
          </a:xfrm>
        </p:grpSpPr>
        <p:pic>
          <p:nvPicPr>
            <p:cNvPr id="1031" name="Picture 7">
              <a:extLst>
                <a:ext uri="{FF2B5EF4-FFF2-40B4-BE49-F238E27FC236}">
                  <a16:creationId xmlns:a16="http://schemas.microsoft.com/office/drawing/2014/main" id="{A16C707A-C626-4490-879C-D83AC6BFAD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622" t="2545" r="16270" b="32348"/>
            <a:stretch/>
          </p:blipFill>
          <p:spPr bwMode="auto">
            <a:xfrm>
              <a:off x="1135262" y="1161641"/>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DE62C-1C98-4BFC-93A3-D0A73B79A41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3883686" y="1161641"/>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7B78318-36C6-47F7-A649-668AF88A52B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492" t="13016" r="13492" b="13968"/>
            <a:stretch/>
          </p:blipFill>
          <p:spPr bwMode="auto">
            <a:xfrm>
              <a:off x="6632110" y="1161641"/>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8A6F1CF-7EAC-41EC-B2A2-D872AF7029B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053" t="12190" r="18954" b="28817"/>
            <a:stretch/>
          </p:blipFill>
          <p:spPr bwMode="auto">
            <a:xfrm>
              <a:off x="9380535" y="1161641"/>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DFDCACC-73C7-4C7B-A1A3-CC24E51830D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5169597" y="3665288"/>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23FD482E-7A53-4574-ADD0-90290A3F13C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0778" t="7769" r="14928" b="27937"/>
            <a:stretch/>
          </p:blipFill>
          <p:spPr bwMode="auto">
            <a:xfrm>
              <a:off x="8000110" y="3665288"/>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sp>
          <p:nvSpPr>
            <p:cNvPr id="3" name="Rectangle 9">
              <a:extLst>
                <a:ext uri="{FF2B5EF4-FFF2-40B4-BE49-F238E27FC236}">
                  <a16:creationId xmlns:a16="http://schemas.microsoft.com/office/drawing/2014/main" id="{51951367-201D-4FF0-B02E-072660FFFE49}"/>
                </a:ext>
              </a:extLst>
            </p:cNvPr>
            <p:cNvSpPr>
              <a:spLocks noChangeArrowheads="1"/>
            </p:cNvSpPr>
            <p:nvPr/>
          </p:nvSpPr>
          <p:spPr bwMode="auto">
            <a:xfrm>
              <a:off x="550862" y="2801904"/>
              <a:ext cx="247229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Daniel Hyde </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YGO,首席执行官（CEO） </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Rectangle 10">
              <a:extLst>
                <a:ext uri="{FF2B5EF4-FFF2-40B4-BE49-F238E27FC236}">
                  <a16:creationId xmlns:a16="http://schemas.microsoft.com/office/drawing/2014/main" id="{D309ED49-63FD-4E37-8B57-5ED4444F4BE7}"/>
                </a:ext>
              </a:extLst>
            </p:cNvPr>
            <p:cNvSpPr>
              <a:spLocks noChangeArrowheads="1"/>
            </p:cNvSpPr>
            <p:nvPr/>
          </p:nvSpPr>
          <p:spPr bwMode="auto">
            <a:xfrm>
              <a:off x="3493257" y="2771149"/>
              <a:ext cx="214885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James Bullough</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YGO,首席运营官（COO)</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Rectangle 11">
              <a:extLst>
                <a:ext uri="{FF2B5EF4-FFF2-40B4-BE49-F238E27FC236}">
                  <a16:creationId xmlns:a16="http://schemas.microsoft.com/office/drawing/2014/main" id="{3CBA4008-0261-46F8-92B4-A8982AA3A794}"/>
                </a:ext>
              </a:extLst>
            </p:cNvPr>
            <p:cNvSpPr>
              <a:spLocks noChangeArrowheads="1"/>
            </p:cNvSpPr>
            <p:nvPr/>
          </p:nvSpPr>
          <p:spPr bwMode="auto">
            <a:xfrm>
              <a:off x="6274863" y="2771149"/>
              <a:ext cx="208249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Stoney Kersey</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YGO</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开发总监（CDO）</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Rectangle 12">
              <a:extLst>
                <a:ext uri="{FF2B5EF4-FFF2-40B4-BE49-F238E27FC236}">
                  <a16:creationId xmlns:a16="http://schemas.microsoft.com/office/drawing/2014/main" id="{BB6B3D93-9D8A-4700-B905-52FB09E02D64}"/>
                </a:ext>
              </a:extLst>
            </p:cNvPr>
            <p:cNvSpPr>
              <a:spLocks noChangeArrowheads="1"/>
            </p:cNvSpPr>
            <p:nvPr/>
          </p:nvSpPr>
          <p:spPr bwMode="auto">
            <a:xfrm>
              <a:off x="9108447" y="2771149"/>
              <a:ext cx="2187329"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Kelly McManus</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YGO</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首席设计师（CD）</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Rectangle 13">
              <a:extLst>
                <a:ext uri="{FF2B5EF4-FFF2-40B4-BE49-F238E27FC236}">
                  <a16:creationId xmlns:a16="http://schemas.microsoft.com/office/drawing/2014/main" id="{21BFC844-421A-40E7-8DA4-D0F90025AB26}"/>
                </a:ext>
              </a:extLst>
            </p:cNvPr>
            <p:cNvSpPr>
              <a:spLocks noChangeArrowheads="1"/>
            </p:cNvSpPr>
            <p:nvPr/>
          </p:nvSpPr>
          <p:spPr bwMode="auto">
            <a:xfrm>
              <a:off x="1840611" y="5113404"/>
              <a:ext cx="23649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Abdullah Al Maruf </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 YGO</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首席风控官（ CRO）</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 </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3" name="Rectangle 14">
              <a:extLst>
                <a:ext uri="{FF2B5EF4-FFF2-40B4-BE49-F238E27FC236}">
                  <a16:creationId xmlns:a16="http://schemas.microsoft.com/office/drawing/2014/main" id="{43A4BD03-45D7-4BA4-8823-7ACB4CDE787E}"/>
                </a:ext>
              </a:extLst>
            </p:cNvPr>
            <p:cNvSpPr>
              <a:spLocks noChangeArrowheads="1"/>
            </p:cNvSpPr>
            <p:nvPr/>
          </p:nvSpPr>
          <p:spPr bwMode="auto">
            <a:xfrm>
              <a:off x="4916224" y="5132448"/>
              <a:ext cx="1874744" cy="70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Dan Keeling</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YGO</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架构师（SOA）</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Rectangle 15">
              <a:extLst>
                <a:ext uri="{FF2B5EF4-FFF2-40B4-BE49-F238E27FC236}">
                  <a16:creationId xmlns:a16="http://schemas.microsoft.com/office/drawing/2014/main" id="{842163F0-628B-451A-A7C4-453B13700D7D}"/>
                </a:ext>
              </a:extLst>
            </p:cNvPr>
            <p:cNvSpPr>
              <a:spLocks noChangeArrowheads="1"/>
            </p:cNvSpPr>
            <p:nvPr/>
          </p:nvSpPr>
          <p:spPr bwMode="auto">
            <a:xfrm>
              <a:off x="7589085" y="5113404"/>
              <a:ext cx="233256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Jannice Jason</a:t>
              </a: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 YGO</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r>
                <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宋体" panose="02010600030101010101" pitchFamily="2" charset="-122"/>
                </a:rPr>
                <a:t>全球社区经理 （GM)</a:t>
              </a: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endParaRPr kumimoji="0" lang="zh-CN"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pic>
          <p:nvPicPr>
            <p:cNvPr id="50" name="Picture 3">
              <a:extLst>
                <a:ext uri="{FF2B5EF4-FFF2-40B4-BE49-F238E27FC236}">
                  <a16:creationId xmlns:a16="http://schemas.microsoft.com/office/drawing/2014/main" id="{69653BF7-7714-4D01-9440-B19DB0877B6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0171" t="3841" r="21005" b="37335"/>
            <a:stretch/>
          </p:blipFill>
          <p:spPr bwMode="auto">
            <a:xfrm>
              <a:off x="2339083" y="3665288"/>
              <a:ext cx="1368000" cy="1368000"/>
            </a:xfrm>
            <a:prstGeom prst="ellipse">
              <a:avLst/>
            </a:prstGeom>
            <a:noFill/>
            <a:ln w="19050">
              <a:solidFill>
                <a:srgbClr val="48C2B7"/>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848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792285"/>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rPr>
              <a:t>5</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合作伙伴</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3973322"/>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8946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65435" y="39148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合作伙伴</a:t>
            </a:r>
            <a:endPar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grpSp>
        <p:nvGrpSpPr>
          <p:cNvPr id="49" name="组合 48">
            <a:extLst>
              <a:ext uri="{FF2B5EF4-FFF2-40B4-BE49-F238E27FC236}">
                <a16:creationId xmlns:a16="http://schemas.microsoft.com/office/drawing/2014/main" id="{FD549DB3-919A-4BB6-B226-DAF071685BF7}"/>
              </a:ext>
            </a:extLst>
          </p:cNvPr>
          <p:cNvGrpSpPr/>
          <p:nvPr/>
        </p:nvGrpSpPr>
        <p:grpSpPr>
          <a:xfrm>
            <a:off x="1442460" y="1208437"/>
            <a:ext cx="9303596" cy="4431268"/>
            <a:chOff x="1655053" y="1424124"/>
            <a:chExt cx="9303596" cy="4431268"/>
          </a:xfrm>
        </p:grpSpPr>
        <p:pic>
          <p:nvPicPr>
            <p:cNvPr id="12" name="图片 11">
              <a:extLst>
                <a:ext uri="{FF2B5EF4-FFF2-40B4-BE49-F238E27FC236}">
                  <a16:creationId xmlns:a16="http://schemas.microsoft.com/office/drawing/2014/main" id="{12BB2729-F9B8-4EC5-ADFF-8C2E9B543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8528" y="5118071"/>
              <a:ext cx="2096198" cy="716464"/>
            </a:xfrm>
            <a:prstGeom prst="rect">
              <a:avLst/>
            </a:prstGeom>
            <a:ln w="38100">
              <a:solidFill>
                <a:srgbClr val="48C2B7"/>
              </a:solidFill>
            </a:ln>
          </p:spPr>
        </p:pic>
        <p:pic>
          <p:nvPicPr>
            <p:cNvPr id="14" name="图片 13">
              <a:extLst>
                <a:ext uri="{FF2B5EF4-FFF2-40B4-BE49-F238E27FC236}">
                  <a16:creationId xmlns:a16="http://schemas.microsoft.com/office/drawing/2014/main" id="{9981314E-E083-448A-A6ED-219A0DF4D7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6652" y="1455789"/>
              <a:ext cx="2148342" cy="672850"/>
            </a:xfrm>
            <a:prstGeom prst="rect">
              <a:avLst/>
            </a:prstGeom>
            <a:ln w="38100">
              <a:solidFill>
                <a:srgbClr val="48C2B7"/>
              </a:solidFill>
            </a:ln>
          </p:spPr>
        </p:pic>
        <p:pic>
          <p:nvPicPr>
            <p:cNvPr id="17" name="图片 16">
              <a:extLst>
                <a:ext uri="{FF2B5EF4-FFF2-40B4-BE49-F238E27FC236}">
                  <a16:creationId xmlns:a16="http://schemas.microsoft.com/office/drawing/2014/main" id="{17CCAAAC-95F4-4483-8A3E-47983C0B63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1970" y="1459418"/>
              <a:ext cx="2130424" cy="725250"/>
            </a:xfrm>
            <a:prstGeom prst="rect">
              <a:avLst/>
            </a:prstGeom>
            <a:ln w="38100">
              <a:solidFill>
                <a:srgbClr val="48C2B7"/>
              </a:solidFill>
            </a:ln>
          </p:spPr>
        </p:pic>
        <p:pic>
          <p:nvPicPr>
            <p:cNvPr id="19" name="图片 18">
              <a:extLst>
                <a:ext uri="{FF2B5EF4-FFF2-40B4-BE49-F238E27FC236}">
                  <a16:creationId xmlns:a16="http://schemas.microsoft.com/office/drawing/2014/main" id="{3E138DCC-0C3D-4673-9725-44920EA7BC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9155" y="1458789"/>
              <a:ext cx="2139494" cy="716186"/>
            </a:xfrm>
            <a:prstGeom prst="rect">
              <a:avLst/>
            </a:prstGeom>
            <a:ln w="38100">
              <a:solidFill>
                <a:srgbClr val="48C2B7"/>
              </a:solidFill>
            </a:ln>
          </p:spPr>
        </p:pic>
        <p:pic>
          <p:nvPicPr>
            <p:cNvPr id="21" name="图片 20">
              <a:extLst>
                <a:ext uri="{FF2B5EF4-FFF2-40B4-BE49-F238E27FC236}">
                  <a16:creationId xmlns:a16="http://schemas.microsoft.com/office/drawing/2014/main" id="{8F98CE19-DA1E-4AFA-A43D-1066980613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0913" y="5134672"/>
              <a:ext cx="2139494" cy="716186"/>
            </a:xfrm>
            <a:prstGeom prst="rect">
              <a:avLst/>
            </a:prstGeom>
            <a:ln w="38100">
              <a:solidFill>
                <a:srgbClr val="48C2B7"/>
              </a:solidFill>
            </a:ln>
          </p:spPr>
        </p:pic>
        <p:pic>
          <p:nvPicPr>
            <p:cNvPr id="23" name="图片 22">
              <a:extLst>
                <a:ext uri="{FF2B5EF4-FFF2-40B4-BE49-F238E27FC236}">
                  <a16:creationId xmlns:a16="http://schemas.microsoft.com/office/drawing/2014/main" id="{6EB24B6A-B034-4E00-BAC8-3DA5BF52DE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9166" y="2360497"/>
              <a:ext cx="2134958" cy="711652"/>
            </a:xfrm>
            <a:prstGeom prst="rect">
              <a:avLst/>
            </a:prstGeom>
            <a:ln w="38100">
              <a:solidFill>
                <a:srgbClr val="48C2B7"/>
              </a:solidFill>
            </a:ln>
          </p:spPr>
        </p:pic>
        <p:pic>
          <p:nvPicPr>
            <p:cNvPr id="25" name="图片 24">
              <a:extLst>
                <a:ext uri="{FF2B5EF4-FFF2-40B4-BE49-F238E27FC236}">
                  <a16:creationId xmlns:a16="http://schemas.microsoft.com/office/drawing/2014/main" id="{1AF5E234-541A-492D-A0CE-0AC4460241E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5724" y="2343008"/>
              <a:ext cx="2134960" cy="716186"/>
            </a:xfrm>
            <a:prstGeom prst="rect">
              <a:avLst/>
            </a:prstGeom>
            <a:ln w="38100">
              <a:solidFill>
                <a:srgbClr val="48C2B7"/>
              </a:solidFill>
            </a:ln>
          </p:spPr>
        </p:pic>
        <p:pic>
          <p:nvPicPr>
            <p:cNvPr id="27" name="图片 26">
              <a:extLst>
                <a:ext uri="{FF2B5EF4-FFF2-40B4-BE49-F238E27FC236}">
                  <a16:creationId xmlns:a16="http://schemas.microsoft.com/office/drawing/2014/main" id="{8BCD505A-7430-403D-9F09-1C1166F773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2596" y="2385047"/>
              <a:ext cx="2139494" cy="720720"/>
            </a:xfrm>
            <a:prstGeom prst="rect">
              <a:avLst/>
            </a:prstGeom>
            <a:ln w="38100">
              <a:solidFill>
                <a:srgbClr val="48C2B7"/>
              </a:solidFill>
            </a:ln>
          </p:spPr>
        </p:pic>
        <p:pic>
          <p:nvPicPr>
            <p:cNvPr id="29" name="图片 28">
              <a:extLst>
                <a:ext uri="{FF2B5EF4-FFF2-40B4-BE49-F238E27FC236}">
                  <a16:creationId xmlns:a16="http://schemas.microsoft.com/office/drawing/2014/main" id="{003661EC-72B1-405F-9D5C-CCCBFC5557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8529" y="2375494"/>
              <a:ext cx="2130424" cy="725250"/>
            </a:xfrm>
            <a:prstGeom prst="rect">
              <a:avLst/>
            </a:prstGeom>
            <a:ln w="38100">
              <a:solidFill>
                <a:srgbClr val="48C2B7"/>
              </a:solidFill>
            </a:ln>
          </p:spPr>
        </p:pic>
        <p:pic>
          <p:nvPicPr>
            <p:cNvPr id="31" name="图片 30">
              <a:extLst>
                <a:ext uri="{FF2B5EF4-FFF2-40B4-BE49-F238E27FC236}">
                  <a16:creationId xmlns:a16="http://schemas.microsoft.com/office/drawing/2014/main" id="{5A99B420-E3BD-40E6-857A-946507C8CA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16889" y="5134672"/>
              <a:ext cx="2139494" cy="720720"/>
            </a:xfrm>
            <a:prstGeom prst="rect">
              <a:avLst/>
            </a:prstGeom>
            <a:ln w="38100">
              <a:solidFill>
                <a:srgbClr val="48C2B7"/>
              </a:solidFill>
            </a:ln>
          </p:spPr>
        </p:pic>
        <p:pic>
          <p:nvPicPr>
            <p:cNvPr id="33" name="图片 32">
              <a:extLst>
                <a:ext uri="{FF2B5EF4-FFF2-40B4-BE49-F238E27FC236}">
                  <a16:creationId xmlns:a16="http://schemas.microsoft.com/office/drawing/2014/main" id="{A64EBB33-2231-49A3-AC77-1E69D04CABB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8537" y="3282200"/>
              <a:ext cx="2125894" cy="716186"/>
            </a:xfrm>
            <a:prstGeom prst="rect">
              <a:avLst/>
            </a:prstGeom>
            <a:ln w="38100">
              <a:solidFill>
                <a:srgbClr val="48C2B7"/>
              </a:solidFill>
            </a:ln>
          </p:spPr>
        </p:pic>
        <p:pic>
          <p:nvPicPr>
            <p:cNvPr id="35" name="图片 34">
              <a:extLst>
                <a:ext uri="{FF2B5EF4-FFF2-40B4-BE49-F238E27FC236}">
                  <a16:creationId xmlns:a16="http://schemas.microsoft.com/office/drawing/2014/main" id="{BE2357BF-A257-4BF4-A2F0-592C4786F1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45724" y="3273563"/>
              <a:ext cx="2134960" cy="716186"/>
            </a:xfrm>
            <a:prstGeom prst="rect">
              <a:avLst/>
            </a:prstGeom>
            <a:ln w="38100">
              <a:solidFill>
                <a:srgbClr val="48C2B7"/>
              </a:solidFill>
            </a:ln>
          </p:spPr>
        </p:pic>
        <p:pic>
          <p:nvPicPr>
            <p:cNvPr id="37" name="图片 36">
              <a:extLst>
                <a:ext uri="{FF2B5EF4-FFF2-40B4-BE49-F238E27FC236}">
                  <a16:creationId xmlns:a16="http://schemas.microsoft.com/office/drawing/2014/main" id="{57310F2A-DC69-4816-ADA3-6FEEC97EA18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32284" y="3306146"/>
              <a:ext cx="2134958" cy="711652"/>
            </a:xfrm>
            <a:prstGeom prst="rect">
              <a:avLst/>
            </a:prstGeom>
            <a:ln w="38100">
              <a:solidFill>
                <a:srgbClr val="48C2B7"/>
              </a:solidFill>
            </a:ln>
          </p:spPr>
        </p:pic>
        <p:pic>
          <p:nvPicPr>
            <p:cNvPr id="39" name="图片 38">
              <a:extLst>
                <a:ext uri="{FF2B5EF4-FFF2-40B4-BE49-F238E27FC236}">
                  <a16:creationId xmlns:a16="http://schemas.microsoft.com/office/drawing/2014/main" id="{09C256A9-7971-4528-8184-EC28127C72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19155" y="3301263"/>
              <a:ext cx="2139494" cy="716186"/>
            </a:xfrm>
            <a:prstGeom prst="rect">
              <a:avLst/>
            </a:prstGeom>
            <a:ln w="38100">
              <a:solidFill>
                <a:srgbClr val="48C2B7"/>
              </a:solidFill>
            </a:ln>
          </p:spPr>
        </p:pic>
        <p:pic>
          <p:nvPicPr>
            <p:cNvPr id="41" name="图片 40">
              <a:extLst>
                <a:ext uri="{FF2B5EF4-FFF2-40B4-BE49-F238E27FC236}">
                  <a16:creationId xmlns:a16="http://schemas.microsoft.com/office/drawing/2014/main" id="{06449EA5-E5D6-4A6F-B0DF-E859C6DE7F9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818528" y="4217968"/>
              <a:ext cx="2130426" cy="716186"/>
            </a:xfrm>
            <a:prstGeom prst="rect">
              <a:avLst/>
            </a:prstGeom>
            <a:ln w="38100">
              <a:solidFill>
                <a:srgbClr val="48C2B7"/>
              </a:solidFill>
            </a:ln>
          </p:spPr>
        </p:pic>
        <p:pic>
          <p:nvPicPr>
            <p:cNvPr id="43" name="图片 42">
              <a:extLst>
                <a:ext uri="{FF2B5EF4-FFF2-40B4-BE49-F238E27FC236}">
                  <a16:creationId xmlns:a16="http://schemas.microsoft.com/office/drawing/2014/main" id="{AE428790-73E3-4595-B52D-8F7E6777DA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58537" y="5134672"/>
              <a:ext cx="2125894" cy="707118"/>
            </a:xfrm>
            <a:prstGeom prst="rect">
              <a:avLst/>
            </a:prstGeom>
            <a:ln w="38100">
              <a:solidFill>
                <a:srgbClr val="48C2B7"/>
              </a:solidFill>
            </a:ln>
          </p:spPr>
        </p:pic>
        <p:pic>
          <p:nvPicPr>
            <p:cNvPr id="45" name="图片 44">
              <a:extLst>
                <a:ext uri="{FF2B5EF4-FFF2-40B4-BE49-F238E27FC236}">
                  <a16:creationId xmlns:a16="http://schemas.microsoft.com/office/drawing/2014/main" id="{121C750B-7CB3-4737-A506-3FE55954276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59478" y="4208437"/>
              <a:ext cx="2139494" cy="716186"/>
            </a:xfrm>
            <a:prstGeom prst="rect">
              <a:avLst/>
            </a:prstGeom>
            <a:ln w="38100">
              <a:solidFill>
                <a:srgbClr val="48C2B7"/>
              </a:solidFill>
            </a:ln>
          </p:spPr>
        </p:pic>
        <p:pic>
          <p:nvPicPr>
            <p:cNvPr id="47" name="图片 46">
              <a:extLst>
                <a:ext uri="{FF2B5EF4-FFF2-40B4-BE49-F238E27FC236}">
                  <a16:creationId xmlns:a16="http://schemas.microsoft.com/office/drawing/2014/main" id="{780D05E6-7BDB-4425-AF85-617F53830DD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45410" y="4204118"/>
              <a:ext cx="2130426" cy="716186"/>
            </a:xfrm>
            <a:prstGeom prst="rect">
              <a:avLst/>
            </a:prstGeom>
            <a:ln w="38100">
              <a:solidFill>
                <a:srgbClr val="48C2B7"/>
              </a:solidFill>
            </a:ln>
          </p:spPr>
        </p:pic>
        <p:pic>
          <p:nvPicPr>
            <p:cNvPr id="10" name="图片 9">
              <a:extLst>
                <a:ext uri="{FF2B5EF4-FFF2-40B4-BE49-F238E27FC236}">
                  <a16:creationId xmlns:a16="http://schemas.microsoft.com/office/drawing/2014/main" id="{838075B2-6613-4800-B353-2151BE8DDED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31891" y="4218177"/>
              <a:ext cx="2129302" cy="716116"/>
            </a:xfrm>
            <a:prstGeom prst="rect">
              <a:avLst/>
            </a:prstGeom>
            <a:ln w="38100">
              <a:solidFill>
                <a:srgbClr val="48C2B7"/>
              </a:solidFill>
            </a:ln>
          </p:spPr>
        </p:pic>
        <p:sp>
          <p:nvSpPr>
            <p:cNvPr id="48" name="矩形 47">
              <a:extLst>
                <a:ext uri="{FF2B5EF4-FFF2-40B4-BE49-F238E27FC236}">
                  <a16:creationId xmlns:a16="http://schemas.microsoft.com/office/drawing/2014/main" id="{9967669A-3AA0-4E2A-8819-22803F4C285F}"/>
                </a:ext>
              </a:extLst>
            </p:cNvPr>
            <p:cNvSpPr/>
            <p:nvPr/>
          </p:nvSpPr>
          <p:spPr>
            <a:xfrm>
              <a:off x="1655053" y="1424124"/>
              <a:ext cx="2148344" cy="736458"/>
            </a:xfrm>
            <a:prstGeom prst="rect">
              <a:avLst/>
            </a:prstGeom>
            <a:solidFill>
              <a:schemeClr val="bg1"/>
            </a:solidFill>
            <a:ln w="38100">
              <a:solidFill>
                <a:srgbClr val="48C2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4" name="图片 3">
            <a:extLst>
              <a:ext uri="{FF2B5EF4-FFF2-40B4-BE49-F238E27FC236}">
                <a16:creationId xmlns:a16="http://schemas.microsoft.com/office/drawing/2014/main" id="{8A336F74-EB10-4445-B567-07148908BE8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15855" y="1257317"/>
            <a:ext cx="986072" cy="638419"/>
          </a:xfrm>
          <a:prstGeom prst="rect">
            <a:avLst/>
          </a:prstGeom>
        </p:spPr>
      </p:pic>
    </p:spTree>
    <p:extLst>
      <p:ext uri="{BB962C8B-B14F-4D97-AF65-F5344CB8AC3E}">
        <p14:creationId xmlns:p14="http://schemas.microsoft.com/office/powerpoint/2010/main" val="39651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01DED8D-8FAA-4CE5-B65D-E9E974E16AA5}"/>
              </a:ext>
            </a:extLst>
          </p:cNvPr>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41528" b="33660"/>
          <a:stretch/>
        </p:blipFill>
        <p:spPr>
          <a:xfrm>
            <a:off x="10211506" y="4672627"/>
            <a:ext cx="1980494" cy="2185373"/>
          </a:xfrm>
          <a:prstGeom prst="rect">
            <a:avLst/>
          </a:prstGeom>
        </p:spPr>
      </p:pic>
      <p:pic>
        <p:nvPicPr>
          <p:cNvPr id="11" name="图片 10">
            <a:extLst>
              <a:ext uri="{FF2B5EF4-FFF2-40B4-BE49-F238E27FC236}">
                <a16:creationId xmlns:a16="http://schemas.microsoft.com/office/drawing/2014/main" id="{C40EB6C0-E673-43B9-9558-E68C847D784A}"/>
              </a:ext>
            </a:extLst>
          </p:cNvPr>
          <p:cNvPicPr>
            <a:picLocks noChangeAspect="1"/>
          </p:cNvPicPr>
          <p:nvPr/>
        </p:nvPicPr>
        <p:blipFill rotWithShape="1">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1175" t="25511" b="4494"/>
          <a:stretch/>
        </p:blipFill>
        <p:spPr>
          <a:xfrm>
            <a:off x="0" y="0"/>
            <a:ext cx="6933538" cy="6858000"/>
          </a:xfrm>
          <a:prstGeom prst="rect">
            <a:avLst/>
          </a:prstGeom>
        </p:spPr>
      </p:pic>
      <p:sp>
        <p:nvSpPr>
          <p:cNvPr id="4" name="文本框 3">
            <a:extLst>
              <a:ext uri="{FF2B5EF4-FFF2-40B4-BE49-F238E27FC236}">
                <a16:creationId xmlns:a16="http://schemas.microsoft.com/office/drawing/2014/main" id="{9E6B35CA-C65C-46A8-8443-CE266CE1339F}"/>
              </a:ext>
            </a:extLst>
          </p:cNvPr>
          <p:cNvSpPr txBox="1"/>
          <p:nvPr/>
        </p:nvSpPr>
        <p:spPr>
          <a:xfrm>
            <a:off x="4279359" y="-792285"/>
            <a:ext cx="4293163" cy="966418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rPr>
              <a:t>6</a:t>
            </a:r>
            <a:endParaRPr kumimoji="0" lang="zh-CN" altLang="en-US" sz="62200" b="0" i="0" u="none" strike="noStrike" kern="1200" cap="none" spc="0" normalizeH="0" baseline="0" noProof="0" dirty="0">
              <a:ln>
                <a:noFill/>
              </a:ln>
              <a:solidFill>
                <a:prstClr val="white"/>
              </a:solidFill>
              <a:effectLst/>
              <a:uLnTx/>
              <a:uFillTx/>
              <a:latin typeface="等线 Light" panose="02010600030101010101" pitchFamily="2" charset="-122"/>
              <a:ea typeface="等线 Light" panose="02010600030101010101" pitchFamily="2" charset="-122"/>
              <a:cs typeface="Roboto Condensed" panose="02000000000000000000" pitchFamily="2" charset="0"/>
            </a:endParaRPr>
          </a:p>
        </p:txBody>
      </p:sp>
      <p:sp>
        <p:nvSpPr>
          <p:cNvPr id="7" name="文本框 6"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DC17613-3F02-4C41-91F9-B91B36700BB8}"/>
              </a:ext>
            </a:extLst>
          </p:cNvPr>
          <p:cNvSpPr txBox="1"/>
          <p:nvPr/>
        </p:nvSpPr>
        <p:spPr>
          <a:xfrm>
            <a:off x="5266169" y="2977645"/>
            <a:ext cx="6608273"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附录</a:t>
            </a:r>
          </a:p>
        </p:txBody>
      </p:sp>
      <p:sp>
        <p:nvSpPr>
          <p:cNvPr id="9" name="文本框 8">
            <a:extLst>
              <a:ext uri="{FF2B5EF4-FFF2-40B4-BE49-F238E27FC236}">
                <a16:creationId xmlns:a16="http://schemas.microsoft.com/office/drawing/2014/main" id="{CDBD14A7-B712-49BE-933D-6AE72998BB11}"/>
              </a:ext>
            </a:extLst>
          </p:cNvPr>
          <p:cNvSpPr txBox="1"/>
          <p:nvPr/>
        </p:nvSpPr>
        <p:spPr>
          <a:xfrm>
            <a:off x="10161248" y="2585594"/>
            <a:ext cx="1514411" cy="338554"/>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ONE</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 name="图形 11">
            <a:extLst>
              <a:ext uri="{FF2B5EF4-FFF2-40B4-BE49-F238E27FC236}">
                <a16:creationId xmlns:a16="http://schemas.microsoft.com/office/drawing/2014/main" id="{27E54CAF-00E2-4DC6-B631-E45C3444969A}"/>
              </a:ext>
            </a:extLst>
          </p:cNvPr>
          <p:cNvPicPr>
            <a:picLocks noChangeAspect="1"/>
          </p:cNvPicPr>
          <p:nvPr/>
        </p:nvPicPr>
        <p:blipFill>
          <a:blip r:embed="rId7">
            <a:lum bright="100000"/>
            <a:extLst>
              <a:ext uri="{96DAC541-7B7A-43D3-8B79-37D633B846F1}">
                <asvg:svgBlip xmlns:asvg="http://schemas.microsoft.com/office/drawing/2016/SVG/main" r:embed="rId8"/>
              </a:ext>
            </a:extLst>
          </a:blip>
          <a:stretch>
            <a:fillRect/>
          </a:stretch>
        </p:blipFill>
        <p:spPr>
          <a:xfrm>
            <a:off x="9602312" y="1133111"/>
            <a:ext cx="2073347" cy="687360"/>
          </a:xfrm>
          <a:prstGeom prst="rect">
            <a:avLst/>
          </a:prstGeom>
        </p:spPr>
      </p:pic>
      <p:sp>
        <p:nvSpPr>
          <p:cNvPr id="13" name="矩形 12">
            <a:extLst>
              <a:ext uri="{FF2B5EF4-FFF2-40B4-BE49-F238E27FC236}">
                <a16:creationId xmlns:a16="http://schemas.microsoft.com/office/drawing/2014/main" id="{272E4F18-56E8-4B05-9FE4-F1584B900562}"/>
              </a:ext>
            </a:extLst>
          </p:cNvPr>
          <p:cNvSpPr/>
          <p:nvPr/>
        </p:nvSpPr>
        <p:spPr>
          <a:xfrm>
            <a:off x="10925175" y="3973322"/>
            <a:ext cx="75048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195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平台的使用方法</a:t>
            </a:r>
            <a:endPar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86DA12A-AC2F-4457-8FD2-1321B6454FF5}"/>
              </a:ext>
            </a:extLst>
          </p:cNvPr>
          <p:cNvSpPr/>
          <p:nvPr/>
        </p:nvSpPr>
        <p:spPr>
          <a:xfrm>
            <a:off x="485774" y="1198404"/>
            <a:ext cx="11125201" cy="5268109"/>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最近几年，玩家和玩家、玩家和游戏之间的互动方式发生了很大变化。</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休闲玩家的流服务器，比如</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Justin.tv</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，受到了新类型职业玩家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电竞选手</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们的欢迎。与此同时，各种公司正努力在网络游戏世界中证明自己。考虑到电竞运动在观众中的国际流行性及其新颖性，许多广告客户利用类似于</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Twitch</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YouTube Gaming</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Smashcast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和</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Mirrativ</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的资源推广自己的品牌就不足为奇了。使用这类资源时，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审查</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这个词产生了完全新的概念。</a:t>
            </a:r>
            <a:endPar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与普通运动节目不同的是，</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交互性元素</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面向虚拟商品和电脑游戏买家提供。请您想象一下：玩家进入他喜欢的视频流网站，不仅浏览内容，还和其他玩家交流。在浏览流媒体的同时，玩家和其他观众们在聊天室中聊天，比如讨论某个非常好玩的游戏或者杀伤技术。和他的许多朋友一样，玩家连续几个小时在网站上看直播，并注意到一些玩家的武器有着漂亮的皮肤，比如与众不同的龙纹。玩家就想：</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哇塞！我也想要这样的皮肤！</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平台出现之前，要购买皮肤或者其他虚拟商品，他必须登录集中化交易平台，或者向其他玩家直接付款。</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平台让他只需在每个网站内嵌的微件中点击几下，就能获得新的皮肤</a:t>
            </a:r>
            <a:r>
              <a:rPr kumimoji="0" lang="zh-CN"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1000"/>
              </a:spcAft>
              <a:buClrTx/>
              <a:buSzTx/>
              <a:buFontTx/>
              <a:buNone/>
              <a:tabLst/>
              <a:defRPr/>
            </a:pPr>
            <a:endPar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9378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YGO</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平台的使用方法</a:t>
            </a:r>
            <a:endPar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4" name="矩形 3">
            <a:extLst>
              <a:ext uri="{FF2B5EF4-FFF2-40B4-BE49-F238E27FC236}">
                <a16:creationId xmlns:a16="http://schemas.microsoft.com/office/drawing/2014/main" id="{B2649A37-5EEF-449E-BA11-D6AA0E112BEF}"/>
              </a:ext>
            </a:extLst>
          </p:cNvPr>
          <p:cNvSpPr/>
          <p:nvPr/>
        </p:nvSpPr>
        <p:spPr>
          <a:xfrm>
            <a:off x="622299" y="1177580"/>
            <a:ext cx="10909303" cy="4873129"/>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微件</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迅速将玩家连接到</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YGO</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平台</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。这个微件作为一组标签嵌入网页代码中，并内置了某些公会的工作。每个游戏可以有一个或几个公会，但接入</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平台需要至少一个公会。公会的大部分活动</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（例如，管理全面的</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节点，执行支持</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平台功能的具体任务）</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，对发布商品的网站</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（即微件所在的网站）</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和潜在买家都具有透明性。买家只需选择其在某个游戏中喜欢的虚拟商品，发布商品的网站就会自动设置微件，以显示来自该游戏的商品。微件向</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平台发出请求，从全球虚拟商品数据库中接收商品，该数据库在平台中由节点网络维护。然后微件利用已有信息选择并附录</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A33</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显示商品，而潜在买家可以查看显示的商品或网页，以及任何补充商品。在商品旁边显示其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代币价格。 </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当买家决定购买虚拟商品时，他就点击</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平台微件中的</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立即购买</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按钮。出现一个验证窗口。在初次使用</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平台时，用户需要注册并创建自己的</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账户和钱包。这使其能够快速支付选定商品，同时无需仔细研究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平台或</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代币的运行细节。对用户来说，一切都很</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简单</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不用离开交易平台，他就能选择商品、进行支付，并且很快在自己的财产清单中找到该商品。他将获得更好的体验，因为此前为了购买皮肤，他必须登录类集中化交易平台，而现在他可以从流视频网站自由切换到自己熟悉的其他粉丝网站。这个微件将到处显示，利用它可以找到、查看并购买任何虚拟商品。</a:t>
            </a:r>
            <a:endPar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目前还没有类似的随时随地购买虚拟商品的平台。</a:t>
            </a:r>
          </a:p>
        </p:txBody>
      </p:sp>
    </p:spTree>
    <p:extLst>
      <p:ext uri="{BB962C8B-B14F-4D97-AF65-F5344CB8AC3E}">
        <p14:creationId xmlns:p14="http://schemas.microsoft.com/office/powerpoint/2010/main" val="1958977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市场创造财富</a:t>
            </a:r>
            <a:endPar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8BC7674B-224A-46BD-9169-E58FC8A25479}"/>
              </a:ext>
            </a:extLst>
          </p:cNvPr>
          <p:cNvSpPr/>
          <p:nvPr/>
        </p:nvSpPr>
        <p:spPr>
          <a:xfrm>
            <a:off x="587374" y="962937"/>
            <a:ext cx="11331350" cy="87716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因特网的普及，让数字交易平台可以为买家和卖家创造上千亿美元的财富，其基础是建立生态系统的九条原则，在从前不可能的地方创造并积累财富。互联网的兴 起，使数字化市场能够基于</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九条核心原则</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，为买家和卖家创造上千亿美元的财富。</a:t>
            </a:r>
          </a:p>
        </p:txBody>
      </p:sp>
      <p:graphicFrame>
        <p:nvGraphicFramePr>
          <p:cNvPr id="10" name="表格 9">
            <a:extLst>
              <a:ext uri="{FF2B5EF4-FFF2-40B4-BE49-F238E27FC236}">
                <a16:creationId xmlns:a16="http://schemas.microsoft.com/office/drawing/2014/main" id="{ECB2CAC8-931E-44F1-BC8C-D7C320936808}"/>
              </a:ext>
            </a:extLst>
          </p:cNvPr>
          <p:cNvGraphicFramePr>
            <a:graphicFrameLocks noGrp="1"/>
          </p:cNvGraphicFramePr>
          <p:nvPr>
            <p:extLst/>
          </p:nvPr>
        </p:nvGraphicFramePr>
        <p:xfrm>
          <a:off x="136638" y="1911037"/>
          <a:ext cx="11918724" cy="4720395"/>
        </p:xfrm>
        <a:graphic>
          <a:graphicData uri="http://schemas.openxmlformats.org/drawingml/2006/table">
            <a:tbl>
              <a:tblPr firstRow="1" bandRow="1">
                <a:tableStyleId>{5C22544A-7EE6-4342-B048-85BDC9FD1C3A}</a:tableStyleId>
              </a:tblPr>
              <a:tblGrid>
                <a:gridCol w="3972908">
                  <a:extLst>
                    <a:ext uri="{9D8B030D-6E8A-4147-A177-3AD203B41FA5}">
                      <a16:colId xmlns:a16="http://schemas.microsoft.com/office/drawing/2014/main" val="2196585559"/>
                    </a:ext>
                  </a:extLst>
                </a:gridCol>
                <a:gridCol w="3541578">
                  <a:extLst>
                    <a:ext uri="{9D8B030D-6E8A-4147-A177-3AD203B41FA5}">
                      <a16:colId xmlns:a16="http://schemas.microsoft.com/office/drawing/2014/main" val="2538977536"/>
                    </a:ext>
                  </a:extLst>
                </a:gridCol>
                <a:gridCol w="4404238">
                  <a:extLst>
                    <a:ext uri="{9D8B030D-6E8A-4147-A177-3AD203B41FA5}">
                      <a16:colId xmlns:a16="http://schemas.microsoft.com/office/drawing/2014/main" val="3900677324"/>
                    </a:ext>
                  </a:extLst>
                </a:gridCol>
              </a:tblGrid>
              <a:tr h="309220">
                <a:tc>
                  <a:txBody>
                    <a:bodyPr/>
                    <a:lstStyle/>
                    <a:p>
                      <a:pPr algn="ctr"/>
                      <a:r>
                        <a:rPr lang="zh-CN" altLang="zh-CN" sz="1600" kern="100" dirty="0">
                          <a:solidFill>
                            <a:schemeClr val="bg1"/>
                          </a:solidFill>
                          <a:latin typeface="微软雅黑" panose="020B0503020204020204" pitchFamily="34" charset="-122"/>
                          <a:ea typeface="微软雅黑" panose="020B0503020204020204" pitchFamily="34" charset="-122"/>
                        </a:rPr>
                        <a:t>核心原则</a:t>
                      </a:r>
                      <a:endParaRPr lang="zh-CN" altLang="en-US" sz="16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48C2B7"/>
                    </a:solidFill>
                  </a:tcPr>
                </a:tc>
                <a:tc>
                  <a:txBody>
                    <a:bodyPr/>
                    <a:lstStyle/>
                    <a:p>
                      <a:pPr algn="ctr"/>
                      <a:r>
                        <a:rPr lang="zh-CN" altLang="zh-CN" sz="1600" kern="100" dirty="0">
                          <a:solidFill>
                            <a:schemeClr val="bg1"/>
                          </a:solidFill>
                          <a:latin typeface="微软雅黑" panose="020B0503020204020204" pitchFamily="34" charset="-122"/>
                          <a:ea typeface="微软雅黑" panose="020B0503020204020204" pitchFamily="34" charset="-122"/>
                        </a:rPr>
                        <a:t>现实世界的例子 </a:t>
                      </a:r>
                      <a:endParaRPr lang="zh-CN" altLang="en-US" sz="16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48C2B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latin typeface="微软雅黑" panose="020B0503020204020204" pitchFamily="34" charset="-122"/>
                          <a:ea typeface="微软雅黑" panose="020B0503020204020204" pitchFamily="34" charset="-122"/>
                        </a:rPr>
                        <a:t>虚拟世界的例子</a:t>
                      </a:r>
                      <a:endParaRPr lang="zh-CN" altLang="en-US" sz="1600" kern="1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48C2B7"/>
                    </a:solidFill>
                  </a:tcPr>
                </a:tc>
                <a:extLst>
                  <a:ext uri="{0D108BD9-81ED-4DB2-BD59-A6C34878D82A}">
                    <a16:rowId xmlns:a16="http://schemas.microsoft.com/office/drawing/2014/main" val="3077732483"/>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分配从局部和地区市场扩大到全国和全球市场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就像丝绸之路连接了远东和欧洲， 孤立的内部贸易现在创造了新市场，为许多人带来财富</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跳蚤市场上的卖家和小企业主，成为亚马 逊上的超级卖家；私人住宅的房东可以在</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 Airbnb</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上向全球租户提供服务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3654658"/>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付出最小的努力躺着赚钱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来自停车场或者知识产权的收入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玩游戏赚钱（电子竞技）；利用联属网络 营销或社交网络赚钱（意见领袖或主播）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9113139"/>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提供结算担保，以排除同陌生人交易的风险，即在互不认识者之间执行操作的风险</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银行提供任何人都可用于支付的货币（货币来源）</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规避支付风险的</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PayPal</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或自有支付系统</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4409489"/>
                  </a:ext>
                </a:extLst>
              </a:tr>
              <a:tr h="378993">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卖家和买家的可信赖性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倾向于知名品牌和无信用卡</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现金 购买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收集品牌和公司历史信息的信誉管理评级体系（</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Upwork</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en-US" altLang="zh-CN" sz="1000" kern="100" dirty="0" err="1">
                          <a:solidFill>
                            <a:schemeClr val="tx1">
                              <a:lumMod val="50000"/>
                              <a:lumOff val="50000"/>
                            </a:schemeClr>
                          </a:solidFill>
                          <a:latin typeface="微软雅黑" panose="020B0503020204020204" pitchFamily="34" charset="-122"/>
                          <a:ea typeface="微软雅黑" panose="020B0503020204020204" pitchFamily="34" charset="-122"/>
                          <a:cs typeface="+mn-cs"/>
                        </a:rPr>
                        <a:t>BazaarVoice</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等）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31793210"/>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跨境结算</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允许对外贸易和在银行进行外汇兑 换的贸易区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允许全球买家和卖家进行电子商务的集中 化金融操作</a:t>
                      </a:r>
                      <a:endPar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（阿里巴巴、</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eBay</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0286352"/>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防欺诈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金融机构审批贷款时的</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KYC</a:t>
                      </a:r>
                    </a:p>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（客 户身份验证，</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Know your client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规则 昂贵但必不可少的信用卡</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反欺诈部门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86540994"/>
                  </a:ext>
                </a:extLst>
              </a:tr>
              <a:tr h="354110">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扩大供给；增加流动性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从精品店转向零售商整合卖场（百货商店）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在</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eBay</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上有商品形状、大小和质量的多种 选择</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分享汽车的上百万司机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65519502"/>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快速结算；适当扩大需求的价格弹性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有大量人流的卖场，现金购物自行 运送，信用卡，印刷品广告，购物 券，打折销售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优化搜索引擎，以及使用谷歌播放</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应用 商店的数百万买家</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用于下载网络游戏的</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 Steam</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，促销代码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71960751"/>
                  </a:ext>
                </a:extLst>
              </a:tr>
              <a:tr h="505996">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算法驱动的平台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50000"/>
                        </a:lnSpc>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猜测供求关系，清理库存的清仓销 售，折扣店；手动多变量测试 </a:t>
                      </a: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机器学习，</a:t>
                      </a:r>
                      <a:r>
                        <a:rPr lang="en-US"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A/B</a:t>
                      </a:r>
                      <a:r>
                        <a:rPr lang="zh-CN" altLang="zh-CN"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rPr>
                        <a:t>测试预测供需，创造个性 化建议；套利定价</a:t>
                      </a:r>
                    </a:p>
                    <a:p>
                      <a:pPr algn="ctr">
                        <a:lnSpc>
                          <a:spcPct val="150000"/>
                        </a:lnSpc>
                      </a:pPr>
                      <a:endParaRPr lang="zh-CN" altLang="en-US" sz="1000" kern="1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5293930"/>
                  </a:ext>
                </a:extLst>
              </a:tr>
            </a:tbl>
          </a:graphicData>
        </a:graphic>
      </p:graphicFrame>
    </p:spTree>
    <p:extLst>
      <p:ext uri="{BB962C8B-B14F-4D97-AF65-F5344CB8AC3E}">
        <p14:creationId xmlns:p14="http://schemas.microsoft.com/office/powerpoint/2010/main" val="3082402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市场创造财富</a:t>
            </a:r>
            <a:endParaRPr kumimoji="0" lang="zh-CN" altLang="en-US"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83167F7C-01B9-4D07-8461-821F662D4D8E}"/>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D97B5809-C01E-4C1C-BF10-F9DC60A140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grpSp>
        <p:nvGrpSpPr>
          <p:cNvPr id="15" name="组合 14">
            <a:extLst>
              <a:ext uri="{FF2B5EF4-FFF2-40B4-BE49-F238E27FC236}">
                <a16:creationId xmlns:a16="http://schemas.microsoft.com/office/drawing/2014/main" id="{5ACB8C0B-07D6-48B9-AB3B-67D053D49C1E}"/>
              </a:ext>
            </a:extLst>
          </p:cNvPr>
          <p:cNvGrpSpPr/>
          <p:nvPr/>
        </p:nvGrpSpPr>
        <p:grpSpPr>
          <a:xfrm>
            <a:off x="275430" y="3263879"/>
            <a:ext cx="11297445" cy="2852063"/>
            <a:chOff x="265905" y="3031914"/>
            <a:chExt cx="11297445" cy="2852063"/>
          </a:xfrm>
        </p:grpSpPr>
        <p:sp>
          <p:nvSpPr>
            <p:cNvPr id="3" name="矩形 2">
              <a:extLst>
                <a:ext uri="{FF2B5EF4-FFF2-40B4-BE49-F238E27FC236}">
                  <a16:creationId xmlns:a16="http://schemas.microsoft.com/office/drawing/2014/main" id="{4975834B-3058-4CCA-A977-956A5EA1B077}"/>
                </a:ext>
              </a:extLst>
            </p:cNvPr>
            <p:cNvSpPr/>
            <p:nvPr/>
          </p:nvSpPr>
          <p:spPr>
            <a:xfrm>
              <a:off x="533399" y="3031914"/>
              <a:ext cx="11029951" cy="2852063"/>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endPar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1000"/>
                </a:spcAft>
                <a:buClrTx/>
                <a:buSzTx/>
                <a:buFontTx/>
                <a:buNone/>
                <a:tabLst>
                  <a:tab pos="4219575" algn="l"/>
                </a:tabLst>
                <a:defRPr/>
              </a:pP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目前存在着虚拟商品交易量大幅增加的需求，但由于市场集中在少数几个大型平台上，这个需求受到了严重限制。以小企业主在领英、</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Houzz</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Upwork</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等平台上的业务增长为例，虚拟商品交易即将迎来爆炸式增长。</a:t>
              </a:r>
              <a:r>
                <a:rPr kumimoji="0" lang="zh-CN" altLang="zh-CN" sz="16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智能合约</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，是在区块链中具有代表性的旨在促成、验证合同，执行谈判或履行合同的计算机协议就可以利用</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的功能创建自己的虚拟商店，从而节省了用于商品交易程序开发的大量费用。</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作为虚拟商品市场的作用，是提供</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代币，由其在去中心化交易中代表虚拟商品的所有权。结合分布式信任机制及可靠而优惠的结算网络，这个存储机构可大大改善价格透明度和市场流通性，从而扩大需求。</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代币可以支持同商品销售有关的各种功能，比如出价、设置暗中的最低价，或者固定价格。这有利于实现最大限度的流动性。类似于上千万小企业主在亚马逊、阿里巴巴、</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Uber</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和</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Airbnb</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改变了商业模式并创造了上千亿美元的新价值，</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将培养新一代的虚拟商品交易者。</a:t>
              </a:r>
            </a:p>
          </p:txBody>
        </p:sp>
        <p:sp>
          <p:nvSpPr>
            <p:cNvPr id="4" name="矩形 3">
              <a:extLst>
                <a:ext uri="{FF2B5EF4-FFF2-40B4-BE49-F238E27FC236}">
                  <a16:creationId xmlns:a16="http://schemas.microsoft.com/office/drawing/2014/main" id="{3541EAE9-B3C8-459B-A162-25C8A1C11473}"/>
                </a:ext>
              </a:extLst>
            </p:cNvPr>
            <p:cNvSpPr/>
            <p:nvPr/>
          </p:nvSpPr>
          <p:spPr>
            <a:xfrm>
              <a:off x="265905" y="3083263"/>
              <a:ext cx="3696846" cy="458908"/>
            </a:xfrm>
            <a:prstGeom prst="rect">
              <a:avLst/>
            </a:prstGeom>
          </p:spPr>
          <p:txBody>
            <a:bodyPr wrap="none">
              <a:spAutoFit/>
            </a:bodyPr>
            <a:lstStyle/>
            <a:p>
              <a:pPr marL="285750" marR="0" lvl="0" indent="-28575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zh-CN" sz="1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去中心化交易平台的优势 </a:t>
              </a:r>
            </a:p>
          </p:txBody>
        </p:sp>
      </p:grpSp>
      <p:grpSp>
        <p:nvGrpSpPr>
          <p:cNvPr id="14" name="组合 13">
            <a:extLst>
              <a:ext uri="{FF2B5EF4-FFF2-40B4-BE49-F238E27FC236}">
                <a16:creationId xmlns:a16="http://schemas.microsoft.com/office/drawing/2014/main" id="{80CF051F-32D7-46F4-BFA7-BBF83FE807B3}"/>
              </a:ext>
            </a:extLst>
          </p:cNvPr>
          <p:cNvGrpSpPr/>
          <p:nvPr/>
        </p:nvGrpSpPr>
        <p:grpSpPr>
          <a:xfrm>
            <a:off x="198774" y="1227177"/>
            <a:ext cx="11364577" cy="2166780"/>
            <a:chOff x="198774" y="962937"/>
            <a:chExt cx="11364577" cy="2166780"/>
          </a:xfrm>
        </p:grpSpPr>
        <p:sp>
          <p:nvSpPr>
            <p:cNvPr id="5" name="矩形 4">
              <a:extLst>
                <a:ext uri="{FF2B5EF4-FFF2-40B4-BE49-F238E27FC236}">
                  <a16:creationId xmlns:a16="http://schemas.microsoft.com/office/drawing/2014/main" id="{80F743B2-151D-4483-BD46-FF6D9603D1DD}"/>
                </a:ext>
              </a:extLst>
            </p:cNvPr>
            <p:cNvSpPr/>
            <p:nvPr/>
          </p:nvSpPr>
          <p:spPr>
            <a:xfrm>
              <a:off x="198774" y="962937"/>
              <a:ext cx="3352200" cy="507831"/>
            </a:xfrm>
            <a:prstGeom prst="rect">
              <a:avLst/>
            </a:prstGeom>
          </p:spPr>
          <p:txBody>
            <a:bodyPr wrap="none">
              <a:spAutoFit/>
            </a:bodyPr>
            <a:lstStyle/>
            <a:p>
              <a:pPr marL="342900" marR="0" lvl="0" indent="-342900" algn="l" defTabSz="914400" rtl="0" eaLnBrk="1" fontAlgn="auto" latinLnBrk="0" hangingPunct="1">
                <a:lnSpc>
                  <a:spcPct val="150000"/>
                </a:lnSpc>
                <a:spcBef>
                  <a:spcPts val="0"/>
                </a:spcBef>
                <a:spcAft>
                  <a:spcPts val="1000"/>
                </a:spcAft>
                <a:buClrTx/>
                <a:buSzTx/>
                <a:buFont typeface="Arial" panose="020B0604020202020204" pitchFamily="34" charset="0"/>
                <a:buChar char="•"/>
                <a:tabLst/>
                <a:defRPr/>
              </a:pPr>
              <a:r>
                <a:rPr kumimoji="0" lang="zh-CN" altLang="zh-CN" sz="1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集中化交易平台的缺点</a:t>
              </a:r>
            </a:p>
          </p:txBody>
        </p:sp>
        <p:sp>
          <p:nvSpPr>
            <p:cNvPr id="13" name="矩形 12">
              <a:extLst>
                <a:ext uri="{FF2B5EF4-FFF2-40B4-BE49-F238E27FC236}">
                  <a16:creationId xmlns:a16="http://schemas.microsoft.com/office/drawing/2014/main" id="{6FFC2C95-264E-4DEE-A478-E8AC99057A3A}"/>
                </a:ext>
              </a:extLst>
            </p:cNvPr>
            <p:cNvSpPr/>
            <p:nvPr/>
          </p:nvSpPr>
          <p:spPr>
            <a:xfrm>
              <a:off x="533400" y="1375391"/>
              <a:ext cx="11029951" cy="175432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其他虚拟商品交易平台固有的集中性，有意购买、销售或交易商品的玩家不能在平台之外进行</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P2P</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模式交易的同时，保持同等的安全性和效率性。</a:t>
              </a:r>
              <a:r>
                <a:rPr kumimoji="0" lang="zh-CN" altLang="zh-CN" sz="16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原因</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包括：</a:t>
              </a:r>
              <a:endPar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没有自动化</a:t>
              </a: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API</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的网络游戏，其交易方法可能大不相同。</a:t>
              </a:r>
              <a:endPar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流动性是玩家经营自己的交易网站的另一个障碍。 </a:t>
              </a:r>
              <a:endPar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如果达不到一定量级的买方或卖方，买方会认为价格太高，商品品种太少，而卖方则由于需求不足不能快速出售。</a:t>
              </a:r>
              <a:endParaRPr kumimoji="0" lang="en-US" altLang="zh-CN" sz="14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76200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8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虚拟商品市场的问题</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10" name="矩形 9">
            <a:extLst>
              <a:ext uri="{FF2B5EF4-FFF2-40B4-BE49-F238E27FC236}">
                <a16:creationId xmlns:a16="http://schemas.microsoft.com/office/drawing/2014/main" id="{BB5CE4A5-6272-4EDC-B0AC-52EAF8C4209B}"/>
              </a:ext>
            </a:extLst>
          </p:cNvPr>
          <p:cNvSpPr/>
          <p:nvPr/>
        </p:nvSpPr>
        <p:spPr>
          <a:xfrm>
            <a:off x="533400" y="1478292"/>
            <a:ext cx="11125200" cy="2854756"/>
          </a:xfrm>
          <a:prstGeom prst="rect">
            <a:avLst/>
          </a:prstGeom>
        </p:spPr>
        <p:txBody>
          <a:bodyPr wrap="square">
            <a:spAutoFit/>
          </a:bodyPr>
          <a:lstStyle/>
          <a:p>
            <a:pPr>
              <a:lnSpc>
                <a:spcPct val="150000"/>
              </a:lnSpc>
              <a:spcAft>
                <a:spcPts val="1000"/>
              </a:spcAft>
            </a:pP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全球每年有</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亿多游戏玩家投入</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500</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多亿美元购买虚拟商品。购买和销售虚拟财产的大部分玩家，都要面对虚拟装备被盗和跨境交易手续费过高的问题。为了解决这些问题，他们需要使用集中化的交易平台。这些是限制规模达</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500</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亿美元的虚拟财产交易市场进一步增长的主要原因。</a:t>
            </a:r>
            <a:endPar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1000"/>
              </a:spcAft>
            </a:pP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由于对市场缺乏信任，虚拟商品交易市场由几百家相互竞争的交易平台瓜分，每个平台都使用适用于本地区的自定交易规则，从而导致了严重的地区间供需失衡。这一问题的理想解决方法，是建立一个全球规模的虚拟财产数据库，全球每位用户都可对其进行访问，数据库中陈列了所有在售商品的目录，并可实时更新。结合可靠而优惠的结算网络，该仓库可大大改善价格透明度和市场流通性，从而扩大需求。</a:t>
            </a:r>
            <a:endPar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D2778798-4A6F-4ADC-90A7-2763C109DBD5}"/>
              </a:ext>
            </a:extLst>
          </p:cNvPr>
          <p:cNvSpPr/>
          <p:nvPr/>
        </p:nvSpPr>
        <p:spPr>
          <a:xfrm>
            <a:off x="550862" y="5257890"/>
            <a:ext cx="11125200" cy="338554"/>
          </a:xfrm>
          <a:prstGeom prst="rect">
            <a:avLst/>
          </a:prstGeom>
        </p:spPr>
        <p:txBody>
          <a:bodyPr wrap="square">
            <a:spAutoFit/>
          </a:bodyPr>
          <a:lstStyle/>
          <a:p>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它可用于由个人或小企业主控制的无限数量的交易平台仅需几次点击就能完成虚拟商品的购买、销售和交易。</a:t>
            </a:r>
          </a:p>
        </p:txBody>
      </p:sp>
      <p:sp>
        <p:nvSpPr>
          <p:cNvPr id="12" name="矩形 11">
            <a:extLst>
              <a:ext uri="{FF2B5EF4-FFF2-40B4-BE49-F238E27FC236}">
                <a16:creationId xmlns:a16="http://schemas.microsoft.com/office/drawing/2014/main" id="{DB7544D4-7F4D-48FA-BC91-F3B8FCE8845A}"/>
              </a:ext>
            </a:extLst>
          </p:cNvPr>
          <p:cNvSpPr/>
          <p:nvPr/>
        </p:nvSpPr>
        <p:spPr>
          <a:xfrm>
            <a:off x="550862" y="4769675"/>
            <a:ext cx="9260795" cy="461665"/>
          </a:xfrm>
          <a:prstGeom prst="rect">
            <a:avLst/>
          </a:prstGeom>
        </p:spPr>
        <p:txBody>
          <a:bodyPr wrap="square">
            <a:spAutoFit/>
          </a:bodyPr>
          <a:lstStyle/>
          <a:p>
            <a:r>
              <a:rPr lang="en-US"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2400" b="1" kern="100" dirty="0" err="1">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zh-CN" sz="2400" b="1" kern="100" dirty="0">
                <a:solidFill>
                  <a:srgbClr val="48C2B7"/>
                </a:solidFill>
                <a:latin typeface="微软雅黑" panose="020B0503020204020204" pitchFamily="34" charset="-122"/>
                <a:ea typeface="微软雅黑" panose="020B0503020204020204" pitchFamily="34" charset="-122"/>
                <a:cs typeface="宋体" panose="02010600030101010101" pitchFamily="2" charset="-122"/>
              </a:rPr>
              <a:t>虚拟财产交易所（</a:t>
            </a:r>
            <a:r>
              <a:rPr lang="en-US"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2400" b="1" kern="100" dirty="0" err="1">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 Oh. YGO</a:t>
            </a:r>
            <a:r>
              <a:rPr lang="zh-CN" altLang="zh-CN" sz="2400" b="1" kern="100" dirty="0">
                <a:solidFill>
                  <a:srgbClr val="48C2B7"/>
                </a:solidFill>
                <a:latin typeface="微软雅黑" panose="020B0503020204020204" pitchFamily="34" charset="-122"/>
                <a:ea typeface="微软雅黑" panose="020B0503020204020204" pitchFamily="34" charset="-122"/>
                <a:cs typeface="宋体" panose="02010600030101010101" pitchFamily="2" charset="-122"/>
              </a:rPr>
              <a:t>）的区块链协议</a:t>
            </a:r>
            <a:endParaRPr lang="en-US" altLang="zh-CN" sz="2400" b="1" kern="100" dirty="0">
              <a:solidFill>
                <a:srgbClr val="48C2B7"/>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03858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虚拟商品交易</a:t>
            </a:r>
          </a:p>
        </p:txBody>
      </p:sp>
      <p:cxnSp>
        <p:nvCxnSpPr>
          <p:cNvPr id="8" name="直接连接符 7">
            <a:extLst>
              <a:ext uri="{FF2B5EF4-FFF2-40B4-BE49-F238E27FC236}">
                <a16:creationId xmlns:a16="http://schemas.microsoft.com/office/drawing/2014/main" id="{83167F7C-01B9-4D07-8461-821F662D4D8E}"/>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D97B5809-C01E-4C1C-BF10-F9DC60A140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67446EA7-9CB4-42AE-89B5-5B4B2C2F4AE3}"/>
              </a:ext>
            </a:extLst>
          </p:cNvPr>
          <p:cNvSpPr/>
          <p:nvPr/>
        </p:nvSpPr>
        <p:spPr>
          <a:xfrm>
            <a:off x="623888" y="1906359"/>
            <a:ext cx="10836275" cy="3395801"/>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虚拟商品</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，是购买的用于在线社区或游戏的数字化财产。</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专业从事扩大在网络游戏中存在的标准化商品的贸易机会。不是所有电脑游戏都允许玩家交换虚拟商品，但最有远见的游戏开发者都选择了这项功能，并开始从日益繁荣的游戏内部交易中获利。市场上最大项的虚拟财产，是《反恐精英</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全球攻势》（简称</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CS: 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）中的皮肤。皮肤只能改变对象的外观，不能影响游戏进程。</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目前</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CS: 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游戏皮肤的年交易额超过</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100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亿美元。 在游戏中，皮肤一般有着靓丽的设计，用于装饰其对象的外观，包括玩家外型。皮肤还可用于武器、头盔、太阳 镜、鞋子等。 另外一些流行游戏，比如</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HIZI</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系列（</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H1Z1:</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《生死挣扎》和</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H1Z1:</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《杀戮之王》）， 一些不影响游戏进程的特殊动作也是虚拟财产（舞蹈、手势等）</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endPar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0011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虚拟商品交易</a:t>
            </a:r>
          </a:p>
        </p:txBody>
      </p:sp>
      <p:cxnSp>
        <p:nvCxnSpPr>
          <p:cNvPr id="8" name="直接连接符 7">
            <a:extLst>
              <a:ext uri="{FF2B5EF4-FFF2-40B4-BE49-F238E27FC236}">
                <a16:creationId xmlns:a16="http://schemas.microsoft.com/office/drawing/2014/main" id="{83167F7C-01B9-4D07-8461-821F662D4D8E}"/>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D97B5809-C01E-4C1C-BF10-F9DC60A140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D4D1861E-79BF-4508-A8AB-65A9D9C0D4F0}"/>
              </a:ext>
            </a:extLst>
          </p:cNvPr>
          <p:cNvSpPr/>
          <p:nvPr/>
        </p:nvSpPr>
        <p:spPr>
          <a:xfrm>
            <a:off x="623888" y="1419411"/>
            <a:ext cx="10836275" cy="458856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《魔兽世界》是世界上第一个拥有交易生态系统的最著名游戏。在《魔兽世界》中，玩家们</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囤积</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即大量收集）虚拟黄金，然后在交易平台上进行交易。随着交易金额的不断增长，玩家之间交易的虚拟商品数量达到上十亿级别。有的商品只值几分钱，有的价值数千美元。不过，几乎所有虚拟商品交易都会遇到同买卖和交换过程有关的大量</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问题</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使用美元、欧元、人民币等法定货币所必须的互信，来自于系统的可靠性、拥有集中化的管理机构和商品流动性。在过去几年，全球超过</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亿玩家对数字化的虚拟财产选择了信任，就像地球上的其他居民信任法币一样。上亿玩家把虚拟商品当作可存储的财产。</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在最受欢迎的带虚拟财产的游戏中，比较突出的有《</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Dota2</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1.03</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 次下载），《军团要塞</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3900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万次下载）、和《反恐精英：全球攻势》（</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3000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万次下载）。它们都吸引了大量玩家，其</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总数相当于全球人口第三大国家</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。玩家不能在平台之外进行</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P2P</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模式交易的同时，保持同等的安全性和效率性。没有自动化</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API</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的网络游戏，其交易方法可能大不相同。</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65594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虚拟商品交易</a:t>
            </a:r>
          </a:p>
        </p:txBody>
      </p:sp>
      <p:cxnSp>
        <p:nvCxnSpPr>
          <p:cNvPr id="8" name="直接连接符 7">
            <a:extLst>
              <a:ext uri="{FF2B5EF4-FFF2-40B4-BE49-F238E27FC236}">
                <a16:creationId xmlns:a16="http://schemas.microsoft.com/office/drawing/2014/main" id="{83167F7C-01B9-4D07-8461-821F662D4D8E}"/>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D97B5809-C01E-4C1C-BF10-F9DC60A140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098392DE-1520-4B91-AED8-6A85AA03BE56}"/>
              </a:ext>
            </a:extLst>
          </p:cNvPr>
          <p:cNvSpPr/>
          <p:nvPr/>
        </p:nvSpPr>
        <p:spPr>
          <a:xfrm>
            <a:off x="626109" y="1671303"/>
            <a:ext cx="10909301" cy="344196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流动性</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是玩家经营自己的交易网站的另一个障碍。 如果没有斩获数量巨大的买家和卖家，可能就会出现这样一种状况：价格高但选择极少。并且卖家也会因为没有足够多的需求，无法足够快的销售商品。大部分虚拟商品交易同维尔福软件公司发布在其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Steam</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平台上的游戏有关</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Steam</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平台在全球拥有</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6500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名玩家。</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2017</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年，拥有最大虚拟商品交易额和最多玩家的前六大公司，其利润达</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410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亿美元。索尼、腾讯、微软、任天堂、动视暴雪、艺电，也在自己的游戏中使用虚拟财产。</a:t>
            </a:r>
          </a:p>
          <a:p>
            <a:pPr marL="0" marR="0" lvl="0" indent="0" algn="just" defTabSz="914400" rtl="0" eaLnBrk="1" fontAlgn="auto" latinLnBrk="0" hangingPunct="1">
              <a:lnSpc>
                <a:spcPct val="15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这些公司的虚拟财产交易额将近</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500</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亿美元，在经常使用交易类社交网络的用户之间直接完成的。全球</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亿</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MMO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玩家中的大部分，希望以法币或者比特币、以太币之类的数字货币出售皮肤。虽然数字货币在虚拟商品交易中的使用目前还极不普及，但比特币和类似货币是避免同小额交易和跨国汇款有关问题的理想解决方案。</a:t>
            </a:r>
          </a:p>
        </p:txBody>
      </p:sp>
    </p:spTree>
    <p:extLst>
      <p:ext uri="{BB962C8B-B14F-4D97-AF65-F5344CB8AC3E}">
        <p14:creationId xmlns:p14="http://schemas.microsoft.com/office/powerpoint/2010/main" val="2262893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F7FC9922-0FBA-4F05-8BA4-EBB446EEF2C0}"/>
              </a:ext>
            </a:extLst>
          </p:cNvPr>
          <p:cNvSpPr txBox="1"/>
          <p:nvPr/>
        </p:nvSpPr>
        <p:spPr>
          <a:xfrm>
            <a:off x="623888" y="439717"/>
            <a:ext cx="78839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附录</a:t>
            </a:r>
            <a:r>
              <a:rPr kumimoji="0" lang="en-US" altLang="zh-CN" sz="2800" b="1"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a:t>
            </a:r>
            <a:r>
              <a:rPr kumimoji="0" lang="zh-CN" altLang="zh-CN" sz="2000" b="0" i="0" u="none" strike="noStrike" kern="1200" cap="none" spc="4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虚拟商品交易</a:t>
            </a:r>
          </a:p>
        </p:txBody>
      </p:sp>
      <p:cxnSp>
        <p:nvCxnSpPr>
          <p:cNvPr id="8" name="直接连接符 7">
            <a:extLst>
              <a:ext uri="{FF2B5EF4-FFF2-40B4-BE49-F238E27FC236}">
                <a16:creationId xmlns:a16="http://schemas.microsoft.com/office/drawing/2014/main" id="{83167F7C-01B9-4D07-8461-821F662D4D8E}"/>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D97B5809-C01E-4C1C-BF10-F9DC60A140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1E343F02-562E-4047-839A-9CB934F2635D}"/>
              </a:ext>
            </a:extLst>
          </p:cNvPr>
          <p:cNvSpPr/>
          <p:nvPr/>
        </p:nvSpPr>
        <p:spPr>
          <a:xfrm>
            <a:off x="623888" y="1433994"/>
            <a:ext cx="10836275" cy="3778086"/>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1000"/>
              </a:spcAft>
              <a:buClrTx/>
              <a:buSzTx/>
              <a:buFontTx/>
              <a:buNone/>
              <a:tabLst/>
              <a:defRPr/>
            </a:pP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由于网络游戏是</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全球现象</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，因此玩家之间的大部分交易是跨国进行的。这造成了大部分虚拟财产交易都要支付高额费用（例如，跨境汇款处理费，货币兑换损失等）。仅仅免除每天</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上百万次</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虚拟财产交易的跨境汇款处理费，就可以成为</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平台存在的充足经济理由。</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平台的出现，能立即对全球虚拟财产交易者社区产生正面影响，因为虚拟商品价格会下降，这对买卖双方都有利。</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平台还可以让不同国家的用户便捷地完成小额交易。</a:t>
            </a:r>
          </a:p>
          <a:p>
            <a:pPr marL="0" marR="0" lvl="0" indent="0" algn="l" defTabSz="914400" rtl="0" eaLnBrk="1" fontAlgn="auto" latinLnBrk="0" hangingPunct="1">
              <a:lnSpc>
                <a:spcPct val="200000"/>
              </a:lnSpc>
              <a:spcBef>
                <a:spcPts val="0"/>
              </a:spcBef>
              <a:spcAft>
                <a:spcPts val="1000"/>
              </a:spcAft>
              <a:buClrTx/>
              <a:buSzTx/>
              <a:buFontTx/>
              <a:buNone/>
              <a:tabLst/>
              <a:defRPr/>
            </a:pP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平台的用户可通过</a:t>
            </a:r>
            <a:r>
              <a:rPr kumimoji="0" lang="en-US"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P2P</a:t>
            </a:r>
            <a:r>
              <a:rPr kumimoji="0" lang="zh-CN" altLang="zh-CN" sz="1800" b="1" i="0" u="none" strike="noStrike" kern="1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cs typeface="+mn-cs"/>
              </a:rPr>
              <a:t>模式</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买卖或交换皮肤及其他虚拟财产，这不需要集中化机构的参与。</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平台的创建者认为，这会大幅扩大虚拟财产市场，使成百上千个网络平台加入</a:t>
            </a:r>
            <a:r>
              <a:rPr kumimoji="0" lang="en-US"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YGO</a:t>
            </a:r>
            <a:r>
              <a:rPr kumimoji="0" lang="zh-CN" altLang="zh-CN" sz="1600" b="0" i="0" u="none" strike="noStrike" kern="1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，其用户将获得一个流动性高、价格合理、交易便捷、费用低廉 的交易平台，这些因素对跨境交易来说非常重要。</a:t>
            </a:r>
          </a:p>
        </p:txBody>
      </p:sp>
    </p:spTree>
    <p:extLst>
      <p:ext uri="{BB962C8B-B14F-4D97-AF65-F5344CB8AC3E}">
        <p14:creationId xmlns:p14="http://schemas.microsoft.com/office/powerpoint/2010/main" val="2177473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zh-CN" altLang="en-US" sz="2800" b="1" spc="400" dirty="0">
                <a:solidFill>
                  <a:srgbClr val="48C2B7"/>
                </a:solidFill>
                <a:latin typeface="微软雅黑" panose="020B0503020204020204" pitchFamily="34" charset="-122"/>
                <a:ea typeface="微软雅黑" panose="020B0503020204020204" pitchFamily="34" charset="-122"/>
              </a:rPr>
              <a:t>总结</a:t>
            </a:r>
            <a:endParaRPr lang="zh-CN" altLang="en-US" sz="2000" b="1"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85992611-2062-44A6-BE3C-5453C2EF40E0}"/>
              </a:ext>
            </a:extLst>
          </p:cNvPr>
          <p:cNvSpPr/>
          <p:nvPr/>
        </p:nvSpPr>
        <p:spPr>
          <a:xfrm>
            <a:off x="800215" y="1622834"/>
            <a:ext cx="10591570" cy="3911135"/>
          </a:xfrm>
          <a:prstGeom prst="rect">
            <a:avLst/>
          </a:prstGeom>
        </p:spPr>
        <p:txBody>
          <a:bodyPr wrap="square">
            <a:spAutoFit/>
          </a:bodyPr>
          <a:lstStyle/>
          <a:p>
            <a:pPr algn="ctr">
              <a:lnSpc>
                <a:spcPct val="200000"/>
              </a:lnSpc>
              <a:spcAft>
                <a:spcPts val="1000"/>
              </a:spcAft>
            </a:pP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 目前多人在线游戏和其他形式网络游戏的虚拟财产全球交易额约为 </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500</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亿美元。</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团队开发的</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Yu </a:t>
            </a:r>
            <a:r>
              <a:rPr lang="en-US" altLang="zh-CN" kern="100"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Gi</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 Oh</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平台，以发展虚拟财产交 易。</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的虚拟商品交易模式，类似于亚马逊的实物商品交易模 式。亚马逊建立的亚马逊市场，使上百万企业主开设了自己的网络 商店。因此，</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YGO</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正在建立一个去中心化的</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Yu </a:t>
            </a:r>
            <a:r>
              <a:rPr lang="en-US" altLang="zh-CN" kern="100"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Gi</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 Oh</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平台，帮助上 百万贸易商创建自己的虚拟商店。其实现基础，是目前在虚拟商品 生态系统中存在的上千个游戏网站。利用</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Yu </a:t>
            </a:r>
            <a:r>
              <a:rPr lang="en-US" altLang="zh-CN" kern="100" dirty="0" err="1">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Gi</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 Oh</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平台，上百万个人玩 家可以创建自己的业务，以他们喜欢的网络游戏为基础，在社交网 站上发布关于购买、销售、出租或者交换虚拟商品的信息。</a:t>
            </a:r>
            <a:endPar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a:p>
            <a:pPr algn="ctr">
              <a:lnSpc>
                <a:spcPct val="150000"/>
              </a:lnSpc>
              <a:spcAft>
                <a:spcPts val="1000"/>
              </a:spcAft>
            </a:pP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这种方法可以让市场规模比当前扩大数倍。</a:t>
            </a:r>
            <a:endPar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30357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zh-CN" altLang="en-US" sz="2800" b="1" spc="400" dirty="0">
                <a:solidFill>
                  <a:srgbClr val="48C2B7"/>
                </a:solidFill>
                <a:latin typeface="微软雅黑" panose="020B0503020204020204" pitchFamily="34" charset="-122"/>
                <a:ea typeface="微软雅黑" panose="020B0503020204020204" pitchFamily="34" charset="-122"/>
              </a:rPr>
              <a:t>免责申明</a:t>
            </a:r>
            <a:endParaRPr lang="zh-CN" altLang="en-US" sz="2000" b="1"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85992611-2062-44A6-BE3C-5453C2EF40E0}"/>
              </a:ext>
            </a:extLst>
          </p:cNvPr>
          <p:cNvSpPr/>
          <p:nvPr/>
        </p:nvSpPr>
        <p:spPr>
          <a:xfrm>
            <a:off x="613705" y="2227269"/>
            <a:ext cx="10964590" cy="2546338"/>
          </a:xfrm>
          <a:prstGeom prst="rect">
            <a:avLst/>
          </a:prstGeom>
        </p:spPr>
        <p:txBody>
          <a:bodyPr wrap="square">
            <a:spAutoFit/>
          </a:bodyPr>
          <a:lstStyle/>
          <a:p>
            <a:pPr algn="ctr">
              <a:lnSpc>
                <a:spcPct val="150000"/>
              </a:lnSpc>
              <a:spcAft>
                <a:spcPts val="1000"/>
              </a:spcAft>
            </a:pPr>
            <a:r>
              <a:rPr lang="zh-CN"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本文档仅对项目进行介绍，不构成任何投资意见与建议，同时本文档亦不构成任何形式上的合约或承诺</a:t>
            </a:r>
            <a:r>
              <a:rPr lang="zh-CN" altLang="en-US"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1000"/>
              </a:spcAft>
            </a:pPr>
            <a:r>
              <a:rPr lang="zh-CN"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区块链是一个新兴行业，具有技术，政策，市场等多种风险因素，参与本次众筹，代表你已确认完全理解</a:t>
            </a:r>
            <a:r>
              <a:rPr lang="en-US"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商业计划书中的内容，以及完全同意本次私募计划中的条款和条件。</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1000"/>
              </a:spcAft>
            </a:pPr>
            <a:r>
              <a:rPr lang="en-US" altLang="zh-CN"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1000"/>
              </a:spcAft>
            </a:pPr>
            <a:r>
              <a:rPr lang="zh-CN" altLang="zh-CN" kern="100" dirty="0">
                <a:solidFill>
                  <a:srgbClr val="48C2B7"/>
                </a:solidFill>
                <a:latin typeface="微软雅黑" panose="020B0503020204020204" pitchFamily="34" charset="-122"/>
                <a:ea typeface="微软雅黑" panose="020B0503020204020204" pitchFamily="34" charset="-122"/>
                <a:cs typeface="宋体" panose="02010600030101010101" pitchFamily="2" charset="-122"/>
              </a:rPr>
              <a:t>本次私募的解释权归</a:t>
            </a:r>
            <a:r>
              <a:rPr lang="en-US" altLang="zh-CN"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kern="100" dirty="0">
                <a:solidFill>
                  <a:srgbClr val="48C2B7"/>
                </a:solidFill>
                <a:latin typeface="微软雅黑" panose="020B0503020204020204" pitchFamily="34" charset="-122"/>
                <a:ea typeface="微软雅黑" panose="020B0503020204020204" pitchFamily="34" charset="-122"/>
                <a:cs typeface="宋体" panose="02010600030101010101" pitchFamily="2" charset="-122"/>
              </a:rPr>
              <a:t>发起团队所有，如有任何问题，请与我们取得联系。</a:t>
            </a:r>
            <a:endParaRPr lang="zh-CN" altLang="zh-CN" sz="1600"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1524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711F889-98C0-43D0-977C-188F2A3A71E8}"/>
              </a:ext>
            </a:extLst>
          </p:cNvPr>
          <p:cNvGrpSpPr/>
          <p:nvPr/>
        </p:nvGrpSpPr>
        <p:grpSpPr>
          <a:xfrm>
            <a:off x="3626570" y="830515"/>
            <a:ext cx="5245768" cy="5245768"/>
            <a:chOff x="3431366" y="806119"/>
            <a:chExt cx="5245768" cy="5245768"/>
          </a:xfrm>
          <a:effectLst>
            <a:outerShdw blurRad="63500" sx="102000" sy="102000" algn="ctr" rotWithShape="0">
              <a:schemeClr val="bg1">
                <a:alpha val="30000"/>
              </a:schemeClr>
            </a:outerShdw>
          </a:effectLst>
        </p:grpSpPr>
        <p:sp>
          <p:nvSpPr>
            <p:cNvPr id="5" name="菱形 4">
              <a:extLst>
                <a:ext uri="{FF2B5EF4-FFF2-40B4-BE49-F238E27FC236}">
                  <a16:creationId xmlns:a16="http://schemas.microsoft.com/office/drawing/2014/main" id="{013192A3-9468-4852-9116-2D427AED46FC}"/>
                </a:ext>
              </a:extLst>
            </p:cNvPr>
            <p:cNvSpPr/>
            <p:nvPr/>
          </p:nvSpPr>
          <p:spPr>
            <a:xfrm>
              <a:off x="3431366" y="806119"/>
              <a:ext cx="5245768" cy="5245768"/>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6" name="菱形 5">
              <a:extLst>
                <a:ext uri="{FF2B5EF4-FFF2-40B4-BE49-F238E27FC236}">
                  <a16:creationId xmlns:a16="http://schemas.microsoft.com/office/drawing/2014/main" id="{714D64BA-7835-4333-901F-2E4501AC73CC}"/>
                </a:ext>
              </a:extLst>
            </p:cNvPr>
            <p:cNvSpPr/>
            <p:nvPr/>
          </p:nvSpPr>
          <p:spPr>
            <a:xfrm>
              <a:off x="3722506" y="1097259"/>
              <a:ext cx="4663487" cy="4663487"/>
            </a:xfrm>
            <a:prstGeom prst="diamond">
              <a:avLst/>
            </a:prstGeom>
            <a:solidFill>
              <a:schemeClr val="bg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sp>
        <p:nvSpPr>
          <p:cNvPr id="7" name="文本框 6">
            <a:extLst>
              <a:ext uri="{FF2B5EF4-FFF2-40B4-BE49-F238E27FC236}">
                <a16:creationId xmlns:a16="http://schemas.microsoft.com/office/drawing/2014/main" id="{1AFAF6FA-FED8-4DE8-9B2F-3E1FD5E0B979}"/>
              </a:ext>
            </a:extLst>
          </p:cNvPr>
          <p:cNvSpPr txBox="1"/>
          <p:nvPr/>
        </p:nvSpPr>
        <p:spPr>
          <a:xfrm>
            <a:off x="153453" y="284174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rPr>
              <a:t>谢谢观看</a:t>
            </a:r>
          </a:p>
        </p:txBody>
      </p:sp>
      <p:sp>
        <p:nvSpPr>
          <p:cNvPr id="8" name="文本框 7">
            <a:extLst>
              <a:ext uri="{FF2B5EF4-FFF2-40B4-BE49-F238E27FC236}">
                <a16:creationId xmlns:a16="http://schemas.microsoft.com/office/drawing/2014/main" id="{A950FF4E-3102-431C-B918-C8F6480B1CE7}"/>
              </a:ext>
            </a:extLst>
          </p:cNvPr>
          <p:cNvSpPr txBox="1"/>
          <p:nvPr/>
        </p:nvSpPr>
        <p:spPr>
          <a:xfrm>
            <a:off x="4654916" y="3889186"/>
            <a:ext cx="288216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3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rPr>
              <a:t>THANKS YOU</a:t>
            </a:r>
            <a:r>
              <a:rPr kumimoji="0" lang="zh-CN" altLang="en-US" sz="2000" b="0" i="0" u="none" strike="noStrike" kern="1200" cap="none" spc="300" normalizeH="0" baseline="0" noProof="0" dirty="0">
                <a:ln>
                  <a:noFill/>
                </a:ln>
                <a:solidFill>
                  <a:srgbClr val="48C2B7"/>
                </a:solidFill>
                <a:effectLst/>
                <a:uLnTx/>
                <a:uFillTx/>
                <a:latin typeface="微软雅黑" panose="020B0503020204020204" pitchFamily="34" charset="-122"/>
                <a:ea typeface="微软雅黑" panose="020B0503020204020204" pitchFamily="34" charset="-122"/>
              </a:rPr>
              <a:t>！</a:t>
            </a:r>
          </a:p>
        </p:txBody>
      </p:sp>
      <p:sp>
        <p:nvSpPr>
          <p:cNvPr id="10" name="矩形 9">
            <a:extLst>
              <a:ext uri="{FF2B5EF4-FFF2-40B4-BE49-F238E27FC236}">
                <a16:creationId xmlns:a16="http://schemas.microsoft.com/office/drawing/2014/main" id="{D63CE1BA-184A-4096-A9B9-350F995C3369}"/>
              </a:ext>
            </a:extLst>
          </p:cNvPr>
          <p:cNvSpPr/>
          <p:nvPr/>
        </p:nvSpPr>
        <p:spPr>
          <a:xfrm>
            <a:off x="874344" y="1697906"/>
            <a:ext cx="10443312" cy="3462187"/>
          </a:xfrm>
          <a:prstGeom prst="rect">
            <a:avLst/>
          </a:prstGeom>
          <a:blipFill dpi="0" rotWithShape="1">
            <a:blip r:embed="rId2">
              <a:alphaModFix amt="14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790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直接连接符 47">
            <a:extLst>
              <a:ext uri="{FF2B5EF4-FFF2-40B4-BE49-F238E27FC236}">
                <a16:creationId xmlns:a16="http://schemas.microsoft.com/office/drawing/2014/main" id="{8E36BFE7-CB25-4F91-9624-CD498F727AE5}"/>
              </a:ext>
            </a:extLst>
          </p:cNvPr>
          <p:cNvCxnSpPr>
            <a:stCxn id="38" idx="2"/>
            <a:endCxn id="46" idx="0"/>
          </p:cNvCxnSpPr>
          <p:nvPr/>
        </p:nvCxnSpPr>
        <p:spPr>
          <a:xfrm>
            <a:off x="8641484" y="2495913"/>
            <a:ext cx="0" cy="1248665"/>
          </a:xfrm>
          <a:prstGeom prst="line">
            <a:avLst/>
          </a:prstGeom>
          <a:ln>
            <a:solidFill>
              <a:srgbClr val="48C2B7"/>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zh-CN" altLang="en-US" sz="2000" spc="400" dirty="0">
                <a:solidFill>
                  <a:srgbClr val="48C2B7"/>
                </a:solidFill>
                <a:latin typeface="微软雅黑" panose="020B0503020204020204" pitchFamily="34" charset="-122"/>
                <a:ea typeface="微软雅黑" panose="020B0503020204020204" pitchFamily="34" charset="-122"/>
              </a:rPr>
              <a:t>虚拟商品市场的问题</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7788" y="2859496"/>
            <a:ext cx="1056152" cy="350138"/>
          </a:xfrm>
          <a:prstGeom prst="rect">
            <a:avLst/>
          </a:prstGeom>
        </p:spPr>
      </p:pic>
      <p:sp>
        <p:nvSpPr>
          <p:cNvPr id="8" name="矩形 7">
            <a:extLst>
              <a:ext uri="{FF2B5EF4-FFF2-40B4-BE49-F238E27FC236}">
                <a16:creationId xmlns:a16="http://schemas.microsoft.com/office/drawing/2014/main" id="{E1037EB7-DBB6-4FFE-A31C-85A8792B5587}"/>
              </a:ext>
            </a:extLst>
          </p:cNvPr>
          <p:cNvSpPr/>
          <p:nvPr/>
        </p:nvSpPr>
        <p:spPr>
          <a:xfrm>
            <a:off x="1534837" y="1630290"/>
            <a:ext cx="8751483" cy="369332"/>
          </a:xfrm>
          <a:prstGeom prst="rect">
            <a:avLst/>
          </a:prstGeom>
        </p:spPr>
        <p:txBody>
          <a:bodyPr wrap="square">
            <a:spAutoFit/>
          </a:bodyPr>
          <a:lstStyle/>
          <a:p>
            <a:pPr indent="279400" algn="ctr">
              <a:spcAft>
                <a:spcPts val="100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虚拟财产交易所 （</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 Oh Virtual property exchange</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3" name="矩形 12">
            <a:extLst>
              <a:ext uri="{FF2B5EF4-FFF2-40B4-BE49-F238E27FC236}">
                <a16:creationId xmlns:a16="http://schemas.microsoft.com/office/drawing/2014/main" id="{85CCDA50-FC48-4F2E-828D-AB55AA10358D}"/>
              </a:ext>
            </a:extLst>
          </p:cNvPr>
          <p:cNvSpPr/>
          <p:nvPr/>
        </p:nvSpPr>
        <p:spPr>
          <a:xfrm>
            <a:off x="5164170" y="1041666"/>
            <a:ext cx="1863660" cy="461665"/>
          </a:xfrm>
          <a:prstGeom prst="rect">
            <a:avLst/>
          </a:prstGeom>
          <a:solidFill>
            <a:srgbClr val="48C2B7"/>
          </a:solidFill>
        </p:spPr>
        <p:txBody>
          <a:bodyPr wrap="square">
            <a:spAutoFit/>
          </a:bodyPr>
          <a:lstStyle/>
          <a:p>
            <a:pPr algn="ctr"/>
            <a:r>
              <a:rPr lang="zh-CN" altLang="zh-CN" sz="2400"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解决方案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3348913-DFAF-4311-B2D8-151F3D996036}"/>
              </a:ext>
            </a:extLst>
          </p:cNvPr>
          <p:cNvSpPr/>
          <p:nvPr/>
        </p:nvSpPr>
        <p:spPr>
          <a:xfrm>
            <a:off x="411130" y="4166971"/>
            <a:ext cx="11450670" cy="2121478"/>
          </a:xfrm>
          <a:prstGeom prst="rect">
            <a:avLst/>
          </a:prstGeom>
        </p:spPr>
        <p:txBody>
          <a:bodyPr wrap="square">
            <a:spAutoFit/>
          </a:bodyPr>
          <a:lstStyle/>
          <a:p>
            <a:pPr>
              <a:lnSpc>
                <a:spcPct val="150000"/>
              </a:lnSpc>
              <a:spcAft>
                <a:spcPts val="1000"/>
              </a:spcAft>
            </a:pP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平台作为虚拟财产交易平台将交易去中</a:t>
            </a:r>
            <a:r>
              <a:rPr lang="zh-CN" altLang="en-US"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心</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化的同时提供使用全球代币进行虚拟商品交易的机会。结合分布式信任机制及可靠而优惠的结算</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网络，这个存储机构可大大改善价格透明度和市场流通性，从而扩大需求。</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平台可支持各种销售功能，比如招标、储备竞价或固定价格。</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这有利于实现最大限度的流动性</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代币将培育新一代虚拟财产交易商。这一事件类似于大型平台（阿里巴巴、亚马逊、</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Uber</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Airbnb</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等）让普通的企业家当上强大的电商，</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助于车主通过网络找顺路的乘客，酒店发布其信息或旅客寻找住宿服务的电子化。</a:t>
            </a:r>
            <a:endParaRPr lang="en-US"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spcAft>
                <a:spcPts val="1000"/>
              </a:spcAft>
            </a:pP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这些平台变得更简单易用、覆盖面更广，为数百万小企业主扩大了业务，创造了数百亿美元的新价值。同时，它们还解决了类似于防欺骗、结算、产品评论和卖家评论、产品信息目录的规范化、供需匹配等需</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要投入大量资金解决的难题。</a:t>
            </a:r>
            <a:endParaRPr lang="zh-CN" altLang="zh-CN" sz="12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businessman_57134">
            <a:extLst>
              <a:ext uri="{FF2B5EF4-FFF2-40B4-BE49-F238E27FC236}">
                <a16:creationId xmlns:a16="http://schemas.microsoft.com/office/drawing/2014/main" id="{C78D03AB-868B-4687-A696-7427F8F4E4C1}"/>
              </a:ext>
            </a:extLst>
          </p:cNvPr>
          <p:cNvSpPr>
            <a:spLocks noChangeAspect="1"/>
          </p:cNvSpPr>
          <p:nvPr/>
        </p:nvSpPr>
        <p:spPr bwMode="auto">
          <a:xfrm>
            <a:off x="847135" y="2657129"/>
            <a:ext cx="558601" cy="609685"/>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48C2B7"/>
          </a:solidFill>
          <a:ln>
            <a:noFill/>
          </a:ln>
        </p:spPr>
      </p:sp>
      <p:sp>
        <p:nvSpPr>
          <p:cNvPr id="24" name="sword_103009">
            <a:extLst>
              <a:ext uri="{FF2B5EF4-FFF2-40B4-BE49-F238E27FC236}">
                <a16:creationId xmlns:a16="http://schemas.microsoft.com/office/drawing/2014/main" id="{852244A8-24DA-4F1C-98E1-7EA30BB44B38}"/>
              </a:ext>
            </a:extLst>
          </p:cNvPr>
          <p:cNvSpPr>
            <a:spLocks noChangeAspect="1"/>
          </p:cNvSpPr>
          <p:nvPr/>
        </p:nvSpPr>
        <p:spPr bwMode="auto">
          <a:xfrm>
            <a:off x="5345992" y="2664083"/>
            <a:ext cx="609685" cy="573468"/>
          </a:xfrm>
          <a:custGeom>
            <a:avLst/>
            <a:gdLst>
              <a:gd name="T0" fmla="*/ 3959 w 4013"/>
              <a:gd name="T1" fmla="*/ 121 h 3780"/>
              <a:gd name="T2" fmla="*/ 3895 w 4013"/>
              <a:gd name="T3" fmla="*/ 24 h 3780"/>
              <a:gd name="T4" fmla="*/ 3780 w 4013"/>
              <a:gd name="T5" fmla="*/ 15 h 3780"/>
              <a:gd name="T6" fmla="*/ 3011 w 4013"/>
              <a:gd name="T7" fmla="*/ 105 h 3780"/>
              <a:gd name="T8" fmla="*/ 2895 w 4013"/>
              <a:gd name="T9" fmla="*/ 149 h 3780"/>
              <a:gd name="T10" fmla="*/ 1191 w 4013"/>
              <a:gd name="T11" fmla="*/ 2090 h 3780"/>
              <a:gd name="T12" fmla="*/ 937 w 4013"/>
              <a:gd name="T13" fmla="*/ 2049 h 3780"/>
              <a:gd name="T14" fmla="*/ 368 w 4013"/>
              <a:gd name="T15" fmla="*/ 2285 h 3780"/>
              <a:gd name="T16" fmla="*/ 368 w 4013"/>
              <a:gd name="T17" fmla="*/ 2471 h 3780"/>
              <a:gd name="T18" fmla="*/ 592 w 4013"/>
              <a:gd name="T19" fmla="*/ 2696 h 3780"/>
              <a:gd name="T20" fmla="*/ 52 w 4013"/>
              <a:gd name="T21" fmla="*/ 3238 h 3780"/>
              <a:gd name="T22" fmla="*/ 52 w 4013"/>
              <a:gd name="T23" fmla="*/ 3424 h 3780"/>
              <a:gd name="T24" fmla="*/ 368 w 4013"/>
              <a:gd name="T25" fmla="*/ 3741 h 3780"/>
              <a:gd name="T26" fmla="*/ 462 w 4013"/>
              <a:gd name="T27" fmla="*/ 3780 h 3780"/>
              <a:gd name="T28" fmla="*/ 555 w 4013"/>
              <a:gd name="T29" fmla="*/ 3741 h 3780"/>
              <a:gd name="T30" fmla="*/ 1095 w 4013"/>
              <a:gd name="T31" fmla="*/ 3200 h 3780"/>
              <a:gd name="T32" fmla="*/ 1319 w 4013"/>
              <a:gd name="T33" fmla="*/ 3424 h 3780"/>
              <a:gd name="T34" fmla="*/ 1412 w 4013"/>
              <a:gd name="T35" fmla="*/ 3463 h 3780"/>
              <a:gd name="T36" fmla="*/ 1505 w 4013"/>
              <a:gd name="T37" fmla="*/ 3424 h 3780"/>
              <a:gd name="T38" fmla="*/ 1733 w 4013"/>
              <a:gd name="T39" fmla="*/ 2747 h 3780"/>
              <a:gd name="T40" fmla="*/ 3649 w 4013"/>
              <a:gd name="T41" fmla="*/ 1318 h 3780"/>
              <a:gd name="T42" fmla="*/ 3959 w 4013"/>
              <a:gd name="T43" fmla="*/ 121 h 3780"/>
              <a:gd name="T44" fmla="*/ 462 w 4013"/>
              <a:gd name="T45" fmla="*/ 3461 h 3780"/>
              <a:gd name="T46" fmla="*/ 331 w 4013"/>
              <a:gd name="T47" fmla="*/ 3331 h 3780"/>
              <a:gd name="T48" fmla="*/ 778 w 4013"/>
              <a:gd name="T49" fmla="*/ 2882 h 3780"/>
              <a:gd name="T50" fmla="*/ 909 w 4013"/>
              <a:gd name="T51" fmla="*/ 3013 h 3780"/>
              <a:gd name="T52" fmla="*/ 462 w 4013"/>
              <a:gd name="T53" fmla="*/ 3461 h 3780"/>
              <a:gd name="T54" fmla="*/ 1401 w 4013"/>
              <a:gd name="T55" fmla="*/ 3132 h 3780"/>
              <a:gd name="T56" fmla="*/ 659 w 4013"/>
              <a:gd name="T57" fmla="*/ 2390 h 3780"/>
              <a:gd name="T58" fmla="*/ 937 w 4013"/>
              <a:gd name="T59" fmla="*/ 2313 h 3780"/>
              <a:gd name="T60" fmla="*/ 1319 w 4013"/>
              <a:gd name="T61" fmla="*/ 2471 h 3780"/>
              <a:gd name="T62" fmla="*/ 1401 w 4013"/>
              <a:gd name="T63" fmla="*/ 3132 h 3780"/>
              <a:gd name="T64" fmla="*/ 3431 w 4013"/>
              <a:gd name="T65" fmla="*/ 1169 h 3780"/>
              <a:gd name="T66" fmla="*/ 1655 w 4013"/>
              <a:gd name="T67" fmla="*/ 2492 h 3780"/>
              <a:gd name="T68" fmla="*/ 1505 w 4013"/>
              <a:gd name="T69" fmla="*/ 2285 h 3780"/>
              <a:gd name="T70" fmla="*/ 1430 w 4013"/>
              <a:gd name="T71" fmla="*/ 2218 h 3780"/>
              <a:gd name="T72" fmla="*/ 3048 w 4013"/>
              <a:gd name="T73" fmla="*/ 374 h 3780"/>
              <a:gd name="T74" fmla="*/ 3709 w 4013"/>
              <a:gd name="T75" fmla="*/ 316 h 3780"/>
              <a:gd name="T76" fmla="*/ 3431 w 4013"/>
              <a:gd name="T77" fmla="*/ 1169 h 3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13" h="3780">
                <a:moveTo>
                  <a:pt x="3959" y="121"/>
                </a:moveTo>
                <a:cubicBezTo>
                  <a:pt x="3954" y="80"/>
                  <a:pt x="3930" y="45"/>
                  <a:pt x="3895" y="24"/>
                </a:cubicBezTo>
                <a:cubicBezTo>
                  <a:pt x="3860" y="4"/>
                  <a:pt x="3818" y="0"/>
                  <a:pt x="3780" y="15"/>
                </a:cubicBezTo>
                <a:cubicBezTo>
                  <a:pt x="3540" y="109"/>
                  <a:pt x="3281" y="139"/>
                  <a:pt x="3011" y="105"/>
                </a:cubicBezTo>
                <a:cubicBezTo>
                  <a:pt x="2967" y="100"/>
                  <a:pt x="2924" y="116"/>
                  <a:pt x="2895" y="149"/>
                </a:cubicBezTo>
                <a:lnTo>
                  <a:pt x="1191" y="2090"/>
                </a:lnTo>
                <a:cubicBezTo>
                  <a:pt x="1110" y="2063"/>
                  <a:pt x="1025" y="2049"/>
                  <a:pt x="937" y="2049"/>
                </a:cubicBezTo>
                <a:cubicBezTo>
                  <a:pt x="722" y="2049"/>
                  <a:pt x="520" y="2133"/>
                  <a:pt x="368" y="2285"/>
                </a:cubicBezTo>
                <a:cubicBezTo>
                  <a:pt x="317" y="2337"/>
                  <a:pt x="317" y="2420"/>
                  <a:pt x="368" y="2471"/>
                </a:cubicBezTo>
                <a:lnTo>
                  <a:pt x="592" y="2696"/>
                </a:lnTo>
                <a:lnTo>
                  <a:pt x="52" y="3238"/>
                </a:lnTo>
                <a:cubicBezTo>
                  <a:pt x="0" y="3289"/>
                  <a:pt x="0" y="3372"/>
                  <a:pt x="52" y="3424"/>
                </a:cubicBezTo>
                <a:lnTo>
                  <a:pt x="368" y="3741"/>
                </a:lnTo>
                <a:cubicBezTo>
                  <a:pt x="393" y="3766"/>
                  <a:pt x="427" y="3780"/>
                  <a:pt x="462" y="3780"/>
                </a:cubicBezTo>
                <a:cubicBezTo>
                  <a:pt x="497" y="3780"/>
                  <a:pt x="530" y="3766"/>
                  <a:pt x="555" y="3741"/>
                </a:cubicBezTo>
                <a:lnTo>
                  <a:pt x="1095" y="3200"/>
                </a:lnTo>
                <a:lnTo>
                  <a:pt x="1319" y="3424"/>
                </a:lnTo>
                <a:cubicBezTo>
                  <a:pt x="1343" y="3449"/>
                  <a:pt x="1377" y="3463"/>
                  <a:pt x="1412" y="3463"/>
                </a:cubicBezTo>
                <a:cubicBezTo>
                  <a:pt x="1447" y="3463"/>
                  <a:pt x="1481" y="3449"/>
                  <a:pt x="1505" y="3424"/>
                </a:cubicBezTo>
                <a:cubicBezTo>
                  <a:pt x="1689" y="3239"/>
                  <a:pt x="1765" y="2987"/>
                  <a:pt x="1733" y="2747"/>
                </a:cubicBezTo>
                <a:cubicBezTo>
                  <a:pt x="2651" y="2318"/>
                  <a:pt x="3295" y="1837"/>
                  <a:pt x="3649" y="1318"/>
                </a:cubicBezTo>
                <a:cubicBezTo>
                  <a:pt x="3909" y="936"/>
                  <a:pt x="4013" y="533"/>
                  <a:pt x="3959" y="121"/>
                </a:cubicBezTo>
                <a:close/>
                <a:moveTo>
                  <a:pt x="462" y="3461"/>
                </a:moveTo>
                <a:lnTo>
                  <a:pt x="331" y="3331"/>
                </a:lnTo>
                <a:lnTo>
                  <a:pt x="778" y="2882"/>
                </a:lnTo>
                <a:lnTo>
                  <a:pt x="909" y="3013"/>
                </a:lnTo>
                <a:lnTo>
                  <a:pt x="462" y="3461"/>
                </a:lnTo>
                <a:close/>
                <a:moveTo>
                  <a:pt x="1401" y="3132"/>
                </a:moveTo>
                <a:lnTo>
                  <a:pt x="659" y="2390"/>
                </a:lnTo>
                <a:cubicBezTo>
                  <a:pt x="742" y="2340"/>
                  <a:pt x="838" y="2313"/>
                  <a:pt x="937" y="2313"/>
                </a:cubicBezTo>
                <a:cubicBezTo>
                  <a:pt x="1081" y="2313"/>
                  <a:pt x="1217" y="2369"/>
                  <a:pt x="1319" y="2471"/>
                </a:cubicBezTo>
                <a:cubicBezTo>
                  <a:pt x="1497" y="2650"/>
                  <a:pt x="1525" y="2924"/>
                  <a:pt x="1401" y="3132"/>
                </a:cubicBezTo>
                <a:close/>
                <a:moveTo>
                  <a:pt x="3431" y="1169"/>
                </a:moveTo>
                <a:cubicBezTo>
                  <a:pt x="3108" y="1643"/>
                  <a:pt x="2511" y="2088"/>
                  <a:pt x="1655" y="2492"/>
                </a:cubicBezTo>
                <a:cubicBezTo>
                  <a:pt x="1617" y="2417"/>
                  <a:pt x="1568" y="2347"/>
                  <a:pt x="1505" y="2285"/>
                </a:cubicBezTo>
                <a:cubicBezTo>
                  <a:pt x="1482" y="2261"/>
                  <a:pt x="1456" y="2239"/>
                  <a:pt x="1430" y="2218"/>
                </a:cubicBezTo>
                <a:lnTo>
                  <a:pt x="3048" y="374"/>
                </a:lnTo>
                <a:cubicBezTo>
                  <a:pt x="3276" y="395"/>
                  <a:pt x="3498" y="376"/>
                  <a:pt x="3709" y="316"/>
                </a:cubicBezTo>
                <a:cubicBezTo>
                  <a:pt x="3712" y="607"/>
                  <a:pt x="3619" y="893"/>
                  <a:pt x="3431" y="1169"/>
                </a:cubicBezTo>
                <a:close/>
              </a:path>
            </a:pathLst>
          </a:custGeom>
          <a:solidFill>
            <a:srgbClr val="48C2B7"/>
          </a:solidFill>
          <a:ln>
            <a:noFill/>
          </a:ln>
        </p:spPr>
        <p:txBody>
          <a:bodyPr/>
          <a:lstStyle/>
          <a:p>
            <a:endParaRPr lang="zh-CN" altLang="en-US" dirty="0"/>
          </a:p>
        </p:txBody>
      </p:sp>
      <p:sp>
        <p:nvSpPr>
          <p:cNvPr id="25" name="矩形 24">
            <a:extLst>
              <a:ext uri="{FF2B5EF4-FFF2-40B4-BE49-F238E27FC236}">
                <a16:creationId xmlns:a16="http://schemas.microsoft.com/office/drawing/2014/main" id="{468C7C80-5308-499D-989D-4333CBD5D803}"/>
              </a:ext>
            </a:extLst>
          </p:cNvPr>
          <p:cNvSpPr/>
          <p:nvPr/>
        </p:nvSpPr>
        <p:spPr>
          <a:xfrm>
            <a:off x="7615949" y="2876028"/>
            <a:ext cx="2051071" cy="461665"/>
          </a:xfrm>
          <a:prstGeom prst="rect">
            <a:avLst/>
          </a:prstGeom>
          <a:solidFill>
            <a:srgbClr val="48C2B7"/>
          </a:solidFill>
        </p:spPr>
        <p:txBody>
          <a:bodyPr wrap="square">
            <a:spAutoFit/>
          </a:bodyPr>
          <a:lstStyle/>
          <a:p>
            <a:pPr algn="ctr"/>
            <a:r>
              <a:rPr lang="zh-CN" altLang="en-US" sz="2400" kern="100" dirty="0">
                <a:solidFill>
                  <a:schemeClr val="bg1"/>
                </a:solidFill>
                <a:latin typeface="微软雅黑" panose="020B0503020204020204" pitchFamily="34" charset="-122"/>
                <a:ea typeface="微软雅黑" panose="020B0503020204020204" pitchFamily="34" charset="-122"/>
              </a:rPr>
              <a:t>接受报价？</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6" name="businessman_57134">
            <a:extLst>
              <a:ext uri="{FF2B5EF4-FFF2-40B4-BE49-F238E27FC236}">
                <a16:creationId xmlns:a16="http://schemas.microsoft.com/office/drawing/2014/main" id="{14574F31-21DB-438D-A24B-CF93446C9837}"/>
              </a:ext>
            </a:extLst>
          </p:cNvPr>
          <p:cNvSpPr>
            <a:spLocks noChangeAspect="1"/>
          </p:cNvSpPr>
          <p:nvPr/>
        </p:nvSpPr>
        <p:spPr bwMode="auto">
          <a:xfrm>
            <a:off x="10890850" y="2685629"/>
            <a:ext cx="558601" cy="609685"/>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48C2B7"/>
          </a:solidFill>
          <a:ln>
            <a:noFill/>
          </a:ln>
        </p:spPr>
      </p:sp>
      <p:cxnSp>
        <p:nvCxnSpPr>
          <p:cNvPr id="28" name="连接符: 肘形 27">
            <a:extLst>
              <a:ext uri="{FF2B5EF4-FFF2-40B4-BE49-F238E27FC236}">
                <a16:creationId xmlns:a16="http://schemas.microsoft.com/office/drawing/2014/main" id="{520F3A46-08EF-4B59-975A-0CE96149B986}"/>
              </a:ext>
            </a:extLst>
          </p:cNvPr>
          <p:cNvCxnSpPr>
            <a:cxnSpLocks/>
          </p:cNvCxnSpPr>
          <p:nvPr/>
        </p:nvCxnSpPr>
        <p:spPr>
          <a:xfrm flipV="1">
            <a:off x="1126435" y="2312849"/>
            <a:ext cx="6856422" cy="301705"/>
          </a:xfrm>
          <a:prstGeom prst="bentConnector3">
            <a:avLst>
              <a:gd name="adj1" fmla="val 41"/>
            </a:avLst>
          </a:prstGeom>
          <a:ln>
            <a:solidFill>
              <a:srgbClr val="48C2B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E87FB392-BC41-4386-9CD4-B49D921A51B1}"/>
              </a:ext>
            </a:extLst>
          </p:cNvPr>
          <p:cNvSpPr/>
          <p:nvPr/>
        </p:nvSpPr>
        <p:spPr>
          <a:xfrm>
            <a:off x="8341916" y="2126581"/>
            <a:ext cx="599136" cy="369332"/>
          </a:xfrm>
          <a:prstGeom prst="rect">
            <a:avLst/>
          </a:prstGeom>
          <a:solidFill>
            <a:srgbClr val="48C2B7"/>
          </a:solidFill>
        </p:spPr>
        <p:txBody>
          <a:bodyPr wrap="square">
            <a:spAutoFit/>
          </a:bodyPr>
          <a:lstStyle/>
          <a:p>
            <a:pPr algn="ctr"/>
            <a:r>
              <a:rPr lang="zh-CN" altLang="en-US" kern="100" dirty="0">
                <a:solidFill>
                  <a:schemeClr val="bg1"/>
                </a:solidFill>
                <a:latin typeface="微软雅黑" panose="020B0503020204020204" pitchFamily="34" charset="-122"/>
                <a:ea typeface="微软雅黑" panose="020B0503020204020204" pitchFamily="34" charset="-122"/>
              </a:rPr>
              <a:t>否</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39" name="连接符: 肘形 38">
            <a:extLst>
              <a:ext uri="{FF2B5EF4-FFF2-40B4-BE49-F238E27FC236}">
                <a16:creationId xmlns:a16="http://schemas.microsoft.com/office/drawing/2014/main" id="{7B89118A-7896-42F0-893F-C44FDB21CFBF}"/>
              </a:ext>
            </a:extLst>
          </p:cNvPr>
          <p:cNvCxnSpPr>
            <a:cxnSpLocks/>
          </p:cNvCxnSpPr>
          <p:nvPr/>
        </p:nvCxnSpPr>
        <p:spPr>
          <a:xfrm>
            <a:off x="1126435" y="3649497"/>
            <a:ext cx="6856422" cy="301705"/>
          </a:xfrm>
          <a:prstGeom prst="bentConnector3">
            <a:avLst>
              <a:gd name="adj1" fmla="val 41"/>
            </a:avLst>
          </a:prstGeom>
          <a:ln>
            <a:solidFill>
              <a:srgbClr val="48C2B7"/>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BBDA9839-FD6F-436E-B1E9-C84E3C7288B1}"/>
              </a:ext>
            </a:extLst>
          </p:cNvPr>
          <p:cNvCxnSpPr>
            <a:cxnSpLocks/>
          </p:cNvCxnSpPr>
          <p:nvPr/>
        </p:nvCxnSpPr>
        <p:spPr>
          <a:xfrm rot="10800000" flipV="1">
            <a:off x="9283485" y="3649497"/>
            <a:ext cx="1908390" cy="301704"/>
          </a:xfrm>
          <a:prstGeom prst="bentConnector3">
            <a:avLst>
              <a:gd name="adj1" fmla="val 89"/>
            </a:avLst>
          </a:prstGeom>
          <a:ln>
            <a:solidFill>
              <a:srgbClr val="48C2B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0D691077-9BD6-41CF-A26D-241C8EF5B389}"/>
              </a:ext>
            </a:extLst>
          </p:cNvPr>
          <p:cNvSpPr/>
          <p:nvPr/>
        </p:nvSpPr>
        <p:spPr>
          <a:xfrm>
            <a:off x="8341916" y="3744578"/>
            <a:ext cx="599136" cy="369332"/>
          </a:xfrm>
          <a:prstGeom prst="rect">
            <a:avLst/>
          </a:prstGeom>
          <a:solidFill>
            <a:srgbClr val="48C2B7"/>
          </a:solidFill>
        </p:spPr>
        <p:txBody>
          <a:bodyPr wrap="square">
            <a:spAutoFit/>
          </a:bodyPr>
          <a:lstStyle/>
          <a:p>
            <a:pPr algn="ctr"/>
            <a:r>
              <a:rPr lang="zh-CN" altLang="en-US" kern="100" dirty="0">
                <a:solidFill>
                  <a:schemeClr val="bg1"/>
                </a:solidFill>
                <a:latin typeface="微软雅黑" panose="020B0503020204020204" pitchFamily="34" charset="-122"/>
                <a:ea typeface="微软雅黑" panose="020B0503020204020204" pitchFamily="34" charset="-122"/>
              </a:rPr>
              <a:t>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9" name="箭头: 右 48">
            <a:extLst>
              <a:ext uri="{FF2B5EF4-FFF2-40B4-BE49-F238E27FC236}">
                <a16:creationId xmlns:a16="http://schemas.microsoft.com/office/drawing/2014/main" id="{81AAC016-3537-401A-9959-574288950DD0}"/>
              </a:ext>
            </a:extLst>
          </p:cNvPr>
          <p:cNvSpPr/>
          <p:nvPr/>
        </p:nvSpPr>
        <p:spPr>
          <a:xfrm>
            <a:off x="1703328" y="2945176"/>
            <a:ext cx="706882" cy="350138"/>
          </a:xfrm>
          <a:prstGeom prst="rightArrow">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77BE134D-50AB-4782-B0FB-833EAA175796}"/>
              </a:ext>
            </a:extLst>
          </p:cNvPr>
          <p:cNvSpPr/>
          <p:nvPr/>
        </p:nvSpPr>
        <p:spPr>
          <a:xfrm>
            <a:off x="4341518" y="2945176"/>
            <a:ext cx="706882" cy="350138"/>
          </a:xfrm>
          <a:prstGeom prst="rightArrow">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FC2CC31B-45F9-4A78-8B9C-43B94930602C}"/>
              </a:ext>
            </a:extLst>
          </p:cNvPr>
          <p:cNvSpPr/>
          <p:nvPr/>
        </p:nvSpPr>
        <p:spPr>
          <a:xfrm>
            <a:off x="6452805" y="2945176"/>
            <a:ext cx="706882" cy="350138"/>
          </a:xfrm>
          <a:prstGeom prst="rightArrow">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10CE1A13-6ABC-4B77-A69E-D9A4115E593D}"/>
              </a:ext>
            </a:extLst>
          </p:cNvPr>
          <p:cNvSpPr txBox="1"/>
          <p:nvPr/>
        </p:nvSpPr>
        <p:spPr>
          <a:xfrm>
            <a:off x="495386" y="3261614"/>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卖家</a:t>
            </a:r>
          </a:p>
        </p:txBody>
      </p:sp>
      <p:sp>
        <p:nvSpPr>
          <p:cNvPr id="58" name="文本框 57">
            <a:extLst>
              <a:ext uri="{FF2B5EF4-FFF2-40B4-BE49-F238E27FC236}">
                <a16:creationId xmlns:a16="http://schemas.microsoft.com/office/drawing/2014/main" id="{31D181C4-04C8-425C-AE05-E7723AF8DD37}"/>
              </a:ext>
            </a:extLst>
          </p:cNvPr>
          <p:cNvSpPr txBox="1"/>
          <p:nvPr/>
        </p:nvSpPr>
        <p:spPr>
          <a:xfrm>
            <a:off x="10598382" y="3261614"/>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买家</a:t>
            </a:r>
          </a:p>
        </p:txBody>
      </p:sp>
      <p:sp>
        <p:nvSpPr>
          <p:cNvPr id="59" name="文本框 58">
            <a:extLst>
              <a:ext uri="{FF2B5EF4-FFF2-40B4-BE49-F238E27FC236}">
                <a16:creationId xmlns:a16="http://schemas.microsoft.com/office/drawing/2014/main" id="{EFCA8CEE-A531-494B-9636-4442ACB8BE5A}"/>
              </a:ext>
            </a:extLst>
          </p:cNvPr>
          <p:cNvSpPr txBox="1"/>
          <p:nvPr/>
        </p:nvSpPr>
        <p:spPr>
          <a:xfrm>
            <a:off x="4990960" y="3261614"/>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游戏装备</a:t>
            </a:r>
          </a:p>
        </p:txBody>
      </p:sp>
      <p:sp>
        <p:nvSpPr>
          <p:cNvPr id="27" name="文本框 26">
            <a:extLst>
              <a:ext uri="{FF2B5EF4-FFF2-40B4-BE49-F238E27FC236}">
                <a16:creationId xmlns:a16="http://schemas.microsoft.com/office/drawing/2014/main" id="{7A1A5B75-AA44-4806-83F8-B2E493DBF98D}"/>
              </a:ext>
            </a:extLst>
          </p:cNvPr>
          <p:cNvSpPr txBox="1"/>
          <p:nvPr/>
        </p:nvSpPr>
        <p:spPr>
          <a:xfrm>
            <a:off x="2566598" y="3261614"/>
            <a:ext cx="1679835" cy="369332"/>
          </a:xfrm>
          <a:prstGeom prst="rect">
            <a:avLst/>
          </a:prstGeom>
          <a:noFill/>
        </p:spPr>
        <p:txBody>
          <a:bodyPr wrap="square" rtlCol="0">
            <a:spAutoFit/>
          </a:bodyPr>
          <a:lstStyle/>
          <a:p>
            <a:pPr algn="ctr"/>
            <a:r>
              <a:rPr lang="en-US" altLang="zh-CN" b="1" spc="300" dirty="0">
                <a:solidFill>
                  <a:srgbClr val="48C2B7"/>
                </a:solidFill>
                <a:latin typeface="微软雅黑" panose="020B0503020204020204" pitchFamily="34" charset="-122"/>
                <a:ea typeface="微软雅黑" panose="020B0503020204020204" pitchFamily="34" charset="-122"/>
              </a:rPr>
              <a:t>YGO</a:t>
            </a:r>
            <a:r>
              <a:rPr lang="zh-CN" altLang="en-US" b="1" spc="300" dirty="0">
                <a:solidFill>
                  <a:srgbClr val="48C2B7"/>
                </a:solidFill>
                <a:latin typeface="微软雅黑" panose="020B0503020204020204" pitchFamily="34" charset="-122"/>
                <a:ea typeface="微软雅黑" panose="020B0503020204020204" pitchFamily="34" charset="-122"/>
              </a:rPr>
              <a:t>交易所</a:t>
            </a:r>
          </a:p>
        </p:txBody>
      </p:sp>
    </p:spTree>
    <p:extLst>
      <p:ext uri="{BB962C8B-B14F-4D97-AF65-F5344CB8AC3E}">
        <p14:creationId xmlns:p14="http://schemas.microsoft.com/office/powerpoint/2010/main" val="417754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的优势</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CBEB40EF-5941-4974-AD30-DFA941E39F2F}"/>
              </a:ext>
            </a:extLst>
          </p:cNvPr>
          <p:cNvSpPr/>
          <p:nvPr/>
        </p:nvSpPr>
        <p:spPr>
          <a:xfrm>
            <a:off x="533400" y="1041666"/>
            <a:ext cx="11125200" cy="4916539"/>
          </a:xfrm>
          <a:prstGeom prst="rect">
            <a:avLst/>
          </a:prstGeom>
        </p:spPr>
        <p:txBody>
          <a:bodyPr wrap="square">
            <a:spAutoFit/>
          </a:bodyPr>
          <a:lstStyle/>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是一个</a:t>
            </a: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去中心化</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的平台，允许任何用户在其功能齐全的虚拟交易平台上交易，无需向安全、基础设施或结算处理投入任何资金。</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是世界领先的网络游戏虚拟商品交易平台。利用简单的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交易小工具，玩家可以进入全球市场，在那里的所有交易都要通过区块链信任机制进行验证。</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平台允许上千万交易者在同一个去中心化平台中建立自己的虚拟商店。</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平台将整合提供安全、交易手续和结算服务的所有各方，并带领</a:t>
            </a: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上亿</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新用户进入一个日益成长的生态系统。</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非常高的流动性使买家和卖家能够以最优惠的价格买卖商品，并即时进行结算，同时全球的游戏玩家社区作为整体，将获得一个以区块链技术为基础的虚拟商品安全交易所。类似于亚马逊、阿里巴巴、淘宝网，</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Uber</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Airbnb</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改变了上千万小企业主的商</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业模式，并创造了上百亿美元的新交易，</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将为新一代虚拟商品</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给交易提供更多机会。</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用户决定购买虚拟商品，在</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平台的点击</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立即购买</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按钮。出现一个验证窗口。在初</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次使用</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平台时，用户需要注册并创建自己的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账户和钱包。这使其能够快速支付选定商品，</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同时无需仔细研究</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平台或</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代币的运行细节。</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对用户来说，一切都很简单：不用离开交易平台，他就能选择商品、进行支付，并且很快在自己的财产清单中找到该商品。</a:t>
            </a:r>
            <a:endPar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正在推出一种区块链协议，将把全球</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亿游戏玩家整合到同</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个最先进的虚拟商品交易所中。现有网络游戏虚拟商品交易市场已达到了惊人的</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450</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亿美元的规模</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而通过交易的去中性化可大幅增加该市场的交易规模。</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3552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的优势</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2" name="矩形 1">
            <a:extLst>
              <a:ext uri="{FF2B5EF4-FFF2-40B4-BE49-F238E27FC236}">
                <a16:creationId xmlns:a16="http://schemas.microsoft.com/office/drawing/2014/main" id="{CBEB40EF-5941-4974-AD30-DFA941E39F2F}"/>
              </a:ext>
            </a:extLst>
          </p:cNvPr>
          <p:cNvSpPr/>
          <p:nvPr/>
        </p:nvSpPr>
        <p:spPr>
          <a:xfrm>
            <a:off x="533400" y="1281517"/>
            <a:ext cx="11125200" cy="4460324"/>
          </a:xfrm>
          <a:prstGeom prst="rect">
            <a:avLst/>
          </a:prstGeom>
        </p:spPr>
        <p:txBody>
          <a:bodyPr wrap="square">
            <a:spAutoFit/>
          </a:bodyPr>
          <a:lstStyle/>
          <a:p>
            <a:pPr>
              <a:lnSpc>
                <a:spcPct val="15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在线游戏玩家的数量超过</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亿人，他们越来越熟悉各种游戏虚拟财产的买卖问题。财产交付代理作为受信任的第三方，保证了商品从卖家向买家的交付。这个复杂过程是通过</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和机器人程序的组合来实现的。本行业中使用的几乎所有开源软件都是由</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团队编写的。作为网络游戏行业的先驱，</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设计了一种新方法，帮助该生态系统的所有关键用户赚取更多利润。这是通 过扩大其买卖虚拟财产的能力来实现的。 例如，如果某网站吸引他人发布自己的商品进行销售，那么该网站会收取一份发布费。同样，如果某网站吸引买家最终购买了商品，那么该网站还会收取交易提成。</a:t>
            </a:r>
          </a:p>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Deutsche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Boerse</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公司是一个交易德国最优秀股票的平台，它正在建立一个新的交易所，以从事网络游戏虚拟商品的交易，这将使公司接入一个</a:t>
            </a:r>
            <a:r>
              <a:rPr lang="zh-CN" altLang="en-US"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上千亿</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美元的大市场。”路透社法兰克福报道。</a:t>
            </a:r>
            <a:endPar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Aft>
                <a:spcPts val="1000"/>
              </a:spcAft>
            </a:pP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在致力于创建先进交易平台的过程中，</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的创始人注意到，市场的更大发展潜能在于其去中心化，将交易平台的功能交给数以百万计的、其爱好和业务同电脑游戏相关的经营者和意见领袖。这些人在社交网站中有自己的账户，拥有自己的关注人、粉丝和内容。平台的某些功能，其实现过程是复杂而昂贵的。在将这些功能交给游戏玩家生态系统，并将这些要素去中心化到区块链中之后，市场的发展甚至比以 前更快。此时所有参与者都能从增长中受益。</a:t>
            </a:r>
          </a:p>
        </p:txBody>
      </p:sp>
    </p:spTree>
    <p:extLst>
      <p:ext uri="{BB962C8B-B14F-4D97-AF65-F5344CB8AC3E}">
        <p14:creationId xmlns:p14="http://schemas.microsoft.com/office/powerpoint/2010/main" val="64702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的功能</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694010" y="1484258"/>
            <a:ext cx="10075590" cy="4532138"/>
          </a:xfrm>
          <a:prstGeom prst="rect">
            <a:avLst/>
          </a:prstGeom>
        </p:spPr>
        <p:txBody>
          <a:bodyPr wrap="square">
            <a:spAutoFit/>
          </a:bodyPr>
          <a:lstStyle/>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Yu </a:t>
            </a:r>
            <a:r>
              <a:rPr lang="en-US" altLang="zh-CN" sz="1600" kern="10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Gi</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Oh</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虚拟财产交易所（</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）是一个全球性的</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P2P</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网络游戏虚拟商品交易市场，以区块链中的去中心化式智能合约为基础。平台以区块链中的</a:t>
            </a: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去中心化</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智能合约为基础运 行。</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平台让全世界的卖家和买家都能在去中心化的国际平台上买卖虚拟商品。同时避免了当前占主流地位的寄售模式交易平台所具有的财务风险。</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平台使用的智能合约，结合了团队</a:t>
            </a:r>
            <a:r>
              <a:rPr lang="en-US"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多年的工作经验和</a:t>
            </a:r>
            <a:r>
              <a:rPr lang="zh-CN" altLang="zh-CN"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上百亿</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次虚拟 商品交易的经验。</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建立的平台使所有市场参与者（发布代理、销售代理、结算代理、估价人、联属机构、买家和 卖家）能够快速安全地交易、分摊费用和结算。</a:t>
            </a:r>
          </a:p>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50000"/>
              </a:lnSpc>
              <a:spcAft>
                <a:spcPts val="1000"/>
              </a:spcAft>
            </a:pP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1000"/>
              </a:spcAft>
            </a:pPr>
            <a:r>
              <a:rPr lang="zh-CN"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rPr>
              <a:t>现有去中心化式交易所生态系统的缺点有哪些？</a:t>
            </a:r>
            <a:endParaRPr lang="en-US" altLang="zh-CN" sz="2400" b="1" kern="100" dirty="0">
              <a:solidFill>
                <a:srgbClr val="48C2B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spcAft>
                <a:spcPts val="1000"/>
              </a:spcAft>
            </a:pPr>
            <a:r>
              <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它们不支持网络游戏财产交易市场的特殊需求。以下是一些较知名产品的比较。 </a:t>
            </a:r>
          </a:p>
        </p:txBody>
      </p:sp>
      <p:sp>
        <p:nvSpPr>
          <p:cNvPr id="8" name="矩形 7">
            <a:extLst>
              <a:ext uri="{FF2B5EF4-FFF2-40B4-BE49-F238E27FC236}">
                <a16:creationId xmlns:a16="http://schemas.microsoft.com/office/drawing/2014/main" id="{0D6D7BED-0670-46A9-A686-6CAF5C612D04}"/>
              </a:ext>
            </a:extLst>
          </p:cNvPr>
          <p:cNvSpPr/>
          <p:nvPr/>
        </p:nvSpPr>
        <p:spPr>
          <a:xfrm>
            <a:off x="4737457" y="4118063"/>
            <a:ext cx="2717086" cy="461665"/>
          </a:xfrm>
          <a:prstGeom prst="rect">
            <a:avLst/>
          </a:prstGeom>
          <a:solidFill>
            <a:srgbClr val="48C2B7"/>
          </a:solidFill>
        </p:spPr>
        <p:txBody>
          <a:bodyPr wrap="square">
            <a:spAutoFit/>
          </a:bodyPr>
          <a:lstStyle/>
          <a:p>
            <a:pPr algn="ctr"/>
            <a:r>
              <a:rPr lang="zh-CN" altLang="en-US" sz="2400" kern="100" spc="3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去中心化</a:t>
            </a:r>
            <a:endParaRPr lang="zh-CN" altLang="en-US" sz="24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087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779F4EF1-6DC8-45F7-9DCE-61B0C6F3B516}"/>
              </a:ext>
            </a:extLst>
          </p:cNvPr>
          <p:cNvCxnSpPr/>
          <p:nvPr/>
        </p:nvCxnSpPr>
        <p:spPr>
          <a:xfrm>
            <a:off x="533400" y="6418282"/>
            <a:ext cx="9278257" cy="0"/>
          </a:xfrm>
          <a:prstGeom prst="line">
            <a:avLst/>
          </a:prstGeom>
          <a:ln w="76200">
            <a:solidFill>
              <a:srgbClr val="48C2B7"/>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79694B3-4F9C-4C7C-AC9E-F3C2A977BCAE}"/>
              </a:ext>
            </a:extLst>
          </p:cNvPr>
          <p:cNvSpPr/>
          <p:nvPr/>
        </p:nvSpPr>
        <p:spPr>
          <a:xfrm>
            <a:off x="-1" y="264529"/>
            <a:ext cx="550863" cy="777137"/>
          </a:xfrm>
          <a:prstGeom prst="rect">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7FC9922-0FBA-4F05-8BA4-EBB446EEF2C0}"/>
              </a:ext>
            </a:extLst>
          </p:cNvPr>
          <p:cNvSpPr txBox="1"/>
          <p:nvPr/>
        </p:nvSpPr>
        <p:spPr>
          <a:xfrm>
            <a:off x="694010" y="391487"/>
            <a:ext cx="7883933" cy="523220"/>
          </a:xfrm>
          <a:prstGeom prst="rect">
            <a:avLst/>
          </a:prstGeom>
          <a:noFill/>
        </p:spPr>
        <p:txBody>
          <a:bodyPr wrap="square" rtlCol="0">
            <a:spAutoFit/>
          </a:bodyPr>
          <a:lstStyle/>
          <a:p>
            <a:r>
              <a:rPr lang="en-US" altLang="zh-CN" sz="2800" b="1" spc="400" dirty="0">
                <a:solidFill>
                  <a:srgbClr val="48C2B7"/>
                </a:solidFill>
                <a:latin typeface="微软雅黑" panose="020B0503020204020204" pitchFamily="34" charset="-122"/>
                <a:ea typeface="微软雅黑" panose="020B0503020204020204" pitchFamily="34" charset="-122"/>
              </a:rPr>
              <a:t>YGO</a:t>
            </a:r>
            <a:r>
              <a:rPr lang="zh-CN" altLang="en-US" sz="2800" b="1" spc="400" dirty="0">
                <a:solidFill>
                  <a:srgbClr val="48C2B7"/>
                </a:solidFill>
                <a:latin typeface="微软雅黑" panose="020B0503020204020204" pitchFamily="34" charset="-122"/>
                <a:ea typeface="微软雅黑" panose="020B0503020204020204" pitchFamily="34" charset="-122"/>
              </a:rPr>
              <a:t>简介</a:t>
            </a:r>
            <a:r>
              <a:rPr lang="en-US" altLang="zh-CN" sz="2000" b="1" spc="400" dirty="0">
                <a:solidFill>
                  <a:srgbClr val="48C2B7"/>
                </a:solidFill>
                <a:latin typeface="微软雅黑" panose="020B0503020204020204" pitchFamily="34" charset="-122"/>
                <a:ea typeface="微软雅黑" panose="020B0503020204020204" pitchFamily="34" charset="-122"/>
              </a:rPr>
              <a:t>—</a:t>
            </a:r>
            <a:r>
              <a:rPr lang="en-US" altLang="zh-CN" sz="2000" spc="400" dirty="0">
                <a:solidFill>
                  <a:srgbClr val="48C2B7"/>
                </a:solidFill>
                <a:latin typeface="微软雅黑" panose="020B0503020204020204" pitchFamily="34" charset="-122"/>
                <a:ea typeface="微软雅黑" panose="020B0503020204020204" pitchFamily="34" charset="-122"/>
              </a:rPr>
              <a:t>YGO</a:t>
            </a:r>
            <a:r>
              <a:rPr lang="zh-CN" altLang="en-US" sz="2000" spc="400" dirty="0">
                <a:solidFill>
                  <a:srgbClr val="48C2B7"/>
                </a:solidFill>
                <a:latin typeface="微软雅黑" panose="020B0503020204020204" pitchFamily="34" charset="-122"/>
                <a:ea typeface="微软雅黑" panose="020B0503020204020204" pitchFamily="34" charset="-122"/>
              </a:rPr>
              <a:t>协议</a:t>
            </a:r>
            <a:endParaRPr lang="zh-CN" altLang="en-US" sz="2800" spc="400" dirty="0">
              <a:solidFill>
                <a:srgbClr val="48C2B7"/>
              </a:solidFill>
              <a:latin typeface="微软雅黑" panose="020B0503020204020204" pitchFamily="34" charset="-122"/>
              <a:ea typeface="微软雅黑" panose="020B0503020204020204" pitchFamily="34" charset="-122"/>
            </a:endParaRPr>
          </a:p>
        </p:txBody>
      </p:sp>
      <p:pic>
        <p:nvPicPr>
          <p:cNvPr id="9" name="图形 8">
            <a:extLst>
              <a:ext uri="{FF2B5EF4-FFF2-40B4-BE49-F238E27FC236}">
                <a16:creationId xmlns:a16="http://schemas.microsoft.com/office/drawing/2014/main" id="{7ACC55C0-B588-44C3-AE3A-148B4FE6D5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40" y="6050709"/>
            <a:ext cx="1626960" cy="539373"/>
          </a:xfrm>
          <a:prstGeom prst="rect">
            <a:avLst/>
          </a:prstGeom>
        </p:spPr>
      </p:pic>
      <p:sp>
        <p:nvSpPr>
          <p:cNvPr id="3" name="矩形 2">
            <a:extLst>
              <a:ext uri="{FF2B5EF4-FFF2-40B4-BE49-F238E27FC236}">
                <a16:creationId xmlns:a16="http://schemas.microsoft.com/office/drawing/2014/main" id="{2A6D7F9E-73FA-4FB1-93A4-D21ADBD88D9F}"/>
              </a:ext>
            </a:extLst>
          </p:cNvPr>
          <p:cNvSpPr/>
          <p:nvPr/>
        </p:nvSpPr>
        <p:spPr>
          <a:xfrm>
            <a:off x="694009" y="1252030"/>
            <a:ext cx="10627133" cy="1895519"/>
          </a:xfrm>
          <a:prstGeom prst="rect">
            <a:avLst/>
          </a:prstGeom>
        </p:spPr>
        <p:txBody>
          <a:bodyPr wrap="square">
            <a:spAutoFit/>
          </a:bodyPr>
          <a:lstStyle/>
          <a:p>
            <a:pPr>
              <a:lnSpc>
                <a:spcPct val="150000"/>
              </a:lnSpc>
              <a:spcAft>
                <a:spcPts val="1000"/>
              </a:spcAft>
            </a:pP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协议是一种去中心化的区块链解决方法，用于买卖和交货虚拟商品与服务。该协议的主要任务，是服务于快速增长的游戏行业，并保持足够灵活性，以满足其他各种使用情况。</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可满足使用多个游戏平台的用户的需求。这些游戏平台各自有自己的虚拟商品交换模式和交付条件。</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将支持所有这些游戏平台，构建统一网络。在进行股权授权证明机制（</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DOPS</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YGO</a:t>
            </a:r>
            <a:r>
              <a:rPr lang="zh-CN" altLang="en-US"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rPr>
              <a:t>平台使用一种利用被选举确认节点（“公会”）的一致性算法。特意选择这种算法，是为了解决同游戏平台市场所催生的大量需求有 关的问题。</a:t>
            </a:r>
            <a:endParaRPr lang="zh-CN" altLang="zh-CN" sz="1600" kern="10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形 11">
            <a:extLst>
              <a:ext uri="{FF2B5EF4-FFF2-40B4-BE49-F238E27FC236}">
                <a16:creationId xmlns:a16="http://schemas.microsoft.com/office/drawing/2014/main" id="{57B9CA20-C725-4AD2-B56A-16E16207E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03809" y="3960802"/>
            <a:ext cx="2007532" cy="665542"/>
          </a:xfrm>
          <a:prstGeom prst="rect">
            <a:avLst/>
          </a:prstGeom>
        </p:spPr>
      </p:pic>
      <p:sp>
        <p:nvSpPr>
          <p:cNvPr id="13" name="businessman_57134">
            <a:extLst>
              <a:ext uri="{FF2B5EF4-FFF2-40B4-BE49-F238E27FC236}">
                <a16:creationId xmlns:a16="http://schemas.microsoft.com/office/drawing/2014/main" id="{61BE2E11-256D-49A9-8BE9-7E693A694754}"/>
              </a:ext>
            </a:extLst>
          </p:cNvPr>
          <p:cNvSpPr>
            <a:spLocks noChangeAspect="1"/>
          </p:cNvSpPr>
          <p:nvPr/>
        </p:nvSpPr>
        <p:spPr bwMode="auto">
          <a:xfrm>
            <a:off x="883810" y="4154342"/>
            <a:ext cx="558601" cy="609685"/>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48C2B7"/>
          </a:solidFill>
          <a:ln>
            <a:noFill/>
          </a:ln>
        </p:spPr>
      </p:sp>
      <p:sp>
        <p:nvSpPr>
          <p:cNvPr id="16" name="businessman_57134">
            <a:extLst>
              <a:ext uri="{FF2B5EF4-FFF2-40B4-BE49-F238E27FC236}">
                <a16:creationId xmlns:a16="http://schemas.microsoft.com/office/drawing/2014/main" id="{10F94A17-EFDF-451F-B7D3-DAB1C0983738}"/>
              </a:ext>
            </a:extLst>
          </p:cNvPr>
          <p:cNvSpPr>
            <a:spLocks noChangeAspect="1"/>
          </p:cNvSpPr>
          <p:nvPr/>
        </p:nvSpPr>
        <p:spPr bwMode="auto">
          <a:xfrm>
            <a:off x="10927525" y="4111767"/>
            <a:ext cx="558601" cy="609685"/>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48C2B7"/>
          </a:solidFill>
          <a:ln>
            <a:noFill/>
          </a:ln>
        </p:spPr>
      </p:sp>
      <p:cxnSp>
        <p:nvCxnSpPr>
          <p:cNvPr id="19" name="连接符: 肘形 18">
            <a:extLst>
              <a:ext uri="{FF2B5EF4-FFF2-40B4-BE49-F238E27FC236}">
                <a16:creationId xmlns:a16="http://schemas.microsoft.com/office/drawing/2014/main" id="{5D50FC3B-E96B-4AA6-A975-92576785E3DC}"/>
              </a:ext>
            </a:extLst>
          </p:cNvPr>
          <p:cNvCxnSpPr>
            <a:cxnSpLocks/>
          </p:cNvCxnSpPr>
          <p:nvPr/>
        </p:nvCxnSpPr>
        <p:spPr>
          <a:xfrm>
            <a:off x="1163110" y="5146710"/>
            <a:ext cx="4009418" cy="458319"/>
          </a:xfrm>
          <a:prstGeom prst="bentConnector3">
            <a:avLst>
              <a:gd name="adj1" fmla="val -2"/>
            </a:avLst>
          </a:prstGeom>
          <a:ln>
            <a:solidFill>
              <a:srgbClr val="48C2B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箭头: 右 21">
            <a:extLst>
              <a:ext uri="{FF2B5EF4-FFF2-40B4-BE49-F238E27FC236}">
                <a16:creationId xmlns:a16="http://schemas.microsoft.com/office/drawing/2014/main" id="{57E4CCD3-5DEB-4ADD-948E-1707943D5E94}"/>
              </a:ext>
            </a:extLst>
          </p:cNvPr>
          <p:cNvSpPr/>
          <p:nvPr/>
        </p:nvSpPr>
        <p:spPr>
          <a:xfrm>
            <a:off x="2611283" y="4315482"/>
            <a:ext cx="1727473" cy="384803"/>
          </a:xfrm>
          <a:prstGeom prst="rightArrow">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8562B9B-4D43-4D61-B4B3-4F35444C51B7}"/>
              </a:ext>
            </a:extLst>
          </p:cNvPr>
          <p:cNvSpPr txBox="1"/>
          <p:nvPr/>
        </p:nvSpPr>
        <p:spPr>
          <a:xfrm>
            <a:off x="532061" y="4758827"/>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卖家</a:t>
            </a:r>
          </a:p>
        </p:txBody>
      </p:sp>
      <p:sp>
        <p:nvSpPr>
          <p:cNvPr id="26" name="文本框 25">
            <a:extLst>
              <a:ext uri="{FF2B5EF4-FFF2-40B4-BE49-F238E27FC236}">
                <a16:creationId xmlns:a16="http://schemas.microsoft.com/office/drawing/2014/main" id="{8096A91B-9413-4B94-9ED7-6E874AEC1000}"/>
              </a:ext>
            </a:extLst>
          </p:cNvPr>
          <p:cNvSpPr txBox="1"/>
          <p:nvPr/>
        </p:nvSpPr>
        <p:spPr>
          <a:xfrm>
            <a:off x="10635057" y="4687752"/>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买家</a:t>
            </a:r>
          </a:p>
        </p:txBody>
      </p:sp>
      <p:sp>
        <p:nvSpPr>
          <p:cNvPr id="29" name="sword_103009">
            <a:extLst>
              <a:ext uri="{FF2B5EF4-FFF2-40B4-BE49-F238E27FC236}">
                <a16:creationId xmlns:a16="http://schemas.microsoft.com/office/drawing/2014/main" id="{2B452BD7-DE4C-490C-B8E6-489C09B0DCF8}"/>
              </a:ext>
            </a:extLst>
          </p:cNvPr>
          <p:cNvSpPr>
            <a:spLocks noChangeAspect="1"/>
          </p:cNvSpPr>
          <p:nvPr/>
        </p:nvSpPr>
        <p:spPr bwMode="auto">
          <a:xfrm>
            <a:off x="5808584" y="5130051"/>
            <a:ext cx="574831" cy="540684"/>
          </a:xfrm>
          <a:custGeom>
            <a:avLst/>
            <a:gdLst>
              <a:gd name="T0" fmla="*/ 3959 w 4013"/>
              <a:gd name="T1" fmla="*/ 121 h 3780"/>
              <a:gd name="T2" fmla="*/ 3895 w 4013"/>
              <a:gd name="T3" fmla="*/ 24 h 3780"/>
              <a:gd name="T4" fmla="*/ 3780 w 4013"/>
              <a:gd name="T5" fmla="*/ 15 h 3780"/>
              <a:gd name="T6" fmla="*/ 3011 w 4013"/>
              <a:gd name="T7" fmla="*/ 105 h 3780"/>
              <a:gd name="T8" fmla="*/ 2895 w 4013"/>
              <a:gd name="T9" fmla="*/ 149 h 3780"/>
              <a:gd name="T10" fmla="*/ 1191 w 4013"/>
              <a:gd name="T11" fmla="*/ 2090 h 3780"/>
              <a:gd name="T12" fmla="*/ 937 w 4013"/>
              <a:gd name="T13" fmla="*/ 2049 h 3780"/>
              <a:gd name="T14" fmla="*/ 368 w 4013"/>
              <a:gd name="T15" fmla="*/ 2285 h 3780"/>
              <a:gd name="T16" fmla="*/ 368 w 4013"/>
              <a:gd name="T17" fmla="*/ 2471 h 3780"/>
              <a:gd name="T18" fmla="*/ 592 w 4013"/>
              <a:gd name="T19" fmla="*/ 2696 h 3780"/>
              <a:gd name="T20" fmla="*/ 52 w 4013"/>
              <a:gd name="T21" fmla="*/ 3238 h 3780"/>
              <a:gd name="T22" fmla="*/ 52 w 4013"/>
              <a:gd name="T23" fmla="*/ 3424 h 3780"/>
              <a:gd name="T24" fmla="*/ 368 w 4013"/>
              <a:gd name="T25" fmla="*/ 3741 h 3780"/>
              <a:gd name="T26" fmla="*/ 462 w 4013"/>
              <a:gd name="T27" fmla="*/ 3780 h 3780"/>
              <a:gd name="T28" fmla="*/ 555 w 4013"/>
              <a:gd name="T29" fmla="*/ 3741 h 3780"/>
              <a:gd name="T30" fmla="*/ 1095 w 4013"/>
              <a:gd name="T31" fmla="*/ 3200 h 3780"/>
              <a:gd name="T32" fmla="*/ 1319 w 4013"/>
              <a:gd name="T33" fmla="*/ 3424 h 3780"/>
              <a:gd name="T34" fmla="*/ 1412 w 4013"/>
              <a:gd name="T35" fmla="*/ 3463 h 3780"/>
              <a:gd name="T36" fmla="*/ 1505 w 4013"/>
              <a:gd name="T37" fmla="*/ 3424 h 3780"/>
              <a:gd name="T38" fmla="*/ 1733 w 4013"/>
              <a:gd name="T39" fmla="*/ 2747 h 3780"/>
              <a:gd name="T40" fmla="*/ 3649 w 4013"/>
              <a:gd name="T41" fmla="*/ 1318 h 3780"/>
              <a:gd name="T42" fmla="*/ 3959 w 4013"/>
              <a:gd name="T43" fmla="*/ 121 h 3780"/>
              <a:gd name="T44" fmla="*/ 462 w 4013"/>
              <a:gd name="T45" fmla="*/ 3461 h 3780"/>
              <a:gd name="T46" fmla="*/ 331 w 4013"/>
              <a:gd name="T47" fmla="*/ 3331 h 3780"/>
              <a:gd name="T48" fmla="*/ 778 w 4013"/>
              <a:gd name="T49" fmla="*/ 2882 h 3780"/>
              <a:gd name="T50" fmla="*/ 909 w 4013"/>
              <a:gd name="T51" fmla="*/ 3013 h 3780"/>
              <a:gd name="T52" fmla="*/ 462 w 4013"/>
              <a:gd name="T53" fmla="*/ 3461 h 3780"/>
              <a:gd name="T54" fmla="*/ 1401 w 4013"/>
              <a:gd name="T55" fmla="*/ 3132 h 3780"/>
              <a:gd name="T56" fmla="*/ 659 w 4013"/>
              <a:gd name="T57" fmla="*/ 2390 h 3780"/>
              <a:gd name="T58" fmla="*/ 937 w 4013"/>
              <a:gd name="T59" fmla="*/ 2313 h 3780"/>
              <a:gd name="T60" fmla="*/ 1319 w 4013"/>
              <a:gd name="T61" fmla="*/ 2471 h 3780"/>
              <a:gd name="T62" fmla="*/ 1401 w 4013"/>
              <a:gd name="T63" fmla="*/ 3132 h 3780"/>
              <a:gd name="T64" fmla="*/ 3431 w 4013"/>
              <a:gd name="T65" fmla="*/ 1169 h 3780"/>
              <a:gd name="T66" fmla="*/ 1655 w 4013"/>
              <a:gd name="T67" fmla="*/ 2492 h 3780"/>
              <a:gd name="T68" fmla="*/ 1505 w 4013"/>
              <a:gd name="T69" fmla="*/ 2285 h 3780"/>
              <a:gd name="T70" fmla="*/ 1430 w 4013"/>
              <a:gd name="T71" fmla="*/ 2218 h 3780"/>
              <a:gd name="T72" fmla="*/ 3048 w 4013"/>
              <a:gd name="T73" fmla="*/ 374 h 3780"/>
              <a:gd name="T74" fmla="*/ 3709 w 4013"/>
              <a:gd name="T75" fmla="*/ 316 h 3780"/>
              <a:gd name="T76" fmla="*/ 3431 w 4013"/>
              <a:gd name="T77" fmla="*/ 1169 h 3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13" h="3780">
                <a:moveTo>
                  <a:pt x="3959" y="121"/>
                </a:moveTo>
                <a:cubicBezTo>
                  <a:pt x="3954" y="80"/>
                  <a:pt x="3930" y="45"/>
                  <a:pt x="3895" y="24"/>
                </a:cubicBezTo>
                <a:cubicBezTo>
                  <a:pt x="3860" y="4"/>
                  <a:pt x="3818" y="0"/>
                  <a:pt x="3780" y="15"/>
                </a:cubicBezTo>
                <a:cubicBezTo>
                  <a:pt x="3540" y="109"/>
                  <a:pt x="3281" y="139"/>
                  <a:pt x="3011" y="105"/>
                </a:cubicBezTo>
                <a:cubicBezTo>
                  <a:pt x="2967" y="100"/>
                  <a:pt x="2924" y="116"/>
                  <a:pt x="2895" y="149"/>
                </a:cubicBezTo>
                <a:lnTo>
                  <a:pt x="1191" y="2090"/>
                </a:lnTo>
                <a:cubicBezTo>
                  <a:pt x="1110" y="2063"/>
                  <a:pt x="1025" y="2049"/>
                  <a:pt x="937" y="2049"/>
                </a:cubicBezTo>
                <a:cubicBezTo>
                  <a:pt x="722" y="2049"/>
                  <a:pt x="520" y="2133"/>
                  <a:pt x="368" y="2285"/>
                </a:cubicBezTo>
                <a:cubicBezTo>
                  <a:pt x="317" y="2337"/>
                  <a:pt x="317" y="2420"/>
                  <a:pt x="368" y="2471"/>
                </a:cubicBezTo>
                <a:lnTo>
                  <a:pt x="592" y="2696"/>
                </a:lnTo>
                <a:lnTo>
                  <a:pt x="52" y="3238"/>
                </a:lnTo>
                <a:cubicBezTo>
                  <a:pt x="0" y="3289"/>
                  <a:pt x="0" y="3372"/>
                  <a:pt x="52" y="3424"/>
                </a:cubicBezTo>
                <a:lnTo>
                  <a:pt x="368" y="3741"/>
                </a:lnTo>
                <a:cubicBezTo>
                  <a:pt x="393" y="3766"/>
                  <a:pt x="427" y="3780"/>
                  <a:pt x="462" y="3780"/>
                </a:cubicBezTo>
                <a:cubicBezTo>
                  <a:pt x="497" y="3780"/>
                  <a:pt x="530" y="3766"/>
                  <a:pt x="555" y="3741"/>
                </a:cubicBezTo>
                <a:lnTo>
                  <a:pt x="1095" y="3200"/>
                </a:lnTo>
                <a:lnTo>
                  <a:pt x="1319" y="3424"/>
                </a:lnTo>
                <a:cubicBezTo>
                  <a:pt x="1343" y="3449"/>
                  <a:pt x="1377" y="3463"/>
                  <a:pt x="1412" y="3463"/>
                </a:cubicBezTo>
                <a:cubicBezTo>
                  <a:pt x="1447" y="3463"/>
                  <a:pt x="1481" y="3449"/>
                  <a:pt x="1505" y="3424"/>
                </a:cubicBezTo>
                <a:cubicBezTo>
                  <a:pt x="1689" y="3239"/>
                  <a:pt x="1765" y="2987"/>
                  <a:pt x="1733" y="2747"/>
                </a:cubicBezTo>
                <a:cubicBezTo>
                  <a:pt x="2651" y="2318"/>
                  <a:pt x="3295" y="1837"/>
                  <a:pt x="3649" y="1318"/>
                </a:cubicBezTo>
                <a:cubicBezTo>
                  <a:pt x="3909" y="936"/>
                  <a:pt x="4013" y="533"/>
                  <a:pt x="3959" y="121"/>
                </a:cubicBezTo>
                <a:close/>
                <a:moveTo>
                  <a:pt x="462" y="3461"/>
                </a:moveTo>
                <a:lnTo>
                  <a:pt x="331" y="3331"/>
                </a:lnTo>
                <a:lnTo>
                  <a:pt x="778" y="2882"/>
                </a:lnTo>
                <a:lnTo>
                  <a:pt x="909" y="3013"/>
                </a:lnTo>
                <a:lnTo>
                  <a:pt x="462" y="3461"/>
                </a:lnTo>
                <a:close/>
                <a:moveTo>
                  <a:pt x="1401" y="3132"/>
                </a:moveTo>
                <a:lnTo>
                  <a:pt x="659" y="2390"/>
                </a:lnTo>
                <a:cubicBezTo>
                  <a:pt x="742" y="2340"/>
                  <a:pt x="838" y="2313"/>
                  <a:pt x="937" y="2313"/>
                </a:cubicBezTo>
                <a:cubicBezTo>
                  <a:pt x="1081" y="2313"/>
                  <a:pt x="1217" y="2369"/>
                  <a:pt x="1319" y="2471"/>
                </a:cubicBezTo>
                <a:cubicBezTo>
                  <a:pt x="1497" y="2650"/>
                  <a:pt x="1525" y="2924"/>
                  <a:pt x="1401" y="3132"/>
                </a:cubicBezTo>
                <a:close/>
                <a:moveTo>
                  <a:pt x="3431" y="1169"/>
                </a:moveTo>
                <a:cubicBezTo>
                  <a:pt x="3108" y="1643"/>
                  <a:pt x="2511" y="2088"/>
                  <a:pt x="1655" y="2492"/>
                </a:cubicBezTo>
                <a:cubicBezTo>
                  <a:pt x="1617" y="2417"/>
                  <a:pt x="1568" y="2347"/>
                  <a:pt x="1505" y="2285"/>
                </a:cubicBezTo>
                <a:cubicBezTo>
                  <a:pt x="1482" y="2261"/>
                  <a:pt x="1456" y="2239"/>
                  <a:pt x="1430" y="2218"/>
                </a:cubicBezTo>
                <a:lnTo>
                  <a:pt x="3048" y="374"/>
                </a:lnTo>
                <a:cubicBezTo>
                  <a:pt x="3276" y="395"/>
                  <a:pt x="3498" y="376"/>
                  <a:pt x="3709" y="316"/>
                </a:cubicBezTo>
                <a:cubicBezTo>
                  <a:pt x="3712" y="607"/>
                  <a:pt x="3619" y="893"/>
                  <a:pt x="3431" y="1169"/>
                </a:cubicBezTo>
                <a:close/>
              </a:path>
            </a:pathLst>
          </a:custGeom>
          <a:solidFill>
            <a:srgbClr val="48C2B7"/>
          </a:solidFill>
          <a:ln>
            <a:noFill/>
          </a:ln>
        </p:spPr>
        <p:txBody>
          <a:bodyPr/>
          <a:lstStyle/>
          <a:p>
            <a:endParaRPr lang="zh-CN" altLang="en-US" dirty="0"/>
          </a:p>
        </p:txBody>
      </p:sp>
      <p:sp>
        <p:nvSpPr>
          <p:cNvPr id="30" name="文本框 29">
            <a:extLst>
              <a:ext uri="{FF2B5EF4-FFF2-40B4-BE49-F238E27FC236}">
                <a16:creationId xmlns:a16="http://schemas.microsoft.com/office/drawing/2014/main" id="{3E6DEE18-C7F5-424F-A55F-C67519C882ED}"/>
              </a:ext>
            </a:extLst>
          </p:cNvPr>
          <p:cNvSpPr txBox="1"/>
          <p:nvPr/>
        </p:nvSpPr>
        <p:spPr>
          <a:xfrm>
            <a:off x="5464291" y="5650301"/>
            <a:ext cx="1263418" cy="369332"/>
          </a:xfrm>
          <a:prstGeom prst="rect">
            <a:avLst/>
          </a:prstGeom>
          <a:noFill/>
        </p:spPr>
        <p:txBody>
          <a:bodyPr wrap="square" rtlCol="0">
            <a:spAutoFit/>
          </a:bodyPr>
          <a:lstStyle/>
          <a:p>
            <a:pPr algn="ctr"/>
            <a:r>
              <a:rPr lang="zh-CN" altLang="en-US" b="1" spc="300" dirty="0">
                <a:solidFill>
                  <a:srgbClr val="48C2B7"/>
                </a:solidFill>
                <a:latin typeface="微软雅黑" panose="020B0503020204020204" pitchFamily="34" charset="-122"/>
                <a:ea typeface="微软雅黑" panose="020B0503020204020204" pitchFamily="34" charset="-122"/>
              </a:rPr>
              <a:t>游戏装备</a:t>
            </a:r>
          </a:p>
        </p:txBody>
      </p:sp>
      <p:sp>
        <p:nvSpPr>
          <p:cNvPr id="33" name="箭头: 右 32">
            <a:extLst>
              <a:ext uri="{FF2B5EF4-FFF2-40B4-BE49-F238E27FC236}">
                <a16:creationId xmlns:a16="http://schemas.microsoft.com/office/drawing/2014/main" id="{BFEF423D-D9CB-43F3-8E7E-A42B42DCBE0A}"/>
              </a:ext>
            </a:extLst>
          </p:cNvPr>
          <p:cNvSpPr/>
          <p:nvPr/>
        </p:nvSpPr>
        <p:spPr>
          <a:xfrm>
            <a:off x="8096263" y="4312399"/>
            <a:ext cx="1727473" cy="384803"/>
          </a:xfrm>
          <a:prstGeom prst="rightArrow">
            <a:avLst/>
          </a:prstGeom>
          <a:solidFill>
            <a:srgbClr val="48C2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连接符: 肘形 33">
            <a:extLst>
              <a:ext uri="{FF2B5EF4-FFF2-40B4-BE49-F238E27FC236}">
                <a16:creationId xmlns:a16="http://schemas.microsoft.com/office/drawing/2014/main" id="{39474E8F-0FDD-4868-B39D-4E83C7C152E7}"/>
              </a:ext>
            </a:extLst>
          </p:cNvPr>
          <p:cNvCxnSpPr>
            <a:cxnSpLocks/>
          </p:cNvCxnSpPr>
          <p:nvPr/>
        </p:nvCxnSpPr>
        <p:spPr>
          <a:xfrm flipH="1">
            <a:off x="7110464" y="5146710"/>
            <a:ext cx="4009418" cy="458319"/>
          </a:xfrm>
          <a:prstGeom prst="bentConnector3">
            <a:avLst>
              <a:gd name="adj1" fmla="val -2"/>
            </a:avLst>
          </a:prstGeom>
          <a:ln>
            <a:solidFill>
              <a:srgbClr val="48C2B7"/>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american-dollar-cents_70723">
            <a:extLst>
              <a:ext uri="{FF2B5EF4-FFF2-40B4-BE49-F238E27FC236}">
                <a16:creationId xmlns:a16="http://schemas.microsoft.com/office/drawing/2014/main" id="{D999BC8E-AA40-49B2-9527-75ECE80DAE4C}"/>
              </a:ext>
            </a:extLst>
          </p:cNvPr>
          <p:cNvSpPr>
            <a:spLocks noChangeAspect="1"/>
          </p:cNvSpPr>
          <p:nvPr/>
        </p:nvSpPr>
        <p:spPr bwMode="auto">
          <a:xfrm>
            <a:off x="2684143" y="3891664"/>
            <a:ext cx="398255" cy="276702"/>
          </a:xfrm>
          <a:custGeom>
            <a:avLst/>
            <a:gdLst>
              <a:gd name="connsiteX0" fmla="*/ 206614 w 606439"/>
              <a:gd name="connsiteY0" fmla="*/ 85172 h 421346"/>
              <a:gd name="connsiteX1" fmla="*/ 223888 w 606439"/>
              <a:gd name="connsiteY1" fmla="*/ 102423 h 421346"/>
              <a:gd name="connsiteX2" fmla="*/ 223888 w 606439"/>
              <a:gd name="connsiteY2" fmla="*/ 122687 h 421346"/>
              <a:gd name="connsiteX3" fmla="*/ 259164 w 606439"/>
              <a:gd name="connsiteY3" fmla="*/ 140977 h 421346"/>
              <a:gd name="connsiteX4" fmla="*/ 263326 w 606439"/>
              <a:gd name="connsiteY4" fmla="*/ 157189 h 421346"/>
              <a:gd name="connsiteX5" fmla="*/ 251672 w 606439"/>
              <a:gd name="connsiteY5" fmla="*/ 169244 h 421346"/>
              <a:gd name="connsiteX6" fmla="*/ 242723 w 606439"/>
              <a:gd name="connsiteY6" fmla="*/ 172050 h 421346"/>
              <a:gd name="connsiteX7" fmla="*/ 224616 w 606439"/>
              <a:gd name="connsiteY7" fmla="*/ 167061 h 421346"/>
              <a:gd name="connsiteX8" fmla="*/ 204740 w 606439"/>
              <a:gd name="connsiteY8" fmla="*/ 159371 h 421346"/>
              <a:gd name="connsiteX9" fmla="*/ 189340 w 606439"/>
              <a:gd name="connsiteY9" fmla="*/ 169036 h 421346"/>
              <a:gd name="connsiteX10" fmla="*/ 191837 w 606439"/>
              <a:gd name="connsiteY10" fmla="*/ 174855 h 421346"/>
              <a:gd name="connsiteX11" fmla="*/ 206614 w 606439"/>
              <a:gd name="connsiteY11" fmla="*/ 180051 h 421346"/>
              <a:gd name="connsiteX12" fmla="*/ 247301 w 606439"/>
              <a:gd name="connsiteY12" fmla="*/ 191171 h 421346"/>
              <a:gd name="connsiteX13" fmla="*/ 268113 w 606439"/>
              <a:gd name="connsiteY13" fmla="*/ 208006 h 421346"/>
              <a:gd name="connsiteX14" fmla="*/ 276334 w 606439"/>
              <a:gd name="connsiteY14" fmla="*/ 235961 h 421346"/>
              <a:gd name="connsiteX15" fmla="*/ 260309 w 606439"/>
              <a:gd name="connsiteY15" fmla="*/ 273892 h 421346"/>
              <a:gd name="connsiteX16" fmla="*/ 223888 w 606439"/>
              <a:gd name="connsiteY16" fmla="*/ 291142 h 421346"/>
              <a:gd name="connsiteX17" fmla="*/ 223888 w 606439"/>
              <a:gd name="connsiteY17" fmla="*/ 318889 h 421346"/>
              <a:gd name="connsiteX18" fmla="*/ 206614 w 606439"/>
              <a:gd name="connsiteY18" fmla="*/ 336244 h 421346"/>
              <a:gd name="connsiteX19" fmla="*/ 189235 w 606439"/>
              <a:gd name="connsiteY19" fmla="*/ 318889 h 421346"/>
              <a:gd name="connsiteX20" fmla="*/ 189235 w 606439"/>
              <a:gd name="connsiteY20" fmla="*/ 291974 h 421346"/>
              <a:gd name="connsiteX21" fmla="*/ 140431 w 606439"/>
              <a:gd name="connsiteY21" fmla="*/ 263707 h 421346"/>
              <a:gd name="connsiteX22" fmla="*/ 138974 w 606439"/>
              <a:gd name="connsiteY22" fmla="*/ 247496 h 421346"/>
              <a:gd name="connsiteX23" fmla="*/ 151774 w 606439"/>
              <a:gd name="connsiteY23" fmla="*/ 237208 h 421346"/>
              <a:gd name="connsiteX24" fmla="*/ 164885 w 606439"/>
              <a:gd name="connsiteY24" fmla="*/ 234818 h 421346"/>
              <a:gd name="connsiteX25" fmla="*/ 182263 w 606439"/>
              <a:gd name="connsiteY25" fmla="*/ 241988 h 421346"/>
              <a:gd name="connsiteX26" fmla="*/ 206926 w 606439"/>
              <a:gd name="connsiteY26" fmla="*/ 252588 h 421346"/>
              <a:gd name="connsiteX27" fmla="*/ 224616 w 606439"/>
              <a:gd name="connsiteY27" fmla="*/ 243235 h 421346"/>
              <a:gd name="connsiteX28" fmla="*/ 220662 w 606439"/>
              <a:gd name="connsiteY28" fmla="*/ 235545 h 421346"/>
              <a:gd name="connsiteX29" fmla="*/ 205781 w 606439"/>
              <a:gd name="connsiteY29" fmla="*/ 230453 h 421346"/>
              <a:gd name="connsiteX30" fmla="*/ 150733 w 606439"/>
              <a:gd name="connsiteY30" fmla="*/ 207902 h 421346"/>
              <a:gd name="connsiteX31" fmla="*/ 138974 w 606439"/>
              <a:gd name="connsiteY31" fmla="*/ 176310 h 421346"/>
              <a:gd name="connsiteX32" fmla="*/ 151774 w 606439"/>
              <a:gd name="connsiteY32" fmla="*/ 141289 h 421346"/>
              <a:gd name="connsiteX33" fmla="*/ 189235 w 606439"/>
              <a:gd name="connsiteY33" fmla="*/ 122376 h 421346"/>
              <a:gd name="connsiteX34" fmla="*/ 189235 w 606439"/>
              <a:gd name="connsiteY34" fmla="*/ 102423 h 421346"/>
              <a:gd name="connsiteX35" fmla="*/ 206614 w 606439"/>
              <a:gd name="connsiteY35" fmla="*/ 85172 h 421346"/>
              <a:gd name="connsiteX36" fmla="*/ 367589 w 606439"/>
              <a:gd name="connsiteY36" fmla="*/ 69739 h 421346"/>
              <a:gd name="connsiteX37" fmla="*/ 421916 w 606439"/>
              <a:gd name="connsiteY37" fmla="*/ 210673 h 421346"/>
              <a:gd name="connsiteX38" fmla="*/ 367589 w 606439"/>
              <a:gd name="connsiteY38" fmla="*/ 351503 h 421346"/>
              <a:gd name="connsiteX39" fmla="*/ 457925 w 606439"/>
              <a:gd name="connsiteY39" fmla="*/ 210673 h 421346"/>
              <a:gd name="connsiteX40" fmla="*/ 367589 w 606439"/>
              <a:gd name="connsiteY40" fmla="*/ 69739 h 421346"/>
              <a:gd name="connsiteX41" fmla="*/ 458134 w 606439"/>
              <a:gd name="connsiteY41" fmla="*/ 68596 h 421346"/>
              <a:gd name="connsiteX42" fmla="*/ 513397 w 606439"/>
              <a:gd name="connsiteY42" fmla="*/ 210673 h 421346"/>
              <a:gd name="connsiteX43" fmla="*/ 458134 w 606439"/>
              <a:gd name="connsiteY43" fmla="*/ 352646 h 421346"/>
              <a:gd name="connsiteX44" fmla="*/ 550968 w 606439"/>
              <a:gd name="connsiteY44" fmla="*/ 210673 h 421346"/>
              <a:gd name="connsiteX45" fmla="*/ 458134 w 606439"/>
              <a:gd name="connsiteY45" fmla="*/ 68596 h 421346"/>
              <a:gd name="connsiteX46" fmla="*/ 210958 w 606439"/>
              <a:gd name="connsiteY46" fmla="*/ 55396 h 421346"/>
              <a:gd name="connsiteX47" fmla="*/ 55471 w 606439"/>
              <a:gd name="connsiteY47" fmla="*/ 210673 h 421346"/>
              <a:gd name="connsiteX48" fmla="*/ 210958 w 606439"/>
              <a:gd name="connsiteY48" fmla="*/ 365846 h 421346"/>
              <a:gd name="connsiteX49" fmla="*/ 366340 w 606439"/>
              <a:gd name="connsiteY49" fmla="*/ 210673 h 421346"/>
              <a:gd name="connsiteX50" fmla="*/ 210958 w 606439"/>
              <a:gd name="connsiteY50" fmla="*/ 55396 h 421346"/>
              <a:gd name="connsiteX51" fmla="*/ 210958 w 606439"/>
              <a:gd name="connsiteY51" fmla="*/ 0 h 421346"/>
              <a:gd name="connsiteX52" fmla="*/ 256750 w 606439"/>
              <a:gd name="connsiteY52" fmla="*/ 4989 h 421346"/>
              <a:gd name="connsiteX53" fmla="*/ 302543 w 606439"/>
              <a:gd name="connsiteY53" fmla="*/ 0 h 421346"/>
              <a:gd name="connsiteX54" fmla="*/ 349064 w 606439"/>
              <a:gd name="connsiteY54" fmla="*/ 5197 h 421346"/>
              <a:gd name="connsiteX55" fmla="*/ 395481 w 606439"/>
              <a:gd name="connsiteY55" fmla="*/ 0 h 421346"/>
              <a:gd name="connsiteX56" fmla="*/ 606439 w 606439"/>
              <a:gd name="connsiteY56" fmla="*/ 210673 h 421346"/>
              <a:gd name="connsiteX57" fmla="*/ 395481 w 606439"/>
              <a:gd name="connsiteY57" fmla="*/ 421346 h 421346"/>
              <a:gd name="connsiteX58" fmla="*/ 349064 w 606439"/>
              <a:gd name="connsiteY58" fmla="*/ 416149 h 421346"/>
              <a:gd name="connsiteX59" fmla="*/ 302543 w 606439"/>
              <a:gd name="connsiteY59" fmla="*/ 421346 h 421346"/>
              <a:gd name="connsiteX60" fmla="*/ 256750 w 606439"/>
              <a:gd name="connsiteY60" fmla="*/ 416253 h 421346"/>
              <a:gd name="connsiteX61" fmla="*/ 210958 w 606439"/>
              <a:gd name="connsiteY61" fmla="*/ 421346 h 421346"/>
              <a:gd name="connsiteX62" fmla="*/ 0 w 606439"/>
              <a:gd name="connsiteY62" fmla="*/ 210673 h 421346"/>
              <a:gd name="connsiteX63" fmla="*/ 210958 w 606439"/>
              <a:gd name="connsiteY63" fmla="*/ 0 h 42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6439" h="421346">
                <a:moveTo>
                  <a:pt x="206614" y="85172"/>
                </a:moveTo>
                <a:cubicBezTo>
                  <a:pt x="216187" y="85172"/>
                  <a:pt x="223888" y="92862"/>
                  <a:pt x="223888" y="102423"/>
                </a:cubicBezTo>
                <a:lnTo>
                  <a:pt x="223888" y="122687"/>
                </a:lnTo>
                <a:cubicBezTo>
                  <a:pt x="238768" y="125597"/>
                  <a:pt x="250319" y="131521"/>
                  <a:pt x="259164" y="140977"/>
                </a:cubicBezTo>
                <a:cubicBezTo>
                  <a:pt x="263222" y="145342"/>
                  <a:pt x="264783" y="151473"/>
                  <a:pt x="263326" y="157189"/>
                </a:cubicBezTo>
                <a:cubicBezTo>
                  <a:pt x="261766" y="162905"/>
                  <a:pt x="257395" y="167477"/>
                  <a:pt x="251672" y="169244"/>
                </a:cubicBezTo>
                <a:lnTo>
                  <a:pt x="242723" y="172050"/>
                </a:lnTo>
                <a:cubicBezTo>
                  <a:pt x="236271" y="174128"/>
                  <a:pt x="229195" y="172153"/>
                  <a:pt x="224616" y="167061"/>
                </a:cubicBezTo>
                <a:cubicBezTo>
                  <a:pt x="220141" y="161969"/>
                  <a:pt x="213377" y="159371"/>
                  <a:pt x="204740" y="159371"/>
                </a:cubicBezTo>
                <a:cubicBezTo>
                  <a:pt x="197768" y="159371"/>
                  <a:pt x="189340" y="161034"/>
                  <a:pt x="189340" y="169036"/>
                </a:cubicBezTo>
                <a:cubicBezTo>
                  <a:pt x="189340" y="171218"/>
                  <a:pt x="190276" y="173297"/>
                  <a:pt x="191837" y="174855"/>
                </a:cubicBezTo>
                <a:cubicBezTo>
                  <a:pt x="193606" y="176518"/>
                  <a:pt x="198497" y="178285"/>
                  <a:pt x="206614" y="180051"/>
                </a:cubicBezTo>
                <a:cubicBezTo>
                  <a:pt x="225344" y="184208"/>
                  <a:pt x="239080" y="187949"/>
                  <a:pt x="247301" y="191171"/>
                </a:cubicBezTo>
                <a:cubicBezTo>
                  <a:pt x="255522" y="194496"/>
                  <a:pt x="262598" y="200108"/>
                  <a:pt x="268113" y="208006"/>
                </a:cubicBezTo>
                <a:cubicBezTo>
                  <a:pt x="273524" y="215904"/>
                  <a:pt x="276334" y="225257"/>
                  <a:pt x="276334" y="235961"/>
                </a:cubicBezTo>
                <a:cubicBezTo>
                  <a:pt x="276334" y="251029"/>
                  <a:pt x="270923" y="263707"/>
                  <a:pt x="260309" y="273892"/>
                </a:cubicBezTo>
                <a:cubicBezTo>
                  <a:pt x="251151" y="282517"/>
                  <a:pt x="238872" y="288337"/>
                  <a:pt x="223888" y="291142"/>
                </a:cubicBezTo>
                <a:lnTo>
                  <a:pt x="223888" y="318889"/>
                </a:lnTo>
                <a:cubicBezTo>
                  <a:pt x="223888" y="328450"/>
                  <a:pt x="216187" y="336244"/>
                  <a:pt x="206614" y="336244"/>
                </a:cubicBezTo>
                <a:cubicBezTo>
                  <a:pt x="197040" y="336244"/>
                  <a:pt x="189235" y="328450"/>
                  <a:pt x="189235" y="318889"/>
                </a:cubicBezTo>
                <a:lnTo>
                  <a:pt x="189235" y="291974"/>
                </a:lnTo>
                <a:cubicBezTo>
                  <a:pt x="167279" y="289064"/>
                  <a:pt x="150941" y="279607"/>
                  <a:pt x="140431" y="263707"/>
                </a:cubicBezTo>
                <a:cubicBezTo>
                  <a:pt x="137309" y="258927"/>
                  <a:pt x="136685" y="252796"/>
                  <a:pt x="138974" y="247496"/>
                </a:cubicBezTo>
                <a:cubicBezTo>
                  <a:pt x="141264" y="242092"/>
                  <a:pt x="146050" y="238247"/>
                  <a:pt x="151774" y="237208"/>
                </a:cubicBezTo>
                <a:lnTo>
                  <a:pt x="164885" y="234818"/>
                </a:lnTo>
                <a:cubicBezTo>
                  <a:pt x="171545" y="233571"/>
                  <a:pt x="178309" y="236376"/>
                  <a:pt x="182263" y="241988"/>
                </a:cubicBezTo>
                <a:cubicBezTo>
                  <a:pt x="187154" y="248951"/>
                  <a:pt x="195479" y="252588"/>
                  <a:pt x="206926" y="252588"/>
                </a:cubicBezTo>
                <a:cubicBezTo>
                  <a:pt x="224616" y="252588"/>
                  <a:pt x="224616" y="245521"/>
                  <a:pt x="224616" y="243235"/>
                </a:cubicBezTo>
                <a:cubicBezTo>
                  <a:pt x="224616" y="239910"/>
                  <a:pt x="223367" y="237416"/>
                  <a:pt x="220662" y="235545"/>
                </a:cubicBezTo>
                <a:cubicBezTo>
                  <a:pt x="217956" y="233674"/>
                  <a:pt x="212857" y="231908"/>
                  <a:pt x="205781" y="230453"/>
                </a:cubicBezTo>
                <a:cubicBezTo>
                  <a:pt x="176956" y="224633"/>
                  <a:pt x="158434" y="217047"/>
                  <a:pt x="150733" y="207902"/>
                </a:cubicBezTo>
                <a:cubicBezTo>
                  <a:pt x="142825" y="198653"/>
                  <a:pt x="138974" y="188261"/>
                  <a:pt x="138974" y="176310"/>
                </a:cubicBezTo>
                <a:cubicBezTo>
                  <a:pt x="138974" y="163216"/>
                  <a:pt x="143241" y="151473"/>
                  <a:pt x="151774" y="141289"/>
                </a:cubicBezTo>
                <a:cubicBezTo>
                  <a:pt x="159995" y="131521"/>
                  <a:pt x="172690" y="125077"/>
                  <a:pt x="189235" y="122376"/>
                </a:cubicBezTo>
                <a:lnTo>
                  <a:pt x="189235" y="102423"/>
                </a:lnTo>
                <a:cubicBezTo>
                  <a:pt x="189235" y="92862"/>
                  <a:pt x="197040" y="85172"/>
                  <a:pt x="206614" y="85172"/>
                </a:cubicBezTo>
                <a:close/>
                <a:moveTo>
                  <a:pt x="367589" y="69739"/>
                </a:moveTo>
                <a:cubicBezTo>
                  <a:pt x="401309" y="107051"/>
                  <a:pt x="421916" y="156524"/>
                  <a:pt x="421916" y="210673"/>
                </a:cubicBezTo>
                <a:cubicBezTo>
                  <a:pt x="421916" y="264718"/>
                  <a:pt x="401309" y="314191"/>
                  <a:pt x="367589" y="351503"/>
                </a:cubicBezTo>
                <a:cubicBezTo>
                  <a:pt x="420875" y="326871"/>
                  <a:pt x="457925" y="273033"/>
                  <a:pt x="457925" y="210673"/>
                </a:cubicBezTo>
                <a:cubicBezTo>
                  <a:pt x="457925" y="148313"/>
                  <a:pt x="420875" y="94372"/>
                  <a:pt x="367589" y="69739"/>
                </a:cubicBezTo>
                <a:close/>
                <a:moveTo>
                  <a:pt x="458134" y="68596"/>
                </a:moveTo>
                <a:cubicBezTo>
                  <a:pt x="492478" y="106116"/>
                  <a:pt x="513397" y="155900"/>
                  <a:pt x="513397" y="210673"/>
                </a:cubicBezTo>
                <a:cubicBezTo>
                  <a:pt x="513397" y="265342"/>
                  <a:pt x="492478" y="315230"/>
                  <a:pt x="458134" y="352646"/>
                </a:cubicBezTo>
                <a:cubicBezTo>
                  <a:pt x="512772" y="328637"/>
                  <a:pt x="550968" y="273968"/>
                  <a:pt x="550968" y="210673"/>
                </a:cubicBezTo>
                <a:cubicBezTo>
                  <a:pt x="550968" y="147274"/>
                  <a:pt x="512772" y="92709"/>
                  <a:pt x="458134" y="68596"/>
                </a:cubicBezTo>
                <a:close/>
                <a:moveTo>
                  <a:pt x="210958" y="55396"/>
                </a:moveTo>
                <a:cubicBezTo>
                  <a:pt x="125201" y="55396"/>
                  <a:pt x="55471" y="125032"/>
                  <a:pt x="55471" y="210673"/>
                </a:cubicBezTo>
                <a:cubicBezTo>
                  <a:pt x="55471" y="296210"/>
                  <a:pt x="125201" y="365846"/>
                  <a:pt x="210958" y="365846"/>
                </a:cubicBezTo>
                <a:cubicBezTo>
                  <a:pt x="296611" y="365846"/>
                  <a:pt x="366340" y="296210"/>
                  <a:pt x="366340" y="210673"/>
                </a:cubicBezTo>
                <a:cubicBezTo>
                  <a:pt x="366340" y="125032"/>
                  <a:pt x="296611" y="55396"/>
                  <a:pt x="210958" y="55396"/>
                </a:cubicBezTo>
                <a:close/>
                <a:moveTo>
                  <a:pt x="210958" y="0"/>
                </a:moveTo>
                <a:cubicBezTo>
                  <a:pt x="226673" y="0"/>
                  <a:pt x="241972" y="1767"/>
                  <a:pt x="256750" y="4989"/>
                </a:cubicBezTo>
                <a:cubicBezTo>
                  <a:pt x="271425" y="1767"/>
                  <a:pt x="286828" y="0"/>
                  <a:pt x="302543" y="0"/>
                </a:cubicBezTo>
                <a:cubicBezTo>
                  <a:pt x="318466" y="0"/>
                  <a:pt x="334077" y="1767"/>
                  <a:pt x="349064" y="5197"/>
                </a:cubicBezTo>
                <a:cubicBezTo>
                  <a:pt x="363947" y="1767"/>
                  <a:pt x="379558" y="0"/>
                  <a:pt x="395481" y="0"/>
                </a:cubicBezTo>
                <a:cubicBezTo>
                  <a:pt x="511836" y="0"/>
                  <a:pt x="606439" y="94475"/>
                  <a:pt x="606439" y="210673"/>
                </a:cubicBezTo>
                <a:cubicBezTo>
                  <a:pt x="606439" y="326767"/>
                  <a:pt x="511836" y="421346"/>
                  <a:pt x="395481" y="421346"/>
                </a:cubicBezTo>
                <a:cubicBezTo>
                  <a:pt x="379558" y="421346"/>
                  <a:pt x="363947" y="419475"/>
                  <a:pt x="349064" y="416149"/>
                </a:cubicBezTo>
                <a:cubicBezTo>
                  <a:pt x="334077" y="419475"/>
                  <a:pt x="318466" y="421346"/>
                  <a:pt x="302543" y="421346"/>
                </a:cubicBezTo>
                <a:cubicBezTo>
                  <a:pt x="286828" y="421346"/>
                  <a:pt x="271425" y="419579"/>
                  <a:pt x="256750" y="416253"/>
                </a:cubicBezTo>
                <a:cubicBezTo>
                  <a:pt x="241972" y="419579"/>
                  <a:pt x="226673" y="421346"/>
                  <a:pt x="210958" y="421346"/>
                </a:cubicBezTo>
                <a:cubicBezTo>
                  <a:pt x="94603" y="421346"/>
                  <a:pt x="0" y="326767"/>
                  <a:pt x="0" y="210673"/>
                </a:cubicBezTo>
                <a:cubicBezTo>
                  <a:pt x="0" y="94475"/>
                  <a:pt x="94603" y="0"/>
                  <a:pt x="210958" y="0"/>
                </a:cubicBezTo>
                <a:close/>
              </a:path>
            </a:pathLst>
          </a:custGeom>
          <a:solidFill>
            <a:srgbClr val="191919"/>
          </a:solidFill>
          <a:ln>
            <a:noFill/>
          </a:ln>
        </p:spPr>
      </p:sp>
      <p:sp>
        <p:nvSpPr>
          <p:cNvPr id="23" name="文本框 22">
            <a:extLst>
              <a:ext uri="{FF2B5EF4-FFF2-40B4-BE49-F238E27FC236}">
                <a16:creationId xmlns:a16="http://schemas.microsoft.com/office/drawing/2014/main" id="{5B5D8DDD-CCE0-475A-8F26-CE0A30903C2D}"/>
              </a:ext>
            </a:extLst>
          </p:cNvPr>
          <p:cNvSpPr txBox="1"/>
          <p:nvPr/>
        </p:nvSpPr>
        <p:spPr>
          <a:xfrm>
            <a:off x="5358595" y="4687752"/>
            <a:ext cx="1679835" cy="369332"/>
          </a:xfrm>
          <a:prstGeom prst="rect">
            <a:avLst/>
          </a:prstGeom>
          <a:noFill/>
        </p:spPr>
        <p:txBody>
          <a:bodyPr wrap="square" rtlCol="0">
            <a:spAutoFit/>
          </a:bodyPr>
          <a:lstStyle/>
          <a:p>
            <a:pPr algn="ctr"/>
            <a:r>
              <a:rPr lang="en-US" altLang="zh-CN" b="1" spc="300" dirty="0">
                <a:solidFill>
                  <a:srgbClr val="48C2B7"/>
                </a:solidFill>
                <a:latin typeface="微软雅黑" panose="020B0503020204020204" pitchFamily="34" charset="-122"/>
                <a:ea typeface="微软雅黑" panose="020B0503020204020204" pitchFamily="34" charset="-122"/>
              </a:rPr>
              <a:t>YGO</a:t>
            </a:r>
            <a:r>
              <a:rPr lang="zh-CN" altLang="en-US" b="1" spc="300" dirty="0">
                <a:solidFill>
                  <a:srgbClr val="48C2B7"/>
                </a:solidFill>
                <a:latin typeface="微软雅黑" panose="020B0503020204020204" pitchFamily="34" charset="-122"/>
                <a:ea typeface="微软雅黑" panose="020B0503020204020204" pitchFamily="34" charset="-122"/>
              </a:rPr>
              <a:t>交易所</a:t>
            </a:r>
          </a:p>
        </p:txBody>
      </p:sp>
      <p:pic>
        <p:nvPicPr>
          <p:cNvPr id="4" name="图片 3">
            <a:extLst>
              <a:ext uri="{FF2B5EF4-FFF2-40B4-BE49-F238E27FC236}">
                <a16:creationId xmlns:a16="http://schemas.microsoft.com/office/drawing/2014/main" id="{697193D0-39EB-4EBC-8954-DF643B8C576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440"/>
          <a:stretch/>
        </p:blipFill>
        <p:spPr>
          <a:xfrm>
            <a:off x="3126903" y="3484872"/>
            <a:ext cx="696232" cy="1052613"/>
          </a:xfrm>
          <a:prstGeom prst="rect">
            <a:avLst/>
          </a:prstGeom>
        </p:spPr>
      </p:pic>
      <p:pic>
        <p:nvPicPr>
          <p:cNvPr id="24" name="图形 23">
            <a:extLst>
              <a:ext uri="{FF2B5EF4-FFF2-40B4-BE49-F238E27FC236}">
                <a16:creationId xmlns:a16="http://schemas.microsoft.com/office/drawing/2014/main" id="{F4ABF57D-EC81-46EC-BD8C-86DECAC95C44}"/>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64483"/>
          <a:stretch/>
        </p:blipFill>
        <p:spPr>
          <a:xfrm>
            <a:off x="3871643" y="3795303"/>
            <a:ext cx="487920" cy="455438"/>
          </a:xfrm>
          <a:prstGeom prst="rect">
            <a:avLst/>
          </a:prstGeom>
        </p:spPr>
      </p:pic>
      <p:sp>
        <p:nvSpPr>
          <p:cNvPr id="28" name="american-dollar-cents_70723">
            <a:extLst>
              <a:ext uri="{FF2B5EF4-FFF2-40B4-BE49-F238E27FC236}">
                <a16:creationId xmlns:a16="http://schemas.microsoft.com/office/drawing/2014/main" id="{05078515-A1C0-4F5C-9582-EC904A20EBC7}"/>
              </a:ext>
            </a:extLst>
          </p:cNvPr>
          <p:cNvSpPr>
            <a:spLocks noChangeAspect="1"/>
          </p:cNvSpPr>
          <p:nvPr/>
        </p:nvSpPr>
        <p:spPr bwMode="auto">
          <a:xfrm>
            <a:off x="8099157" y="3891664"/>
            <a:ext cx="398255" cy="276702"/>
          </a:xfrm>
          <a:custGeom>
            <a:avLst/>
            <a:gdLst>
              <a:gd name="connsiteX0" fmla="*/ 206614 w 606439"/>
              <a:gd name="connsiteY0" fmla="*/ 85172 h 421346"/>
              <a:gd name="connsiteX1" fmla="*/ 223888 w 606439"/>
              <a:gd name="connsiteY1" fmla="*/ 102423 h 421346"/>
              <a:gd name="connsiteX2" fmla="*/ 223888 w 606439"/>
              <a:gd name="connsiteY2" fmla="*/ 122687 h 421346"/>
              <a:gd name="connsiteX3" fmla="*/ 259164 w 606439"/>
              <a:gd name="connsiteY3" fmla="*/ 140977 h 421346"/>
              <a:gd name="connsiteX4" fmla="*/ 263326 w 606439"/>
              <a:gd name="connsiteY4" fmla="*/ 157189 h 421346"/>
              <a:gd name="connsiteX5" fmla="*/ 251672 w 606439"/>
              <a:gd name="connsiteY5" fmla="*/ 169244 h 421346"/>
              <a:gd name="connsiteX6" fmla="*/ 242723 w 606439"/>
              <a:gd name="connsiteY6" fmla="*/ 172050 h 421346"/>
              <a:gd name="connsiteX7" fmla="*/ 224616 w 606439"/>
              <a:gd name="connsiteY7" fmla="*/ 167061 h 421346"/>
              <a:gd name="connsiteX8" fmla="*/ 204740 w 606439"/>
              <a:gd name="connsiteY8" fmla="*/ 159371 h 421346"/>
              <a:gd name="connsiteX9" fmla="*/ 189340 w 606439"/>
              <a:gd name="connsiteY9" fmla="*/ 169036 h 421346"/>
              <a:gd name="connsiteX10" fmla="*/ 191837 w 606439"/>
              <a:gd name="connsiteY10" fmla="*/ 174855 h 421346"/>
              <a:gd name="connsiteX11" fmla="*/ 206614 w 606439"/>
              <a:gd name="connsiteY11" fmla="*/ 180051 h 421346"/>
              <a:gd name="connsiteX12" fmla="*/ 247301 w 606439"/>
              <a:gd name="connsiteY12" fmla="*/ 191171 h 421346"/>
              <a:gd name="connsiteX13" fmla="*/ 268113 w 606439"/>
              <a:gd name="connsiteY13" fmla="*/ 208006 h 421346"/>
              <a:gd name="connsiteX14" fmla="*/ 276334 w 606439"/>
              <a:gd name="connsiteY14" fmla="*/ 235961 h 421346"/>
              <a:gd name="connsiteX15" fmla="*/ 260309 w 606439"/>
              <a:gd name="connsiteY15" fmla="*/ 273892 h 421346"/>
              <a:gd name="connsiteX16" fmla="*/ 223888 w 606439"/>
              <a:gd name="connsiteY16" fmla="*/ 291142 h 421346"/>
              <a:gd name="connsiteX17" fmla="*/ 223888 w 606439"/>
              <a:gd name="connsiteY17" fmla="*/ 318889 h 421346"/>
              <a:gd name="connsiteX18" fmla="*/ 206614 w 606439"/>
              <a:gd name="connsiteY18" fmla="*/ 336244 h 421346"/>
              <a:gd name="connsiteX19" fmla="*/ 189235 w 606439"/>
              <a:gd name="connsiteY19" fmla="*/ 318889 h 421346"/>
              <a:gd name="connsiteX20" fmla="*/ 189235 w 606439"/>
              <a:gd name="connsiteY20" fmla="*/ 291974 h 421346"/>
              <a:gd name="connsiteX21" fmla="*/ 140431 w 606439"/>
              <a:gd name="connsiteY21" fmla="*/ 263707 h 421346"/>
              <a:gd name="connsiteX22" fmla="*/ 138974 w 606439"/>
              <a:gd name="connsiteY22" fmla="*/ 247496 h 421346"/>
              <a:gd name="connsiteX23" fmla="*/ 151774 w 606439"/>
              <a:gd name="connsiteY23" fmla="*/ 237208 h 421346"/>
              <a:gd name="connsiteX24" fmla="*/ 164885 w 606439"/>
              <a:gd name="connsiteY24" fmla="*/ 234818 h 421346"/>
              <a:gd name="connsiteX25" fmla="*/ 182263 w 606439"/>
              <a:gd name="connsiteY25" fmla="*/ 241988 h 421346"/>
              <a:gd name="connsiteX26" fmla="*/ 206926 w 606439"/>
              <a:gd name="connsiteY26" fmla="*/ 252588 h 421346"/>
              <a:gd name="connsiteX27" fmla="*/ 224616 w 606439"/>
              <a:gd name="connsiteY27" fmla="*/ 243235 h 421346"/>
              <a:gd name="connsiteX28" fmla="*/ 220662 w 606439"/>
              <a:gd name="connsiteY28" fmla="*/ 235545 h 421346"/>
              <a:gd name="connsiteX29" fmla="*/ 205781 w 606439"/>
              <a:gd name="connsiteY29" fmla="*/ 230453 h 421346"/>
              <a:gd name="connsiteX30" fmla="*/ 150733 w 606439"/>
              <a:gd name="connsiteY30" fmla="*/ 207902 h 421346"/>
              <a:gd name="connsiteX31" fmla="*/ 138974 w 606439"/>
              <a:gd name="connsiteY31" fmla="*/ 176310 h 421346"/>
              <a:gd name="connsiteX32" fmla="*/ 151774 w 606439"/>
              <a:gd name="connsiteY32" fmla="*/ 141289 h 421346"/>
              <a:gd name="connsiteX33" fmla="*/ 189235 w 606439"/>
              <a:gd name="connsiteY33" fmla="*/ 122376 h 421346"/>
              <a:gd name="connsiteX34" fmla="*/ 189235 w 606439"/>
              <a:gd name="connsiteY34" fmla="*/ 102423 h 421346"/>
              <a:gd name="connsiteX35" fmla="*/ 206614 w 606439"/>
              <a:gd name="connsiteY35" fmla="*/ 85172 h 421346"/>
              <a:gd name="connsiteX36" fmla="*/ 367589 w 606439"/>
              <a:gd name="connsiteY36" fmla="*/ 69739 h 421346"/>
              <a:gd name="connsiteX37" fmla="*/ 421916 w 606439"/>
              <a:gd name="connsiteY37" fmla="*/ 210673 h 421346"/>
              <a:gd name="connsiteX38" fmla="*/ 367589 w 606439"/>
              <a:gd name="connsiteY38" fmla="*/ 351503 h 421346"/>
              <a:gd name="connsiteX39" fmla="*/ 457925 w 606439"/>
              <a:gd name="connsiteY39" fmla="*/ 210673 h 421346"/>
              <a:gd name="connsiteX40" fmla="*/ 367589 w 606439"/>
              <a:gd name="connsiteY40" fmla="*/ 69739 h 421346"/>
              <a:gd name="connsiteX41" fmla="*/ 458134 w 606439"/>
              <a:gd name="connsiteY41" fmla="*/ 68596 h 421346"/>
              <a:gd name="connsiteX42" fmla="*/ 513397 w 606439"/>
              <a:gd name="connsiteY42" fmla="*/ 210673 h 421346"/>
              <a:gd name="connsiteX43" fmla="*/ 458134 w 606439"/>
              <a:gd name="connsiteY43" fmla="*/ 352646 h 421346"/>
              <a:gd name="connsiteX44" fmla="*/ 550968 w 606439"/>
              <a:gd name="connsiteY44" fmla="*/ 210673 h 421346"/>
              <a:gd name="connsiteX45" fmla="*/ 458134 w 606439"/>
              <a:gd name="connsiteY45" fmla="*/ 68596 h 421346"/>
              <a:gd name="connsiteX46" fmla="*/ 210958 w 606439"/>
              <a:gd name="connsiteY46" fmla="*/ 55396 h 421346"/>
              <a:gd name="connsiteX47" fmla="*/ 55471 w 606439"/>
              <a:gd name="connsiteY47" fmla="*/ 210673 h 421346"/>
              <a:gd name="connsiteX48" fmla="*/ 210958 w 606439"/>
              <a:gd name="connsiteY48" fmla="*/ 365846 h 421346"/>
              <a:gd name="connsiteX49" fmla="*/ 366340 w 606439"/>
              <a:gd name="connsiteY49" fmla="*/ 210673 h 421346"/>
              <a:gd name="connsiteX50" fmla="*/ 210958 w 606439"/>
              <a:gd name="connsiteY50" fmla="*/ 55396 h 421346"/>
              <a:gd name="connsiteX51" fmla="*/ 210958 w 606439"/>
              <a:gd name="connsiteY51" fmla="*/ 0 h 421346"/>
              <a:gd name="connsiteX52" fmla="*/ 256750 w 606439"/>
              <a:gd name="connsiteY52" fmla="*/ 4989 h 421346"/>
              <a:gd name="connsiteX53" fmla="*/ 302543 w 606439"/>
              <a:gd name="connsiteY53" fmla="*/ 0 h 421346"/>
              <a:gd name="connsiteX54" fmla="*/ 349064 w 606439"/>
              <a:gd name="connsiteY54" fmla="*/ 5197 h 421346"/>
              <a:gd name="connsiteX55" fmla="*/ 395481 w 606439"/>
              <a:gd name="connsiteY55" fmla="*/ 0 h 421346"/>
              <a:gd name="connsiteX56" fmla="*/ 606439 w 606439"/>
              <a:gd name="connsiteY56" fmla="*/ 210673 h 421346"/>
              <a:gd name="connsiteX57" fmla="*/ 395481 w 606439"/>
              <a:gd name="connsiteY57" fmla="*/ 421346 h 421346"/>
              <a:gd name="connsiteX58" fmla="*/ 349064 w 606439"/>
              <a:gd name="connsiteY58" fmla="*/ 416149 h 421346"/>
              <a:gd name="connsiteX59" fmla="*/ 302543 w 606439"/>
              <a:gd name="connsiteY59" fmla="*/ 421346 h 421346"/>
              <a:gd name="connsiteX60" fmla="*/ 256750 w 606439"/>
              <a:gd name="connsiteY60" fmla="*/ 416253 h 421346"/>
              <a:gd name="connsiteX61" fmla="*/ 210958 w 606439"/>
              <a:gd name="connsiteY61" fmla="*/ 421346 h 421346"/>
              <a:gd name="connsiteX62" fmla="*/ 0 w 606439"/>
              <a:gd name="connsiteY62" fmla="*/ 210673 h 421346"/>
              <a:gd name="connsiteX63" fmla="*/ 210958 w 606439"/>
              <a:gd name="connsiteY63" fmla="*/ 0 h 42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6439" h="421346">
                <a:moveTo>
                  <a:pt x="206614" y="85172"/>
                </a:moveTo>
                <a:cubicBezTo>
                  <a:pt x="216187" y="85172"/>
                  <a:pt x="223888" y="92862"/>
                  <a:pt x="223888" y="102423"/>
                </a:cubicBezTo>
                <a:lnTo>
                  <a:pt x="223888" y="122687"/>
                </a:lnTo>
                <a:cubicBezTo>
                  <a:pt x="238768" y="125597"/>
                  <a:pt x="250319" y="131521"/>
                  <a:pt x="259164" y="140977"/>
                </a:cubicBezTo>
                <a:cubicBezTo>
                  <a:pt x="263222" y="145342"/>
                  <a:pt x="264783" y="151473"/>
                  <a:pt x="263326" y="157189"/>
                </a:cubicBezTo>
                <a:cubicBezTo>
                  <a:pt x="261766" y="162905"/>
                  <a:pt x="257395" y="167477"/>
                  <a:pt x="251672" y="169244"/>
                </a:cubicBezTo>
                <a:lnTo>
                  <a:pt x="242723" y="172050"/>
                </a:lnTo>
                <a:cubicBezTo>
                  <a:pt x="236271" y="174128"/>
                  <a:pt x="229195" y="172153"/>
                  <a:pt x="224616" y="167061"/>
                </a:cubicBezTo>
                <a:cubicBezTo>
                  <a:pt x="220141" y="161969"/>
                  <a:pt x="213377" y="159371"/>
                  <a:pt x="204740" y="159371"/>
                </a:cubicBezTo>
                <a:cubicBezTo>
                  <a:pt x="197768" y="159371"/>
                  <a:pt x="189340" y="161034"/>
                  <a:pt x="189340" y="169036"/>
                </a:cubicBezTo>
                <a:cubicBezTo>
                  <a:pt x="189340" y="171218"/>
                  <a:pt x="190276" y="173297"/>
                  <a:pt x="191837" y="174855"/>
                </a:cubicBezTo>
                <a:cubicBezTo>
                  <a:pt x="193606" y="176518"/>
                  <a:pt x="198497" y="178285"/>
                  <a:pt x="206614" y="180051"/>
                </a:cubicBezTo>
                <a:cubicBezTo>
                  <a:pt x="225344" y="184208"/>
                  <a:pt x="239080" y="187949"/>
                  <a:pt x="247301" y="191171"/>
                </a:cubicBezTo>
                <a:cubicBezTo>
                  <a:pt x="255522" y="194496"/>
                  <a:pt x="262598" y="200108"/>
                  <a:pt x="268113" y="208006"/>
                </a:cubicBezTo>
                <a:cubicBezTo>
                  <a:pt x="273524" y="215904"/>
                  <a:pt x="276334" y="225257"/>
                  <a:pt x="276334" y="235961"/>
                </a:cubicBezTo>
                <a:cubicBezTo>
                  <a:pt x="276334" y="251029"/>
                  <a:pt x="270923" y="263707"/>
                  <a:pt x="260309" y="273892"/>
                </a:cubicBezTo>
                <a:cubicBezTo>
                  <a:pt x="251151" y="282517"/>
                  <a:pt x="238872" y="288337"/>
                  <a:pt x="223888" y="291142"/>
                </a:cubicBezTo>
                <a:lnTo>
                  <a:pt x="223888" y="318889"/>
                </a:lnTo>
                <a:cubicBezTo>
                  <a:pt x="223888" y="328450"/>
                  <a:pt x="216187" y="336244"/>
                  <a:pt x="206614" y="336244"/>
                </a:cubicBezTo>
                <a:cubicBezTo>
                  <a:pt x="197040" y="336244"/>
                  <a:pt x="189235" y="328450"/>
                  <a:pt x="189235" y="318889"/>
                </a:cubicBezTo>
                <a:lnTo>
                  <a:pt x="189235" y="291974"/>
                </a:lnTo>
                <a:cubicBezTo>
                  <a:pt x="167279" y="289064"/>
                  <a:pt x="150941" y="279607"/>
                  <a:pt x="140431" y="263707"/>
                </a:cubicBezTo>
                <a:cubicBezTo>
                  <a:pt x="137309" y="258927"/>
                  <a:pt x="136685" y="252796"/>
                  <a:pt x="138974" y="247496"/>
                </a:cubicBezTo>
                <a:cubicBezTo>
                  <a:pt x="141264" y="242092"/>
                  <a:pt x="146050" y="238247"/>
                  <a:pt x="151774" y="237208"/>
                </a:cubicBezTo>
                <a:lnTo>
                  <a:pt x="164885" y="234818"/>
                </a:lnTo>
                <a:cubicBezTo>
                  <a:pt x="171545" y="233571"/>
                  <a:pt x="178309" y="236376"/>
                  <a:pt x="182263" y="241988"/>
                </a:cubicBezTo>
                <a:cubicBezTo>
                  <a:pt x="187154" y="248951"/>
                  <a:pt x="195479" y="252588"/>
                  <a:pt x="206926" y="252588"/>
                </a:cubicBezTo>
                <a:cubicBezTo>
                  <a:pt x="224616" y="252588"/>
                  <a:pt x="224616" y="245521"/>
                  <a:pt x="224616" y="243235"/>
                </a:cubicBezTo>
                <a:cubicBezTo>
                  <a:pt x="224616" y="239910"/>
                  <a:pt x="223367" y="237416"/>
                  <a:pt x="220662" y="235545"/>
                </a:cubicBezTo>
                <a:cubicBezTo>
                  <a:pt x="217956" y="233674"/>
                  <a:pt x="212857" y="231908"/>
                  <a:pt x="205781" y="230453"/>
                </a:cubicBezTo>
                <a:cubicBezTo>
                  <a:pt x="176956" y="224633"/>
                  <a:pt x="158434" y="217047"/>
                  <a:pt x="150733" y="207902"/>
                </a:cubicBezTo>
                <a:cubicBezTo>
                  <a:pt x="142825" y="198653"/>
                  <a:pt x="138974" y="188261"/>
                  <a:pt x="138974" y="176310"/>
                </a:cubicBezTo>
                <a:cubicBezTo>
                  <a:pt x="138974" y="163216"/>
                  <a:pt x="143241" y="151473"/>
                  <a:pt x="151774" y="141289"/>
                </a:cubicBezTo>
                <a:cubicBezTo>
                  <a:pt x="159995" y="131521"/>
                  <a:pt x="172690" y="125077"/>
                  <a:pt x="189235" y="122376"/>
                </a:cubicBezTo>
                <a:lnTo>
                  <a:pt x="189235" y="102423"/>
                </a:lnTo>
                <a:cubicBezTo>
                  <a:pt x="189235" y="92862"/>
                  <a:pt x="197040" y="85172"/>
                  <a:pt x="206614" y="85172"/>
                </a:cubicBezTo>
                <a:close/>
                <a:moveTo>
                  <a:pt x="367589" y="69739"/>
                </a:moveTo>
                <a:cubicBezTo>
                  <a:pt x="401309" y="107051"/>
                  <a:pt x="421916" y="156524"/>
                  <a:pt x="421916" y="210673"/>
                </a:cubicBezTo>
                <a:cubicBezTo>
                  <a:pt x="421916" y="264718"/>
                  <a:pt x="401309" y="314191"/>
                  <a:pt x="367589" y="351503"/>
                </a:cubicBezTo>
                <a:cubicBezTo>
                  <a:pt x="420875" y="326871"/>
                  <a:pt x="457925" y="273033"/>
                  <a:pt x="457925" y="210673"/>
                </a:cubicBezTo>
                <a:cubicBezTo>
                  <a:pt x="457925" y="148313"/>
                  <a:pt x="420875" y="94372"/>
                  <a:pt x="367589" y="69739"/>
                </a:cubicBezTo>
                <a:close/>
                <a:moveTo>
                  <a:pt x="458134" y="68596"/>
                </a:moveTo>
                <a:cubicBezTo>
                  <a:pt x="492478" y="106116"/>
                  <a:pt x="513397" y="155900"/>
                  <a:pt x="513397" y="210673"/>
                </a:cubicBezTo>
                <a:cubicBezTo>
                  <a:pt x="513397" y="265342"/>
                  <a:pt x="492478" y="315230"/>
                  <a:pt x="458134" y="352646"/>
                </a:cubicBezTo>
                <a:cubicBezTo>
                  <a:pt x="512772" y="328637"/>
                  <a:pt x="550968" y="273968"/>
                  <a:pt x="550968" y="210673"/>
                </a:cubicBezTo>
                <a:cubicBezTo>
                  <a:pt x="550968" y="147274"/>
                  <a:pt x="512772" y="92709"/>
                  <a:pt x="458134" y="68596"/>
                </a:cubicBezTo>
                <a:close/>
                <a:moveTo>
                  <a:pt x="210958" y="55396"/>
                </a:moveTo>
                <a:cubicBezTo>
                  <a:pt x="125201" y="55396"/>
                  <a:pt x="55471" y="125032"/>
                  <a:pt x="55471" y="210673"/>
                </a:cubicBezTo>
                <a:cubicBezTo>
                  <a:pt x="55471" y="296210"/>
                  <a:pt x="125201" y="365846"/>
                  <a:pt x="210958" y="365846"/>
                </a:cubicBezTo>
                <a:cubicBezTo>
                  <a:pt x="296611" y="365846"/>
                  <a:pt x="366340" y="296210"/>
                  <a:pt x="366340" y="210673"/>
                </a:cubicBezTo>
                <a:cubicBezTo>
                  <a:pt x="366340" y="125032"/>
                  <a:pt x="296611" y="55396"/>
                  <a:pt x="210958" y="55396"/>
                </a:cubicBezTo>
                <a:close/>
                <a:moveTo>
                  <a:pt x="210958" y="0"/>
                </a:moveTo>
                <a:cubicBezTo>
                  <a:pt x="226673" y="0"/>
                  <a:pt x="241972" y="1767"/>
                  <a:pt x="256750" y="4989"/>
                </a:cubicBezTo>
                <a:cubicBezTo>
                  <a:pt x="271425" y="1767"/>
                  <a:pt x="286828" y="0"/>
                  <a:pt x="302543" y="0"/>
                </a:cubicBezTo>
                <a:cubicBezTo>
                  <a:pt x="318466" y="0"/>
                  <a:pt x="334077" y="1767"/>
                  <a:pt x="349064" y="5197"/>
                </a:cubicBezTo>
                <a:cubicBezTo>
                  <a:pt x="363947" y="1767"/>
                  <a:pt x="379558" y="0"/>
                  <a:pt x="395481" y="0"/>
                </a:cubicBezTo>
                <a:cubicBezTo>
                  <a:pt x="511836" y="0"/>
                  <a:pt x="606439" y="94475"/>
                  <a:pt x="606439" y="210673"/>
                </a:cubicBezTo>
                <a:cubicBezTo>
                  <a:pt x="606439" y="326767"/>
                  <a:pt x="511836" y="421346"/>
                  <a:pt x="395481" y="421346"/>
                </a:cubicBezTo>
                <a:cubicBezTo>
                  <a:pt x="379558" y="421346"/>
                  <a:pt x="363947" y="419475"/>
                  <a:pt x="349064" y="416149"/>
                </a:cubicBezTo>
                <a:cubicBezTo>
                  <a:pt x="334077" y="419475"/>
                  <a:pt x="318466" y="421346"/>
                  <a:pt x="302543" y="421346"/>
                </a:cubicBezTo>
                <a:cubicBezTo>
                  <a:pt x="286828" y="421346"/>
                  <a:pt x="271425" y="419579"/>
                  <a:pt x="256750" y="416253"/>
                </a:cubicBezTo>
                <a:cubicBezTo>
                  <a:pt x="241972" y="419579"/>
                  <a:pt x="226673" y="421346"/>
                  <a:pt x="210958" y="421346"/>
                </a:cubicBezTo>
                <a:cubicBezTo>
                  <a:pt x="94603" y="421346"/>
                  <a:pt x="0" y="326767"/>
                  <a:pt x="0" y="210673"/>
                </a:cubicBezTo>
                <a:cubicBezTo>
                  <a:pt x="0" y="94475"/>
                  <a:pt x="94603" y="0"/>
                  <a:pt x="210958" y="0"/>
                </a:cubicBezTo>
                <a:close/>
              </a:path>
            </a:pathLst>
          </a:custGeom>
          <a:solidFill>
            <a:srgbClr val="191919"/>
          </a:solidFill>
          <a:ln>
            <a:noFill/>
          </a:ln>
        </p:spPr>
      </p:sp>
      <p:pic>
        <p:nvPicPr>
          <p:cNvPr id="31" name="图片 30">
            <a:extLst>
              <a:ext uri="{FF2B5EF4-FFF2-40B4-BE49-F238E27FC236}">
                <a16:creationId xmlns:a16="http://schemas.microsoft.com/office/drawing/2014/main" id="{AC9505B9-C1D8-4A96-BD53-3D3875053346}"/>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0440"/>
          <a:stretch/>
        </p:blipFill>
        <p:spPr>
          <a:xfrm>
            <a:off x="8541917" y="3484872"/>
            <a:ext cx="696232" cy="1052613"/>
          </a:xfrm>
          <a:prstGeom prst="rect">
            <a:avLst/>
          </a:prstGeom>
        </p:spPr>
      </p:pic>
      <p:pic>
        <p:nvPicPr>
          <p:cNvPr id="32" name="图形 31">
            <a:extLst>
              <a:ext uri="{FF2B5EF4-FFF2-40B4-BE49-F238E27FC236}">
                <a16:creationId xmlns:a16="http://schemas.microsoft.com/office/drawing/2014/main" id="{FCA984EE-6EB1-4BC3-A613-2E62FBB6F5D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64483"/>
          <a:stretch/>
        </p:blipFill>
        <p:spPr>
          <a:xfrm>
            <a:off x="9286657" y="3795303"/>
            <a:ext cx="487920" cy="455438"/>
          </a:xfrm>
          <a:prstGeom prst="rect">
            <a:avLst/>
          </a:prstGeom>
        </p:spPr>
      </p:pic>
    </p:spTree>
    <p:extLst>
      <p:ext uri="{BB962C8B-B14F-4D97-AF65-F5344CB8AC3E}">
        <p14:creationId xmlns:p14="http://schemas.microsoft.com/office/powerpoint/2010/main" val="1778879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8909</Words>
  <Application>Microsoft Office PowerPoint</Application>
  <PresentationFormat>宽屏</PresentationFormat>
  <Paragraphs>305</Paragraphs>
  <Slides>46</Slides>
  <Notes>45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Source Han Sans Bold</vt:lpstr>
      <vt:lpstr>等线</vt:lpstr>
      <vt:lpstr>等线 Light</vt:lpstr>
      <vt:lpstr>思源黑体 CN Light</vt:lpstr>
      <vt:lpstr>宋体</vt:lpstr>
      <vt:lpstr>微软雅黑</vt:lpstr>
      <vt:lpstr>Arial</vt:lpstr>
      <vt:lpstr>Roboto Condensed</vt:lpstr>
      <vt:lpstr>Segoe UI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To</dc:creator>
  <cp:lastModifiedBy>Yuan To</cp:lastModifiedBy>
  <cp:revision>30</cp:revision>
  <dcterms:created xsi:type="dcterms:W3CDTF">2018-03-07T12:28:22Z</dcterms:created>
  <dcterms:modified xsi:type="dcterms:W3CDTF">2018-03-16T15:16:15Z</dcterms:modified>
</cp:coreProperties>
</file>